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notesMasterIdLst>
    <p:notesMasterId r:id="rId20"/>
  </p:notesMasterIdLst>
  <p:sldIdLst>
    <p:sldId id="280" r:id="rId2"/>
    <p:sldId id="299" r:id="rId3"/>
    <p:sldId id="300" r:id="rId4"/>
    <p:sldId id="301" r:id="rId5"/>
    <p:sldId id="302" r:id="rId6"/>
    <p:sldId id="257" r:id="rId7"/>
    <p:sldId id="297" r:id="rId8"/>
    <p:sldId id="281" r:id="rId9"/>
    <p:sldId id="283" r:id="rId10"/>
    <p:sldId id="292" r:id="rId11"/>
    <p:sldId id="282" r:id="rId12"/>
    <p:sldId id="286" r:id="rId13"/>
    <p:sldId id="287" r:id="rId14"/>
    <p:sldId id="298" r:id="rId15"/>
    <p:sldId id="295" r:id="rId16"/>
    <p:sldId id="296" r:id="rId17"/>
    <p:sldId id="267" r:id="rId18"/>
    <p:sldId id="291" r:id="rId1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Helvetica" panose="020B0604020202020204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758" userDrawn="1">
          <p15:clr>
            <a:srgbClr val="A4A3A4"/>
          </p15:clr>
        </p15:guide>
        <p15:guide id="2" pos="453" userDrawn="1">
          <p15:clr>
            <a:srgbClr val="A4A3A4"/>
          </p15:clr>
        </p15:guide>
        <p15:guide id="3" orient="horz" pos="2841">
          <p15:clr>
            <a:srgbClr val="A4A3A4"/>
          </p15:clr>
        </p15:guide>
        <p15:guide id="4" orient="horz" pos="940" userDrawn="1">
          <p15:clr>
            <a:srgbClr val="A4A3A4"/>
          </p15:clr>
        </p15:guide>
        <p15:guide id="5" pos="9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7DB1"/>
    <a:srgbClr val="1E2144"/>
    <a:srgbClr val="FFCC00"/>
    <a:srgbClr val="22254D"/>
    <a:srgbClr val="3E5E85"/>
    <a:srgbClr val="391E64"/>
    <a:srgbClr val="347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1533" autoAdjust="0"/>
  </p:normalViewPr>
  <p:slideViewPr>
    <p:cSldViewPr snapToGrid="0">
      <p:cViewPr varScale="1">
        <p:scale>
          <a:sx n="84" d="100"/>
          <a:sy n="84" d="100"/>
        </p:scale>
        <p:origin x="1426" y="62"/>
      </p:cViewPr>
      <p:guideLst>
        <p:guide orient="horz" pos="758"/>
        <p:guide pos="453"/>
        <p:guide orient="horz" pos="2841"/>
        <p:guide orient="horz" pos="940"/>
        <p:guide pos="95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33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9200CD-4512-4141-9095-145FA6F46964}" type="datetimeFigureOut">
              <a:rPr lang="en-US" smtClean="0"/>
              <a:t>5/16/2023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181AFC-20C7-374D-813F-34B6D00FDA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165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181AFC-20C7-374D-813F-34B6D00FDA4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217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0571961-076B-4461-A255-5AF232C6FB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CF0D546-AB6E-41A6-AB02-FD9BB238E6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25ED93-5C93-4130-B996-5A77EAD01E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DDB3D3-FC8D-4047-BB48-DE31AB259895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298337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E25172A-FB62-4794-BBF3-D2075F3069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0725EB3-1761-441D-97A2-8B7EB53D26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1185D2C-A2EB-4171-9BAE-F02A332B90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649C7-E50B-44B5-9237-75AF036D21B6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572582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2ED8614-FB76-45AD-B2A2-69B8EE10F4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F013CEC-98CA-40F8-AE12-82552ADA80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F0B78F1-744A-4BD2-8CC7-97F0647631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775D2-9C53-4B26-970A-8789DD41FA7F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037493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EC312D6-80C2-4DC0-B142-E049C7FC05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0AAE867-A1B9-45E4-8D75-349A1AE4FC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8D0B941-F904-48DA-A74C-C1B9319B39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151EE-6CBF-4188-B7A9-F0F4664DBC36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914847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FC1D9CA-597D-4C30-BA63-787EB2D2AB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93837B4-D5E6-4DE3-A9AD-BB2E1EF816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0F6DAF7-8ACA-431A-8C9F-3D2D309301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01472-3008-49C2-A89A-999F4FD1E8C8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094323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A6C2FF-D9A6-4622-916F-7321ED31EF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E6F0FF-5EA3-4F14-AE0D-E9DF7808B4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7CA6B3-234A-4D08-8136-D66DB9A49E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B45ED-F35D-4FA4-ACFD-E600EDE525EB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18011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46F8328-7778-48FB-A2DE-A0B18C3D68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96C9D14-C7D4-449B-9393-27DAEC8A8C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1CB0CB7-3C19-413F-8A90-7829351A24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D3DCE-E48F-4CE7-AAA9-E7656439D2C2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046061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41E88C4-35D5-4B13-9748-6F3285754E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F920D1D-7FA2-43E7-B56A-6FE9AD83E2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52043E2-8A29-41D5-A972-39BFCE0608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FAAD6-AF6E-4576-AF63-9F64983A9901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657048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47D2639-DC85-4760-9AD6-FEA6F1AD16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A73CFA5-789B-4A15-BD1D-EB11E22446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E2CFA87-70EE-4C9D-BCBA-0BBA1B2272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CDC79-0180-4C5E-AA8F-D17B40DFE65A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645909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73BE84-3125-45F6-9442-D81F819FA0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80DA2B-DE09-47A1-A47F-EA7304865A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A83A0A-7904-4BF1-91C6-302E7D0F49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4ED00-5971-4472-A53C-AD273691D459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369191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665FDB-524A-4985-85BC-71FC0ECDDC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C08D92-5A7A-46EC-A471-E31D5329FE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D27EB2-F0B6-4F0F-B9F4-94A0C29433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4AB20-9289-4496-A693-2711F534B717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083366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6E270A7-D37E-4898-8850-3C9813312F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00C9EA7-37C0-410A-B285-796F0B5C9B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9352425-7217-4183-A3A5-02BD4DC1AE8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DCD7CBE-1DA3-410B-9E94-901EC29655F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8A20BC4-53B8-4BDF-A365-9250550E1EF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/>
            </a:lvl1pPr>
          </a:lstStyle>
          <a:p>
            <a:pPr>
              <a:defRPr/>
            </a:pPr>
            <a:fld id="{92D1E1BA-C926-4F13-B876-62A7310DD42A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544842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raftrecycling.org.uk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2FF7D5D-5311-884A-8634-C4521079741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3714750"/>
            <a:ext cx="9144000" cy="1428750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D1F370C-5D81-2B4D-956A-23E4BF937C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0201973"/>
              </p:ext>
            </p:extLst>
          </p:nvPr>
        </p:nvGraphicFramePr>
        <p:xfrm>
          <a:off x="658368" y="832104"/>
          <a:ext cx="7955280" cy="329417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955280">
                  <a:extLst>
                    <a:ext uri="{9D8B030D-6E8A-4147-A177-3AD203B41FA5}">
                      <a16:colId xmlns:a16="http://schemas.microsoft.com/office/drawing/2014/main" val="925604362"/>
                    </a:ext>
                  </a:extLst>
                </a:gridCol>
              </a:tblGrid>
              <a:tr h="3294170"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24275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Community based, circular economy social enterprises in mid and north Wales – a case study approach</a:t>
                      </a:r>
                      <a:endParaRPr lang="en-US" sz="2800" b="0" dirty="0">
                        <a:solidFill>
                          <a:srgbClr val="24275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800" b="0" dirty="0">
                          <a:solidFill>
                            <a:srgbClr val="24275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Lyndon Murphy and </a:t>
                      </a:r>
                      <a:r>
                        <a:rPr lang="en-US" sz="2800" b="0" dirty="0" err="1">
                          <a:solidFill>
                            <a:srgbClr val="24275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Nerys</a:t>
                      </a:r>
                      <a:r>
                        <a:rPr lang="en-US" sz="2800" b="0" dirty="0">
                          <a:solidFill>
                            <a:srgbClr val="24275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Fuller-Love</a:t>
                      </a:r>
                    </a:p>
                  </a:txBody>
                  <a:tcPr marL="0" marR="0" marT="270000" marB="27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27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27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41757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6650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5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1940245"/>
            <a:ext cx="2606040" cy="13716"/>
          </a:xfrm>
          <a:custGeom>
            <a:avLst/>
            <a:gdLst>
              <a:gd name="connsiteX0" fmla="*/ 0 w 2606040"/>
              <a:gd name="connsiteY0" fmla="*/ 0 h 13716"/>
              <a:gd name="connsiteX1" fmla="*/ 625450 w 2606040"/>
              <a:gd name="connsiteY1" fmla="*/ 0 h 13716"/>
              <a:gd name="connsiteX2" fmla="*/ 1224839 w 2606040"/>
              <a:gd name="connsiteY2" fmla="*/ 0 h 13716"/>
              <a:gd name="connsiteX3" fmla="*/ 1824228 w 2606040"/>
              <a:gd name="connsiteY3" fmla="*/ 0 h 13716"/>
              <a:gd name="connsiteX4" fmla="*/ 2606040 w 2606040"/>
              <a:gd name="connsiteY4" fmla="*/ 0 h 13716"/>
              <a:gd name="connsiteX5" fmla="*/ 2606040 w 2606040"/>
              <a:gd name="connsiteY5" fmla="*/ 13716 h 13716"/>
              <a:gd name="connsiteX6" fmla="*/ 1902409 w 2606040"/>
              <a:gd name="connsiteY6" fmla="*/ 13716 h 13716"/>
              <a:gd name="connsiteX7" fmla="*/ 1276960 w 2606040"/>
              <a:gd name="connsiteY7" fmla="*/ 13716 h 13716"/>
              <a:gd name="connsiteX8" fmla="*/ 677570 w 2606040"/>
              <a:gd name="connsiteY8" fmla="*/ 13716 h 13716"/>
              <a:gd name="connsiteX9" fmla="*/ 0 w 2606040"/>
              <a:gd name="connsiteY9" fmla="*/ 13716 h 13716"/>
              <a:gd name="connsiteX10" fmla="*/ 0 w 2606040"/>
              <a:gd name="connsiteY10" fmla="*/ 0 h 13716"/>
              <a:gd name="connsiteX0" fmla="*/ 0 w 2606040"/>
              <a:gd name="connsiteY0" fmla="*/ 0 h 13716"/>
              <a:gd name="connsiteX1" fmla="*/ 599389 w 2606040"/>
              <a:gd name="connsiteY1" fmla="*/ 0 h 13716"/>
              <a:gd name="connsiteX2" fmla="*/ 1303020 w 2606040"/>
              <a:gd name="connsiteY2" fmla="*/ 0 h 13716"/>
              <a:gd name="connsiteX3" fmla="*/ 1876349 w 2606040"/>
              <a:gd name="connsiteY3" fmla="*/ 0 h 13716"/>
              <a:gd name="connsiteX4" fmla="*/ 2606040 w 2606040"/>
              <a:gd name="connsiteY4" fmla="*/ 0 h 13716"/>
              <a:gd name="connsiteX5" fmla="*/ 2606040 w 2606040"/>
              <a:gd name="connsiteY5" fmla="*/ 13716 h 13716"/>
              <a:gd name="connsiteX6" fmla="*/ 1980590 w 2606040"/>
              <a:gd name="connsiteY6" fmla="*/ 13716 h 13716"/>
              <a:gd name="connsiteX7" fmla="*/ 1276960 w 2606040"/>
              <a:gd name="connsiteY7" fmla="*/ 13716 h 13716"/>
              <a:gd name="connsiteX8" fmla="*/ 651510 w 2606040"/>
              <a:gd name="connsiteY8" fmla="*/ 13716 h 13716"/>
              <a:gd name="connsiteX9" fmla="*/ 0 w 2606040"/>
              <a:gd name="connsiteY9" fmla="*/ 13716 h 13716"/>
              <a:gd name="connsiteX10" fmla="*/ 0 w 2606040"/>
              <a:gd name="connsiteY10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3716" fill="none" extrusionOk="0">
                <a:moveTo>
                  <a:pt x="0" y="0"/>
                </a:moveTo>
                <a:cubicBezTo>
                  <a:pt x="211079" y="-22080"/>
                  <a:pt x="479378" y="-26537"/>
                  <a:pt x="625450" y="0"/>
                </a:cubicBezTo>
                <a:cubicBezTo>
                  <a:pt x="925937" y="-4758"/>
                  <a:pt x="973176" y="15739"/>
                  <a:pt x="1224839" y="0"/>
                </a:cubicBezTo>
                <a:cubicBezTo>
                  <a:pt x="1479663" y="-11328"/>
                  <a:pt x="1566636" y="18697"/>
                  <a:pt x="1824228" y="0"/>
                </a:cubicBezTo>
                <a:cubicBezTo>
                  <a:pt x="2086799" y="-72665"/>
                  <a:pt x="2306223" y="-891"/>
                  <a:pt x="2606040" y="0"/>
                </a:cubicBezTo>
                <a:cubicBezTo>
                  <a:pt x="2605838" y="5689"/>
                  <a:pt x="2605775" y="8075"/>
                  <a:pt x="2606040" y="13716"/>
                </a:cubicBezTo>
                <a:cubicBezTo>
                  <a:pt x="2260204" y="24770"/>
                  <a:pt x="2175708" y="1042"/>
                  <a:pt x="1902409" y="13716"/>
                </a:cubicBezTo>
                <a:cubicBezTo>
                  <a:pt x="1638502" y="36492"/>
                  <a:pt x="1460923" y="-20841"/>
                  <a:pt x="1276960" y="13716"/>
                </a:cubicBezTo>
                <a:cubicBezTo>
                  <a:pt x="1057717" y="9789"/>
                  <a:pt x="867956" y="-2252"/>
                  <a:pt x="677570" y="13716"/>
                </a:cubicBezTo>
                <a:cubicBezTo>
                  <a:pt x="457951" y="28801"/>
                  <a:pt x="189752" y="50816"/>
                  <a:pt x="0" y="13716"/>
                </a:cubicBezTo>
                <a:cubicBezTo>
                  <a:pt x="468" y="10483"/>
                  <a:pt x="836" y="5117"/>
                  <a:pt x="0" y="0"/>
                </a:cubicBezTo>
                <a:close/>
              </a:path>
              <a:path w="2606040" h="13716" stroke="0" extrusionOk="0">
                <a:moveTo>
                  <a:pt x="0" y="0"/>
                </a:moveTo>
                <a:cubicBezTo>
                  <a:pt x="172759" y="3236"/>
                  <a:pt x="361166" y="-13413"/>
                  <a:pt x="599389" y="0"/>
                </a:cubicBezTo>
                <a:cubicBezTo>
                  <a:pt x="841226" y="37042"/>
                  <a:pt x="968991" y="14587"/>
                  <a:pt x="1303020" y="0"/>
                </a:cubicBezTo>
                <a:cubicBezTo>
                  <a:pt x="1643101" y="-7120"/>
                  <a:pt x="1717813" y="7213"/>
                  <a:pt x="1876349" y="0"/>
                </a:cubicBezTo>
                <a:cubicBezTo>
                  <a:pt x="2036762" y="-14138"/>
                  <a:pt x="2426397" y="-4451"/>
                  <a:pt x="2606040" y="0"/>
                </a:cubicBezTo>
                <a:cubicBezTo>
                  <a:pt x="2607080" y="4836"/>
                  <a:pt x="2606317" y="7740"/>
                  <a:pt x="2606040" y="13716"/>
                </a:cubicBezTo>
                <a:cubicBezTo>
                  <a:pt x="2347059" y="-1948"/>
                  <a:pt x="2192004" y="4234"/>
                  <a:pt x="1980590" y="13716"/>
                </a:cubicBezTo>
                <a:cubicBezTo>
                  <a:pt x="1783984" y="-14317"/>
                  <a:pt x="1487673" y="41336"/>
                  <a:pt x="1276960" y="13716"/>
                </a:cubicBezTo>
                <a:cubicBezTo>
                  <a:pt x="1087111" y="-41823"/>
                  <a:pt x="879204" y="42195"/>
                  <a:pt x="651510" y="13716"/>
                </a:cubicBezTo>
                <a:cubicBezTo>
                  <a:pt x="430798" y="-32336"/>
                  <a:pt x="132889" y="-38039"/>
                  <a:pt x="0" y="13716"/>
                </a:cubicBezTo>
                <a:cubicBezTo>
                  <a:pt x="1109" y="8984"/>
                  <a:pt x="330" y="5748"/>
                  <a:pt x="0" y="0"/>
                </a:cubicBezTo>
                <a:close/>
              </a:path>
              <a:path w="2606040" h="13716" fill="none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27712" y="6878"/>
                  <a:pt x="971143" y="7084"/>
                  <a:pt x="1224839" y="0"/>
                </a:cubicBezTo>
                <a:cubicBezTo>
                  <a:pt x="1477775" y="-16815"/>
                  <a:pt x="1569904" y="19146"/>
                  <a:pt x="1824228" y="0"/>
                </a:cubicBezTo>
                <a:cubicBezTo>
                  <a:pt x="2055206" y="24867"/>
                  <a:pt x="2317192" y="-62872"/>
                  <a:pt x="2606040" y="0"/>
                </a:cubicBezTo>
                <a:cubicBezTo>
                  <a:pt x="2605859" y="5467"/>
                  <a:pt x="2605677" y="7416"/>
                  <a:pt x="2606040" y="13716"/>
                </a:cubicBezTo>
                <a:cubicBezTo>
                  <a:pt x="2234648" y="22404"/>
                  <a:pt x="2180202" y="-14933"/>
                  <a:pt x="1902409" y="13716"/>
                </a:cubicBezTo>
                <a:cubicBezTo>
                  <a:pt x="1635562" y="42622"/>
                  <a:pt x="1477339" y="222"/>
                  <a:pt x="1276960" y="13716"/>
                </a:cubicBezTo>
                <a:cubicBezTo>
                  <a:pt x="1058094" y="62350"/>
                  <a:pt x="904206" y="-25208"/>
                  <a:pt x="677570" y="13716"/>
                </a:cubicBezTo>
                <a:cubicBezTo>
                  <a:pt x="485746" y="10141"/>
                  <a:pt x="195925" y="28433"/>
                  <a:pt x="0" y="13716"/>
                </a:cubicBezTo>
                <a:cubicBezTo>
                  <a:pt x="406" y="10107"/>
                  <a:pt x="891" y="4502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2606040"/>
                      <a:gd name="connsiteY0" fmla="*/ 0 h 13716"/>
                      <a:gd name="connsiteX1" fmla="*/ 625450 w 2606040"/>
                      <a:gd name="connsiteY1" fmla="*/ 0 h 13716"/>
                      <a:gd name="connsiteX2" fmla="*/ 1224839 w 2606040"/>
                      <a:gd name="connsiteY2" fmla="*/ 0 h 13716"/>
                      <a:gd name="connsiteX3" fmla="*/ 1824228 w 2606040"/>
                      <a:gd name="connsiteY3" fmla="*/ 0 h 13716"/>
                      <a:gd name="connsiteX4" fmla="*/ 2606040 w 2606040"/>
                      <a:gd name="connsiteY4" fmla="*/ 0 h 13716"/>
                      <a:gd name="connsiteX5" fmla="*/ 2606040 w 2606040"/>
                      <a:gd name="connsiteY5" fmla="*/ 13716 h 13716"/>
                      <a:gd name="connsiteX6" fmla="*/ 1902409 w 2606040"/>
                      <a:gd name="connsiteY6" fmla="*/ 13716 h 13716"/>
                      <a:gd name="connsiteX7" fmla="*/ 1276960 w 2606040"/>
                      <a:gd name="connsiteY7" fmla="*/ 13716 h 13716"/>
                      <a:gd name="connsiteX8" fmla="*/ 677570 w 2606040"/>
                      <a:gd name="connsiteY8" fmla="*/ 13716 h 13716"/>
                      <a:gd name="connsiteX9" fmla="*/ 0 w 2606040"/>
                      <a:gd name="connsiteY9" fmla="*/ 13716 h 13716"/>
                      <a:gd name="connsiteX10" fmla="*/ 0 w 2606040"/>
                      <a:gd name="connsiteY10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6040" h="13716" fill="none" extrusionOk="0">
                        <a:moveTo>
                          <a:pt x="0" y="0"/>
                        </a:moveTo>
                        <a:cubicBezTo>
                          <a:pt x="266776" y="-600"/>
                          <a:pt x="322756" y="3201"/>
                          <a:pt x="625450" y="0"/>
                        </a:cubicBezTo>
                        <a:cubicBezTo>
                          <a:pt x="928144" y="-3201"/>
                          <a:pt x="968141" y="9269"/>
                          <a:pt x="1224839" y="0"/>
                        </a:cubicBezTo>
                        <a:cubicBezTo>
                          <a:pt x="1481537" y="-9269"/>
                          <a:pt x="1569059" y="21947"/>
                          <a:pt x="1824228" y="0"/>
                        </a:cubicBezTo>
                        <a:cubicBezTo>
                          <a:pt x="2079397" y="-21947"/>
                          <a:pt x="2326053" y="-10194"/>
                          <a:pt x="2606040" y="0"/>
                        </a:cubicBezTo>
                        <a:cubicBezTo>
                          <a:pt x="2605690" y="5728"/>
                          <a:pt x="2605650" y="7624"/>
                          <a:pt x="2606040" y="13716"/>
                        </a:cubicBezTo>
                        <a:cubicBezTo>
                          <a:pt x="2256758" y="26838"/>
                          <a:pt x="2173673" y="-17450"/>
                          <a:pt x="1902409" y="13716"/>
                        </a:cubicBezTo>
                        <a:cubicBezTo>
                          <a:pt x="1631145" y="44882"/>
                          <a:pt x="1461378" y="894"/>
                          <a:pt x="1276960" y="13716"/>
                        </a:cubicBezTo>
                        <a:cubicBezTo>
                          <a:pt x="1092542" y="26538"/>
                          <a:pt x="890442" y="8641"/>
                          <a:pt x="677570" y="13716"/>
                        </a:cubicBezTo>
                        <a:cubicBezTo>
                          <a:pt x="464698" y="18792"/>
                          <a:pt x="187648" y="31265"/>
                          <a:pt x="0" y="13716"/>
                        </a:cubicBezTo>
                        <a:cubicBezTo>
                          <a:pt x="-302" y="10335"/>
                          <a:pt x="417" y="4724"/>
                          <a:pt x="0" y="0"/>
                        </a:cubicBezTo>
                        <a:close/>
                      </a:path>
                      <a:path w="2606040" h="13716" stroke="0" extrusionOk="0">
                        <a:moveTo>
                          <a:pt x="0" y="0"/>
                        </a:moveTo>
                        <a:cubicBezTo>
                          <a:pt x="197231" y="3803"/>
                          <a:pt x="358914" y="-9291"/>
                          <a:pt x="599389" y="0"/>
                        </a:cubicBezTo>
                        <a:cubicBezTo>
                          <a:pt x="839864" y="9291"/>
                          <a:pt x="979371" y="8509"/>
                          <a:pt x="1303020" y="0"/>
                        </a:cubicBezTo>
                        <a:cubicBezTo>
                          <a:pt x="1626669" y="-8509"/>
                          <a:pt x="1726300" y="7440"/>
                          <a:pt x="1876349" y="0"/>
                        </a:cubicBezTo>
                        <a:cubicBezTo>
                          <a:pt x="2026398" y="-7440"/>
                          <a:pt x="2430712" y="17957"/>
                          <a:pt x="2606040" y="0"/>
                        </a:cubicBezTo>
                        <a:cubicBezTo>
                          <a:pt x="2606569" y="5071"/>
                          <a:pt x="2606315" y="7437"/>
                          <a:pt x="2606040" y="13716"/>
                        </a:cubicBezTo>
                        <a:cubicBezTo>
                          <a:pt x="2393024" y="-2332"/>
                          <a:pt x="2191161" y="34687"/>
                          <a:pt x="1980590" y="13716"/>
                        </a:cubicBezTo>
                        <a:cubicBezTo>
                          <a:pt x="1770019" y="-7255"/>
                          <a:pt x="1476440" y="31542"/>
                          <a:pt x="1276960" y="13716"/>
                        </a:cubicBezTo>
                        <a:cubicBezTo>
                          <a:pt x="1077480" y="-4110"/>
                          <a:pt x="880988" y="37553"/>
                          <a:pt x="651510" y="13716"/>
                        </a:cubicBezTo>
                        <a:cubicBezTo>
                          <a:pt x="422032" y="-10121"/>
                          <a:pt x="130744" y="-6519"/>
                          <a:pt x="0" y="13716"/>
                        </a:cubicBezTo>
                        <a:cubicBezTo>
                          <a:pt x="198" y="8947"/>
                          <a:pt x="304" y="520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05767-21B9-BA90-9C7C-AD9E2425A7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0060" y="2054546"/>
            <a:ext cx="3182691" cy="2544910"/>
          </a:xfrm>
        </p:spPr>
        <p:txBody>
          <a:bodyPr vert="horz" lIns="91440" tIns="45720" rIns="91440" bIns="45720" rtlCol="0">
            <a:noAutofit/>
          </a:bodyPr>
          <a:lstStyle/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Emphasis on establishing collaborative relationships </a:t>
            </a: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Create change in people’s awareness of the role they play in their environment </a:t>
            </a: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hinking about surplus food distribution. </a:t>
            </a:r>
            <a:endParaRPr lang="en-US" sz="2000" dirty="0"/>
          </a:p>
        </p:txBody>
      </p:sp>
      <p:pic>
        <p:nvPicPr>
          <p:cNvPr id="2050" name="Picture 2" descr="Photo courtesy of No Church in the Wild">
            <a:extLst>
              <a:ext uri="{FF2B5EF4-FFF2-40B4-BE49-F238E27FC236}">
                <a16:creationId xmlns:a16="http://schemas.microsoft.com/office/drawing/2014/main" id="{36E5BD3B-67E7-1160-683B-2A28B96997B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8" r="14088" b="-1"/>
          <a:stretch/>
        </p:blipFill>
        <p:spPr bwMode="auto">
          <a:xfrm>
            <a:off x="3983776" y="10"/>
            <a:ext cx="5159081" cy="51434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ber Food Surplus">
            <a:extLst>
              <a:ext uri="{FF2B5EF4-FFF2-40B4-BE49-F238E27FC236}">
                <a16:creationId xmlns:a16="http://schemas.microsoft.com/office/drawing/2014/main" id="{E245968E-2C11-DC86-9915-9CD2F62329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237" y="-146304"/>
            <a:ext cx="4936490" cy="12616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1637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Flat organisational structure</a:t>
            </a:r>
          </a:p>
          <a:p>
            <a:endParaRPr lang="en-GB" dirty="0"/>
          </a:p>
          <a:p>
            <a:r>
              <a:rPr lang="en-GB" dirty="0"/>
              <a:t>Volunteer knowledge and skills</a:t>
            </a:r>
          </a:p>
          <a:p>
            <a:endParaRPr lang="en-GB" dirty="0"/>
          </a:p>
          <a:p>
            <a:r>
              <a:rPr lang="en-GB" dirty="0"/>
              <a:t>Volunteer induction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9AC028D-A9A8-13CC-80A3-41D7A94DD57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41" y="1316736"/>
            <a:ext cx="3202729" cy="275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ber Food Surplus">
            <a:extLst>
              <a:ext uri="{FF2B5EF4-FFF2-40B4-BE49-F238E27FC236}">
                <a16:creationId xmlns:a16="http://schemas.microsoft.com/office/drawing/2014/main" id="{4790EDBC-00AE-502C-7384-ACB1F45895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107" y="-150622"/>
            <a:ext cx="4936490" cy="1275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774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4761CDF-6851-9ECE-4E57-3ACE51C682C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744" y="2244726"/>
            <a:ext cx="3076003" cy="857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19504FB-DC05-AE8B-8F14-70C357F13205}"/>
              </a:ext>
            </a:extLst>
          </p:cNvPr>
          <p:cNvSpPr txBox="1"/>
          <p:nvPr/>
        </p:nvSpPr>
        <p:spPr>
          <a:xfrm>
            <a:off x="2112264" y="3303770"/>
            <a:ext cx="47457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b="0" i="1" u="none" strike="noStrike" dirty="0">
                <a:solidFill>
                  <a:srgbClr val="D02027"/>
                </a:solidFill>
                <a:effectLst/>
                <a:latin typeface="Helvetica" panose="020B0604020202020204" pitchFamily="34" charset="0"/>
                <a:hlinkClick r:id="rId3" tooltip="CRAFT"/>
              </a:rPr>
              <a:t>Caring today for the World of tomorrow</a:t>
            </a:r>
          </a:p>
        </p:txBody>
      </p:sp>
    </p:spTree>
    <p:extLst>
      <p:ext uri="{BB962C8B-B14F-4D97-AF65-F5344CB8AC3E}">
        <p14:creationId xmlns:p14="http://schemas.microsoft.com/office/powerpoint/2010/main" val="3114585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Craft are an independent, not-for-profit business based in Aberystwyth</a:t>
            </a:r>
          </a:p>
          <a:p>
            <a:endParaRPr lang="en-GB" dirty="0"/>
          </a:p>
          <a:p>
            <a:r>
              <a:rPr lang="en-GB" dirty="0"/>
              <a:t>Its main aim is to reuse household goods and stop them being sent to landfill. </a:t>
            </a:r>
          </a:p>
          <a:p>
            <a:endParaRPr lang="en-GB" dirty="0"/>
          </a:p>
          <a:p>
            <a:r>
              <a:rPr lang="en-GB" dirty="0"/>
              <a:t>‘Good for the planet, good for you’. </a:t>
            </a:r>
          </a:p>
          <a:p>
            <a:endParaRPr lang="en-GB" dirty="0"/>
          </a:p>
          <a:p>
            <a:r>
              <a:rPr lang="en-GB" dirty="0"/>
              <a:t>Arguably born as a circular economy business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82D0848-0AEA-B1C3-3650-CBAA45750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960" y="233046"/>
            <a:ext cx="3076003" cy="857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035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6E8258-9AFF-D618-634D-AC302E2E5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244026"/>
            <a:ext cx="3276451" cy="146763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sz="4100" dirty="0">
                <a:solidFill>
                  <a:schemeClr val="tx1"/>
                </a:solidFill>
              </a:rPr>
              <a:t>Origins</a:t>
            </a:r>
          </a:p>
        </p:txBody>
      </p:sp>
      <p:sp>
        <p:nvSpPr>
          <p:cNvPr id="717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1940245"/>
            <a:ext cx="2606040" cy="13716"/>
          </a:xfrm>
          <a:custGeom>
            <a:avLst/>
            <a:gdLst>
              <a:gd name="connsiteX0" fmla="*/ 0 w 2606040"/>
              <a:gd name="connsiteY0" fmla="*/ 0 h 13716"/>
              <a:gd name="connsiteX1" fmla="*/ 625450 w 2606040"/>
              <a:gd name="connsiteY1" fmla="*/ 0 h 13716"/>
              <a:gd name="connsiteX2" fmla="*/ 1224839 w 2606040"/>
              <a:gd name="connsiteY2" fmla="*/ 0 h 13716"/>
              <a:gd name="connsiteX3" fmla="*/ 1824228 w 2606040"/>
              <a:gd name="connsiteY3" fmla="*/ 0 h 13716"/>
              <a:gd name="connsiteX4" fmla="*/ 2606040 w 2606040"/>
              <a:gd name="connsiteY4" fmla="*/ 0 h 13716"/>
              <a:gd name="connsiteX5" fmla="*/ 2606040 w 2606040"/>
              <a:gd name="connsiteY5" fmla="*/ 13716 h 13716"/>
              <a:gd name="connsiteX6" fmla="*/ 1902409 w 2606040"/>
              <a:gd name="connsiteY6" fmla="*/ 13716 h 13716"/>
              <a:gd name="connsiteX7" fmla="*/ 1276960 w 2606040"/>
              <a:gd name="connsiteY7" fmla="*/ 13716 h 13716"/>
              <a:gd name="connsiteX8" fmla="*/ 677570 w 2606040"/>
              <a:gd name="connsiteY8" fmla="*/ 13716 h 13716"/>
              <a:gd name="connsiteX9" fmla="*/ 0 w 2606040"/>
              <a:gd name="connsiteY9" fmla="*/ 13716 h 13716"/>
              <a:gd name="connsiteX10" fmla="*/ 0 w 2606040"/>
              <a:gd name="connsiteY10" fmla="*/ 0 h 13716"/>
              <a:gd name="connsiteX0" fmla="*/ 0 w 2606040"/>
              <a:gd name="connsiteY0" fmla="*/ 0 h 13716"/>
              <a:gd name="connsiteX1" fmla="*/ 599389 w 2606040"/>
              <a:gd name="connsiteY1" fmla="*/ 0 h 13716"/>
              <a:gd name="connsiteX2" fmla="*/ 1303020 w 2606040"/>
              <a:gd name="connsiteY2" fmla="*/ 0 h 13716"/>
              <a:gd name="connsiteX3" fmla="*/ 1876349 w 2606040"/>
              <a:gd name="connsiteY3" fmla="*/ 0 h 13716"/>
              <a:gd name="connsiteX4" fmla="*/ 2606040 w 2606040"/>
              <a:gd name="connsiteY4" fmla="*/ 0 h 13716"/>
              <a:gd name="connsiteX5" fmla="*/ 2606040 w 2606040"/>
              <a:gd name="connsiteY5" fmla="*/ 13716 h 13716"/>
              <a:gd name="connsiteX6" fmla="*/ 1980590 w 2606040"/>
              <a:gd name="connsiteY6" fmla="*/ 13716 h 13716"/>
              <a:gd name="connsiteX7" fmla="*/ 1276960 w 2606040"/>
              <a:gd name="connsiteY7" fmla="*/ 13716 h 13716"/>
              <a:gd name="connsiteX8" fmla="*/ 651510 w 2606040"/>
              <a:gd name="connsiteY8" fmla="*/ 13716 h 13716"/>
              <a:gd name="connsiteX9" fmla="*/ 0 w 2606040"/>
              <a:gd name="connsiteY9" fmla="*/ 13716 h 13716"/>
              <a:gd name="connsiteX10" fmla="*/ 0 w 2606040"/>
              <a:gd name="connsiteY10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3716" fill="none" extrusionOk="0">
                <a:moveTo>
                  <a:pt x="0" y="0"/>
                </a:moveTo>
                <a:cubicBezTo>
                  <a:pt x="211079" y="-22080"/>
                  <a:pt x="479378" y="-26537"/>
                  <a:pt x="625450" y="0"/>
                </a:cubicBezTo>
                <a:cubicBezTo>
                  <a:pt x="925937" y="-4758"/>
                  <a:pt x="973176" y="15739"/>
                  <a:pt x="1224839" y="0"/>
                </a:cubicBezTo>
                <a:cubicBezTo>
                  <a:pt x="1479663" y="-11328"/>
                  <a:pt x="1566636" y="18697"/>
                  <a:pt x="1824228" y="0"/>
                </a:cubicBezTo>
                <a:cubicBezTo>
                  <a:pt x="2086799" y="-72665"/>
                  <a:pt x="2306223" y="-891"/>
                  <a:pt x="2606040" y="0"/>
                </a:cubicBezTo>
                <a:cubicBezTo>
                  <a:pt x="2605838" y="5689"/>
                  <a:pt x="2605775" y="8075"/>
                  <a:pt x="2606040" y="13716"/>
                </a:cubicBezTo>
                <a:cubicBezTo>
                  <a:pt x="2260204" y="24770"/>
                  <a:pt x="2175708" y="1042"/>
                  <a:pt x="1902409" y="13716"/>
                </a:cubicBezTo>
                <a:cubicBezTo>
                  <a:pt x="1638502" y="36492"/>
                  <a:pt x="1460923" y="-20841"/>
                  <a:pt x="1276960" y="13716"/>
                </a:cubicBezTo>
                <a:cubicBezTo>
                  <a:pt x="1057717" y="9789"/>
                  <a:pt x="867956" y="-2252"/>
                  <a:pt x="677570" y="13716"/>
                </a:cubicBezTo>
                <a:cubicBezTo>
                  <a:pt x="457951" y="28801"/>
                  <a:pt x="189752" y="50816"/>
                  <a:pt x="0" y="13716"/>
                </a:cubicBezTo>
                <a:cubicBezTo>
                  <a:pt x="468" y="10483"/>
                  <a:pt x="836" y="5117"/>
                  <a:pt x="0" y="0"/>
                </a:cubicBezTo>
                <a:close/>
              </a:path>
              <a:path w="2606040" h="13716" stroke="0" extrusionOk="0">
                <a:moveTo>
                  <a:pt x="0" y="0"/>
                </a:moveTo>
                <a:cubicBezTo>
                  <a:pt x="172759" y="3236"/>
                  <a:pt x="361166" y="-13413"/>
                  <a:pt x="599389" y="0"/>
                </a:cubicBezTo>
                <a:cubicBezTo>
                  <a:pt x="841226" y="37042"/>
                  <a:pt x="968991" y="14587"/>
                  <a:pt x="1303020" y="0"/>
                </a:cubicBezTo>
                <a:cubicBezTo>
                  <a:pt x="1643101" y="-7120"/>
                  <a:pt x="1717813" y="7213"/>
                  <a:pt x="1876349" y="0"/>
                </a:cubicBezTo>
                <a:cubicBezTo>
                  <a:pt x="2036762" y="-14138"/>
                  <a:pt x="2426397" y="-4451"/>
                  <a:pt x="2606040" y="0"/>
                </a:cubicBezTo>
                <a:cubicBezTo>
                  <a:pt x="2607080" y="4836"/>
                  <a:pt x="2606317" y="7740"/>
                  <a:pt x="2606040" y="13716"/>
                </a:cubicBezTo>
                <a:cubicBezTo>
                  <a:pt x="2347059" y="-1948"/>
                  <a:pt x="2192004" y="4234"/>
                  <a:pt x="1980590" y="13716"/>
                </a:cubicBezTo>
                <a:cubicBezTo>
                  <a:pt x="1783984" y="-14317"/>
                  <a:pt x="1487673" y="41336"/>
                  <a:pt x="1276960" y="13716"/>
                </a:cubicBezTo>
                <a:cubicBezTo>
                  <a:pt x="1087111" y="-41823"/>
                  <a:pt x="879204" y="42195"/>
                  <a:pt x="651510" y="13716"/>
                </a:cubicBezTo>
                <a:cubicBezTo>
                  <a:pt x="430798" y="-32336"/>
                  <a:pt x="132889" y="-38039"/>
                  <a:pt x="0" y="13716"/>
                </a:cubicBezTo>
                <a:cubicBezTo>
                  <a:pt x="1109" y="8984"/>
                  <a:pt x="330" y="5748"/>
                  <a:pt x="0" y="0"/>
                </a:cubicBezTo>
                <a:close/>
              </a:path>
              <a:path w="2606040" h="13716" fill="none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27712" y="6878"/>
                  <a:pt x="971143" y="7084"/>
                  <a:pt x="1224839" y="0"/>
                </a:cubicBezTo>
                <a:cubicBezTo>
                  <a:pt x="1477775" y="-16815"/>
                  <a:pt x="1569904" y="19146"/>
                  <a:pt x="1824228" y="0"/>
                </a:cubicBezTo>
                <a:cubicBezTo>
                  <a:pt x="2055206" y="24867"/>
                  <a:pt x="2317192" y="-62872"/>
                  <a:pt x="2606040" y="0"/>
                </a:cubicBezTo>
                <a:cubicBezTo>
                  <a:pt x="2605859" y="5467"/>
                  <a:pt x="2605677" y="7416"/>
                  <a:pt x="2606040" y="13716"/>
                </a:cubicBezTo>
                <a:cubicBezTo>
                  <a:pt x="2234648" y="22404"/>
                  <a:pt x="2180202" y="-14933"/>
                  <a:pt x="1902409" y="13716"/>
                </a:cubicBezTo>
                <a:cubicBezTo>
                  <a:pt x="1635562" y="42622"/>
                  <a:pt x="1477339" y="222"/>
                  <a:pt x="1276960" y="13716"/>
                </a:cubicBezTo>
                <a:cubicBezTo>
                  <a:pt x="1058094" y="62350"/>
                  <a:pt x="904206" y="-25208"/>
                  <a:pt x="677570" y="13716"/>
                </a:cubicBezTo>
                <a:cubicBezTo>
                  <a:pt x="485746" y="10141"/>
                  <a:pt x="195925" y="28433"/>
                  <a:pt x="0" y="13716"/>
                </a:cubicBezTo>
                <a:cubicBezTo>
                  <a:pt x="406" y="10107"/>
                  <a:pt x="891" y="4502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2606040"/>
                      <a:gd name="connsiteY0" fmla="*/ 0 h 13716"/>
                      <a:gd name="connsiteX1" fmla="*/ 625450 w 2606040"/>
                      <a:gd name="connsiteY1" fmla="*/ 0 h 13716"/>
                      <a:gd name="connsiteX2" fmla="*/ 1224839 w 2606040"/>
                      <a:gd name="connsiteY2" fmla="*/ 0 h 13716"/>
                      <a:gd name="connsiteX3" fmla="*/ 1824228 w 2606040"/>
                      <a:gd name="connsiteY3" fmla="*/ 0 h 13716"/>
                      <a:gd name="connsiteX4" fmla="*/ 2606040 w 2606040"/>
                      <a:gd name="connsiteY4" fmla="*/ 0 h 13716"/>
                      <a:gd name="connsiteX5" fmla="*/ 2606040 w 2606040"/>
                      <a:gd name="connsiteY5" fmla="*/ 13716 h 13716"/>
                      <a:gd name="connsiteX6" fmla="*/ 1902409 w 2606040"/>
                      <a:gd name="connsiteY6" fmla="*/ 13716 h 13716"/>
                      <a:gd name="connsiteX7" fmla="*/ 1276960 w 2606040"/>
                      <a:gd name="connsiteY7" fmla="*/ 13716 h 13716"/>
                      <a:gd name="connsiteX8" fmla="*/ 677570 w 2606040"/>
                      <a:gd name="connsiteY8" fmla="*/ 13716 h 13716"/>
                      <a:gd name="connsiteX9" fmla="*/ 0 w 2606040"/>
                      <a:gd name="connsiteY9" fmla="*/ 13716 h 13716"/>
                      <a:gd name="connsiteX10" fmla="*/ 0 w 2606040"/>
                      <a:gd name="connsiteY10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6040" h="13716" fill="none" extrusionOk="0">
                        <a:moveTo>
                          <a:pt x="0" y="0"/>
                        </a:moveTo>
                        <a:cubicBezTo>
                          <a:pt x="266776" y="-600"/>
                          <a:pt x="322756" y="3201"/>
                          <a:pt x="625450" y="0"/>
                        </a:cubicBezTo>
                        <a:cubicBezTo>
                          <a:pt x="928144" y="-3201"/>
                          <a:pt x="968141" y="9269"/>
                          <a:pt x="1224839" y="0"/>
                        </a:cubicBezTo>
                        <a:cubicBezTo>
                          <a:pt x="1481537" y="-9269"/>
                          <a:pt x="1569059" y="21947"/>
                          <a:pt x="1824228" y="0"/>
                        </a:cubicBezTo>
                        <a:cubicBezTo>
                          <a:pt x="2079397" y="-21947"/>
                          <a:pt x="2326053" y="-10194"/>
                          <a:pt x="2606040" y="0"/>
                        </a:cubicBezTo>
                        <a:cubicBezTo>
                          <a:pt x="2605690" y="5728"/>
                          <a:pt x="2605650" y="7624"/>
                          <a:pt x="2606040" y="13716"/>
                        </a:cubicBezTo>
                        <a:cubicBezTo>
                          <a:pt x="2256758" y="26838"/>
                          <a:pt x="2173673" y="-17450"/>
                          <a:pt x="1902409" y="13716"/>
                        </a:cubicBezTo>
                        <a:cubicBezTo>
                          <a:pt x="1631145" y="44882"/>
                          <a:pt x="1461378" y="894"/>
                          <a:pt x="1276960" y="13716"/>
                        </a:cubicBezTo>
                        <a:cubicBezTo>
                          <a:pt x="1092542" y="26538"/>
                          <a:pt x="890442" y="8641"/>
                          <a:pt x="677570" y="13716"/>
                        </a:cubicBezTo>
                        <a:cubicBezTo>
                          <a:pt x="464698" y="18792"/>
                          <a:pt x="187648" y="31265"/>
                          <a:pt x="0" y="13716"/>
                        </a:cubicBezTo>
                        <a:cubicBezTo>
                          <a:pt x="-302" y="10335"/>
                          <a:pt x="417" y="4724"/>
                          <a:pt x="0" y="0"/>
                        </a:cubicBezTo>
                        <a:close/>
                      </a:path>
                      <a:path w="2606040" h="13716" stroke="0" extrusionOk="0">
                        <a:moveTo>
                          <a:pt x="0" y="0"/>
                        </a:moveTo>
                        <a:cubicBezTo>
                          <a:pt x="197231" y="3803"/>
                          <a:pt x="358914" y="-9291"/>
                          <a:pt x="599389" y="0"/>
                        </a:cubicBezTo>
                        <a:cubicBezTo>
                          <a:pt x="839864" y="9291"/>
                          <a:pt x="979371" y="8509"/>
                          <a:pt x="1303020" y="0"/>
                        </a:cubicBezTo>
                        <a:cubicBezTo>
                          <a:pt x="1626669" y="-8509"/>
                          <a:pt x="1726300" y="7440"/>
                          <a:pt x="1876349" y="0"/>
                        </a:cubicBezTo>
                        <a:cubicBezTo>
                          <a:pt x="2026398" y="-7440"/>
                          <a:pt x="2430712" y="17957"/>
                          <a:pt x="2606040" y="0"/>
                        </a:cubicBezTo>
                        <a:cubicBezTo>
                          <a:pt x="2606569" y="5071"/>
                          <a:pt x="2606315" y="7437"/>
                          <a:pt x="2606040" y="13716"/>
                        </a:cubicBezTo>
                        <a:cubicBezTo>
                          <a:pt x="2393024" y="-2332"/>
                          <a:pt x="2191161" y="34687"/>
                          <a:pt x="1980590" y="13716"/>
                        </a:cubicBezTo>
                        <a:cubicBezTo>
                          <a:pt x="1770019" y="-7255"/>
                          <a:pt x="1476440" y="31542"/>
                          <a:pt x="1276960" y="13716"/>
                        </a:cubicBezTo>
                        <a:cubicBezTo>
                          <a:pt x="1077480" y="-4110"/>
                          <a:pt x="880988" y="37553"/>
                          <a:pt x="651510" y="13716"/>
                        </a:cubicBezTo>
                        <a:cubicBezTo>
                          <a:pt x="422032" y="-10121"/>
                          <a:pt x="130744" y="-6519"/>
                          <a:pt x="0" y="13716"/>
                        </a:cubicBezTo>
                        <a:cubicBezTo>
                          <a:pt x="198" y="8947"/>
                          <a:pt x="304" y="520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276E6-ED0A-F322-0937-0DDA0FBDEA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0060" y="2154674"/>
            <a:ext cx="3182691" cy="2490501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r>
              <a:rPr lang="en-GB" sz="2000" dirty="0"/>
              <a:t>Craft established as a bike and computer repair initiative. </a:t>
            </a:r>
          </a:p>
          <a:p>
            <a:endParaRPr lang="en-GB" sz="2000" dirty="0"/>
          </a:p>
          <a:p>
            <a:r>
              <a:rPr lang="en-GB" sz="2000" dirty="0"/>
              <a:t>The genesis of the idea emerged as a result of four people chatting in a local Aberystwyth pub in 1998. </a:t>
            </a: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700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0E27C8B1-F73F-B953-7BE5-6B4B91034DB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79" b="10322"/>
          <a:stretch/>
        </p:blipFill>
        <p:spPr bwMode="auto">
          <a:xfrm>
            <a:off x="3983776" y="10"/>
            <a:ext cx="5159081" cy="51434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3637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B298C9-9288-98AA-1F37-B4384A985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3321" y="246888"/>
            <a:ext cx="4688333" cy="133731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sz="4100" dirty="0">
                <a:solidFill>
                  <a:schemeClr val="tx1"/>
                </a:solidFill>
              </a:rPr>
              <a:t>Key activities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D23D325E-659B-990F-2678-778C23F1710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7" r="4" b="4"/>
          <a:stretch/>
        </p:blipFill>
        <p:spPr bwMode="auto">
          <a:xfrm>
            <a:off x="20" y="10"/>
            <a:ext cx="3492988" cy="51434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9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3321" y="1781210"/>
            <a:ext cx="3182692" cy="13716"/>
          </a:xfrm>
          <a:custGeom>
            <a:avLst/>
            <a:gdLst>
              <a:gd name="connsiteX0" fmla="*/ 0 w 3182692"/>
              <a:gd name="connsiteY0" fmla="*/ 0 h 13716"/>
              <a:gd name="connsiteX1" fmla="*/ 636538 w 3182692"/>
              <a:gd name="connsiteY1" fmla="*/ 0 h 13716"/>
              <a:gd name="connsiteX2" fmla="*/ 1273077 w 3182692"/>
              <a:gd name="connsiteY2" fmla="*/ 0 h 13716"/>
              <a:gd name="connsiteX3" fmla="*/ 1909615 w 3182692"/>
              <a:gd name="connsiteY3" fmla="*/ 0 h 13716"/>
              <a:gd name="connsiteX4" fmla="*/ 2482500 w 3182692"/>
              <a:gd name="connsiteY4" fmla="*/ 0 h 13716"/>
              <a:gd name="connsiteX5" fmla="*/ 3182692 w 3182692"/>
              <a:gd name="connsiteY5" fmla="*/ 0 h 13716"/>
              <a:gd name="connsiteX6" fmla="*/ 3182692 w 3182692"/>
              <a:gd name="connsiteY6" fmla="*/ 13716 h 13716"/>
              <a:gd name="connsiteX7" fmla="*/ 2609807 w 3182692"/>
              <a:gd name="connsiteY7" fmla="*/ 13716 h 13716"/>
              <a:gd name="connsiteX8" fmla="*/ 2068750 w 3182692"/>
              <a:gd name="connsiteY8" fmla="*/ 13716 h 13716"/>
              <a:gd name="connsiteX9" fmla="*/ 1432211 w 3182692"/>
              <a:gd name="connsiteY9" fmla="*/ 13716 h 13716"/>
              <a:gd name="connsiteX10" fmla="*/ 859327 w 3182692"/>
              <a:gd name="connsiteY10" fmla="*/ 13716 h 13716"/>
              <a:gd name="connsiteX11" fmla="*/ 0 w 3182692"/>
              <a:gd name="connsiteY11" fmla="*/ 13716 h 13716"/>
              <a:gd name="connsiteX12" fmla="*/ 0 w 3182692"/>
              <a:gd name="connsiteY12" fmla="*/ 0 h 13716"/>
              <a:gd name="connsiteX0" fmla="*/ 0 w 3182692"/>
              <a:gd name="connsiteY0" fmla="*/ 0 h 13716"/>
              <a:gd name="connsiteX1" fmla="*/ 572885 w 3182692"/>
              <a:gd name="connsiteY1" fmla="*/ 0 h 13716"/>
              <a:gd name="connsiteX2" fmla="*/ 1113942 w 3182692"/>
              <a:gd name="connsiteY2" fmla="*/ 0 h 13716"/>
              <a:gd name="connsiteX3" fmla="*/ 1686827 w 3182692"/>
              <a:gd name="connsiteY3" fmla="*/ 0 h 13716"/>
              <a:gd name="connsiteX4" fmla="*/ 2323365 w 3182692"/>
              <a:gd name="connsiteY4" fmla="*/ 0 h 13716"/>
              <a:gd name="connsiteX5" fmla="*/ 3182692 w 3182692"/>
              <a:gd name="connsiteY5" fmla="*/ 0 h 13716"/>
              <a:gd name="connsiteX6" fmla="*/ 3182692 w 3182692"/>
              <a:gd name="connsiteY6" fmla="*/ 13716 h 13716"/>
              <a:gd name="connsiteX7" fmla="*/ 2546154 w 3182692"/>
              <a:gd name="connsiteY7" fmla="*/ 13716 h 13716"/>
              <a:gd name="connsiteX8" fmla="*/ 1845961 w 3182692"/>
              <a:gd name="connsiteY8" fmla="*/ 13716 h 13716"/>
              <a:gd name="connsiteX9" fmla="*/ 1304904 w 3182692"/>
              <a:gd name="connsiteY9" fmla="*/ 13716 h 13716"/>
              <a:gd name="connsiteX10" fmla="*/ 604711 w 3182692"/>
              <a:gd name="connsiteY10" fmla="*/ 13716 h 13716"/>
              <a:gd name="connsiteX11" fmla="*/ 0 w 3182692"/>
              <a:gd name="connsiteY11" fmla="*/ 13716 h 13716"/>
              <a:gd name="connsiteX12" fmla="*/ 0 w 3182692"/>
              <a:gd name="connsiteY12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2692" h="13716" fill="none" extrusionOk="0">
                <a:moveTo>
                  <a:pt x="0" y="0"/>
                </a:moveTo>
                <a:cubicBezTo>
                  <a:pt x="225870" y="33585"/>
                  <a:pt x="418138" y="17639"/>
                  <a:pt x="636538" y="0"/>
                </a:cubicBezTo>
                <a:cubicBezTo>
                  <a:pt x="865372" y="-3887"/>
                  <a:pt x="1010746" y="-18166"/>
                  <a:pt x="1273077" y="0"/>
                </a:cubicBezTo>
                <a:cubicBezTo>
                  <a:pt x="1527846" y="-24408"/>
                  <a:pt x="1703704" y="-36055"/>
                  <a:pt x="1909615" y="0"/>
                </a:cubicBezTo>
                <a:cubicBezTo>
                  <a:pt x="2119487" y="1667"/>
                  <a:pt x="2200543" y="-19343"/>
                  <a:pt x="2482500" y="0"/>
                </a:cubicBezTo>
                <a:cubicBezTo>
                  <a:pt x="2736775" y="57438"/>
                  <a:pt x="2997998" y="-48885"/>
                  <a:pt x="3182692" y="0"/>
                </a:cubicBezTo>
                <a:cubicBezTo>
                  <a:pt x="3182670" y="4238"/>
                  <a:pt x="3183054" y="9645"/>
                  <a:pt x="3182692" y="13716"/>
                </a:cubicBezTo>
                <a:cubicBezTo>
                  <a:pt x="2944477" y="11253"/>
                  <a:pt x="2868931" y="7798"/>
                  <a:pt x="2609807" y="13716"/>
                </a:cubicBezTo>
                <a:cubicBezTo>
                  <a:pt x="2341556" y="1621"/>
                  <a:pt x="2324113" y="18134"/>
                  <a:pt x="2068750" y="13716"/>
                </a:cubicBezTo>
                <a:cubicBezTo>
                  <a:pt x="1817163" y="3280"/>
                  <a:pt x="1716254" y="21407"/>
                  <a:pt x="1432211" y="13716"/>
                </a:cubicBezTo>
                <a:cubicBezTo>
                  <a:pt x="1164747" y="-32709"/>
                  <a:pt x="993140" y="23003"/>
                  <a:pt x="859327" y="13716"/>
                </a:cubicBezTo>
                <a:cubicBezTo>
                  <a:pt x="750703" y="-29546"/>
                  <a:pt x="236193" y="34159"/>
                  <a:pt x="0" y="13716"/>
                </a:cubicBezTo>
                <a:cubicBezTo>
                  <a:pt x="-950" y="8514"/>
                  <a:pt x="-119" y="3449"/>
                  <a:pt x="0" y="0"/>
                </a:cubicBezTo>
                <a:close/>
              </a:path>
              <a:path w="3182692" h="13716" stroke="0" extrusionOk="0">
                <a:moveTo>
                  <a:pt x="0" y="0"/>
                </a:moveTo>
                <a:cubicBezTo>
                  <a:pt x="224421" y="-39331"/>
                  <a:pt x="418777" y="11439"/>
                  <a:pt x="572885" y="0"/>
                </a:cubicBezTo>
                <a:cubicBezTo>
                  <a:pt x="750333" y="-6388"/>
                  <a:pt x="940592" y="15806"/>
                  <a:pt x="1113942" y="0"/>
                </a:cubicBezTo>
                <a:cubicBezTo>
                  <a:pt x="1322785" y="-1777"/>
                  <a:pt x="1505363" y="28230"/>
                  <a:pt x="1686827" y="0"/>
                </a:cubicBezTo>
                <a:cubicBezTo>
                  <a:pt x="1853304" y="1595"/>
                  <a:pt x="2194652" y="-1232"/>
                  <a:pt x="2323365" y="0"/>
                </a:cubicBezTo>
                <a:cubicBezTo>
                  <a:pt x="2488732" y="36406"/>
                  <a:pt x="2902093" y="-40336"/>
                  <a:pt x="3182692" y="0"/>
                </a:cubicBezTo>
                <a:cubicBezTo>
                  <a:pt x="3181911" y="5403"/>
                  <a:pt x="3181851" y="9705"/>
                  <a:pt x="3182692" y="13716"/>
                </a:cubicBezTo>
                <a:cubicBezTo>
                  <a:pt x="3012563" y="-42392"/>
                  <a:pt x="2765409" y="31046"/>
                  <a:pt x="2546154" y="13716"/>
                </a:cubicBezTo>
                <a:cubicBezTo>
                  <a:pt x="2333381" y="9342"/>
                  <a:pt x="2154438" y="5266"/>
                  <a:pt x="1845961" y="13716"/>
                </a:cubicBezTo>
                <a:cubicBezTo>
                  <a:pt x="1531509" y="29240"/>
                  <a:pt x="1456631" y="-11178"/>
                  <a:pt x="1304904" y="13716"/>
                </a:cubicBezTo>
                <a:cubicBezTo>
                  <a:pt x="1168344" y="31779"/>
                  <a:pt x="928499" y="10475"/>
                  <a:pt x="604711" y="13716"/>
                </a:cubicBezTo>
                <a:cubicBezTo>
                  <a:pt x="285438" y="33435"/>
                  <a:pt x="116029" y="-26776"/>
                  <a:pt x="0" y="13716"/>
                </a:cubicBezTo>
                <a:cubicBezTo>
                  <a:pt x="242" y="7496"/>
                  <a:pt x="776" y="5947"/>
                  <a:pt x="0" y="0"/>
                </a:cubicBezTo>
                <a:close/>
              </a:path>
              <a:path w="3182692" h="13716" fill="none" stroke="0" extrusionOk="0">
                <a:moveTo>
                  <a:pt x="0" y="0"/>
                </a:moveTo>
                <a:cubicBezTo>
                  <a:pt x="245832" y="29445"/>
                  <a:pt x="388924" y="-28919"/>
                  <a:pt x="636538" y="0"/>
                </a:cubicBezTo>
                <a:cubicBezTo>
                  <a:pt x="854919" y="4634"/>
                  <a:pt x="991654" y="8864"/>
                  <a:pt x="1273077" y="0"/>
                </a:cubicBezTo>
                <a:cubicBezTo>
                  <a:pt x="1566644" y="-14667"/>
                  <a:pt x="1666526" y="3717"/>
                  <a:pt x="1909615" y="0"/>
                </a:cubicBezTo>
                <a:cubicBezTo>
                  <a:pt x="2138795" y="27220"/>
                  <a:pt x="2225506" y="-13892"/>
                  <a:pt x="2482500" y="0"/>
                </a:cubicBezTo>
                <a:cubicBezTo>
                  <a:pt x="2775583" y="32183"/>
                  <a:pt x="3003218" y="-43687"/>
                  <a:pt x="3182692" y="0"/>
                </a:cubicBezTo>
                <a:cubicBezTo>
                  <a:pt x="3182796" y="3768"/>
                  <a:pt x="3182802" y="10153"/>
                  <a:pt x="3182692" y="13716"/>
                </a:cubicBezTo>
                <a:cubicBezTo>
                  <a:pt x="2959845" y="21002"/>
                  <a:pt x="2868929" y="20408"/>
                  <a:pt x="2609807" y="13716"/>
                </a:cubicBezTo>
                <a:cubicBezTo>
                  <a:pt x="2341405" y="1420"/>
                  <a:pt x="2328488" y="15864"/>
                  <a:pt x="2068750" y="13716"/>
                </a:cubicBezTo>
                <a:cubicBezTo>
                  <a:pt x="1816113" y="-2177"/>
                  <a:pt x="1699345" y="32283"/>
                  <a:pt x="1432211" y="13716"/>
                </a:cubicBezTo>
                <a:cubicBezTo>
                  <a:pt x="1148381" y="-32756"/>
                  <a:pt x="987622" y="-2169"/>
                  <a:pt x="859327" y="13716"/>
                </a:cubicBezTo>
                <a:cubicBezTo>
                  <a:pt x="743387" y="32850"/>
                  <a:pt x="194182" y="14217"/>
                  <a:pt x="0" y="13716"/>
                </a:cubicBezTo>
                <a:cubicBezTo>
                  <a:pt x="84" y="8233"/>
                  <a:pt x="-347" y="318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3182692"/>
                      <a:gd name="connsiteY0" fmla="*/ 0 h 13716"/>
                      <a:gd name="connsiteX1" fmla="*/ 636538 w 3182692"/>
                      <a:gd name="connsiteY1" fmla="*/ 0 h 13716"/>
                      <a:gd name="connsiteX2" fmla="*/ 1273077 w 3182692"/>
                      <a:gd name="connsiteY2" fmla="*/ 0 h 13716"/>
                      <a:gd name="connsiteX3" fmla="*/ 1909615 w 3182692"/>
                      <a:gd name="connsiteY3" fmla="*/ 0 h 13716"/>
                      <a:gd name="connsiteX4" fmla="*/ 2482500 w 3182692"/>
                      <a:gd name="connsiteY4" fmla="*/ 0 h 13716"/>
                      <a:gd name="connsiteX5" fmla="*/ 3182692 w 3182692"/>
                      <a:gd name="connsiteY5" fmla="*/ 0 h 13716"/>
                      <a:gd name="connsiteX6" fmla="*/ 3182692 w 3182692"/>
                      <a:gd name="connsiteY6" fmla="*/ 13716 h 13716"/>
                      <a:gd name="connsiteX7" fmla="*/ 2609807 w 3182692"/>
                      <a:gd name="connsiteY7" fmla="*/ 13716 h 13716"/>
                      <a:gd name="connsiteX8" fmla="*/ 2068750 w 3182692"/>
                      <a:gd name="connsiteY8" fmla="*/ 13716 h 13716"/>
                      <a:gd name="connsiteX9" fmla="*/ 1432211 w 3182692"/>
                      <a:gd name="connsiteY9" fmla="*/ 13716 h 13716"/>
                      <a:gd name="connsiteX10" fmla="*/ 859327 w 3182692"/>
                      <a:gd name="connsiteY10" fmla="*/ 13716 h 13716"/>
                      <a:gd name="connsiteX11" fmla="*/ 0 w 3182692"/>
                      <a:gd name="connsiteY11" fmla="*/ 13716 h 13716"/>
                      <a:gd name="connsiteX12" fmla="*/ 0 w 3182692"/>
                      <a:gd name="connsiteY12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182692" h="13716" fill="none" extrusionOk="0">
                        <a:moveTo>
                          <a:pt x="0" y="0"/>
                        </a:moveTo>
                        <a:cubicBezTo>
                          <a:pt x="253588" y="25878"/>
                          <a:pt x="409323" y="-5359"/>
                          <a:pt x="636538" y="0"/>
                        </a:cubicBezTo>
                        <a:cubicBezTo>
                          <a:pt x="863753" y="5359"/>
                          <a:pt x="1007727" y="-28"/>
                          <a:pt x="1273077" y="0"/>
                        </a:cubicBezTo>
                        <a:cubicBezTo>
                          <a:pt x="1538427" y="28"/>
                          <a:pt x="1698640" y="-12775"/>
                          <a:pt x="1909615" y="0"/>
                        </a:cubicBezTo>
                        <a:cubicBezTo>
                          <a:pt x="2120590" y="12775"/>
                          <a:pt x="2210293" y="-21823"/>
                          <a:pt x="2482500" y="0"/>
                        </a:cubicBezTo>
                        <a:cubicBezTo>
                          <a:pt x="2754708" y="21823"/>
                          <a:pt x="3004133" y="-28750"/>
                          <a:pt x="3182692" y="0"/>
                        </a:cubicBezTo>
                        <a:cubicBezTo>
                          <a:pt x="3182906" y="4075"/>
                          <a:pt x="3183008" y="9784"/>
                          <a:pt x="3182692" y="13716"/>
                        </a:cubicBezTo>
                        <a:cubicBezTo>
                          <a:pt x="2947402" y="17868"/>
                          <a:pt x="2876226" y="22619"/>
                          <a:pt x="2609807" y="13716"/>
                        </a:cubicBezTo>
                        <a:cubicBezTo>
                          <a:pt x="2343389" y="4813"/>
                          <a:pt x="2326689" y="21007"/>
                          <a:pt x="2068750" y="13716"/>
                        </a:cubicBezTo>
                        <a:cubicBezTo>
                          <a:pt x="1810811" y="6425"/>
                          <a:pt x="1713836" y="43647"/>
                          <a:pt x="1432211" y="13716"/>
                        </a:cubicBezTo>
                        <a:cubicBezTo>
                          <a:pt x="1150586" y="-16215"/>
                          <a:pt x="982765" y="-825"/>
                          <a:pt x="859327" y="13716"/>
                        </a:cubicBezTo>
                        <a:cubicBezTo>
                          <a:pt x="735889" y="28257"/>
                          <a:pt x="254183" y="30659"/>
                          <a:pt x="0" y="13716"/>
                        </a:cubicBezTo>
                        <a:cubicBezTo>
                          <a:pt x="-535" y="8247"/>
                          <a:pt x="-201" y="2959"/>
                          <a:pt x="0" y="0"/>
                        </a:cubicBezTo>
                        <a:close/>
                      </a:path>
                      <a:path w="3182692" h="13716" stroke="0" extrusionOk="0">
                        <a:moveTo>
                          <a:pt x="0" y="0"/>
                        </a:moveTo>
                        <a:cubicBezTo>
                          <a:pt x="243108" y="-22426"/>
                          <a:pt x="387854" y="22949"/>
                          <a:pt x="572885" y="0"/>
                        </a:cubicBezTo>
                        <a:cubicBezTo>
                          <a:pt x="757916" y="-22949"/>
                          <a:pt x="923707" y="6797"/>
                          <a:pt x="1113942" y="0"/>
                        </a:cubicBezTo>
                        <a:cubicBezTo>
                          <a:pt x="1304177" y="-6797"/>
                          <a:pt x="1495991" y="20627"/>
                          <a:pt x="1686827" y="0"/>
                        </a:cubicBezTo>
                        <a:cubicBezTo>
                          <a:pt x="1877663" y="-20627"/>
                          <a:pt x="2170182" y="-20672"/>
                          <a:pt x="2323365" y="0"/>
                        </a:cubicBezTo>
                        <a:cubicBezTo>
                          <a:pt x="2476548" y="20672"/>
                          <a:pt x="2919164" y="6097"/>
                          <a:pt x="3182692" y="0"/>
                        </a:cubicBezTo>
                        <a:cubicBezTo>
                          <a:pt x="3182126" y="5320"/>
                          <a:pt x="3182368" y="9001"/>
                          <a:pt x="3182692" y="13716"/>
                        </a:cubicBezTo>
                        <a:cubicBezTo>
                          <a:pt x="3026065" y="-15421"/>
                          <a:pt x="2775006" y="18495"/>
                          <a:pt x="2546154" y="13716"/>
                        </a:cubicBezTo>
                        <a:cubicBezTo>
                          <a:pt x="2317302" y="8937"/>
                          <a:pt x="2168173" y="-13085"/>
                          <a:pt x="1845961" y="13716"/>
                        </a:cubicBezTo>
                        <a:cubicBezTo>
                          <a:pt x="1523749" y="40517"/>
                          <a:pt x="1450078" y="-5416"/>
                          <a:pt x="1304904" y="13716"/>
                        </a:cubicBezTo>
                        <a:cubicBezTo>
                          <a:pt x="1159730" y="32848"/>
                          <a:pt x="942635" y="-14593"/>
                          <a:pt x="604711" y="13716"/>
                        </a:cubicBezTo>
                        <a:cubicBezTo>
                          <a:pt x="266787" y="42025"/>
                          <a:pt x="141927" y="-12967"/>
                          <a:pt x="0" y="13716"/>
                        </a:cubicBezTo>
                        <a:cubicBezTo>
                          <a:pt x="58" y="7834"/>
                          <a:pt x="453" y="58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E71E97-7818-3C76-19B4-5600C3098D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73321" y="2029968"/>
            <a:ext cx="4688333" cy="2612898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Reduction of landfill waste by reducing the amount of furniture going to landfill sites. </a:t>
            </a: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sz="2000" dirty="0"/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Furniture donated may need cleaning and repair </a:t>
            </a: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sz="2000" dirty="0"/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Offered to the public as an opportunity to reuse the furniture. </a:t>
            </a: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38684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51FAD1-552D-EB78-9484-E20498E5F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3321" y="246888"/>
            <a:ext cx="4688333" cy="133731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eaLnBrk="1" hangingPunct="1">
              <a:lnSpc>
                <a:spcPct val="90000"/>
              </a:lnSpc>
            </a:pPr>
            <a:endParaRPr lang="en-US" sz="4100" dirty="0">
              <a:solidFill>
                <a:schemeClr val="tx1"/>
              </a:solidFill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4D635674-13CE-CD1D-EB52-ADA268001D7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7" r="4" b="4"/>
          <a:stretch/>
        </p:blipFill>
        <p:spPr bwMode="auto">
          <a:xfrm>
            <a:off x="20" y="10"/>
            <a:ext cx="3492988" cy="51434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3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3321" y="1781210"/>
            <a:ext cx="3182692" cy="13716"/>
          </a:xfrm>
          <a:custGeom>
            <a:avLst/>
            <a:gdLst>
              <a:gd name="connsiteX0" fmla="*/ 0 w 3182692"/>
              <a:gd name="connsiteY0" fmla="*/ 0 h 13716"/>
              <a:gd name="connsiteX1" fmla="*/ 636538 w 3182692"/>
              <a:gd name="connsiteY1" fmla="*/ 0 h 13716"/>
              <a:gd name="connsiteX2" fmla="*/ 1273077 w 3182692"/>
              <a:gd name="connsiteY2" fmla="*/ 0 h 13716"/>
              <a:gd name="connsiteX3" fmla="*/ 1909615 w 3182692"/>
              <a:gd name="connsiteY3" fmla="*/ 0 h 13716"/>
              <a:gd name="connsiteX4" fmla="*/ 2482500 w 3182692"/>
              <a:gd name="connsiteY4" fmla="*/ 0 h 13716"/>
              <a:gd name="connsiteX5" fmla="*/ 3182692 w 3182692"/>
              <a:gd name="connsiteY5" fmla="*/ 0 h 13716"/>
              <a:gd name="connsiteX6" fmla="*/ 3182692 w 3182692"/>
              <a:gd name="connsiteY6" fmla="*/ 13716 h 13716"/>
              <a:gd name="connsiteX7" fmla="*/ 2609807 w 3182692"/>
              <a:gd name="connsiteY7" fmla="*/ 13716 h 13716"/>
              <a:gd name="connsiteX8" fmla="*/ 2068750 w 3182692"/>
              <a:gd name="connsiteY8" fmla="*/ 13716 h 13716"/>
              <a:gd name="connsiteX9" fmla="*/ 1432211 w 3182692"/>
              <a:gd name="connsiteY9" fmla="*/ 13716 h 13716"/>
              <a:gd name="connsiteX10" fmla="*/ 859327 w 3182692"/>
              <a:gd name="connsiteY10" fmla="*/ 13716 h 13716"/>
              <a:gd name="connsiteX11" fmla="*/ 0 w 3182692"/>
              <a:gd name="connsiteY11" fmla="*/ 13716 h 13716"/>
              <a:gd name="connsiteX12" fmla="*/ 0 w 3182692"/>
              <a:gd name="connsiteY12" fmla="*/ 0 h 13716"/>
              <a:gd name="connsiteX0" fmla="*/ 0 w 3182692"/>
              <a:gd name="connsiteY0" fmla="*/ 0 h 13716"/>
              <a:gd name="connsiteX1" fmla="*/ 572885 w 3182692"/>
              <a:gd name="connsiteY1" fmla="*/ 0 h 13716"/>
              <a:gd name="connsiteX2" fmla="*/ 1113942 w 3182692"/>
              <a:gd name="connsiteY2" fmla="*/ 0 h 13716"/>
              <a:gd name="connsiteX3" fmla="*/ 1686827 w 3182692"/>
              <a:gd name="connsiteY3" fmla="*/ 0 h 13716"/>
              <a:gd name="connsiteX4" fmla="*/ 2323365 w 3182692"/>
              <a:gd name="connsiteY4" fmla="*/ 0 h 13716"/>
              <a:gd name="connsiteX5" fmla="*/ 3182692 w 3182692"/>
              <a:gd name="connsiteY5" fmla="*/ 0 h 13716"/>
              <a:gd name="connsiteX6" fmla="*/ 3182692 w 3182692"/>
              <a:gd name="connsiteY6" fmla="*/ 13716 h 13716"/>
              <a:gd name="connsiteX7" fmla="*/ 2546154 w 3182692"/>
              <a:gd name="connsiteY7" fmla="*/ 13716 h 13716"/>
              <a:gd name="connsiteX8" fmla="*/ 1845961 w 3182692"/>
              <a:gd name="connsiteY8" fmla="*/ 13716 h 13716"/>
              <a:gd name="connsiteX9" fmla="*/ 1304904 w 3182692"/>
              <a:gd name="connsiteY9" fmla="*/ 13716 h 13716"/>
              <a:gd name="connsiteX10" fmla="*/ 604711 w 3182692"/>
              <a:gd name="connsiteY10" fmla="*/ 13716 h 13716"/>
              <a:gd name="connsiteX11" fmla="*/ 0 w 3182692"/>
              <a:gd name="connsiteY11" fmla="*/ 13716 h 13716"/>
              <a:gd name="connsiteX12" fmla="*/ 0 w 3182692"/>
              <a:gd name="connsiteY12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2692" h="13716" fill="none" extrusionOk="0">
                <a:moveTo>
                  <a:pt x="0" y="0"/>
                </a:moveTo>
                <a:cubicBezTo>
                  <a:pt x="225870" y="33585"/>
                  <a:pt x="418138" y="17639"/>
                  <a:pt x="636538" y="0"/>
                </a:cubicBezTo>
                <a:cubicBezTo>
                  <a:pt x="865372" y="-3887"/>
                  <a:pt x="1010746" y="-18166"/>
                  <a:pt x="1273077" y="0"/>
                </a:cubicBezTo>
                <a:cubicBezTo>
                  <a:pt x="1527846" y="-24408"/>
                  <a:pt x="1703704" y="-36055"/>
                  <a:pt x="1909615" y="0"/>
                </a:cubicBezTo>
                <a:cubicBezTo>
                  <a:pt x="2119487" y="1667"/>
                  <a:pt x="2200543" y="-19343"/>
                  <a:pt x="2482500" y="0"/>
                </a:cubicBezTo>
                <a:cubicBezTo>
                  <a:pt x="2736775" y="57438"/>
                  <a:pt x="2997998" y="-48885"/>
                  <a:pt x="3182692" y="0"/>
                </a:cubicBezTo>
                <a:cubicBezTo>
                  <a:pt x="3182670" y="4238"/>
                  <a:pt x="3183054" y="9645"/>
                  <a:pt x="3182692" y="13716"/>
                </a:cubicBezTo>
                <a:cubicBezTo>
                  <a:pt x="2944477" y="11253"/>
                  <a:pt x="2868931" y="7798"/>
                  <a:pt x="2609807" y="13716"/>
                </a:cubicBezTo>
                <a:cubicBezTo>
                  <a:pt x="2341556" y="1621"/>
                  <a:pt x="2324113" y="18134"/>
                  <a:pt x="2068750" y="13716"/>
                </a:cubicBezTo>
                <a:cubicBezTo>
                  <a:pt x="1817163" y="3280"/>
                  <a:pt x="1716254" y="21407"/>
                  <a:pt x="1432211" y="13716"/>
                </a:cubicBezTo>
                <a:cubicBezTo>
                  <a:pt x="1164747" y="-32709"/>
                  <a:pt x="993140" y="23003"/>
                  <a:pt x="859327" y="13716"/>
                </a:cubicBezTo>
                <a:cubicBezTo>
                  <a:pt x="750703" y="-29546"/>
                  <a:pt x="236193" y="34159"/>
                  <a:pt x="0" y="13716"/>
                </a:cubicBezTo>
                <a:cubicBezTo>
                  <a:pt x="-950" y="8514"/>
                  <a:pt x="-119" y="3449"/>
                  <a:pt x="0" y="0"/>
                </a:cubicBezTo>
                <a:close/>
              </a:path>
              <a:path w="3182692" h="13716" stroke="0" extrusionOk="0">
                <a:moveTo>
                  <a:pt x="0" y="0"/>
                </a:moveTo>
                <a:cubicBezTo>
                  <a:pt x="224421" y="-39331"/>
                  <a:pt x="418777" y="11439"/>
                  <a:pt x="572885" y="0"/>
                </a:cubicBezTo>
                <a:cubicBezTo>
                  <a:pt x="750333" y="-6388"/>
                  <a:pt x="940592" y="15806"/>
                  <a:pt x="1113942" y="0"/>
                </a:cubicBezTo>
                <a:cubicBezTo>
                  <a:pt x="1322785" y="-1777"/>
                  <a:pt x="1505363" y="28230"/>
                  <a:pt x="1686827" y="0"/>
                </a:cubicBezTo>
                <a:cubicBezTo>
                  <a:pt x="1853304" y="1595"/>
                  <a:pt x="2194652" y="-1232"/>
                  <a:pt x="2323365" y="0"/>
                </a:cubicBezTo>
                <a:cubicBezTo>
                  <a:pt x="2488732" y="36406"/>
                  <a:pt x="2902093" y="-40336"/>
                  <a:pt x="3182692" y="0"/>
                </a:cubicBezTo>
                <a:cubicBezTo>
                  <a:pt x="3181911" y="5403"/>
                  <a:pt x="3181851" y="9705"/>
                  <a:pt x="3182692" y="13716"/>
                </a:cubicBezTo>
                <a:cubicBezTo>
                  <a:pt x="3012563" y="-42392"/>
                  <a:pt x="2765409" y="31046"/>
                  <a:pt x="2546154" y="13716"/>
                </a:cubicBezTo>
                <a:cubicBezTo>
                  <a:pt x="2333381" y="9342"/>
                  <a:pt x="2154438" y="5266"/>
                  <a:pt x="1845961" y="13716"/>
                </a:cubicBezTo>
                <a:cubicBezTo>
                  <a:pt x="1531509" y="29240"/>
                  <a:pt x="1456631" y="-11178"/>
                  <a:pt x="1304904" y="13716"/>
                </a:cubicBezTo>
                <a:cubicBezTo>
                  <a:pt x="1168344" y="31779"/>
                  <a:pt x="928499" y="10475"/>
                  <a:pt x="604711" y="13716"/>
                </a:cubicBezTo>
                <a:cubicBezTo>
                  <a:pt x="285438" y="33435"/>
                  <a:pt x="116029" y="-26776"/>
                  <a:pt x="0" y="13716"/>
                </a:cubicBezTo>
                <a:cubicBezTo>
                  <a:pt x="242" y="7496"/>
                  <a:pt x="776" y="5947"/>
                  <a:pt x="0" y="0"/>
                </a:cubicBezTo>
                <a:close/>
              </a:path>
              <a:path w="3182692" h="13716" fill="none" stroke="0" extrusionOk="0">
                <a:moveTo>
                  <a:pt x="0" y="0"/>
                </a:moveTo>
                <a:cubicBezTo>
                  <a:pt x="245832" y="29445"/>
                  <a:pt x="388924" y="-28919"/>
                  <a:pt x="636538" y="0"/>
                </a:cubicBezTo>
                <a:cubicBezTo>
                  <a:pt x="854919" y="4634"/>
                  <a:pt x="991654" y="8864"/>
                  <a:pt x="1273077" y="0"/>
                </a:cubicBezTo>
                <a:cubicBezTo>
                  <a:pt x="1566644" y="-14667"/>
                  <a:pt x="1666526" y="3717"/>
                  <a:pt x="1909615" y="0"/>
                </a:cubicBezTo>
                <a:cubicBezTo>
                  <a:pt x="2138795" y="27220"/>
                  <a:pt x="2225506" y="-13892"/>
                  <a:pt x="2482500" y="0"/>
                </a:cubicBezTo>
                <a:cubicBezTo>
                  <a:pt x="2775583" y="32183"/>
                  <a:pt x="3003218" y="-43687"/>
                  <a:pt x="3182692" y="0"/>
                </a:cubicBezTo>
                <a:cubicBezTo>
                  <a:pt x="3182796" y="3768"/>
                  <a:pt x="3182802" y="10153"/>
                  <a:pt x="3182692" y="13716"/>
                </a:cubicBezTo>
                <a:cubicBezTo>
                  <a:pt x="2959845" y="21002"/>
                  <a:pt x="2868929" y="20408"/>
                  <a:pt x="2609807" y="13716"/>
                </a:cubicBezTo>
                <a:cubicBezTo>
                  <a:pt x="2341405" y="1420"/>
                  <a:pt x="2328488" y="15864"/>
                  <a:pt x="2068750" y="13716"/>
                </a:cubicBezTo>
                <a:cubicBezTo>
                  <a:pt x="1816113" y="-2177"/>
                  <a:pt x="1699345" y="32283"/>
                  <a:pt x="1432211" y="13716"/>
                </a:cubicBezTo>
                <a:cubicBezTo>
                  <a:pt x="1148381" y="-32756"/>
                  <a:pt x="987622" y="-2169"/>
                  <a:pt x="859327" y="13716"/>
                </a:cubicBezTo>
                <a:cubicBezTo>
                  <a:pt x="743387" y="32850"/>
                  <a:pt x="194182" y="14217"/>
                  <a:pt x="0" y="13716"/>
                </a:cubicBezTo>
                <a:cubicBezTo>
                  <a:pt x="84" y="8233"/>
                  <a:pt x="-347" y="318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3182692"/>
                      <a:gd name="connsiteY0" fmla="*/ 0 h 13716"/>
                      <a:gd name="connsiteX1" fmla="*/ 636538 w 3182692"/>
                      <a:gd name="connsiteY1" fmla="*/ 0 h 13716"/>
                      <a:gd name="connsiteX2" fmla="*/ 1273077 w 3182692"/>
                      <a:gd name="connsiteY2" fmla="*/ 0 h 13716"/>
                      <a:gd name="connsiteX3" fmla="*/ 1909615 w 3182692"/>
                      <a:gd name="connsiteY3" fmla="*/ 0 h 13716"/>
                      <a:gd name="connsiteX4" fmla="*/ 2482500 w 3182692"/>
                      <a:gd name="connsiteY4" fmla="*/ 0 h 13716"/>
                      <a:gd name="connsiteX5" fmla="*/ 3182692 w 3182692"/>
                      <a:gd name="connsiteY5" fmla="*/ 0 h 13716"/>
                      <a:gd name="connsiteX6" fmla="*/ 3182692 w 3182692"/>
                      <a:gd name="connsiteY6" fmla="*/ 13716 h 13716"/>
                      <a:gd name="connsiteX7" fmla="*/ 2609807 w 3182692"/>
                      <a:gd name="connsiteY7" fmla="*/ 13716 h 13716"/>
                      <a:gd name="connsiteX8" fmla="*/ 2068750 w 3182692"/>
                      <a:gd name="connsiteY8" fmla="*/ 13716 h 13716"/>
                      <a:gd name="connsiteX9" fmla="*/ 1432211 w 3182692"/>
                      <a:gd name="connsiteY9" fmla="*/ 13716 h 13716"/>
                      <a:gd name="connsiteX10" fmla="*/ 859327 w 3182692"/>
                      <a:gd name="connsiteY10" fmla="*/ 13716 h 13716"/>
                      <a:gd name="connsiteX11" fmla="*/ 0 w 3182692"/>
                      <a:gd name="connsiteY11" fmla="*/ 13716 h 13716"/>
                      <a:gd name="connsiteX12" fmla="*/ 0 w 3182692"/>
                      <a:gd name="connsiteY12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182692" h="13716" fill="none" extrusionOk="0">
                        <a:moveTo>
                          <a:pt x="0" y="0"/>
                        </a:moveTo>
                        <a:cubicBezTo>
                          <a:pt x="253588" y="25878"/>
                          <a:pt x="409323" y="-5359"/>
                          <a:pt x="636538" y="0"/>
                        </a:cubicBezTo>
                        <a:cubicBezTo>
                          <a:pt x="863753" y="5359"/>
                          <a:pt x="1007727" y="-28"/>
                          <a:pt x="1273077" y="0"/>
                        </a:cubicBezTo>
                        <a:cubicBezTo>
                          <a:pt x="1538427" y="28"/>
                          <a:pt x="1698640" y="-12775"/>
                          <a:pt x="1909615" y="0"/>
                        </a:cubicBezTo>
                        <a:cubicBezTo>
                          <a:pt x="2120590" y="12775"/>
                          <a:pt x="2210293" y="-21823"/>
                          <a:pt x="2482500" y="0"/>
                        </a:cubicBezTo>
                        <a:cubicBezTo>
                          <a:pt x="2754708" y="21823"/>
                          <a:pt x="3004133" y="-28750"/>
                          <a:pt x="3182692" y="0"/>
                        </a:cubicBezTo>
                        <a:cubicBezTo>
                          <a:pt x="3182906" y="4075"/>
                          <a:pt x="3183008" y="9784"/>
                          <a:pt x="3182692" y="13716"/>
                        </a:cubicBezTo>
                        <a:cubicBezTo>
                          <a:pt x="2947402" y="17868"/>
                          <a:pt x="2876226" y="22619"/>
                          <a:pt x="2609807" y="13716"/>
                        </a:cubicBezTo>
                        <a:cubicBezTo>
                          <a:pt x="2343389" y="4813"/>
                          <a:pt x="2326689" y="21007"/>
                          <a:pt x="2068750" y="13716"/>
                        </a:cubicBezTo>
                        <a:cubicBezTo>
                          <a:pt x="1810811" y="6425"/>
                          <a:pt x="1713836" y="43647"/>
                          <a:pt x="1432211" y="13716"/>
                        </a:cubicBezTo>
                        <a:cubicBezTo>
                          <a:pt x="1150586" y="-16215"/>
                          <a:pt x="982765" y="-825"/>
                          <a:pt x="859327" y="13716"/>
                        </a:cubicBezTo>
                        <a:cubicBezTo>
                          <a:pt x="735889" y="28257"/>
                          <a:pt x="254183" y="30659"/>
                          <a:pt x="0" y="13716"/>
                        </a:cubicBezTo>
                        <a:cubicBezTo>
                          <a:pt x="-535" y="8247"/>
                          <a:pt x="-201" y="2959"/>
                          <a:pt x="0" y="0"/>
                        </a:cubicBezTo>
                        <a:close/>
                      </a:path>
                      <a:path w="3182692" h="13716" stroke="0" extrusionOk="0">
                        <a:moveTo>
                          <a:pt x="0" y="0"/>
                        </a:moveTo>
                        <a:cubicBezTo>
                          <a:pt x="243108" y="-22426"/>
                          <a:pt x="387854" y="22949"/>
                          <a:pt x="572885" y="0"/>
                        </a:cubicBezTo>
                        <a:cubicBezTo>
                          <a:pt x="757916" y="-22949"/>
                          <a:pt x="923707" y="6797"/>
                          <a:pt x="1113942" y="0"/>
                        </a:cubicBezTo>
                        <a:cubicBezTo>
                          <a:pt x="1304177" y="-6797"/>
                          <a:pt x="1495991" y="20627"/>
                          <a:pt x="1686827" y="0"/>
                        </a:cubicBezTo>
                        <a:cubicBezTo>
                          <a:pt x="1877663" y="-20627"/>
                          <a:pt x="2170182" y="-20672"/>
                          <a:pt x="2323365" y="0"/>
                        </a:cubicBezTo>
                        <a:cubicBezTo>
                          <a:pt x="2476548" y="20672"/>
                          <a:pt x="2919164" y="6097"/>
                          <a:pt x="3182692" y="0"/>
                        </a:cubicBezTo>
                        <a:cubicBezTo>
                          <a:pt x="3182126" y="5320"/>
                          <a:pt x="3182368" y="9001"/>
                          <a:pt x="3182692" y="13716"/>
                        </a:cubicBezTo>
                        <a:cubicBezTo>
                          <a:pt x="3026065" y="-15421"/>
                          <a:pt x="2775006" y="18495"/>
                          <a:pt x="2546154" y="13716"/>
                        </a:cubicBezTo>
                        <a:cubicBezTo>
                          <a:pt x="2317302" y="8937"/>
                          <a:pt x="2168173" y="-13085"/>
                          <a:pt x="1845961" y="13716"/>
                        </a:cubicBezTo>
                        <a:cubicBezTo>
                          <a:pt x="1523749" y="40517"/>
                          <a:pt x="1450078" y="-5416"/>
                          <a:pt x="1304904" y="13716"/>
                        </a:cubicBezTo>
                        <a:cubicBezTo>
                          <a:pt x="1159730" y="32848"/>
                          <a:pt x="942635" y="-14593"/>
                          <a:pt x="604711" y="13716"/>
                        </a:cubicBezTo>
                        <a:cubicBezTo>
                          <a:pt x="266787" y="42025"/>
                          <a:pt x="141927" y="-12967"/>
                          <a:pt x="0" y="13716"/>
                        </a:cubicBezTo>
                        <a:cubicBezTo>
                          <a:pt x="58" y="7834"/>
                          <a:pt x="453" y="58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60326A-3870-9F84-AECC-E606AE1B54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73321" y="2029968"/>
            <a:ext cx="4688333" cy="2612898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dirty="0"/>
              <a:t>The areas focused on by Craft include furniture repair and retail </a:t>
            </a: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dirty="0"/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dirty="0"/>
              <a:t>Electrical goods repair and retail </a:t>
            </a: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dirty="0"/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dirty="0"/>
              <a:t>Kitchenware repair and retail, household goods and bedding.</a:t>
            </a: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700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78F5E75-DC21-E216-AB61-249AA6E6EEC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720" y="443358"/>
            <a:ext cx="3076003" cy="857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8632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Aber Food Surplus – food system change, community focused, and environmental change .</a:t>
            </a:r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Craft – reducing furniture items ending in landfill, community focused, working closely with local authorities</a:t>
            </a:r>
          </a:p>
        </p:txBody>
      </p:sp>
    </p:spTree>
    <p:extLst>
      <p:ext uri="{BB962C8B-B14F-4D97-AF65-F5344CB8AC3E}">
        <p14:creationId xmlns:p14="http://schemas.microsoft.com/office/powerpoint/2010/main" val="28083069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view of a castle&#10;&#10;Description automatically generated">
            <a:extLst>
              <a:ext uri="{FF2B5EF4-FFF2-40B4-BE49-F238E27FC236}">
                <a16:creationId xmlns:a16="http://schemas.microsoft.com/office/drawing/2014/main" id="{0D55BFEB-B9FC-4445-B30E-F750631E67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938" y="361950"/>
            <a:ext cx="5495925" cy="3352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78133F3-1231-9D45-9FA3-C8BD0D72B4B6}"/>
              </a:ext>
            </a:extLst>
          </p:cNvPr>
          <p:cNvSpPr txBox="1"/>
          <p:nvPr/>
        </p:nvSpPr>
        <p:spPr>
          <a:xfrm>
            <a:off x="750094" y="707232"/>
            <a:ext cx="2465055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100" b="1" dirty="0">
              <a:solidFill>
                <a:srgbClr val="2427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100" b="1" dirty="0">
                <a:solidFill>
                  <a:srgbClr val="2427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you.</a:t>
            </a:r>
          </a:p>
          <a:p>
            <a:endParaRPr lang="en-US" sz="2100" b="1" dirty="0">
              <a:solidFill>
                <a:srgbClr val="2427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100" b="1" dirty="0">
                <a:solidFill>
                  <a:srgbClr val="2427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there any questions? </a:t>
            </a:r>
            <a:endParaRPr lang="en-GB" b="1" dirty="0">
              <a:solidFill>
                <a:srgbClr val="2427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2100" dirty="0">
              <a:solidFill>
                <a:srgbClr val="2427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2100" b="1" dirty="0">
              <a:solidFill>
                <a:srgbClr val="2427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b="1" dirty="0">
              <a:solidFill>
                <a:srgbClr val="2427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840BAC-29D5-8E4A-9199-37A72566435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3714750"/>
            <a:ext cx="914400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738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b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Project funded by Wales Innovation Network and led by Cardiff Met </a:t>
            </a:r>
          </a:p>
          <a:p>
            <a:endParaRPr lang="en-GB" dirty="0"/>
          </a:p>
          <a:p>
            <a:r>
              <a:rPr lang="en-GB" dirty="0"/>
              <a:t>Undertaken - second half 2022</a:t>
            </a:r>
          </a:p>
          <a:p>
            <a:endParaRPr lang="en-GB" dirty="0"/>
          </a:p>
          <a:p>
            <a:r>
              <a:rPr lang="en-GB" dirty="0"/>
              <a:t>Three case studies one in north Wales and two in mid Wales</a:t>
            </a:r>
          </a:p>
        </p:txBody>
      </p:sp>
    </p:spTree>
    <p:extLst>
      <p:ext uri="{BB962C8B-B14F-4D97-AF65-F5344CB8AC3E}">
        <p14:creationId xmlns:p14="http://schemas.microsoft.com/office/powerpoint/2010/main" val="1151926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Y </a:t>
            </a:r>
            <a:r>
              <a:rPr lang="en-GB" dirty="0" err="1"/>
              <a:t>Drefwerdd</a:t>
            </a:r>
            <a:r>
              <a:rPr lang="en-GB" dirty="0"/>
              <a:t> is an environmental community enterprise which was established in 2006</a:t>
            </a:r>
          </a:p>
          <a:p>
            <a:r>
              <a:rPr lang="en-GB" dirty="0" err="1"/>
              <a:t>DrefWerdd</a:t>
            </a:r>
            <a:r>
              <a:rPr lang="en-GB" dirty="0"/>
              <a:t> is also part of </a:t>
            </a:r>
            <a:r>
              <a:rPr lang="en-GB" dirty="0" err="1"/>
              <a:t>Cwmni</a:t>
            </a:r>
            <a:r>
              <a:rPr lang="en-GB" dirty="0"/>
              <a:t> Bro Ffestiniog which acts as an parasol organisation for a number of social enterprises in Blaenau Ffestiniog</a:t>
            </a:r>
          </a:p>
          <a:p>
            <a:r>
              <a:rPr lang="en-GB" dirty="0"/>
              <a:t>The original aim of the project was to protect and improve the local environment in the Bro Ffestiniog area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E3C9E710-7EF8-C8C6-2DD7-87393C2E4F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9227" y="49403"/>
            <a:ext cx="1185545" cy="124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29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main funding - Lottery Communities Fund - </a:t>
            </a:r>
            <a:r>
              <a:rPr lang="en-GB" dirty="0" err="1"/>
              <a:t>Pawb</a:t>
            </a:r>
            <a:r>
              <a:rPr lang="en-GB" dirty="0"/>
              <a:t> </a:t>
            </a:r>
            <a:r>
              <a:rPr lang="en-GB" dirty="0" err="1"/>
              <a:t>a’i</a:t>
            </a:r>
            <a:r>
              <a:rPr lang="en-GB" dirty="0"/>
              <a:t> Le</a:t>
            </a:r>
          </a:p>
          <a:p>
            <a:endParaRPr lang="en-GB" dirty="0"/>
          </a:p>
          <a:p>
            <a:r>
              <a:rPr lang="en-GB" dirty="0"/>
              <a:t>There are ten people employed</a:t>
            </a:r>
          </a:p>
          <a:p>
            <a:endParaRPr lang="en-GB" dirty="0"/>
          </a:p>
          <a:p>
            <a:r>
              <a:rPr lang="en-GB" dirty="0"/>
              <a:t>Board of nine directors, all with different areas of expertise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D6F16D8B-FC1D-DBCC-997E-DEC1E0C49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9227" y="49403"/>
            <a:ext cx="1185545" cy="124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67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GB" sz="240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GB" sz="360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Key activity - food waste collected from the large supermarkets in Bangor and re-distributed to the food banks in Blaenau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Repair café 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62AD0B2A-6A8B-0EDB-0EAA-B499BB1288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9227" y="49403"/>
            <a:ext cx="1185545" cy="124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7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dirty="0"/>
          </a:p>
        </p:txBody>
      </p:sp>
      <p:pic>
        <p:nvPicPr>
          <p:cNvPr id="4" name="Content Placeholder 3" descr="Aber Food Surplus">
            <a:extLst>
              <a:ext uri="{FF2B5EF4-FFF2-40B4-BE49-F238E27FC236}">
                <a16:creationId xmlns:a16="http://schemas.microsoft.com/office/drawing/2014/main" id="{DC94A9A8-FB8A-58FC-5C23-DB542F92AB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9224"/>
            <a:ext cx="8686800" cy="33479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6653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 not-for-profit social enterprise based in Aberystwyth</a:t>
            </a:r>
          </a:p>
          <a:p>
            <a:endParaRPr lang="en-GB" dirty="0"/>
          </a:p>
          <a:p>
            <a:r>
              <a:rPr lang="en-GB" dirty="0"/>
              <a:t>Food that is destined to be thrown away is donated to the community</a:t>
            </a:r>
          </a:p>
          <a:p>
            <a:endParaRPr lang="en-GB" dirty="0"/>
          </a:p>
          <a:p>
            <a:r>
              <a:rPr lang="en-GB" dirty="0"/>
              <a:t>Aber Food Surplus supports the development of a sustainable society</a:t>
            </a:r>
          </a:p>
          <a:p>
            <a:endParaRPr lang="en-GB" dirty="0"/>
          </a:p>
          <a:p>
            <a:r>
              <a:rPr lang="en-GB" dirty="0"/>
              <a:t>Arguable born as a circular economy project</a:t>
            </a:r>
          </a:p>
        </p:txBody>
      </p:sp>
      <p:pic>
        <p:nvPicPr>
          <p:cNvPr id="4" name="Picture 3" descr="Aber Food Surplus">
            <a:extLst>
              <a:ext uri="{FF2B5EF4-FFF2-40B4-BE49-F238E27FC236}">
                <a16:creationId xmlns:a16="http://schemas.microsoft.com/office/drawing/2014/main" id="{EDDEC226-FBF5-68B7-A34E-9C94391C44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251" y="-164592"/>
            <a:ext cx="4936490" cy="1289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907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4400" dirty="0"/>
              <a:t>Origins</a:t>
            </a:r>
            <a:endParaRPr lang="en-GB" dirty="0"/>
          </a:p>
          <a:p>
            <a:r>
              <a:rPr lang="en-GB" dirty="0"/>
              <a:t>Established 2015/16 – University Sustainability Society</a:t>
            </a:r>
          </a:p>
          <a:p>
            <a:endParaRPr lang="en-GB" dirty="0"/>
          </a:p>
          <a:p>
            <a:r>
              <a:rPr lang="en-GB" dirty="0"/>
              <a:t>2018- Successful funding application – pilot project</a:t>
            </a:r>
          </a:p>
          <a:p>
            <a:endParaRPr lang="en-GB" dirty="0"/>
          </a:p>
          <a:p>
            <a:r>
              <a:rPr lang="en-GB" dirty="0"/>
              <a:t>2019 - Successful funding application – employ team members</a:t>
            </a:r>
          </a:p>
        </p:txBody>
      </p:sp>
      <p:pic>
        <p:nvPicPr>
          <p:cNvPr id="4" name="Picture 3" descr="Aber Food Surplus">
            <a:extLst>
              <a:ext uri="{FF2B5EF4-FFF2-40B4-BE49-F238E27FC236}">
                <a16:creationId xmlns:a16="http://schemas.microsoft.com/office/drawing/2014/main" id="{76798798-150A-A3FD-F149-4CE02BA48C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251" y="-104902"/>
            <a:ext cx="4936490" cy="1275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816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System change focused </a:t>
            </a:r>
            <a:b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17731B1-8C38-100D-8A8E-9792079F280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" y="786384"/>
            <a:ext cx="7607808" cy="4676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50107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3733</TotalTime>
  <Words>470</Words>
  <Application>Microsoft Office PowerPoint</Application>
  <PresentationFormat>On-screen Show (16:9)</PresentationFormat>
  <Paragraphs>84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Helvetica</vt:lpstr>
      <vt:lpstr>Default Design</vt:lpstr>
      <vt:lpstr>PowerPoint Presentation</vt:lpstr>
      <vt:lpstr>  Introduction </vt:lpstr>
      <vt:lpstr>   </vt:lpstr>
      <vt:lpstr>   </vt:lpstr>
      <vt:lpstr>   </vt:lpstr>
      <vt:lpstr>   </vt:lpstr>
      <vt:lpstr>   </vt:lpstr>
      <vt:lpstr>   </vt:lpstr>
      <vt:lpstr>       System change focused  </vt:lpstr>
      <vt:lpstr>PowerPoint Presentation</vt:lpstr>
      <vt:lpstr>   </vt:lpstr>
      <vt:lpstr>   </vt:lpstr>
      <vt:lpstr>  </vt:lpstr>
      <vt:lpstr>Origins</vt:lpstr>
      <vt:lpstr>Key activities</vt:lpstr>
      <vt:lpstr>PowerPoint Presentation</vt:lpstr>
      <vt:lpstr>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doing good, good for business?</dc:title>
  <dc:creator>Lyndon Murphy</dc:creator>
  <cp:lastModifiedBy>Lyndon Murphy</cp:lastModifiedBy>
  <cp:revision>18</cp:revision>
  <dcterms:created xsi:type="dcterms:W3CDTF">2021-01-27T11:52:19Z</dcterms:created>
  <dcterms:modified xsi:type="dcterms:W3CDTF">2023-05-16T11:51:02Z</dcterms:modified>
</cp:coreProperties>
</file>