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0"/>
  </p:notesMasterIdLst>
  <p:handoutMasterIdLst>
    <p:handoutMasterId r:id="rId21"/>
  </p:handoutMasterIdLst>
  <p:sldIdLst>
    <p:sldId id="271" r:id="rId5"/>
    <p:sldId id="272" r:id="rId6"/>
    <p:sldId id="298" r:id="rId7"/>
    <p:sldId id="288" r:id="rId8"/>
    <p:sldId id="333" r:id="rId9"/>
    <p:sldId id="326" r:id="rId10"/>
    <p:sldId id="343" r:id="rId11"/>
    <p:sldId id="344" r:id="rId12"/>
    <p:sldId id="265" r:id="rId13"/>
    <p:sldId id="335" r:id="rId14"/>
    <p:sldId id="334" r:id="rId15"/>
    <p:sldId id="300" r:id="rId16"/>
    <p:sldId id="345" r:id="rId17"/>
    <p:sldId id="309" r:id="rId18"/>
    <p:sldId id="30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4290"/>
    <a:srgbClr val="000000"/>
    <a:srgbClr val="F06D1D"/>
    <a:srgbClr val="679CC7"/>
    <a:srgbClr val="F8F8F8"/>
    <a:srgbClr val="396E9A"/>
    <a:srgbClr val="CDD7C2"/>
    <a:srgbClr val="F39053"/>
    <a:srgbClr val="F2F2F2"/>
    <a:srgbClr val="7738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8" autoAdjust="0"/>
    <p:restoredTop sz="88477" autoAdjust="0"/>
  </p:normalViewPr>
  <p:slideViewPr>
    <p:cSldViewPr snapToGrid="0">
      <p:cViewPr>
        <p:scale>
          <a:sx n="130" d="100"/>
          <a:sy n="130" d="100"/>
        </p:scale>
        <p:origin x="144" y="-50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96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DFB90-7374-4F31-9977-1C2505C136F5}" type="datetimeFigureOut">
              <a:rPr lang="en-GB" smtClean="0"/>
              <a:t>13/05/2023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5FE20-5E88-489F-8A1F-2FFE080C1C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274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8491C-0A14-4F5A-9261-BC78F2957C81}" type="datetimeFigureOut">
              <a:rPr lang="en-GB" smtClean="0"/>
              <a:t>13/05/2023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A23AA-9DC6-42BF-A09C-760CF26B2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815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63776" indent="-263776" defTabSz="844083">
              <a:buFont typeface="Arial" panose="020B0604020202020204" pitchFamily="34" charset="0"/>
              <a:buChar char="•"/>
              <a:defRPr/>
            </a:pP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00782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Smaller percentage of the sample (44%) who indicate the presence of an organisational strategy for innovation are actually using service innovation. </a:t>
            </a:r>
            <a:endParaRPr lang="en-GB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l"/>
            <a:endParaRPr lang="en-GB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63776" indent="-263776" defTabSz="844083">
              <a:buFont typeface="Arial" panose="020B0604020202020204" pitchFamily="34" charset="0"/>
              <a:buChar char="•"/>
              <a:defRPr/>
            </a:pP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5392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63776" indent="-263776" defTabSz="844083">
              <a:buFont typeface="Arial" panose="020B0604020202020204" pitchFamily="34" charset="0"/>
              <a:buChar char="•"/>
              <a:defRPr/>
            </a:pP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573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Important for driving GVA per capita and GDP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280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63776" indent="-263776" defTabSz="844083">
              <a:buFont typeface="Arial" panose="020B0604020202020204" pitchFamily="34" charset="0"/>
              <a:buChar char="•"/>
              <a:defRPr/>
            </a:pPr>
            <a:r>
              <a:rPr lang="en-GB" dirty="0"/>
              <a:t>Office for Budgetary responsibility had predicted 3% reduction in GDP, but levelled out in real terms at 2%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0078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63776" indent="-263776" defTabSz="844083">
              <a:buFont typeface="Arial" panose="020B0604020202020204" pitchFamily="34" charset="0"/>
              <a:buChar char="•"/>
              <a:defRPr/>
            </a:pP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0018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63776" indent="-263776" defTabSz="844083">
              <a:buFont typeface="Arial" panose="020B0604020202020204" pitchFamily="34" charset="0"/>
              <a:buChar char="•"/>
              <a:defRPr/>
            </a:pP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0078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63776" indent="-263776" defTabSz="844083">
              <a:buFont typeface="Arial" panose="020B0604020202020204" pitchFamily="34" charset="0"/>
              <a:buChar char="•"/>
              <a:defRPr/>
            </a:pP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0078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63776" indent="-263776" defTabSz="844083">
              <a:buFont typeface="Arial" panose="020B0604020202020204" pitchFamily="34" charset="0"/>
              <a:buChar char="•"/>
              <a:defRPr/>
            </a:pP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9014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63776" indent="-263776" defTabSz="844083">
              <a:buFont typeface="Arial" panose="020B0604020202020204" pitchFamily="34" charset="0"/>
              <a:buChar char="•"/>
              <a:defRPr/>
            </a:pP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5162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63776" indent="-263776" defTabSz="844083">
              <a:buFont typeface="Arial" panose="020B0604020202020204" pitchFamily="34" charset="0"/>
              <a:buChar char="•"/>
              <a:defRPr/>
            </a:pP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3884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 rot="5400000">
            <a:off x="3949584" y="1659277"/>
            <a:ext cx="1244824" cy="9144001"/>
          </a:xfrm>
          <a:prstGeom prst="rect">
            <a:avLst/>
          </a:prstGeom>
          <a:solidFill>
            <a:srgbClr val="F06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/>
          <p:cNvSpPr/>
          <p:nvPr userDrawn="1"/>
        </p:nvSpPr>
        <p:spPr>
          <a:xfrm rot="5400000">
            <a:off x="1769966" y="-1769967"/>
            <a:ext cx="5608863" cy="9148797"/>
          </a:xfrm>
          <a:prstGeom prst="rect">
            <a:avLst/>
          </a:prstGeom>
          <a:solidFill>
            <a:srgbClr val="396E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6180139" y="155577"/>
            <a:ext cx="2727325" cy="267811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2" y="758952"/>
            <a:ext cx="7651569" cy="2425342"/>
          </a:xfrm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lang="en-US" sz="6600" kern="1200" spc="-50" baseline="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841479"/>
            <a:ext cx="7543800" cy="1412409"/>
          </a:xfrm>
        </p:spPr>
        <p:txBody>
          <a:bodyPr lIns="0" rIns="9144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lang="en-US" sz="3600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86AE5-2198-4E5A-A4F4-DF27848170DE}" type="datetime1">
              <a:rPr lang="en-GB" smtClean="0"/>
              <a:t>13/05/2023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6" name="Picture 15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8489" y="5768885"/>
            <a:ext cx="1808119" cy="964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C:\Users\cc0075\Pictures\CMET-landscape-logo_white.pn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09" y="6089221"/>
            <a:ext cx="2194689" cy="6463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1296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" y="-681"/>
            <a:ext cx="9143999" cy="66627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 rot="5400000">
            <a:off x="4507403" y="2221406"/>
            <a:ext cx="129196" cy="9144001"/>
          </a:xfrm>
          <a:prstGeom prst="rect">
            <a:avLst/>
          </a:prstGeom>
          <a:solidFill>
            <a:srgbClr val="F06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040" y="319262"/>
            <a:ext cx="6471575" cy="938038"/>
          </a:xfrm>
          <a:custGeom>
            <a:avLst/>
            <a:gdLst>
              <a:gd name="connsiteX0" fmla="*/ 0 w 6425293"/>
              <a:gd name="connsiteY0" fmla="*/ 156343 h 938038"/>
              <a:gd name="connsiteX1" fmla="*/ 156343 w 6425293"/>
              <a:gd name="connsiteY1" fmla="*/ 0 h 938038"/>
              <a:gd name="connsiteX2" fmla="*/ 6268950 w 6425293"/>
              <a:gd name="connsiteY2" fmla="*/ 0 h 938038"/>
              <a:gd name="connsiteX3" fmla="*/ 6425293 w 6425293"/>
              <a:gd name="connsiteY3" fmla="*/ 156343 h 938038"/>
              <a:gd name="connsiteX4" fmla="*/ 6425293 w 6425293"/>
              <a:gd name="connsiteY4" fmla="*/ 781695 h 938038"/>
              <a:gd name="connsiteX5" fmla="*/ 6268950 w 6425293"/>
              <a:gd name="connsiteY5" fmla="*/ 938038 h 938038"/>
              <a:gd name="connsiteX6" fmla="*/ 156343 w 6425293"/>
              <a:gd name="connsiteY6" fmla="*/ 938038 h 938038"/>
              <a:gd name="connsiteX7" fmla="*/ 0 w 6425293"/>
              <a:gd name="connsiteY7" fmla="*/ 781695 h 938038"/>
              <a:gd name="connsiteX8" fmla="*/ 0 w 6425293"/>
              <a:gd name="connsiteY8" fmla="*/ 156343 h 938038"/>
              <a:gd name="connsiteX0" fmla="*/ 0 w 6425293"/>
              <a:gd name="connsiteY0" fmla="*/ 156343 h 938038"/>
              <a:gd name="connsiteX1" fmla="*/ 156343 w 6425293"/>
              <a:gd name="connsiteY1" fmla="*/ 0 h 938038"/>
              <a:gd name="connsiteX2" fmla="*/ 6268950 w 6425293"/>
              <a:gd name="connsiteY2" fmla="*/ 0 h 938038"/>
              <a:gd name="connsiteX3" fmla="*/ 6425293 w 6425293"/>
              <a:gd name="connsiteY3" fmla="*/ 156343 h 938038"/>
              <a:gd name="connsiteX4" fmla="*/ 6425293 w 6425293"/>
              <a:gd name="connsiteY4" fmla="*/ 781695 h 938038"/>
              <a:gd name="connsiteX5" fmla="*/ 6268950 w 6425293"/>
              <a:gd name="connsiteY5" fmla="*/ 938038 h 938038"/>
              <a:gd name="connsiteX6" fmla="*/ 130943 w 6425293"/>
              <a:gd name="connsiteY6" fmla="*/ 934863 h 938038"/>
              <a:gd name="connsiteX7" fmla="*/ 0 w 6425293"/>
              <a:gd name="connsiteY7" fmla="*/ 781695 h 938038"/>
              <a:gd name="connsiteX8" fmla="*/ 0 w 6425293"/>
              <a:gd name="connsiteY8" fmla="*/ 156343 h 938038"/>
              <a:gd name="connsiteX0" fmla="*/ 0 w 6425293"/>
              <a:gd name="connsiteY0" fmla="*/ 156343 h 938038"/>
              <a:gd name="connsiteX1" fmla="*/ 121418 w 6425293"/>
              <a:gd name="connsiteY1" fmla="*/ 3175 h 938038"/>
              <a:gd name="connsiteX2" fmla="*/ 6268950 w 6425293"/>
              <a:gd name="connsiteY2" fmla="*/ 0 h 938038"/>
              <a:gd name="connsiteX3" fmla="*/ 6425293 w 6425293"/>
              <a:gd name="connsiteY3" fmla="*/ 156343 h 938038"/>
              <a:gd name="connsiteX4" fmla="*/ 6425293 w 6425293"/>
              <a:gd name="connsiteY4" fmla="*/ 781695 h 938038"/>
              <a:gd name="connsiteX5" fmla="*/ 6268950 w 6425293"/>
              <a:gd name="connsiteY5" fmla="*/ 938038 h 938038"/>
              <a:gd name="connsiteX6" fmla="*/ 130943 w 6425293"/>
              <a:gd name="connsiteY6" fmla="*/ 934863 h 938038"/>
              <a:gd name="connsiteX7" fmla="*/ 0 w 6425293"/>
              <a:gd name="connsiteY7" fmla="*/ 781695 h 938038"/>
              <a:gd name="connsiteX8" fmla="*/ 0 w 6425293"/>
              <a:gd name="connsiteY8" fmla="*/ 156343 h 938038"/>
              <a:gd name="connsiteX0" fmla="*/ 0 w 6425293"/>
              <a:gd name="connsiteY0" fmla="*/ 781695 h 938038"/>
              <a:gd name="connsiteX1" fmla="*/ 121418 w 6425293"/>
              <a:gd name="connsiteY1" fmla="*/ 3175 h 938038"/>
              <a:gd name="connsiteX2" fmla="*/ 6268950 w 6425293"/>
              <a:gd name="connsiteY2" fmla="*/ 0 h 938038"/>
              <a:gd name="connsiteX3" fmla="*/ 6425293 w 6425293"/>
              <a:gd name="connsiteY3" fmla="*/ 156343 h 938038"/>
              <a:gd name="connsiteX4" fmla="*/ 6425293 w 6425293"/>
              <a:gd name="connsiteY4" fmla="*/ 781695 h 938038"/>
              <a:gd name="connsiteX5" fmla="*/ 6268950 w 6425293"/>
              <a:gd name="connsiteY5" fmla="*/ 938038 h 938038"/>
              <a:gd name="connsiteX6" fmla="*/ 130943 w 6425293"/>
              <a:gd name="connsiteY6" fmla="*/ 934863 h 938038"/>
              <a:gd name="connsiteX7" fmla="*/ 0 w 6425293"/>
              <a:gd name="connsiteY7" fmla="*/ 781695 h 938038"/>
              <a:gd name="connsiteX0" fmla="*/ 772622 w 7066972"/>
              <a:gd name="connsiteY0" fmla="*/ 934863 h 938038"/>
              <a:gd name="connsiteX1" fmla="*/ 763097 w 7066972"/>
              <a:gd name="connsiteY1" fmla="*/ 3175 h 938038"/>
              <a:gd name="connsiteX2" fmla="*/ 6910629 w 7066972"/>
              <a:gd name="connsiteY2" fmla="*/ 0 h 938038"/>
              <a:gd name="connsiteX3" fmla="*/ 7066972 w 7066972"/>
              <a:gd name="connsiteY3" fmla="*/ 156343 h 938038"/>
              <a:gd name="connsiteX4" fmla="*/ 7066972 w 7066972"/>
              <a:gd name="connsiteY4" fmla="*/ 781695 h 938038"/>
              <a:gd name="connsiteX5" fmla="*/ 6910629 w 7066972"/>
              <a:gd name="connsiteY5" fmla="*/ 938038 h 938038"/>
              <a:gd name="connsiteX6" fmla="*/ 772622 w 7066972"/>
              <a:gd name="connsiteY6" fmla="*/ 934863 h 938038"/>
              <a:gd name="connsiteX0" fmla="*/ 9525 w 6303875"/>
              <a:gd name="connsiteY0" fmla="*/ 934863 h 938038"/>
              <a:gd name="connsiteX1" fmla="*/ 0 w 6303875"/>
              <a:gd name="connsiteY1" fmla="*/ 3175 h 938038"/>
              <a:gd name="connsiteX2" fmla="*/ 6147532 w 6303875"/>
              <a:gd name="connsiteY2" fmla="*/ 0 h 938038"/>
              <a:gd name="connsiteX3" fmla="*/ 6303875 w 6303875"/>
              <a:gd name="connsiteY3" fmla="*/ 156343 h 938038"/>
              <a:gd name="connsiteX4" fmla="*/ 6303875 w 6303875"/>
              <a:gd name="connsiteY4" fmla="*/ 781695 h 938038"/>
              <a:gd name="connsiteX5" fmla="*/ 6147532 w 6303875"/>
              <a:gd name="connsiteY5" fmla="*/ 938038 h 938038"/>
              <a:gd name="connsiteX6" fmla="*/ 9525 w 6303875"/>
              <a:gd name="connsiteY6" fmla="*/ 934863 h 938038"/>
              <a:gd name="connsiteX0" fmla="*/ 5192 w 6303875"/>
              <a:gd name="connsiteY0" fmla="*/ 930530 h 938038"/>
              <a:gd name="connsiteX1" fmla="*/ 0 w 6303875"/>
              <a:gd name="connsiteY1" fmla="*/ 3175 h 938038"/>
              <a:gd name="connsiteX2" fmla="*/ 6147532 w 6303875"/>
              <a:gd name="connsiteY2" fmla="*/ 0 h 938038"/>
              <a:gd name="connsiteX3" fmla="*/ 6303875 w 6303875"/>
              <a:gd name="connsiteY3" fmla="*/ 156343 h 938038"/>
              <a:gd name="connsiteX4" fmla="*/ 6303875 w 6303875"/>
              <a:gd name="connsiteY4" fmla="*/ 781695 h 938038"/>
              <a:gd name="connsiteX5" fmla="*/ 6147532 w 6303875"/>
              <a:gd name="connsiteY5" fmla="*/ 938038 h 938038"/>
              <a:gd name="connsiteX6" fmla="*/ 5192 w 6303875"/>
              <a:gd name="connsiteY6" fmla="*/ 930530 h 938038"/>
              <a:gd name="connsiteX0" fmla="*/ 858 w 6303875"/>
              <a:gd name="connsiteY0" fmla="*/ 930530 h 938038"/>
              <a:gd name="connsiteX1" fmla="*/ 0 w 6303875"/>
              <a:gd name="connsiteY1" fmla="*/ 3175 h 938038"/>
              <a:gd name="connsiteX2" fmla="*/ 6147532 w 6303875"/>
              <a:gd name="connsiteY2" fmla="*/ 0 h 938038"/>
              <a:gd name="connsiteX3" fmla="*/ 6303875 w 6303875"/>
              <a:gd name="connsiteY3" fmla="*/ 156343 h 938038"/>
              <a:gd name="connsiteX4" fmla="*/ 6303875 w 6303875"/>
              <a:gd name="connsiteY4" fmla="*/ 781695 h 938038"/>
              <a:gd name="connsiteX5" fmla="*/ 6147532 w 6303875"/>
              <a:gd name="connsiteY5" fmla="*/ 938038 h 938038"/>
              <a:gd name="connsiteX6" fmla="*/ 858 w 6303875"/>
              <a:gd name="connsiteY6" fmla="*/ 930530 h 938038"/>
              <a:gd name="connsiteX0" fmla="*/ 241 w 6308868"/>
              <a:gd name="connsiteY0" fmla="*/ 930530 h 938038"/>
              <a:gd name="connsiteX1" fmla="*/ 4993 w 6308868"/>
              <a:gd name="connsiteY1" fmla="*/ 3175 h 938038"/>
              <a:gd name="connsiteX2" fmla="*/ 6152525 w 6308868"/>
              <a:gd name="connsiteY2" fmla="*/ 0 h 938038"/>
              <a:gd name="connsiteX3" fmla="*/ 6308868 w 6308868"/>
              <a:gd name="connsiteY3" fmla="*/ 156343 h 938038"/>
              <a:gd name="connsiteX4" fmla="*/ 6308868 w 6308868"/>
              <a:gd name="connsiteY4" fmla="*/ 781695 h 938038"/>
              <a:gd name="connsiteX5" fmla="*/ 6152525 w 6308868"/>
              <a:gd name="connsiteY5" fmla="*/ 938038 h 938038"/>
              <a:gd name="connsiteX6" fmla="*/ 241 w 6308868"/>
              <a:gd name="connsiteY6" fmla="*/ 930530 h 938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8868" h="938038">
                <a:moveTo>
                  <a:pt x="241" y="930530"/>
                </a:moveTo>
                <a:cubicBezTo>
                  <a:pt x="-1490" y="621412"/>
                  <a:pt x="6724" y="312293"/>
                  <a:pt x="4993" y="3175"/>
                </a:cubicBezTo>
                <a:lnTo>
                  <a:pt x="6152525" y="0"/>
                </a:lnTo>
                <a:cubicBezTo>
                  <a:pt x="6238871" y="0"/>
                  <a:pt x="6308868" y="69997"/>
                  <a:pt x="6308868" y="156343"/>
                </a:cubicBezTo>
                <a:lnTo>
                  <a:pt x="6308868" y="781695"/>
                </a:lnTo>
                <a:cubicBezTo>
                  <a:pt x="6308868" y="868041"/>
                  <a:pt x="6238871" y="938038"/>
                  <a:pt x="6152525" y="938038"/>
                </a:cubicBezTo>
                <a:lnTo>
                  <a:pt x="241" y="930530"/>
                </a:lnTo>
                <a:close/>
              </a:path>
            </a:pathLst>
          </a:custGeom>
          <a:solidFill>
            <a:schemeClr val="accent1">
              <a:alpha val="74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anchor="ctr">
            <a:noAutofit/>
          </a:bodyPr>
          <a:lstStyle>
            <a:lvl1pPr marL="252000">
              <a:defRPr sz="3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A96A-40AA-4165-89B5-CCBC963B7D3E}" type="datetime1">
              <a:rPr lang="en-GB" smtClean="0"/>
              <a:t>13/05/2023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 rot="5400000">
            <a:off x="4541024" y="2121033"/>
            <a:ext cx="66749" cy="9148797"/>
          </a:xfrm>
          <a:prstGeom prst="rect">
            <a:avLst/>
          </a:prstGeom>
          <a:solidFill>
            <a:srgbClr val="396E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2501" y="6594079"/>
            <a:ext cx="503853" cy="29348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408736-FF1D-4E04-B827-CD86CC979DD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716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" y="-681"/>
            <a:ext cx="9143999" cy="66627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 rot="5400000">
            <a:off x="4507403" y="2221406"/>
            <a:ext cx="129196" cy="9144001"/>
          </a:xfrm>
          <a:prstGeom prst="rect">
            <a:avLst/>
          </a:prstGeom>
          <a:solidFill>
            <a:srgbClr val="F06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2694648" y="5321751"/>
            <a:ext cx="6449352" cy="938038"/>
          </a:xfrm>
          <a:custGeom>
            <a:avLst/>
            <a:gdLst>
              <a:gd name="connsiteX0" fmla="*/ 0 w 6425293"/>
              <a:gd name="connsiteY0" fmla="*/ 156343 h 938038"/>
              <a:gd name="connsiteX1" fmla="*/ 156343 w 6425293"/>
              <a:gd name="connsiteY1" fmla="*/ 0 h 938038"/>
              <a:gd name="connsiteX2" fmla="*/ 6268950 w 6425293"/>
              <a:gd name="connsiteY2" fmla="*/ 0 h 938038"/>
              <a:gd name="connsiteX3" fmla="*/ 6425293 w 6425293"/>
              <a:gd name="connsiteY3" fmla="*/ 156343 h 938038"/>
              <a:gd name="connsiteX4" fmla="*/ 6425293 w 6425293"/>
              <a:gd name="connsiteY4" fmla="*/ 781695 h 938038"/>
              <a:gd name="connsiteX5" fmla="*/ 6268950 w 6425293"/>
              <a:gd name="connsiteY5" fmla="*/ 938038 h 938038"/>
              <a:gd name="connsiteX6" fmla="*/ 156343 w 6425293"/>
              <a:gd name="connsiteY6" fmla="*/ 938038 h 938038"/>
              <a:gd name="connsiteX7" fmla="*/ 0 w 6425293"/>
              <a:gd name="connsiteY7" fmla="*/ 781695 h 938038"/>
              <a:gd name="connsiteX8" fmla="*/ 0 w 6425293"/>
              <a:gd name="connsiteY8" fmla="*/ 156343 h 938038"/>
              <a:gd name="connsiteX0" fmla="*/ 0 w 6425293"/>
              <a:gd name="connsiteY0" fmla="*/ 156343 h 938038"/>
              <a:gd name="connsiteX1" fmla="*/ 156343 w 6425293"/>
              <a:gd name="connsiteY1" fmla="*/ 0 h 938038"/>
              <a:gd name="connsiteX2" fmla="*/ 6268950 w 6425293"/>
              <a:gd name="connsiteY2" fmla="*/ 0 h 938038"/>
              <a:gd name="connsiteX3" fmla="*/ 6425293 w 6425293"/>
              <a:gd name="connsiteY3" fmla="*/ 156343 h 938038"/>
              <a:gd name="connsiteX4" fmla="*/ 6425293 w 6425293"/>
              <a:gd name="connsiteY4" fmla="*/ 781695 h 938038"/>
              <a:gd name="connsiteX5" fmla="*/ 6268950 w 6425293"/>
              <a:gd name="connsiteY5" fmla="*/ 938038 h 938038"/>
              <a:gd name="connsiteX6" fmla="*/ 130943 w 6425293"/>
              <a:gd name="connsiteY6" fmla="*/ 934863 h 938038"/>
              <a:gd name="connsiteX7" fmla="*/ 0 w 6425293"/>
              <a:gd name="connsiteY7" fmla="*/ 781695 h 938038"/>
              <a:gd name="connsiteX8" fmla="*/ 0 w 6425293"/>
              <a:gd name="connsiteY8" fmla="*/ 156343 h 938038"/>
              <a:gd name="connsiteX0" fmla="*/ 0 w 6425293"/>
              <a:gd name="connsiteY0" fmla="*/ 156343 h 938038"/>
              <a:gd name="connsiteX1" fmla="*/ 121418 w 6425293"/>
              <a:gd name="connsiteY1" fmla="*/ 3175 h 938038"/>
              <a:gd name="connsiteX2" fmla="*/ 6268950 w 6425293"/>
              <a:gd name="connsiteY2" fmla="*/ 0 h 938038"/>
              <a:gd name="connsiteX3" fmla="*/ 6425293 w 6425293"/>
              <a:gd name="connsiteY3" fmla="*/ 156343 h 938038"/>
              <a:gd name="connsiteX4" fmla="*/ 6425293 w 6425293"/>
              <a:gd name="connsiteY4" fmla="*/ 781695 h 938038"/>
              <a:gd name="connsiteX5" fmla="*/ 6268950 w 6425293"/>
              <a:gd name="connsiteY5" fmla="*/ 938038 h 938038"/>
              <a:gd name="connsiteX6" fmla="*/ 130943 w 6425293"/>
              <a:gd name="connsiteY6" fmla="*/ 934863 h 938038"/>
              <a:gd name="connsiteX7" fmla="*/ 0 w 6425293"/>
              <a:gd name="connsiteY7" fmla="*/ 781695 h 938038"/>
              <a:gd name="connsiteX8" fmla="*/ 0 w 6425293"/>
              <a:gd name="connsiteY8" fmla="*/ 156343 h 938038"/>
              <a:gd name="connsiteX0" fmla="*/ 0 w 6425293"/>
              <a:gd name="connsiteY0" fmla="*/ 781695 h 938038"/>
              <a:gd name="connsiteX1" fmla="*/ 121418 w 6425293"/>
              <a:gd name="connsiteY1" fmla="*/ 3175 h 938038"/>
              <a:gd name="connsiteX2" fmla="*/ 6268950 w 6425293"/>
              <a:gd name="connsiteY2" fmla="*/ 0 h 938038"/>
              <a:gd name="connsiteX3" fmla="*/ 6425293 w 6425293"/>
              <a:gd name="connsiteY3" fmla="*/ 156343 h 938038"/>
              <a:gd name="connsiteX4" fmla="*/ 6425293 w 6425293"/>
              <a:gd name="connsiteY4" fmla="*/ 781695 h 938038"/>
              <a:gd name="connsiteX5" fmla="*/ 6268950 w 6425293"/>
              <a:gd name="connsiteY5" fmla="*/ 938038 h 938038"/>
              <a:gd name="connsiteX6" fmla="*/ 130943 w 6425293"/>
              <a:gd name="connsiteY6" fmla="*/ 934863 h 938038"/>
              <a:gd name="connsiteX7" fmla="*/ 0 w 6425293"/>
              <a:gd name="connsiteY7" fmla="*/ 781695 h 938038"/>
              <a:gd name="connsiteX0" fmla="*/ 772622 w 7066972"/>
              <a:gd name="connsiteY0" fmla="*/ 934863 h 938038"/>
              <a:gd name="connsiteX1" fmla="*/ 763097 w 7066972"/>
              <a:gd name="connsiteY1" fmla="*/ 3175 h 938038"/>
              <a:gd name="connsiteX2" fmla="*/ 6910629 w 7066972"/>
              <a:gd name="connsiteY2" fmla="*/ 0 h 938038"/>
              <a:gd name="connsiteX3" fmla="*/ 7066972 w 7066972"/>
              <a:gd name="connsiteY3" fmla="*/ 156343 h 938038"/>
              <a:gd name="connsiteX4" fmla="*/ 7066972 w 7066972"/>
              <a:gd name="connsiteY4" fmla="*/ 781695 h 938038"/>
              <a:gd name="connsiteX5" fmla="*/ 6910629 w 7066972"/>
              <a:gd name="connsiteY5" fmla="*/ 938038 h 938038"/>
              <a:gd name="connsiteX6" fmla="*/ 772622 w 7066972"/>
              <a:gd name="connsiteY6" fmla="*/ 934863 h 938038"/>
              <a:gd name="connsiteX0" fmla="*/ 9525 w 6303875"/>
              <a:gd name="connsiteY0" fmla="*/ 934863 h 938038"/>
              <a:gd name="connsiteX1" fmla="*/ 0 w 6303875"/>
              <a:gd name="connsiteY1" fmla="*/ 3175 h 938038"/>
              <a:gd name="connsiteX2" fmla="*/ 6147532 w 6303875"/>
              <a:gd name="connsiteY2" fmla="*/ 0 h 938038"/>
              <a:gd name="connsiteX3" fmla="*/ 6303875 w 6303875"/>
              <a:gd name="connsiteY3" fmla="*/ 156343 h 938038"/>
              <a:gd name="connsiteX4" fmla="*/ 6303875 w 6303875"/>
              <a:gd name="connsiteY4" fmla="*/ 781695 h 938038"/>
              <a:gd name="connsiteX5" fmla="*/ 6147532 w 6303875"/>
              <a:gd name="connsiteY5" fmla="*/ 938038 h 938038"/>
              <a:gd name="connsiteX6" fmla="*/ 9525 w 6303875"/>
              <a:gd name="connsiteY6" fmla="*/ 934863 h 938038"/>
              <a:gd name="connsiteX0" fmla="*/ 5192 w 6303875"/>
              <a:gd name="connsiteY0" fmla="*/ 930530 h 938038"/>
              <a:gd name="connsiteX1" fmla="*/ 0 w 6303875"/>
              <a:gd name="connsiteY1" fmla="*/ 3175 h 938038"/>
              <a:gd name="connsiteX2" fmla="*/ 6147532 w 6303875"/>
              <a:gd name="connsiteY2" fmla="*/ 0 h 938038"/>
              <a:gd name="connsiteX3" fmla="*/ 6303875 w 6303875"/>
              <a:gd name="connsiteY3" fmla="*/ 156343 h 938038"/>
              <a:gd name="connsiteX4" fmla="*/ 6303875 w 6303875"/>
              <a:gd name="connsiteY4" fmla="*/ 781695 h 938038"/>
              <a:gd name="connsiteX5" fmla="*/ 6147532 w 6303875"/>
              <a:gd name="connsiteY5" fmla="*/ 938038 h 938038"/>
              <a:gd name="connsiteX6" fmla="*/ 5192 w 6303875"/>
              <a:gd name="connsiteY6" fmla="*/ 930530 h 938038"/>
              <a:gd name="connsiteX0" fmla="*/ 858 w 6303875"/>
              <a:gd name="connsiteY0" fmla="*/ 930530 h 938038"/>
              <a:gd name="connsiteX1" fmla="*/ 0 w 6303875"/>
              <a:gd name="connsiteY1" fmla="*/ 3175 h 938038"/>
              <a:gd name="connsiteX2" fmla="*/ 6147532 w 6303875"/>
              <a:gd name="connsiteY2" fmla="*/ 0 h 938038"/>
              <a:gd name="connsiteX3" fmla="*/ 6303875 w 6303875"/>
              <a:gd name="connsiteY3" fmla="*/ 156343 h 938038"/>
              <a:gd name="connsiteX4" fmla="*/ 6303875 w 6303875"/>
              <a:gd name="connsiteY4" fmla="*/ 781695 h 938038"/>
              <a:gd name="connsiteX5" fmla="*/ 6147532 w 6303875"/>
              <a:gd name="connsiteY5" fmla="*/ 938038 h 938038"/>
              <a:gd name="connsiteX6" fmla="*/ 858 w 6303875"/>
              <a:gd name="connsiteY6" fmla="*/ 930530 h 938038"/>
              <a:gd name="connsiteX0" fmla="*/ 241 w 6308868"/>
              <a:gd name="connsiteY0" fmla="*/ 930530 h 938038"/>
              <a:gd name="connsiteX1" fmla="*/ 4993 w 6308868"/>
              <a:gd name="connsiteY1" fmla="*/ 3175 h 938038"/>
              <a:gd name="connsiteX2" fmla="*/ 6152525 w 6308868"/>
              <a:gd name="connsiteY2" fmla="*/ 0 h 938038"/>
              <a:gd name="connsiteX3" fmla="*/ 6308868 w 6308868"/>
              <a:gd name="connsiteY3" fmla="*/ 156343 h 938038"/>
              <a:gd name="connsiteX4" fmla="*/ 6308868 w 6308868"/>
              <a:gd name="connsiteY4" fmla="*/ 781695 h 938038"/>
              <a:gd name="connsiteX5" fmla="*/ 6152525 w 6308868"/>
              <a:gd name="connsiteY5" fmla="*/ 938038 h 938038"/>
              <a:gd name="connsiteX6" fmla="*/ 241 w 6308868"/>
              <a:gd name="connsiteY6" fmla="*/ 930530 h 938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8868" h="938038">
                <a:moveTo>
                  <a:pt x="241" y="930530"/>
                </a:moveTo>
                <a:cubicBezTo>
                  <a:pt x="-1490" y="621412"/>
                  <a:pt x="6724" y="312293"/>
                  <a:pt x="4993" y="3175"/>
                </a:cubicBezTo>
                <a:lnTo>
                  <a:pt x="6152525" y="0"/>
                </a:lnTo>
                <a:cubicBezTo>
                  <a:pt x="6238871" y="0"/>
                  <a:pt x="6308868" y="69997"/>
                  <a:pt x="6308868" y="156343"/>
                </a:cubicBezTo>
                <a:lnTo>
                  <a:pt x="6308868" y="781695"/>
                </a:lnTo>
                <a:cubicBezTo>
                  <a:pt x="6308868" y="868041"/>
                  <a:pt x="6238871" y="938038"/>
                  <a:pt x="6152525" y="938038"/>
                </a:cubicBezTo>
                <a:lnTo>
                  <a:pt x="241" y="930530"/>
                </a:lnTo>
                <a:close/>
              </a:path>
            </a:pathLst>
          </a:custGeom>
          <a:solidFill>
            <a:srgbClr val="396E9A">
              <a:alpha val="74000"/>
            </a:srgb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216000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A96A-40AA-4165-89B5-CCBC963B7D3E}" type="datetime1">
              <a:rPr lang="en-GB" smtClean="0"/>
              <a:t>13/05/2023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 rot="5400000">
            <a:off x="4541024" y="2121033"/>
            <a:ext cx="66749" cy="9148797"/>
          </a:xfrm>
          <a:prstGeom prst="rect">
            <a:avLst/>
          </a:prstGeom>
          <a:solidFill>
            <a:srgbClr val="396E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2501" y="6594079"/>
            <a:ext cx="503853" cy="29348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408736-FF1D-4E04-B827-CD86CC979DD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0092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n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-6039" y="0"/>
            <a:ext cx="9143999" cy="6662738"/>
          </a:xfrm>
        </p:spPr>
        <p:txBody>
          <a:bodyPr vert="horz" lIns="0" tIns="45720" rIns="0" bIns="45720" rtlCol="0">
            <a:normAutofit/>
          </a:bodyPr>
          <a:lstStyle>
            <a:lvl1pPr>
              <a:defRPr lang="en-GB" dirty="0"/>
            </a:lvl1pPr>
          </a:lstStyle>
          <a:p>
            <a:pPr lv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 rot="5400000">
            <a:off x="4507403" y="2221406"/>
            <a:ext cx="129196" cy="9144001"/>
          </a:xfrm>
          <a:prstGeom prst="rect">
            <a:avLst/>
          </a:prstGeom>
          <a:solidFill>
            <a:srgbClr val="F06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040" y="319262"/>
            <a:ext cx="6472153" cy="938038"/>
          </a:xfrm>
          <a:custGeom>
            <a:avLst/>
            <a:gdLst>
              <a:gd name="connsiteX0" fmla="*/ 0 w 6425293"/>
              <a:gd name="connsiteY0" fmla="*/ 156343 h 938038"/>
              <a:gd name="connsiteX1" fmla="*/ 156343 w 6425293"/>
              <a:gd name="connsiteY1" fmla="*/ 0 h 938038"/>
              <a:gd name="connsiteX2" fmla="*/ 6268950 w 6425293"/>
              <a:gd name="connsiteY2" fmla="*/ 0 h 938038"/>
              <a:gd name="connsiteX3" fmla="*/ 6425293 w 6425293"/>
              <a:gd name="connsiteY3" fmla="*/ 156343 h 938038"/>
              <a:gd name="connsiteX4" fmla="*/ 6425293 w 6425293"/>
              <a:gd name="connsiteY4" fmla="*/ 781695 h 938038"/>
              <a:gd name="connsiteX5" fmla="*/ 6268950 w 6425293"/>
              <a:gd name="connsiteY5" fmla="*/ 938038 h 938038"/>
              <a:gd name="connsiteX6" fmla="*/ 156343 w 6425293"/>
              <a:gd name="connsiteY6" fmla="*/ 938038 h 938038"/>
              <a:gd name="connsiteX7" fmla="*/ 0 w 6425293"/>
              <a:gd name="connsiteY7" fmla="*/ 781695 h 938038"/>
              <a:gd name="connsiteX8" fmla="*/ 0 w 6425293"/>
              <a:gd name="connsiteY8" fmla="*/ 156343 h 938038"/>
              <a:gd name="connsiteX0" fmla="*/ 0 w 6425293"/>
              <a:gd name="connsiteY0" fmla="*/ 156343 h 938038"/>
              <a:gd name="connsiteX1" fmla="*/ 156343 w 6425293"/>
              <a:gd name="connsiteY1" fmla="*/ 0 h 938038"/>
              <a:gd name="connsiteX2" fmla="*/ 6268950 w 6425293"/>
              <a:gd name="connsiteY2" fmla="*/ 0 h 938038"/>
              <a:gd name="connsiteX3" fmla="*/ 6425293 w 6425293"/>
              <a:gd name="connsiteY3" fmla="*/ 156343 h 938038"/>
              <a:gd name="connsiteX4" fmla="*/ 6425293 w 6425293"/>
              <a:gd name="connsiteY4" fmla="*/ 781695 h 938038"/>
              <a:gd name="connsiteX5" fmla="*/ 6268950 w 6425293"/>
              <a:gd name="connsiteY5" fmla="*/ 938038 h 938038"/>
              <a:gd name="connsiteX6" fmla="*/ 130943 w 6425293"/>
              <a:gd name="connsiteY6" fmla="*/ 934863 h 938038"/>
              <a:gd name="connsiteX7" fmla="*/ 0 w 6425293"/>
              <a:gd name="connsiteY7" fmla="*/ 781695 h 938038"/>
              <a:gd name="connsiteX8" fmla="*/ 0 w 6425293"/>
              <a:gd name="connsiteY8" fmla="*/ 156343 h 938038"/>
              <a:gd name="connsiteX0" fmla="*/ 0 w 6425293"/>
              <a:gd name="connsiteY0" fmla="*/ 156343 h 938038"/>
              <a:gd name="connsiteX1" fmla="*/ 121418 w 6425293"/>
              <a:gd name="connsiteY1" fmla="*/ 3175 h 938038"/>
              <a:gd name="connsiteX2" fmla="*/ 6268950 w 6425293"/>
              <a:gd name="connsiteY2" fmla="*/ 0 h 938038"/>
              <a:gd name="connsiteX3" fmla="*/ 6425293 w 6425293"/>
              <a:gd name="connsiteY3" fmla="*/ 156343 h 938038"/>
              <a:gd name="connsiteX4" fmla="*/ 6425293 w 6425293"/>
              <a:gd name="connsiteY4" fmla="*/ 781695 h 938038"/>
              <a:gd name="connsiteX5" fmla="*/ 6268950 w 6425293"/>
              <a:gd name="connsiteY5" fmla="*/ 938038 h 938038"/>
              <a:gd name="connsiteX6" fmla="*/ 130943 w 6425293"/>
              <a:gd name="connsiteY6" fmla="*/ 934863 h 938038"/>
              <a:gd name="connsiteX7" fmla="*/ 0 w 6425293"/>
              <a:gd name="connsiteY7" fmla="*/ 781695 h 938038"/>
              <a:gd name="connsiteX8" fmla="*/ 0 w 6425293"/>
              <a:gd name="connsiteY8" fmla="*/ 156343 h 938038"/>
              <a:gd name="connsiteX0" fmla="*/ 0 w 6425293"/>
              <a:gd name="connsiteY0" fmla="*/ 781695 h 938038"/>
              <a:gd name="connsiteX1" fmla="*/ 121418 w 6425293"/>
              <a:gd name="connsiteY1" fmla="*/ 3175 h 938038"/>
              <a:gd name="connsiteX2" fmla="*/ 6268950 w 6425293"/>
              <a:gd name="connsiteY2" fmla="*/ 0 h 938038"/>
              <a:gd name="connsiteX3" fmla="*/ 6425293 w 6425293"/>
              <a:gd name="connsiteY3" fmla="*/ 156343 h 938038"/>
              <a:gd name="connsiteX4" fmla="*/ 6425293 w 6425293"/>
              <a:gd name="connsiteY4" fmla="*/ 781695 h 938038"/>
              <a:gd name="connsiteX5" fmla="*/ 6268950 w 6425293"/>
              <a:gd name="connsiteY5" fmla="*/ 938038 h 938038"/>
              <a:gd name="connsiteX6" fmla="*/ 130943 w 6425293"/>
              <a:gd name="connsiteY6" fmla="*/ 934863 h 938038"/>
              <a:gd name="connsiteX7" fmla="*/ 0 w 6425293"/>
              <a:gd name="connsiteY7" fmla="*/ 781695 h 938038"/>
              <a:gd name="connsiteX0" fmla="*/ 772622 w 7066972"/>
              <a:gd name="connsiteY0" fmla="*/ 934863 h 938038"/>
              <a:gd name="connsiteX1" fmla="*/ 763097 w 7066972"/>
              <a:gd name="connsiteY1" fmla="*/ 3175 h 938038"/>
              <a:gd name="connsiteX2" fmla="*/ 6910629 w 7066972"/>
              <a:gd name="connsiteY2" fmla="*/ 0 h 938038"/>
              <a:gd name="connsiteX3" fmla="*/ 7066972 w 7066972"/>
              <a:gd name="connsiteY3" fmla="*/ 156343 h 938038"/>
              <a:gd name="connsiteX4" fmla="*/ 7066972 w 7066972"/>
              <a:gd name="connsiteY4" fmla="*/ 781695 h 938038"/>
              <a:gd name="connsiteX5" fmla="*/ 6910629 w 7066972"/>
              <a:gd name="connsiteY5" fmla="*/ 938038 h 938038"/>
              <a:gd name="connsiteX6" fmla="*/ 772622 w 7066972"/>
              <a:gd name="connsiteY6" fmla="*/ 934863 h 938038"/>
              <a:gd name="connsiteX0" fmla="*/ 9525 w 6303875"/>
              <a:gd name="connsiteY0" fmla="*/ 934863 h 938038"/>
              <a:gd name="connsiteX1" fmla="*/ 0 w 6303875"/>
              <a:gd name="connsiteY1" fmla="*/ 3175 h 938038"/>
              <a:gd name="connsiteX2" fmla="*/ 6147532 w 6303875"/>
              <a:gd name="connsiteY2" fmla="*/ 0 h 938038"/>
              <a:gd name="connsiteX3" fmla="*/ 6303875 w 6303875"/>
              <a:gd name="connsiteY3" fmla="*/ 156343 h 938038"/>
              <a:gd name="connsiteX4" fmla="*/ 6303875 w 6303875"/>
              <a:gd name="connsiteY4" fmla="*/ 781695 h 938038"/>
              <a:gd name="connsiteX5" fmla="*/ 6147532 w 6303875"/>
              <a:gd name="connsiteY5" fmla="*/ 938038 h 938038"/>
              <a:gd name="connsiteX6" fmla="*/ 9525 w 6303875"/>
              <a:gd name="connsiteY6" fmla="*/ 934863 h 938038"/>
              <a:gd name="connsiteX0" fmla="*/ 5192 w 6303875"/>
              <a:gd name="connsiteY0" fmla="*/ 930530 h 938038"/>
              <a:gd name="connsiteX1" fmla="*/ 0 w 6303875"/>
              <a:gd name="connsiteY1" fmla="*/ 3175 h 938038"/>
              <a:gd name="connsiteX2" fmla="*/ 6147532 w 6303875"/>
              <a:gd name="connsiteY2" fmla="*/ 0 h 938038"/>
              <a:gd name="connsiteX3" fmla="*/ 6303875 w 6303875"/>
              <a:gd name="connsiteY3" fmla="*/ 156343 h 938038"/>
              <a:gd name="connsiteX4" fmla="*/ 6303875 w 6303875"/>
              <a:gd name="connsiteY4" fmla="*/ 781695 h 938038"/>
              <a:gd name="connsiteX5" fmla="*/ 6147532 w 6303875"/>
              <a:gd name="connsiteY5" fmla="*/ 938038 h 938038"/>
              <a:gd name="connsiteX6" fmla="*/ 5192 w 6303875"/>
              <a:gd name="connsiteY6" fmla="*/ 930530 h 938038"/>
              <a:gd name="connsiteX0" fmla="*/ 858 w 6303875"/>
              <a:gd name="connsiteY0" fmla="*/ 930530 h 938038"/>
              <a:gd name="connsiteX1" fmla="*/ 0 w 6303875"/>
              <a:gd name="connsiteY1" fmla="*/ 3175 h 938038"/>
              <a:gd name="connsiteX2" fmla="*/ 6147532 w 6303875"/>
              <a:gd name="connsiteY2" fmla="*/ 0 h 938038"/>
              <a:gd name="connsiteX3" fmla="*/ 6303875 w 6303875"/>
              <a:gd name="connsiteY3" fmla="*/ 156343 h 938038"/>
              <a:gd name="connsiteX4" fmla="*/ 6303875 w 6303875"/>
              <a:gd name="connsiteY4" fmla="*/ 781695 h 938038"/>
              <a:gd name="connsiteX5" fmla="*/ 6147532 w 6303875"/>
              <a:gd name="connsiteY5" fmla="*/ 938038 h 938038"/>
              <a:gd name="connsiteX6" fmla="*/ 858 w 6303875"/>
              <a:gd name="connsiteY6" fmla="*/ 930530 h 938038"/>
              <a:gd name="connsiteX0" fmla="*/ 241 w 6308868"/>
              <a:gd name="connsiteY0" fmla="*/ 930530 h 938038"/>
              <a:gd name="connsiteX1" fmla="*/ 4993 w 6308868"/>
              <a:gd name="connsiteY1" fmla="*/ 3175 h 938038"/>
              <a:gd name="connsiteX2" fmla="*/ 6152525 w 6308868"/>
              <a:gd name="connsiteY2" fmla="*/ 0 h 938038"/>
              <a:gd name="connsiteX3" fmla="*/ 6308868 w 6308868"/>
              <a:gd name="connsiteY3" fmla="*/ 156343 h 938038"/>
              <a:gd name="connsiteX4" fmla="*/ 6308868 w 6308868"/>
              <a:gd name="connsiteY4" fmla="*/ 781695 h 938038"/>
              <a:gd name="connsiteX5" fmla="*/ 6152525 w 6308868"/>
              <a:gd name="connsiteY5" fmla="*/ 938038 h 938038"/>
              <a:gd name="connsiteX6" fmla="*/ 241 w 6308868"/>
              <a:gd name="connsiteY6" fmla="*/ 930530 h 938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8868" h="938038">
                <a:moveTo>
                  <a:pt x="241" y="930530"/>
                </a:moveTo>
                <a:cubicBezTo>
                  <a:pt x="-1490" y="621412"/>
                  <a:pt x="6724" y="312293"/>
                  <a:pt x="4993" y="3175"/>
                </a:cubicBezTo>
                <a:lnTo>
                  <a:pt x="6152525" y="0"/>
                </a:lnTo>
                <a:cubicBezTo>
                  <a:pt x="6238871" y="0"/>
                  <a:pt x="6308868" y="69997"/>
                  <a:pt x="6308868" y="156343"/>
                </a:cubicBezTo>
                <a:lnTo>
                  <a:pt x="6308868" y="781695"/>
                </a:lnTo>
                <a:cubicBezTo>
                  <a:pt x="6308868" y="868041"/>
                  <a:pt x="6238871" y="938038"/>
                  <a:pt x="6152525" y="938038"/>
                </a:cubicBezTo>
                <a:lnTo>
                  <a:pt x="241" y="930530"/>
                </a:lnTo>
                <a:close/>
              </a:path>
            </a:pathLst>
          </a:custGeom>
          <a:solidFill>
            <a:schemeClr val="accent1">
              <a:alpha val="74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252000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A96A-40AA-4165-89B5-CCBC963B7D3E}" type="datetime1">
              <a:rPr lang="en-GB" smtClean="0"/>
              <a:t>13/05/2023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 rot="5400000">
            <a:off x="4541024" y="2121033"/>
            <a:ext cx="66749" cy="9148797"/>
          </a:xfrm>
          <a:prstGeom prst="rect">
            <a:avLst/>
          </a:prstGeom>
          <a:solidFill>
            <a:srgbClr val="396E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2501" y="6594079"/>
            <a:ext cx="503853" cy="29348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408736-FF1D-4E04-B827-CD86CC979DD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7"/>
          </p:nvPr>
        </p:nvSpPr>
        <p:spPr>
          <a:xfrm>
            <a:off x="281863" y="1642068"/>
            <a:ext cx="7545600" cy="4652963"/>
          </a:xfrm>
          <a:prstGeom prst="rect">
            <a:avLst/>
          </a:prstGeom>
          <a:solidFill>
            <a:srgbClr val="396E9A">
              <a:alpha val="70000"/>
            </a:srgb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645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 animBg="1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B2B2B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B2B2B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B2B2B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B2B2B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B2B2B2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anner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-6039" y="0"/>
            <a:ext cx="9143999" cy="6662738"/>
          </a:xfrm>
        </p:spPr>
        <p:txBody>
          <a:bodyPr vert="horz" lIns="0" tIns="45720" rIns="0" bIns="45720" rtlCol="0">
            <a:normAutofit/>
          </a:bodyPr>
          <a:lstStyle>
            <a:lvl1pPr>
              <a:defRPr lang="en-GB" dirty="0"/>
            </a:lvl1pPr>
          </a:lstStyle>
          <a:p>
            <a:pPr lv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 rot="5400000">
            <a:off x="4507403" y="2221406"/>
            <a:ext cx="129196" cy="9144001"/>
          </a:xfrm>
          <a:prstGeom prst="rect">
            <a:avLst/>
          </a:prstGeom>
          <a:solidFill>
            <a:srgbClr val="F06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040" y="319262"/>
            <a:ext cx="6472153" cy="938038"/>
          </a:xfrm>
          <a:custGeom>
            <a:avLst/>
            <a:gdLst>
              <a:gd name="connsiteX0" fmla="*/ 0 w 6425293"/>
              <a:gd name="connsiteY0" fmla="*/ 156343 h 938038"/>
              <a:gd name="connsiteX1" fmla="*/ 156343 w 6425293"/>
              <a:gd name="connsiteY1" fmla="*/ 0 h 938038"/>
              <a:gd name="connsiteX2" fmla="*/ 6268950 w 6425293"/>
              <a:gd name="connsiteY2" fmla="*/ 0 h 938038"/>
              <a:gd name="connsiteX3" fmla="*/ 6425293 w 6425293"/>
              <a:gd name="connsiteY3" fmla="*/ 156343 h 938038"/>
              <a:gd name="connsiteX4" fmla="*/ 6425293 w 6425293"/>
              <a:gd name="connsiteY4" fmla="*/ 781695 h 938038"/>
              <a:gd name="connsiteX5" fmla="*/ 6268950 w 6425293"/>
              <a:gd name="connsiteY5" fmla="*/ 938038 h 938038"/>
              <a:gd name="connsiteX6" fmla="*/ 156343 w 6425293"/>
              <a:gd name="connsiteY6" fmla="*/ 938038 h 938038"/>
              <a:gd name="connsiteX7" fmla="*/ 0 w 6425293"/>
              <a:gd name="connsiteY7" fmla="*/ 781695 h 938038"/>
              <a:gd name="connsiteX8" fmla="*/ 0 w 6425293"/>
              <a:gd name="connsiteY8" fmla="*/ 156343 h 938038"/>
              <a:gd name="connsiteX0" fmla="*/ 0 w 6425293"/>
              <a:gd name="connsiteY0" fmla="*/ 156343 h 938038"/>
              <a:gd name="connsiteX1" fmla="*/ 156343 w 6425293"/>
              <a:gd name="connsiteY1" fmla="*/ 0 h 938038"/>
              <a:gd name="connsiteX2" fmla="*/ 6268950 w 6425293"/>
              <a:gd name="connsiteY2" fmla="*/ 0 h 938038"/>
              <a:gd name="connsiteX3" fmla="*/ 6425293 w 6425293"/>
              <a:gd name="connsiteY3" fmla="*/ 156343 h 938038"/>
              <a:gd name="connsiteX4" fmla="*/ 6425293 w 6425293"/>
              <a:gd name="connsiteY4" fmla="*/ 781695 h 938038"/>
              <a:gd name="connsiteX5" fmla="*/ 6268950 w 6425293"/>
              <a:gd name="connsiteY5" fmla="*/ 938038 h 938038"/>
              <a:gd name="connsiteX6" fmla="*/ 130943 w 6425293"/>
              <a:gd name="connsiteY6" fmla="*/ 934863 h 938038"/>
              <a:gd name="connsiteX7" fmla="*/ 0 w 6425293"/>
              <a:gd name="connsiteY7" fmla="*/ 781695 h 938038"/>
              <a:gd name="connsiteX8" fmla="*/ 0 w 6425293"/>
              <a:gd name="connsiteY8" fmla="*/ 156343 h 938038"/>
              <a:gd name="connsiteX0" fmla="*/ 0 w 6425293"/>
              <a:gd name="connsiteY0" fmla="*/ 156343 h 938038"/>
              <a:gd name="connsiteX1" fmla="*/ 121418 w 6425293"/>
              <a:gd name="connsiteY1" fmla="*/ 3175 h 938038"/>
              <a:gd name="connsiteX2" fmla="*/ 6268950 w 6425293"/>
              <a:gd name="connsiteY2" fmla="*/ 0 h 938038"/>
              <a:gd name="connsiteX3" fmla="*/ 6425293 w 6425293"/>
              <a:gd name="connsiteY3" fmla="*/ 156343 h 938038"/>
              <a:gd name="connsiteX4" fmla="*/ 6425293 w 6425293"/>
              <a:gd name="connsiteY4" fmla="*/ 781695 h 938038"/>
              <a:gd name="connsiteX5" fmla="*/ 6268950 w 6425293"/>
              <a:gd name="connsiteY5" fmla="*/ 938038 h 938038"/>
              <a:gd name="connsiteX6" fmla="*/ 130943 w 6425293"/>
              <a:gd name="connsiteY6" fmla="*/ 934863 h 938038"/>
              <a:gd name="connsiteX7" fmla="*/ 0 w 6425293"/>
              <a:gd name="connsiteY7" fmla="*/ 781695 h 938038"/>
              <a:gd name="connsiteX8" fmla="*/ 0 w 6425293"/>
              <a:gd name="connsiteY8" fmla="*/ 156343 h 938038"/>
              <a:gd name="connsiteX0" fmla="*/ 0 w 6425293"/>
              <a:gd name="connsiteY0" fmla="*/ 781695 h 938038"/>
              <a:gd name="connsiteX1" fmla="*/ 121418 w 6425293"/>
              <a:gd name="connsiteY1" fmla="*/ 3175 h 938038"/>
              <a:gd name="connsiteX2" fmla="*/ 6268950 w 6425293"/>
              <a:gd name="connsiteY2" fmla="*/ 0 h 938038"/>
              <a:gd name="connsiteX3" fmla="*/ 6425293 w 6425293"/>
              <a:gd name="connsiteY3" fmla="*/ 156343 h 938038"/>
              <a:gd name="connsiteX4" fmla="*/ 6425293 w 6425293"/>
              <a:gd name="connsiteY4" fmla="*/ 781695 h 938038"/>
              <a:gd name="connsiteX5" fmla="*/ 6268950 w 6425293"/>
              <a:gd name="connsiteY5" fmla="*/ 938038 h 938038"/>
              <a:gd name="connsiteX6" fmla="*/ 130943 w 6425293"/>
              <a:gd name="connsiteY6" fmla="*/ 934863 h 938038"/>
              <a:gd name="connsiteX7" fmla="*/ 0 w 6425293"/>
              <a:gd name="connsiteY7" fmla="*/ 781695 h 938038"/>
              <a:gd name="connsiteX0" fmla="*/ 772622 w 7066972"/>
              <a:gd name="connsiteY0" fmla="*/ 934863 h 938038"/>
              <a:gd name="connsiteX1" fmla="*/ 763097 w 7066972"/>
              <a:gd name="connsiteY1" fmla="*/ 3175 h 938038"/>
              <a:gd name="connsiteX2" fmla="*/ 6910629 w 7066972"/>
              <a:gd name="connsiteY2" fmla="*/ 0 h 938038"/>
              <a:gd name="connsiteX3" fmla="*/ 7066972 w 7066972"/>
              <a:gd name="connsiteY3" fmla="*/ 156343 h 938038"/>
              <a:gd name="connsiteX4" fmla="*/ 7066972 w 7066972"/>
              <a:gd name="connsiteY4" fmla="*/ 781695 h 938038"/>
              <a:gd name="connsiteX5" fmla="*/ 6910629 w 7066972"/>
              <a:gd name="connsiteY5" fmla="*/ 938038 h 938038"/>
              <a:gd name="connsiteX6" fmla="*/ 772622 w 7066972"/>
              <a:gd name="connsiteY6" fmla="*/ 934863 h 938038"/>
              <a:gd name="connsiteX0" fmla="*/ 9525 w 6303875"/>
              <a:gd name="connsiteY0" fmla="*/ 934863 h 938038"/>
              <a:gd name="connsiteX1" fmla="*/ 0 w 6303875"/>
              <a:gd name="connsiteY1" fmla="*/ 3175 h 938038"/>
              <a:gd name="connsiteX2" fmla="*/ 6147532 w 6303875"/>
              <a:gd name="connsiteY2" fmla="*/ 0 h 938038"/>
              <a:gd name="connsiteX3" fmla="*/ 6303875 w 6303875"/>
              <a:gd name="connsiteY3" fmla="*/ 156343 h 938038"/>
              <a:gd name="connsiteX4" fmla="*/ 6303875 w 6303875"/>
              <a:gd name="connsiteY4" fmla="*/ 781695 h 938038"/>
              <a:gd name="connsiteX5" fmla="*/ 6147532 w 6303875"/>
              <a:gd name="connsiteY5" fmla="*/ 938038 h 938038"/>
              <a:gd name="connsiteX6" fmla="*/ 9525 w 6303875"/>
              <a:gd name="connsiteY6" fmla="*/ 934863 h 938038"/>
              <a:gd name="connsiteX0" fmla="*/ 5192 w 6303875"/>
              <a:gd name="connsiteY0" fmla="*/ 930530 h 938038"/>
              <a:gd name="connsiteX1" fmla="*/ 0 w 6303875"/>
              <a:gd name="connsiteY1" fmla="*/ 3175 h 938038"/>
              <a:gd name="connsiteX2" fmla="*/ 6147532 w 6303875"/>
              <a:gd name="connsiteY2" fmla="*/ 0 h 938038"/>
              <a:gd name="connsiteX3" fmla="*/ 6303875 w 6303875"/>
              <a:gd name="connsiteY3" fmla="*/ 156343 h 938038"/>
              <a:gd name="connsiteX4" fmla="*/ 6303875 w 6303875"/>
              <a:gd name="connsiteY4" fmla="*/ 781695 h 938038"/>
              <a:gd name="connsiteX5" fmla="*/ 6147532 w 6303875"/>
              <a:gd name="connsiteY5" fmla="*/ 938038 h 938038"/>
              <a:gd name="connsiteX6" fmla="*/ 5192 w 6303875"/>
              <a:gd name="connsiteY6" fmla="*/ 930530 h 938038"/>
              <a:gd name="connsiteX0" fmla="*/ 858 w 6303875"/>
              <a:gd name="connsiteY0" fmla="*/ 930530 h 938038"/>
              <a:gd name="connsiteX1" fmla="*/ 0 w 6303875"/>
              <a:gd name="connsiteY1" fmla="*/ 3175 h 938038"/>
              <a:gd name="connsiteX2" fmla="*/ 6147532 w 6303875"/>
              <a:gd name="connsiteY2" fmla="*/ 0 h 938038"/>
              <a:gd name="connsiteX3" fmla="*/ 6303875 w 6303875"/>
              <a:gd name="connsiteY3" fmla="*/ 156343 h 938038"/>
              <a:gd name="connsiteX4" fmla="*/ 6303875 w 6303875"/>
              <a:gd name="connsiteY4" fmla="*/ 781695 h 938038"/>
              <a:gd name="connsiteX5" fmla="*/ 6147532 w 6303875"/>
              <a:gd name="connsiteY5" fmla="*/ 938038 h 938038"/>
              <a:gd name="connsiteX6" fmla="*/ 858 w 6303875"/>
              <a:gd name="connsiteY6" fmla="*/ 930530 h 938038"/>
              <a:gd name="connsiteX0" fmla="*/ 241 w 6308868"/>
              <a:gd name="connsiteY0" fmla="*/ 930530 h 938038"/>
              <a:gd name="connsiteX1" fmla="*/ 4993 w 6308868"/>
              <a:gd name="connsiteY1" fmla="*/ 3175 h 938038"/>
              <a:gd name="connsiteX2" fmla="*/ 6152525 w 6308868"/>
              <a:gd name="connsiteY2" fmla="*/ 0 h 938038"/>
              <a:gd name="connsiteX3" fmla="*/ 6308868 w 6308868"/>
              <a:gd name="connsiteY3" fmla="*/ 156343 h 938038"/>
              <a:gd name="connsiteX4" fmla="*/ 6308868 w 6308868"/>
              <a:gd name="connsiteY4" fmla="*/ 781695 h 938038"/>
              <a:gd name="connsiteX5" fmla="*/ 6152525 w 6308868"/>
              <a:gd name="connsiteY5" fmla="*/ 938038 h 938038"/>
              <a:gd name="connsiteX6" fmla="*/ 241 w 6308868"/>
              <a:gd name="connsiteY6" fmla="*/ 930530 h 938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8868" h="938038">
                <a:moveTo>
                  <a:pt x="241" y="930530"/>
                </a:moveTo>
                <a:cubicBezTo>
                  <a:pt x="-1490" y="621412"/>
                  <a:pt x="6724" y="312293"/>
                  <a:pt x="4993" y="3175"/>
                </a:cubicBezTo>
                <a:lnTo>
                  <a:pt x="6152525" y="0"/>
                </a:lnTo>
                <a:cubicBezTo>
                  <a:pt x="6238871" y="0"/>
                  <a:pt x="6308868" y="69997"/>
                  <a:pt x="6308868" y="156343"/>
                </a:cubicBezTo>
                <a:lnTo>
                  <a:pt x="6308868" y="781695"/>
                </a:lnTo>
                <a:cubicBezTo>
                  <a:pt x="6308868" y="868041"/>
                  <a:pt x="6238871" y="938038"/>
                  <a:pt x="6152525" y="938038"/>
                </a:cubicBezTo>
                <a:lnTo>
                  <a:pt x="241" y="930530"/>
                </a:lnTo>
                <a:close/>
              </a:path>
            </a:pathLst>
          </a:custGeom>
          <a:solidFill>
            <a:schemeClr val="accent1">
              <a:alpha val="74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252000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A96A-40AA-4165-89B5-CCBC963B7D3E}" type="datetime1">
              <a:rPr lang="en-GB" smtClean="0"/>
              <a:t>13/05/2023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 rot="5400000">
            <a:off x="4541024" y="2121033"/>
            <a:ext cx="66749" cy="9148797"/>
          </a:xfrm>
          <a:prstGeom prst="rect">
            <a:avLst/>
          </a:prstGeom>
          <a:solidFill>
            <a:srgbClr val="396E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2501" y="6594079"/>
            <a:ext cx="503853" cy="29348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408736-FF1D-4E04-B827-CD86CC979DD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4881077" y="1642069"/>
            <a:ext cx="3943350" cy="4652963"/>
          </a:xfrm>
          <a:prstGeom prst="rect">
            <a:avLst/>
          </a:prstGeom>
          <a:solidFill>
            <a:srgbClr val="396E9A">
              <a:alpha val="70000"/>
            </a:srgbClr>
          </a:solidFill>
        </p:spPr>
        <p:txBody>
          <a:bodyPr vert="horz" lIns="0" tIns="45720" rIns="0" bIns="45720" rtlCol="0">
            <a:normAutofit/>
          </a:bodyPr>
          <a:lstStyle>
            <a:lvl1pPr>
              <a:defRPr lang="en-US" dirty="0" smtClean="0">
                <a:solidFill>
                  <a:schemeClr val="bg1"/>
                </a:solidFill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7"/>
          </p:nvPr>
        </p:nvSpPr>
        <p:spPr>
          <a:xfrm>
            <a:off x="281863" y="1642068"/>
            <a:ext cx="3943350" cy="4652963"/>
          </a:xfrm>
          <a:prstGeom prst="rect">
            <a:avLst/>
          </a:prstGeom>
          <a:solidFill>
            <a:srgbClr val="396E9A">
              <a:alpha val="70000"/>
            </a:srgb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157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939894" y="3427200"/>
            <a:ext cx="204107" cy="3430800"/>
          </a:xfrm>
          <a:prstGeom prst="rect">
            <a:avLst/>
          </a:prstGeom>
          <a:solidFill>
            <a:srgbClr val="F06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Rectangle 8"/>
          <p:cNvSpPr/>
          <p:nvPr userDrawn="1"/>
        </p:nvSpPr>
        <p:spPr>
          <a:xfrm>
            <a:off x="8939893" y="0"/>
            <a:ext cx="204107" cy="3430800"/>
          </a:xfrm>
          <a:prstGeom prst="rect">
            <a:avLst/>
          </a:prstGeom>
          <a:solidFill>
            <a:srgbClr val="396E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77" y="153749"/>
            <a:ext cx="7543800" cy="683157"/>
          </a:xfrm>
        </p:spPr>
        <p:txBody>
          <a:bodyPr>
            <a:noAutofit/>
          </a:bodyPr>
          <a:lstStyle>
            <a:lvl1pPr>
              <a:defRPr sz="4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906" y="1501657"/>
            <a:ext cx="7543801" cy="4668944"/>
          </a:xfrm>
        </p:spPr>
        <p:txBody>
          <a:bodyPr>
            <a:normAutofit/>
          </a:bodyPr>
          <a:lstStyle>
            <a:lvl1pPr>
              <a:defRPr sz="3000"/>
            </a:lvl1pPr>
            <a:lvl2pPr>
              <a:buSzPct val="100000"/>
              <a:defRPr sz="2800"/>
            </a:lvl2pPr>
            <a:lvl3pPr>
              <a:defRPr sz="24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F208-8079-40AA-B6DC-BCA90E1655DC}" type="datetime1">
              <a:rPr lang="en-GB" smtClean="0"/>
              <a:t>13/05/2023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ounded Rectangle 6"/>
          <p:cNvSpPr/>
          <p:nvPr userDrawn="1"/>
        </p:nvSpPr>
        <p:spPr>
          <a:xfrm rot="16200000">
            <a:off x="3210752" y="-2243073"/>
            <a:ext cx="205439" cy="6626944"/>
          </a:xfrm>
          <a:custGeom>
            <a:avLst/>
            <a:gdLst>
              <a:gd name="connsiteX0" fmla="*/ 0 w 204107"/>
              <a:gd name="connsiteY0" fmla="*/ 34019 h 6580416"/>
              <a:gd name="connsiteX1" fmla="*/ 34019 w 204107"/>
              <a:gd name="connsiteY1" fmla="*/ 0 h 6580416"/>
              <a:gd name="connsiteX2" fmla="*/ 170088 w 204107"/>
              <a:gd name="connsiteY2" fmla="*/ 0 h 6580416"/>
              <a:gd name="connsiteX3" fmla="*/ 204107 w 204107"/>
              <a:gd name="connsiteY3" fmla="*/ 34019 h 6580416"/>
              <a:gd name="connsiteX4" fmla="*/ 204107 w 204107"/>
              <a:gd name="connsiteY4" fmla="*/ 6546397 h 6580416"/>
              <a:gd name="connsiteX5" fmla="*/ 170088 w 204107"/>
              <a:gd name="connsiteY5" fmla="*/ 6580416 h 6580416"/>
              <a:gd name="connsiteX6" fmla="*/ 34019 w 204107"/>
              <a:gd name="connsiteY6" fmla="*/ 6580416 h 6580416"/>
              <a:gd name="connsiteX7" fmla="*/ 0 w 204107"/>
              <a:gd name="connsiteY7" fmla="*/ 6546397 h 6580416"/>
              <a:gd name="connsiteX8" fmla="*/ 0 w 204107"/>
              <a:gd name="connsiteY8" fmla="*/ 34019 h 6580416"/>
              <a:gd name="connsiteX0" fmla="*/ 0 w 204107"/>
              <a:gd name="connsiteY0" fmla="*/ 34019 h 6608297"/>
              <a:gd name="connsiteX1" fmla="*/ 34019 w 204107"/>
              <a:gd name="connsiteY1" fmla="*/ 0 h 6608297"/>
              <a:gd name="connsiteX2" fmla="*/ 170088 w 204107"/>
              <a:gd name="connsiteY2" fmla="*/ 0 h 6608297"/>
              <a:gd name="connsiteX3" fmla="*/ 204107 w 204107"/>
              <a:gd name="connsiteY3" fmla="*/ 34019 h 6608297"/>
              <a:gd name="connsiteX4" fmla="*/ 204107 w 204107"/>
              <a:gd name="connsiteY4" fmla="*/ 6546397 h 6608297"/>
              <a:gd name="connsiteX5" fmla="*/ 170088 w 204107"/>
              <a:gd name="connsiteY5" fmla="*/ 6580416 h 6608297"/>
              <a:gd name="connsiteX6" fmla="*/ 34019 w 204107"/>
              <a:gd name="connsiteY6" fmla="*/ 6608297 h 6608297"/>
              <a:gd name="connsiteX7" fmla="*/ 0 w 204107"/>
              <a:gd name="connsiteY7" fmla="*/ 6546397 h 6608297"/>
              <a:gd name="connsiteX8" fmla="*/ 0 w 204107"/>
              <a:gd name="connsiteY8" fmla="*/ 34019 h 6608297"/>
              <a:gd name="connsiteX0" fmla="*/ 0 w 204107"/>
              <a:gd name="connsiteY0" fmla="*/ 34019 h 6608297"/>
              <a:gd name="connsiteX1" fmla="*/ 34019 w 204107"/>
              <a:gd name="connsiteY1" fmla="*/ 0 h 6608297"/>
              <a:gd name="connsiteX2" fmla="*/ 170088 w 204107"/>
              <a:gd name="connsiteY2" fmla="*/ 0 h 6608297"/>
              <a:gd name="connsiteX3" fmla="*/ 204107 w 204107"/>
              <a:gd name="connsiteY3" fmla="*/ 34019 h 6608297"/>
              <a:gd name="connsiteX4" fmla="*/ 204107 w 204107"/>
              <a:gd name="connsiteY4" fmla="*/ 6546397 h 6608297"/>
              <a:gd name="connsiteX5" fmla="*/ 170088 w 204107"/>
              <a:gd name="connsiteY5" fmla="*/ 6608294 h 6608297"/>
              <a:gd name="connsiteX6" fmla="*/ 34019 w 204107"/>
              <a:gd name="connsiteY6" fmla="*/ 6608297 h 6608297"/>
              <a:gd name="connsiteX7" fmla="*/ 0 w 204107"/>
              <a:gd name="connsiteY7" fmla="*/ 6546397 h 6608297"/>
              <a:gd name="connsiteX8" fmla="*/ 0 w 204107"/>
              <a:gd name="connsiteY8" fmla="*/ 34019 h 6608297"/>
              <a:gd name="connsiteX0" fmla="*/ 0 w 204107"/>
              <a:gd name="connsiteY0" fmla="*/ 34019 h 6613873"/>
              <a:gd name="connsiteX1" fmla="*/ 34019 w 204107"/>
              <a:gd name="connsiteY1" fmla="*/ 0 h 6613873"/>
              <a:gd name="connsiteX2" fmla="*/ 170088 w 204107"/>
              <a:gd name="connsiteY2" fmla="*/ 0 h 6613873"/>
              <a:gd name="connsiteX3" fmla="*/ 204107 w 204107"/>
              <a:gd name="connsiteY3" fmla="*/ 34019 h 6613873"/>
              <a:gd name="connsiteX4" fmla="*/ 204107 w 204107"/>
              <a:gd name="connsiteY4" fmla="*/ 6546397 h 6613873"/>
              <a:gd name="connsiteX5" fmla="*/ 170088 w 204107"/>
              <a:gd name="connsiteY5" fmla="*/ 6608294 h 6613873"/>
              <a:gd name="connsiteX6" fmla="*/ 61897 w 204107"/>
              <a:gd name="connsiteY6" fmla="*/ 6613873 h 6613873"/>
              <a:gd name="connsiteX7" fmla="*/ 0 w 204107"/>
              <a:gd name="connsiteY7" fmla="*/ 6546397 h 6613873"/>
              <a:gd name="connsiteX8" fmla="*/ 0 w 204107"/>
              <a:gd name="connsiteY8" fmla="*/ 34019 h 6613873"/>
              <a:gd name="connsiteX0" fmla="*/ 0 w 204107"/>
              <a:gd name="connsiteY0" fmla="*/ 34019 h 6625021"/>
              <a:gd name="connsiteX1" fmla="*/ 34019 w 204107"/>
              <a:gd name="connsiteY1" fmla="*/ 0 h 6625021"/>
              <a:gd name="connsiteX2" fmla="*/ 170088 w 204107"/>
              <a:gd name="connsiteY2" fmla="*/ 0 h 6625021"/>
              <a:gd name="connsiteX3" fmla="*/ 204107 w 204107"/>
              <a:gd name="connsiteY3" fmla="*/ 34019 h 6625021"/>
              <a:gd name="connsiteX4" fmla="*/ 204107 w 204107"/>
              <a:gd name="connsiteY4" fmla="*/ 6546397 h 6625021"/>
              <a:gd name="connsiteX5" fmla="*/ 170088 w 204107"/>
              <a:gd name="connsiteY5" fmla="*/ 6625021 h 6625021"/>
              <a:gd name="connsiteX6" fmla="*/ 61897 w 204107"/>
              <a:gd name="connsiteY6" fmla="*/ 6613873 h 6625021"/>
              <a:gd name="connsiteX7" fmla="*/ 0 w 204107"/>
              <a:gd name="connsiteY7" fmla="*/ 6546397 h 6625021"/>
              <a:gd name="connsiteX8" fmla="*/ 0 w 204107"/>
              <a:gd name="connsiteY8" fmla="*/ 34019 h 6625021"/>
              <a:gd name="connsiteX0" fmla="*/ 0 w 204107"/>
              <a:gd name="connsiteY0" fmla="*/ 34019 h 6625021"/>
              <a:gd name="connsiteX1" fmla="*/ 34019 w 204107"/>
              <a:gd name="connsiteY1" fmla="*/ 0 h 6625021"/>
              <a:gd name="connsiteX2" fmla="*/ 170088 w 204107"/>
              <a:gd name="connsiteY2" fmla="*/ 0 h 6625021"/>
              <a:gd name="connsiteX3" fmla="*/ 204107 w 204107"/>
              <a:gd name="connsiteY3" fmla="*/ 34019 h 6625021"/>
              <a:gd name="connsiteX4" fmla="*/ 204107 w 204107"/>
              <a:gd name="connsiteY4" fmla="*/ 6546397 h 6625021"/>
              <a:gd name="connsiteX5" fmla="*/ 119908 w 204107"/>
              <a:gd name="connsiteY5" fmla="*/ 6625021 h 6625021"/>
              <a:gd name="connsiteX6" fmla="*/ 61897 w 204107"/>
              <a:gd name="connsiteY6" fmla="*/ 6613873 h 6625021"/>
              <a:gd name="connsiteX7" fmla="*/ 0 w 204107"/>
              <a:gd name="connsiteY7" fmla="*/ 6546397 h 6625021"/>
              <a:gd name="connsiteX8" fmla="*/ 0 w 204107"/>
              <a:gd name="connsiteY8" fmla="*/ 34019 h 6625021"/>
              <a:gd name="connsiteX0" fmla="*/ 0 w 204107"/>
              <a:gd name="connsiteY0" fmla="*/ 34019 h 6625021"/>
              <a:gd name="connsiteX1" fmla="*/ 34019 w 204107"/>
              <a:gd name="connsiteY1" fmla="*/ 0 h 6625021"/>
              <a:gd name="connsiteX2" fmla="*/ 170088 w 204107"/>
              <a:gd name="connsiteY2" fmla="*/ 0 h 6625021"/>
              <a:gd name="connsiteX3" fmla="*/ 204107 w 204107"/>
              <a:gd name="connsiteY3" fmla="*/ 34019 h 6625021"/>
              <a:gd name="connsiteX4" fmla="*/ 204107 w 204107"/>
              <a:gd name="connsiteY4" fmla="*/ 6546397 h 6625021"/>
              <a:gd name="connsiteX5" fmla="*/ 119908 w 204107"/>
              <a:gd name="connsiteY5" fmla="*/ 6625021 h 6625021"/>
              <a:gd name="connsiteX6" fmla="*/ 73048 w 204107"/>
              <a:gd name="connsiteY6" fmla="*/ 6619448 h 6625021"/>
              <a:gd name="connsiteX7" fmla="*/ 0 w 204107"/>
              <a:gd name="connsiteY7" fmla="*/ 6546397 h 6625021"/>
              <a:gd name="connsiteX8" fmla="*/ 0 w 204107"/>
              <a:gd name="connsiteY8" fmla="*/ 34019 h 6625021"/>
              <a:gd name="connsiteX0" fmla="*/ 0 w 204107"/>
              <a:gd name="connsiteY0" fmla="*/ 34019 h 6630597"/>
              <a:gd name="connsiteX1" fmla="*/ 34019 w 204107"/>
              <a:gd name="connsiteY1" fmla="*/ 0 h 6630597"/>
              <a:gd name="connsiteX2" fmla="*/ 170088 w 204107"/>
              <a:gd name="connsiteY2" fmla="*/ 0 h 6630597"/>
              <a:gd name="connsiteX3" fmla="*/ 204107 w 204107"/>
              <a:gd name="connsiteY3" fmla="*/ 34019 h 6630597"/>
              <a:gd name="connsiteX4" fmla="*/ 204107 w 204107"/>
              <a:gd name="connsiteY4" fmla="*/ 6546397 h 6630597"/>
              <a:gd name="connsiteX5" fmla="*/ 147786 w 204107"/>
              <a:gd name="connsiteY5" fmla="*/ 6630597 h 6630597"/>
              <a:gd name="connsiteX6" fmla="*/ 73048 w 204107"/>
              <a:gd name="connsiteY6" fmla="*/ 6619448 h 6630597"/>
              <a:gd name="connsiteX7" fmla="*/ 0 w 204107"/>
              <a:gd name="connsiteY7" fmla="*/ 6546397 h 6630597"/>
              <a:gd name="connsiteX8" fmla="*/ 0 w 204107"/>
              <a:gd name="connsiteY8" fmla="*/ 34019 h 6630597"/>
              <a:gd name="connsiteX0" fmla="*/ 0 w 204107"/>
              <a:gd name="connsiteY0" fmla="*/ 34019 h 6630597"/>
              <a:gd name="connsiteX1" fmla="*/ 34019 w 204107"/>
              <a:gd name="connsiteY1" fmla="*/ 0 h 6630597"/>
              <a:gd name="connsiteX2" fmla="*/ 170088 w 204107"/>
              <a:gd name="connsiteY2" fmla="*/ 0 h 6630597"/>
              <a:gd name="connsiteX3" fmla="*/ 204107 w 204107"/>
              <a:gd name="connsiteY3" fmla="*/ 34019 h 6630597"/>
              <a:gd name="connsiteX4" fmla="*/ 204107 w 204107"/>
              <a:gd name="connsiteY4" fmla="*/ 6546397 h 6630597"/>
              <a:gd name="connsiteX5" fmla="*/ 147786 w 204107"/>
              <a:gd name="connsiteY5" fmla="*/ 6630597 h 6630597"/>
              <a:gd name="connsiteX6" fmla="*/ 45170 w 204107"/>
              <a:gd name="connsiteY6" fmla="*/ 6619448 h 6630597"/>
              <a:gd name="connsiteX7" fmla="*/ 0 w 204107"/>
              <a:gd name="connsiteY7" fmla="*/ 6546397 h 6630597"/>
              <a:gd name="connsiteX8" fmla="*/ 0 w 204107"/>
              <a:gd name="connsiteY8" fmla="*/ 34019 h 6630597"/>
              <a:gd name="connsiteX0" fmla="*/ 0 w 204107"/>
              <a:gd name="connsiteY0" fmla="*/ 34019 h 6630597"/>
              <a:gd name="connsiteX1" fmla="*/ 34019 w 204107"/>
              <a:gd name="connsiteY1" fmla="*/ 0 h 6630597"/>
              <a:gd name="connsiteX2" fmla="*/ 170088 w 204107"/>
              <a:gd name="connsiteY2" fmla="*/ 0 h 6630597"/>
              <a:gd name="connsiteX3" fmla="*/ 204107 w 204107"/>
              <a:gd name="connsiteY3" fmla="*/ 34019 h 6630597"/>
              <a:gd name="connsiteX4" fmla="*/ 204107 w 204107"/>
              <a:gd name="connsiteY4" fmla="*/ 6546397 h 6630597"/>
              <a:gd name="connsiteX5" fmla="*/ 147786 w 204107"/>
              <a:gd name="connsiteY5" fmla="*/ 6630597 h 6630597"/>
              <a:gd name="connsiteX6" fmla="*/ 56321 w 204107"/>
              <a:gd name="connsiteY6" fmla="*/ 6591570 h 6630597"/>
              <a:gd name="connsiteX7" fmla="*/ 0 w 204107"/>
              <a:gd name="connsiteY7" fmla="*/ 6546397 h 6630597"/>
              <a:gd name="connsiteX8" fmla="*/ 0 w 204107"/>
              <a:gd name="connsiteY8" fmla="*/ 34019 h 6630597"/>
              <a:gd name="connsiteX0" fmla="*/ 0 w 204107"/>
              <a:gd name="connsiteY0" fmla="*/ 34019 h 6591570"/>
              <a:gd name="connsiteX1" fmla="*/ 34019 w 204107"/>
              <a:gd name="connsiteY1" fmla="*/ 0 h 6591570"/>
              <a:gd name="connsiteX2" fmla="*/ 170088 w 204107"/>
              <a:gd name="connsiteY2" fmla="*/ 0 h 6591570"/>
              <a:gd name="connsiteX3" fmla="*/ 204107 w 204107"/>
              <a:gd name="connsiteY3" fmla="*/ 34019 h 6591570"/>
              <a:gd name="connsiteX4" fmla="*/ 204107 w 204107"/>
              <a:gd name="connsiteY4" fmla="*/ 6546397 h 6591570"/>
              <a:gd name="connsiteX5" fmla="*/ 147786 w 204107"/>
              <a:gd name="connsiteY5" fmla="*/ 6585992 h 6591570"/>
              <a:gd name="connsiteX6" fmla="*/ 56321 w 204107"/>
              <a:gd name="connsiteY6" fmla="*/ 6591570 h 6591570"/>
              <a:gd name="connsiteX7" fmla="*/ 0 w 204107"/>
              <a:gd name="connsiteY7" fmla="*/ 6546397 h 6591570"/>
              <a:gd name="connsiteX8" fmla="*/ 0 w 204107"/>
              <a:gd name="connsiteY8" fmla="*/ 34019 h 6591570"/>
              <a:gd name="connsiteX0" fmla="*/ 0 w 204107"/>
              <a:gd name="connsiteY0" fmla="*/ 34019 h 6597146"/>
              <a:gd name="connsiteX1" fmla="*/ 34019 w 204107"/>
              <a:gd name="connsiteY1" fmla="*/ 0 h 6597146"/>
              <a:gd name="connsiteX2" fmla="*/ 170088 w 204107"/>
              <a:gd name="connsiteY2" fmla="*/ 0 h 6597146"/>
              <a:gd name="connsiteX3" fmla="*/ 204107 w 204107"/>
              <a:gd name="connsiteY3" fmla="*/ 34019 h 6597146"/>
              <a:gd name="connsiteX4" fmla="*/ 204107 w 204107"/>
              <a:gd name="connsiteY4" fmla="*/ 6546397 h 6597146"/>
              <a:gd name="connsiteX5" fmla="*/ 147786 w 204107"/>
              <a:gd name="connsiteY5" fmla="*/ 6597146 h 6597146"/>
              <a:gd name="connsiteX6" fmla="*/ 56321 w 204107"/>
              <a:gd name="connsiteY6" fmla="*/ 6591570 h 6597146"/>
              <a:gd name="connsiteX7" fmla="*/ 0 w 204107"/>
              <a:gd name="connsiteY7" fmla="*/ 6546397 h 6597146"/>
              <a:gd name="connsiteX8" fmla="*/ 0 w 204107"/>
              <a:gd name="connsiteY8" fmla="*/ 34019 h 6597146"/>
              <a:gd name="connsiteX0" fmla="*/ 0 w 204107"/>
              <a:gd name="connsiteY0" fmla="*/ 34019 h 6602724"/>
              <a:gd name="connsiteX1" fmla="*/ 34019 w 204107"/>
              <a:gd name="connsiteY1" fmla="*/ 0 h 6602724"/>
              <a:gd name="connsiteX2" fmla="*/ 170088 w 204107"/>
              <a:gd name="connsiteY2" fmla="*/ 0 h 6602724"/>
              <a:gd name="connsiteX3" fmla="*/ 204107 w 204107"/>
              <a:gd name="connsiteY3" fmla="*/ 34019 h 6602724"/>
              <a:gd name="connsiteX4" fmla="*/ 204107 w 204107"/>
              <a:gd name="connsiteY4" fmla="*/ 6546397 h 6602724"/>
              <a:gd name="connsiteX5" fmla="*/ 147786 w 204107"/>
              <a:gd name="connsiteY5" fmla="*/ 6597146 h 6602724"/>
              <a:gd name="connsiteX6" fmla="*/ 56321 w 204107"/>
              <a:gd name="connsiteY6" fmla="*/ 6602724 h 6602724"/>
              <a:gd name="connsiteX7" fmla="*/ 0 w 204107"/>
              <a:gd name="connsiteY7" fmla="*/ 6546397 h 6602724"/>
              <a:gd name="connsiteX8" fmla="*/ 0 w 204107"/>
              <a:gd name="connsiteY8" fmla="*/ 34019 h 6602724"/>
              <a:gd name="connsiteX0" fmla="*/ 0 w 204107"/>
              <a:gd name="connsiteY0" fmla="*/ 34019 h 6613875"/>
              <a:gd name="connsiteX1" fmla="*/ 34019 w 204107"/>
              <a:gd name="connsiteY1" fmla="*/ 0 h 6613875"/>
              <a:gd name="connsiteX2" fmla="*/ 170088 w 204107"/>
              <a:gd name="connsiteY2" fmla="*/ 0 h 6613875"/>
              <a:gd name="connsiteX3" fmla="*/ 204107 w 204107"/>
              <a:gd name="connsiteY3" fmla="*/ 34019 h 6613875"/>
              <a:gd name="connsiteX4" fmla="*/ 204107 w 204107"/>
              <a:gd name="connsiteY4" fmla="*/ 6546397 h 6613875"/>
              <a:gd name="connsiteX5" fmla="*/ 136635 w 204107"/>
              <a:gd name="connsiteY5" fmla="*/ 6613875 h 6613875"/>
              <a:gd name="connsiteX6" fmla="*/ 56321 w 204107"/>
              <a:gd name="connsiteY6" fmla="*/ 6602724 h 6613875"/>
              <a:gd name="connsiteX7" fmla="*/ 0 w 204107"/>
              <a:gd name="connsiteY7" fmla="*/ 6546397 h 6613875"/>
              <a:gd name="connsiteX8" fmla="*/ 0 w 204107"/>
              <a:gd name="connsiteY8" fmla="*/ 34019 h 6613875"/>
              <a:gd name="connsiteX0" fmla="*/ 0 w 204107"/>
              <a:gd name="connsiteY0" fmla="*/ 34019 h 6613875"/>
              <a:gd name="connsiteX1" fmla="*/ 34019 w 204107"/>
              <a:gd name="connsiteY1" fmla="*/ 0 h 6613875"/>
              <a:gd name="connsiteX2" fmla="*/ 170088 w 204107"/>
              <a:gd name="connsiteY2" fmla="*/ 0 h 6613875"/>
              <a:gd name="connsiteX3" fmla="*/ 204107 w 204107"/>
              <a:gd name="connsiteY3" fmla="*/ 34019 h 6613875"/>
              <a:gd name="connsiteX4" fmla="*/ 204107 w 204107"/>
              <a:gd name="connsiteY4" fmla="*/ 6546397 h 6613875"/>
              <a:gd name="connsiteX5" fmla="*/ 136635 w 204107"/>
              <a:gd name="connsiteY5" fmla="*/ 6613875 h 6613875"/>
              <a:gd name="connsiteX6" fmla="*/ 56321 w 204107"/>
              <a:gd name="connsiteY6" fmla="*/ 6608299 h 6613875"/>
              <a:gd name="connsiteX7" fmla="*/ 0 w 204107"/>
              <a:gd name="connsiteY7" fmla="*/ 6546397 h 6613875"/>
              <a:gd name="connsiteX8" fmla="*/ 0 w 204107"/>
              <a:gd name="connsiteY8" fmla="*/ 34019 h 6613875"/>
              <a:gd name="connsiteX0" fmla="*/ 0 w 204107"/>
              <a:gd name="connsiteY0" fmla="*/ 34019 h 6608299"/>
              <a:gd name="connsiteX1" fmla="*/ 34019 w 204107"/>
              <a:gd name="connsiteY1" fmla="*/ 0 h 6608299"/>
              <a:gd name="connsiteX2" fmla="*/ 170088 w 204107"/>
              <a:gd name="connsiteY2" fmla="*/ 0 h 6608299"/>
              <a:gd name="connsiteX3" fmla="*/ 204107 w 204107"/>
              <a:gd name="connsiteY3" fmla="*/ 34019 h 6608299"/>
              <a:gd name="connsiteX4" fmla="*/ 204107 w 204107"/>
              <a:gd name="connsiteY4" fmla="*/ 6546397 h 6608299"/>
              <a:gd name="connsiteX5" fmla="*/ 142210 w 204107"/>
              <a:gd name="connsiteY5" fmla="*/ 6602724 h 6608299"/>
              <a:gd name="connsiteX6" fmla="*/ 56321 w 204107"/>
              <a:gd name="connsiteY6" fmla="*/ 6608299 h 6608299"/>
              <a:gd name="connsiteX7" fmla="*/ 0 w 204107"/>
              <a:gd name="connsiteY7" fmla="*/ 6546397 h 6608299"/>
              <a:gd name="connsiteX8" fmla="*/ 0 w 204107"/>
              <a:gd name="connsiteY8" fmla="*/ 34019 h 6608299"/>
              <a:gd name="connsiteX0" fmla="*/ 0 w 204107"/>
              <a:gd name="connsiteY0" fmla="*/ 34019 h 6602724"/>
              <a:gd name="connsiteX1" fmla="*/ 34019 w 204107"/>
              <a:gd name="connsiteY1" fmla="*/ 0 h 6602724"/>
              <a:gd name="connsiteX2" fmla="*/ 170088 w 204107"/>
              <a:gd name="connsiteY2" fmla="*/ 0 h 6602724"/>
              <a:gd name="connsiteX3" fmla="*/ 204107 w 204107"/>
              <a:gd name="connsiteY3" fmla="*/ 34019 h 6602724"/>
              <a:gd name="connsiteX4" fmla="*/ 204107 w 204107"/>
              <a:gd name="connsiteY4" fmla="*/ 6546397 h 6602724"/>
              <a:gd name="connsiteX5" fmla="*/ 142210 w 204107"/>
              <a:gd name="connsiteY5" fmla="*/ 6602724 h 6602724"/>
              <a:gd name="connsiteX6" fmla="*/ 56321 w 204107"/>
              <a:gd name="connsiteY6" fmla="*/ 6591572 h 6602724"/>
              <a:gd name="connsiteX7" fmla="*/ 0 w 204107"/>
              <a:gd name="connsiteY7" fmla="*/ 6546397 h 6602724"/>
              <a:gd name="connsiteX8" fmla="*/ 0 w 204107"/>
              <a:gd name="connsiteY8" fmla="*/ 34019 h 6602724"/>
              <a:gd name="connsiteX0" fmla="*/ 0 w 204107"/>
              <a:gd name="connsiteY0" fmla="*/ 34019 h 6619453"/>
              <a:gd name="connsiteX1" fmla="*/ 34019 w 204107"/>
              <a:gd name="connsiteY1" fmla="*/ 0 h 6619453"/>
              <a:gd name="connsiteX2" fmla="*/ 170088 w 204107"/>
              <a:gd name="connsiteY2" fmla="*/ 0 h 6619453"/>
              <a:gd name="connsiteX3" fmla="*/ 204107 w 204107"/>
              <a:gd name="connsiteY3" fmla="*/ 34019 h 6619453"/>
              <a:gd name="connsiteX4" fmla="*/ 204107 w 204107"/>
              <a:gd name="connsiteY4" fmla="*/ 6546397 h 6619453"/>
              <a:gd name="connsiteX5" fmla="*/ 142210 w 204107"/>
              <a:gd name="connsiteY5" fmla="*/ 6602724 h 6619453"/>
              <a:gd name="connsiteX6" fmla="*/ 56321 w 204107"/>
              <a:gd name="connsiteY6" fmla="*/ 6619453 h 6619453"/>
              <a:gd name="connsiteX7" fmla="*/ 0 w 204107"/>
              <a:gd name="connsiteY7" fmla="*/ 6546397 h 6619453"/>
              <a:gd name="connsiteX8" fmla="*/ 0 w 204107"/>
              <a:gd name="connsiteY8" fmla="*/ 34019 h 6619453"/>
              <a:gd name="connsiteX0" fmla="*/ 0 w 204107"/>
              <a:gd name="connsiteY0" fmla="*/ 34019 h 6630602"/>
              <a:gd name="connsiteX1" fmla="*/ 34019 w 204107"/>
              <a:gd name="connsiteY1" fmla="*/ 0 h 6630602"/>
              <a:gd name="connsiteX2" fmla="*/ 170088 w 204107"/>
              <a:gd name="connsiteY2" fmla="*/ 0 h 6630602"/>
              <a:gd name="connsiteX3" fmla="*/ 204107 w 204107"/>
              <a:gd name="connsiteY3" fmla="*/ 34019 h 6630602"/>
              <a:gd name="connsiteX4" fmla="*/ 204107 w 204107"/>
              <a:gd name="connsiteY4" fmla="*/ 6546397 h 6630602"/>
              <a:gd name="connsiteX5" fmla="*/ 142210 w 204107"/>
              <a:gd name="connsiteY5" fmla="*/ 6630602 h 6630602"/>
              <a:gd name="connsiteX6" fmla="*/ 56321 w 204107"/>
              <a:gd name="connsiteY6" fmla="*/ 6619453 h 6630602"/>
              <a:gd name="connsiteX7" fmla="*/ 0 w 204107"/>
              <a:gd name="connsiteY7" fmla="*/ 6546397 h 6630602"/>
              <a:gd name="connsiteX8" fmla="*/ 0 w 204107"/>
              <a:gd name="connsiteY8" fmla="*/ 34019 h 6630602"/>
              <a:gd name="connsiteX0" fmla="*/ 0 w 204107"/>
              <a:gd name="connsiteY0" fmla="*/ 34019 h 6619454"/>
              <a:gd name="connsiteX1" fmla="*/ 34019 w 204107"/>
              <a:gd name="connsiteY1" fmla="*/ 0 h 6619454"/>
              <a:gd name="connsiteX2" fmla="*/ 170088 w 204107"/>
              <a:gd name="connsiteY2" fmla="*/ 0 h 6619454"/>
              <a:gd name="connsiteX3" fmla="*/ 204107 w 204107"/>
              <a:gd name="connsiteY3" fmla="*/ 34019 h 6619454"/>
              <a:gd name="connsiteX4" fmla="*/ 204107 w 204107"/>
              <a:gd name="connsiteY4" fmla="*/ 6546397 h 6619454"/>
              <a:gd name="connsiteX5" fmla="*/ 136634 w 204107"/>
              <a:gd name="connsiteY5" fmla="*/ 6619454 h 6619454"/>
              <a:gd name="connsiteX6" fmla="*/ 56321 w 204107"/>
              <a:gd name="connsiteY6" fmla="*/ 6619453 h 6619454"/>
              <a:gd name="connsiteX7" fmla="*/ 0 w 204107"/>
              <a:gd name="connsiteY7" fmla="*/ 6546397 h 6619454"/>
              <a:gd name="connsiteX8" fmla="*/ 0 w 204107"/>
              <a:gd name="connsiteY8" fmla="*/ 34019 h 6619454"/>
              <a:gd name="connsiteX0" fmla="*/ 28 w 204135"/>
              <a:gd name="connsiteY0" fmla="*/ 34021 h 6619456"/>
              <a:gd name="connsiteX1" fmla="*/ 17320 w 204135"/>
              <a:gd name="connsiteY1" fmla="*/ 0 h 6619456"/>
              <a:gd name="connsiteX2" fmla="*/ 170116 w 204135"/>
              <a:gd name="connsiteY2" fmla="*/ 2 h 6619456"/>
              <a:gd name="connsiteX3" fmla="*/ 204135 w 204135"/>
              <a:gd name="connsiteY3" fmla="*/ 34021 h 6619456"/>
              <a:gd name="connsiteX4" fmla="*/ 204135 w 204135"/>
              <a:gd name="connsiteY4" fmla="*/ 6546399 h 6619456"/>
              <a:gd name="connsiteX5" fmla="*/ 136662 w 204135"/>
              <a:gd name="connsiteY5" fmla="*/ 6619456 h 6619456"/>
              <a:gd name="connsiteX6" fmla="*/ 56349 w 204135"/>
              <a:gd name="connsiteY6" fmla="*/ 6619455 h 6619456"/>
              <a:gd name="connsiteX7" fmla="*/ 28 w 204135"/>
              <a:gd name="connsiteY7" fmla="*/ 6546399 h 6619456"/>
              <a:gd name="connsiteX8" fmla="*/ 28 w 204135"/>
              <a:gd name="connsiteY8" fmla="*/ 34021 h 6619456"/>
              <a:gd name="connsiteX0" fmla="*/ 28 w 205439"/>
              <a:gd name="connsiteY0" fmla="*/ 34021 h 6619456"/>
              <a:gd name="connsiteX1" fmla="*/ 17320 w 205439"/>
              <a:gd name="connsiteY1" fmla="*/ 0 h 6619456"/>
              <a:gd name="connsiteX2" fmla="*/ 192418 w 205439"/>
              <a:gd name="connsiteY2" fmla="*/ 0 h 6619456"/>
              <a:gd name="connsiteX3" fmla="*/ 204135 w 205439"/>
              <a:gd name="connsiteY3" fmla="*/ 34021 h 6619456"/>
              <a:gd name="connsiteX4" fmla="*/ 204135 w 205439"/>
              <a:gd name="connsiteY4" fmla="*/ 6546399 h 6619456"/>
              <a:gd name="connsiteX5" fmla="*/ 136662 w 205439"/>
              <a:gd name="connsiteY5" fmla="*/ 6619456 h 6619456"/>
              <a:gd name="connsiteX6" fmla="*/ 56349 w 205439"/>
              <a:gd name="connsiteY6" fmla="*/ 6619455 h 6619456"/>
              <a:gd name="connsiteX7" fmla="*/ 28 w 205439"/>
              <a:gd name="connsiteY7" fmla="*/ 6546399 h 6619456"/>
              <a:gd name="connsiteX8" fmla="*/ 28 w 205439"/>
              <a:gd name="connsiteY8" fmla="*/ 34021 h 6619456"/>
              <a:gd name="connsiteX0" fmla="*/ 28 w 205439"/>
              <a:gd name="connsiteY0" fmla="*/ 34021 h 6619459"/>
              <a:gd name="connsiteX1" fmla="*/ 17320 w 205439"/>
              <a:gd name="connsiteY1" fmla="*/ 0 h 6619459"/>
              <a:gd name="connsiteX2" fmla="*/ 192418 w 205439"/>
              <a:gd name="connsiteY2" fmla="*/ 0 h 6619459"/>
              <a:gd name="connsiteX3" fmla="*/ 204135 w 205439"/>
              <a:gd name="connsiteY3" fmla="*/ 34021 h 6619459"/>
              <a:gd name="connsiteX4" fmla="*/ 204135 w 205439"/>
              <a:gd name="connsiteY4" fmla="*/ 6546399 h 6619459"/>
              <a:gd name="connsiteX5" fmla="*/ 155712 w 205439"/>
              <a:gd name="connsiteY5" fmla="*/ 6619459 h 6619459"/>
              <a:gd name="connsiteX6" fmla="*/ 56349 w 205439"/>
              <a:gd name="connsiteY6" fmla="*/ 6619455 h 6619459"/>
              <a:gd name="connsiteX7" fmla="*/ 28 w 205439"/>
              <a:gd name="connsiteY7" fmla="*/ 6546399 h 6619459"/>
              <a:gd name="connsiteX8" fmla="*/ 28 w 205439"/>
              <a:gd name="connsiteY8" fmla="*/ 34021 h 6619459"/>
              <a:gd name="connsiteX0" fmla="*/ 28 w 205439"/>
              <a:gd name="connsiteY0" fmla="*/ 34021 h 6622634"/>
              <a:gd name="connsiteX1" fmla="*/ 17320 w 205439"/>
              <a:gd name="connsiteY1" fmla="*/ 0 h 6622634"/>
              <a:gd name="connsiteX2" fmla="*/ 192418 w 205439"/>
              <a:gd name="connsiteY2" fmla="*/ 0 h 6622634"/>
              <a:gd name="connsiteX3" fmla="*/ 204135 w 205439"/>
              <a:gd name="connsiteY3" fmla="*/ 34021 h 6622634"/>
              <a:gd name="connsiteX4" fmla="*/ 204135 w 205439"/>
              <a:gd name="connsiteY4" fmla="*/ 6546399 h 6622634"/>
              <a:gd name="connsiteX5" fmla="*/ 139837 w 205439"/>
              <a:gd name="connsiteY5" fmla="*/ 6622634 h 6622634"/>
              <a:gd name="connsiteX6" fmla="*/ 56349 w 205439"/>
              <a:gd name="connsiteY6" fmla="*/ 6619455 h 6622634"/>
              <a:gd name="connsiteX7" fmla="*/ 28 w 205439"/>
              <a:gd name="connsiteY7" fmla="*/ 6546399 h 6622634"/>
              <a:gd name="connsiteX8" fmla="*/ 28 w 205439"/>
              <a:gd name="connsiteY8" fmla="*/ 34021 h 6622634"/>
              <a:gd name="connsiteX0" fmla="*/ 28 w 205439"/>
              <a:gd name="connsiteY0" fmla="*/ 34021 h 6622634"/>
              <a:gd name="connsiteX1" fmla="*/ 17320 w 205439"/>
              <a:gd name="connsiteY1" fmla="*/ 0 h 6622634"/>
              <a:gd name="connsiteX2" fmla="*/ 192418 w 205439"/>
              <a:gd name="connsiteY2" fmla="*/ 0 h 6622634"/>
              <a:gd name="connsiteX3" fmla="*/ 204135 w 205439"/>
              <a:gd name="connsiteY3" fmla="*/ 34021 h 6622634"/>
              <a:gd name="connsiteX4" fmla="*/ 204135 w 205439"/>
              <a:gd name="connsiteY4" fmla="*/ 6546399 h 6622634"/>
              <a:gd name="connsiteX5" fmla="*/ 139837 w 205439"/>
              <a:gd name="connsiteY5" fmla="*/ 6622634 h 6622634"/>
              <a:gd name="connsiteX6" fmla="*/ 69049 w 205439"/>
              <a:gd name="connsiteY6" fmla="*/ 6619458 h 6622634"/>
              <a:gd name="connsiteX7" fmla="*/ 28 w 205439"/>
              <a:gd name="connsiteY7" fmla="*/ 6546399 h 6622634"/>
              <a:gd name="connsiteX8" fmla="*/ 28 w 205439"/>
              <a:gd name="connsiteY8" fmla="*/ 34021 h 6622634"/>
              <a:gd name="connsiteX0" fmla="*/ 28 w 205439"/>
              <a:gd name="connsiteY0" fmla="*/ 34021 h 6619462"/>
              <a:gd name="connsiteX1" fmla="*/ 17320 w 205439"/>
              <a:gd name="connsiteY1" fmla="*/ 0 h 6619462"/>
              <a:gd name="connsiteX2" fmla="*/ 192418 w 205439"/>
              <a:gd name="connsiteY2" fmla="*/ 0 h 6619462"/>
              <a:gd name="connsiteX3" fmla="*/ 204135 w 205439"/>
              <a:gd name="connsiteY3" fmla="*/ 34021 h 6619462"/>
              <a:gd name="connsiteX4" fmla="*/ 204135 w 205439"/>
              <a:gd name="connsiteY4" fmla="*/ 6546399 h 6619462"/>
              <a:gd name="connsiteX5" fmla="*/ 127137 w 205439"/>
              <a:gd name="connsiteY5" fmla="*/ 6619462 h 6619462"/>
              <a:gd name="connsiteX6" fmla="*/ 69049 w 205439"/>
              <a:gd name="connsiteY6" fmla="*/ 6619458 h 6619462"/>
              <a:gd name="connsiteX7" fmla="*/ 28 w 205439"/>
              <a:gd name="connsiteY7" fmla="*/ 6546399 h 6619462"/>
              <a:gd name="connsiteX8" fmla="*/ 28 w 205439"/>
              <a:gd name="connsiteY8" fmla="*/ 34021 h 6619462"/>
              <a:gd name="connsiteX0" fmla="*/ 28 w 205439"/>
              <a:gd name="connsiteY0" fmla="*/ 34021 h 6619458"/>
              <a:gd name="connsiteX1" fmla="*/ 17320 w 205439"/>
              <a:gd name="connsiteY1" fmla="*/ 0 h 6619458"/>
              <a:gd name="connsiteX2" fmla="*/ 192418 w 205439"/>
              <a:gd name="connsiteY2" fmla="*/ 0 h 6619458"/>
              <a:gd name="connsiteX3" fmla="*/ 204135 w 205439"/>
              <a:gd name="connsiteY3" fmla="*/ 34021 h 6619458"/>
              <a:gd name="connsiteX4" fmla="*/ 204135 w 205439"/>
              <a:gd name="connsiteY4" fmla="*/ 6546399 h 6619458"/>
              <a:gd name="connsiteX5" fmla="*/ 136662 w 205439"/>
              <a:gd name="connsiteY5" fmla="*/ 6606765 h 6619458"/>
              <a:gd name="connsiteX6" fmla="*/ 69049 w 205439"/>
              <a:gd name="connsiteY6" fmla="*/ 6619458 h 6619458"/>
              <a:gd name="connsiteX7" fmla="*/ 28 w 205439"/>
              <a:gd name="connsiteY7" fmla="*/ 6546399 h 6619458"/>
              <a:gd name="connsiteX8" fmla="*/ 28 w 205439"/>
              <a:gd name="connsiteY8" fmla="*/ 34021 h 6619458"/>
              <a:gd name="connsiteX0" fmla="*/ 28 w 205439"/>
              <a:gd name="connsiteY0" fmla="*/ 34021 h 6609936"/>
              <a:gd name="connsiteX1" fmla="*/ 17320 w 205439"/>
              <a:gd name="connsiteY1" fmla="*/ 0 h 6609936"/>
              <a:gd name="connsiteX2" fmla="*/ 192418 w 205439"/>
              <a:gd name="connsiteY2" fmla="*/ 0 h 6609936"/>
              <a:gd name="connsiteX3" fmla="*/ 204135 w 205439"/>
              <a:gd name="connsiteY3" fmla="*/ 34021 h 6609936"/>
              <a:gd name="connsiteX4" fmla="*/ 204135 w 205439"/>
              <a:gd name="connsiteY4" fmla="*/ 6546399 h 6609936"/>
              <a:gd name="connsiteX5" fmla="*/ 136662 w 205439"/>
              <a:gd name="connsiteY5" fmla="*/ 6606765 h 6609936"/>
              <a:gd name="connsiteX6" fmla="*/ 69049 w 205439"/>
              <a:gd name="connsiteY6" fmla="*/ 6609936 h 6609936"/>
              <a:gd name="connsiteX7" fmla="*/ 28 w 205439"/>
              <a:gd name="connsiteY7" fmla="*/ 6546399 h 6609936"/>
              <a:gd name="connsiteX8" fmla="*/ 28 w 205439"/>
              <a:gd name="connsiteY8" fmla="*/ 34021 h 6609936"/>
              <a:gd name="connsiteX0" fmla="*/ 28 w 205439"/>
              <a:gd name="connsiteY0" fmla="*/ 34021 h 6606765"/>
              <a:gd name="connsiteX1" fmla="*/ 17320 w 205439"/>
              <a:gd name="connsiteY1" fmla="*/ 0 h 6606765"/>
              <a:gd name="connsiteX2" fmla="*/ 192418 w 205439"/>
              <a:gd name="connsiteY2" fmla="*/ 0 h 6606765"/>
              <a:gd name="connsiteX3" fmla="*/ 204135 w 205439"/>
              <a:gd name="connsiteY3" fmla="*/ 34021 h 6606765"/>
              <a:gd name="connsiteX4" fmla="*/ 204135 w 205439"/>
              <a:gd name="connsiteY4" fmla="*/ 6546399 h 6606765"/>
              <a:gd name="connsiteX5" fmla="*/ 136662 w 205439"/>
              <a:gd name="connsiteY5" fmla="*/ 6606765 h 6606765"/>
              <a:gd name="connsiteX6" fmla="*/ 69049 w 205439"/>
              <a:gd name="connsiteY6" fmla="*/ 6603589 h 6606765"/>
              <a:gd name="connsiteX7" fmla="*/ 28 w 205439"/>
              <a:gd name="connsiteY7" fmla="*/ 6546399 h 6606765"/>
              <a:gd name="connsiteX8" fmla="*/ 28 w 205439"/>
              <a:gd name="connsiteY8" fmla="*/ 34021 h 6606765"/>
              <a:gd name="connsiteX0" fmla="*/ 28 w 205439"/>
              <a:gd name="connsiteY0" fmla="*/ 34021 h 6603589"/>
              <a:gd name="connsiteX1" fmla="*/ 17320 w 205439"/>
              <a:gd name="connsiteY1" fmla="*/ 0 h 6603589"/>
              <a:gd name="connsiteX2" fmla="*/ 192418 w 205439"/>
              <a:gd name="connsiteY2" fmla="*/ 0 h 6603589"/>
              <a:gd name="connsiteX3" fmla="*/ 204135 w 205439"/>
              <a:gd name="connsiteY3" fmla="*/ 34021 h 6603589"/>
              <a:gd name="connsiteX4" fmla="*/ 204135 w 205439"/>
              <a:gd name="connsiteY4" fmla="*/ 6546399 h 6603589"/>
              <a:gd name="connsiteX5" fmla="*/ 139837 w 205439"/>
              <a:gd name="connsiteY5" fmla="*/ 6594065 h 6603589"/>
              <a:gd name="connsiteX6" fmla="*/ 69049 w 205439"/>
              <a:gd name="connsiteY6" fmla="*/ 6603589 h 6603589"/>
              <a:gd name="connsiteX7" fmla="*/ 28 w 205439"/>
              <a:gd name="connsiteY7" fmla="*/ 6546399 h 6603589"/>
              <a:gd name="connsiteX8" fmla="*/ 28 w 205439"/>
              <a:gd name="connsiteY8" fmla="*/ 34021 h 6603589"/>
              <a:gd name="connsiteX0" fmla="*/ 28 w 205439"/>
              <a:gd name="connsiteY0" fmla="*/ 34021 h 6619465"/>
              <a:gd name="connsiteX1" fmla="*/ 17320 w 205439"/>
              <a:gd name="connsiteY1" fmla="*/ 0 h 6619465"/>
              <a:gd name="connsiteX2" fmla="*/ 192418 w 205439"/>
              <a:gd name="connsiteY2" fmla="*/ 0 h 6619465"/>
              <a:gd name="connsiteX3" fmla="*/ 204135 w 205439"/>
              <a:gd name="connsiteY3" fmla="*/ 34021 h 6619465"/>
              <a:gd name="connsiteX4" fmla="*/ 204135 w 205439"/>
              <a:gd name="connsiteY4" fmla="*/ 6546399 h 6619465"/>
              <a:gd name="connsiteX5" fmla="*/ 139837 w 205439"/>
              <a:gd name="connsiteY5" fmla="*/ 6619465 h 6619465"/>
              <a:gd name="connsiteX6" fmla="*/ 69049 w 205439"/>
              <a:gd name="connsiteY6" fmla="*/ 6603589 h 6619465"/>
              <a:gd name="connsiteX7" fmla="*/ 28 w 205439"/>
              <a:gd name="connsiteY7" fmla="*/ 6546399 h 6619465"/>
              <a:gd name="connsiteX8" fmla="*/ 28 w 205439"/>
              <a:gd name="connsiteY8" fmla="*/ 34021 h 6619465"/>
              <a:gd name="connsiteX0" fmla="*/ 28 w 205439"/>
              <a:gd name="connsiteY0" fmla="*/ 34021 h 6619465"/>
              <a:gd name="connsiteX1" fmla="*/ 17320 w 205439"/>
              <a:gd name="connsiteY1" fmla="*/ 0 h 6619465"/>
              <a:gd name="connsiteX2" fmla="*/ 192418 w 205439"/>
              <a:gd name="connsiteY2" fmla="*/ 0 h 6619465"/>
              <a:gd name="connsiteX3" fmla="*/ 204135 w 205439"/>
              <a:gd name="connsiteY3" fmla="*/ 34021 h 6619465"/>
              <a:gd name="connsiteX4" fmla="*/ 204135 w 205439"/>
              <a:gd name="connsiteY4" fmla="*/ 6546399 h 6619465"/>
              <a:gd name="connsiteX5" fmla="*/ 139837 w 205439"/>
              <a:gd name="connsiteY5" fmla="*/ 6619465 h 6619465"/>
              <a:gd name="connsiteX6" fmla="*/ 65874 w 205439"/>
              <a:gd name="connsiteY6" fmla="*/ 6616289 h 6619465"/>
              <a:gd name="connsiteX7" fmla="*/ 28 w 205439"/>
              <a:gd name="connsiteY7" fmla="*/ 6546399 h 6619465"/>
              <a:gd name="connsiteX8" fmla="*/ 28 w 205439"/>
              <a:gd name="connsiteY8" fmla="*/ 34021 h 6619465"/>
              <a:gd name="connsiteX0" fmla="*/ 28 w 205439"/>
              <a:gd name="connsiteY0" fmla="*/ 34021 h 6626944"/>
              <a:gd name="connsiteX1" fmla="*/ 17320 w 205439"/>
              <a:gd name="connsiteY1" fmla="*/ 0 h 6626944"/>
              <a:gd name="connsiteX2" fmla="*/ 192418 w 205439"/>
              <a:gd name="connsiteY2" fmla="*/ 0 h 6626944"/>
              <a:gd name="connsiteX3" fmla="*/ 204135 w 205439"/>
              <a:gd name="connsiteY3" fmla="*/ 34021 h 6626944"/>
              <a:gd name="connsiteX4" fmla="*/ 204135 w 205439"/>
              <a:gd name="connsiteY4" fmla="*/ 6546399 h 6626944"/>
              <a:gd name="connsiteX5" fmla="*/ 139837 w 205439"/>
              <a:gd name="connsiteY5" fmla="*/ 6619465 h 6626944"/>
              <a:gd name="connsiteX6" fmla="*/ 65874 w 205439"/>
              <a:gd name="connsiteY6" fmla="*/ 6616289 h 6626944"/>
              <a:gd name="connsiteX7" fmla="*/ 28 w 205439"/>
              <a:gd name="connsiteY7" fmla="*/ 6546399 h 6626944"/>
              <a:gd name="connsiteX8" fmla="*/ 28 w 205439"/>
              <a:gd name="connsiteY8" fmla="*/ 34021 h 662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439" h="6626944">
                <a:moveTo>
                  <a:pt x="28" y="34021"/>
                </a:moveTo>
                <a:cubicBezTo>
                  <a:pt x="28" y="15233"/>
                  <a:pt x="-1468" y="0"/>
                  <a:pt x="17320" y="0"/>
                </a:cubicBezTo>
                <a:lnTo>
                  <a:pt x="192418" y="0"/>
                </a:lnTo>
                <a:cubicBezTo>
                  <a:pt x="211206" y="0"/>
                  <a:pt x="204135" y="15233"/>
                  <a:pt x="204135" y="34021"/>
                </a:cubicBezTo>
                <a:lnTo>
                  <a:pt x="204135" y="6546399"/>
                </a:lnTo>
                <a:cubicBezTo>
                  <a:pt x="204135" y="6565187"/>
                  <a:pt x="158625" y="6619465"/>
                  <a:pt x="139837" y="6619465"/>
                </a:cubicBezTo>
                <a:cubicBezTo>
                  <a:pt x="116794" y="6631113"/>
                  <a:pt x="89176" y="6628467"/>
                  <a:pt x="65874" y="6616289"/>
                </a:cubicBezTo>
                <a:cubicBezTo>
                  <a:pt x="47086" y="6616289"/>
                  <a:pt x="28" y="6565187"/>
                  <a:pt x="28" y="6546399"/>
                </a:cubicBezTo>
                <a:lnTo>
                  <a:pt x="28" y="34021"/>
                </a:lnTo>
                <a:close/>
              </a:path>
            </a:pathLst>
          </a:custGeom>
          <a:solidFill>
            <a:srgbClr val="396E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08736-FF1D-4E04-B827-CD86CC979D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66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and Two Content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939894" y="3427200"/>
            <a:ext cx="204107" cy="3430800"/>
          </a:xfrm>
          <a:prstGeom prst="rect">
            <a:avLst/>
          </a:prstGeom>
          <a:solidFill>
            <a:srgbClr val="F06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Rectangle 8"/>
          <p:cNvSpPr/>
          <p:nvPr userDrawn="1"/>
        </p:nvSpPr>
        <p:spPr>
          <a:xfrm>
            <a:off x="8939893" y="0"/>
            <a:ext cx="204107" cy="3430800"/>
          </a:xfrm>
          <a:prstGeom prst="rect">
            <a:avLst/>
          </a:prstGeom>
          <a:solidFill>
            <a:srgbClr val="396E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77" y="153749"/>
            <a:ext cx="7543800" cy="683157"/>
          </a:xfrm>
        </p:spPr>
        <p:txBody>
          <a:bodyPr>
            <a:noAutofit/>
          </a:bodyPr>
          <a:lstStyle>
            <a:lvl1pPr>
              <a:defRPr sz="4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907" y="1501657"/>
            <a:ext cx="3681558" cy="4668944"/>
          </a:xfrm>
        </p:spPr>
        <p:txBody>
          <a:bodyPr>
            <a:normAutofit/>
          </a:bodyPr>
          <a:lstStyle>
            <a:lvl1pPr>
              <a:defRPr sz="3000"/>
            </a:lvl1pPr>
            <a:lvl2pPr>
              <a:buSzPct val="100000"/>
              <a:defRPr sz="2800"/>
            </a:lvl2pPr>
            <a:lvl3pPr>
              <a:defRPr sz="24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F208-8079-40AA-B6DC-BCA90E1655DC}" type="datetime1">
              <a:rPr lang="en-GB" smtClean="0"/>
              <a:t>13/05/2023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ounded Rectangle 6"/>
          <p:cNvSpPr/>
          <p:nvPr userDrawn="1"/>
        </p:nvSpPr>
        <p:spPr>
          <a:xfrm rot="16200000">
            <a:off x="3210752" y="-2243073"/>
            <a:ext cx="205439" cy="6626944"/>
          </a:xfrm>
          <a:custGeom>
            <a:avLst/>
            <a:gdLst>
              <a:gd name="connsiteX0" fmla="*/ 0 w 204107"/>
              <a:gd name="connsiteY0" fmla="*/ 34019 h 6580416"/>
              <a:gd name="connsiteX1" fmla="*/ 34019 w 204107"/>
              <a:gd name="connsiteY1" fmla="*/ 0 h 6580416"/>
              <a:gd name="connsiteX2" fmla="*/ 170088 w 204107"/>
              <a:gd name="connsiteY2" fmla="*/ 0 h 6580416"/>
              <a:gd name="connsiteX3" fmla="*/ 204107 w 204107"/>
              <a:gd name="connsiteY3" fmla="*/ 34019 h 6580416"/>
              <a:gd name="connsiteX4" fmla="*/ 204107 w 204107"/>
              <a:gd name="connsiteY4" fmla="*/ 6546397 h 6580416"/>
              <a:gd name="connsiteX5" fmla="*/ 170088 w 204107"/>
              <a:gd name="connsiteY5" fmla="*/ 6580416 h 6580416"/>
              <a:gd name="connsiteX6" fmla="*/ 34019 w 204107"/>
              <a:gd name="connsiteY6" fmla="*/ 6580416 h 6580416"/>
              <a:gd name="connsiteX7" fmla="*/ 0 w 204107"/>
              <a:gd name="connsiteY7" fmla="*/ 6546397 h 6580416"/>
              <a:gd name="connsiteX8" fmla="*/ 0 w 204107"/>
              <a:gd name="connsiteY8" fmla="*/ 34019 h 6580416"/>
              <a:gd name="connsiteX0" fmla="*/ 0 w 204107"/>
              <a:gd name="connsiteY0" fmla="*/ 34019 h 6608297"/>
              <a:gd name="connsiteX1" fmla="*/ 34019 w 204107"/>
              <a:gd name="connsiteY1" fmla="*/ 0 h 6608297"/>
              <a:gd name="connsiteX2" fmla="*/ 170088 w 204107"/>
              <a:gd name="connsiteY2" fmla="*/ 0 h 6608297"/>
              <a:gd name="connsiteX3" fmla="*/ 204107 w 204107"/>
              <a:gd name="connsiteY3" fmla="*/ 34019 h 6608297"/>
              <a:gd name="connsiteX4" fmla="*/ 204107 w 204107"/>
              <a:gd name="connsiteY4" fmla="*/ 6546397 h 6608297"/>
              <a:gd name="connsiteX5" fmla="*/ 170088 w 204107"/>
              <a:gd name="connsiteY5" fmla="*/ 6580416 h 6608297"/>
              <a:gd name="connsiteX6" fmla="*/ 34019 w 204107"/>
              <a:gd name="connsiteY6" fmla="*/ 6608297 h 6608297"/>
              <a:gd name="connsiteX7" fmla="*/ 0 w 204107"/>
              <a:gd name="connsiteY7" fmla="*/ 6546397 h 6608297"/>
              <a:gd name="connsiteX8" fmla="*/ 0 w 204107"/>
              <a:gd name="connsiteY8" fmla="*/ 34019 h 6608297"/>
              <a:gd name="connsiteX0" fmla="*/ 0 w 204107"/>
              <a:gd name="connsiteY0" fmla="*/ 34019 h 6608297"/>
              <a:gd name="connsiteX1" fmla="*/ 34019 w 204107"/>
              <a:gd name="connsiteY1" fmla="*/ 0 h 6608297"/>
              <a:gd name="connsiteX2" fmla="*/ 170088 w 204107"/>
              <a:gd name="connsiteY2" fmla="*/ 0 h 6608297"/>
              <a:gd name="connsiteX3" fmla="*/ 204107 w 204107"/>
              <a:gd name="connsiteY3" fmla="*/ 34019 h 6608297"/>
              <a:gd name="connsiteX4" fmla="*/ 204107 w 204107"/>
              <a:gd name="connsiteY4" fmla="*/ 6546397 h 6608297"/>
              <a:gd name="connsiteX5" fmla="*/ 170088 w 204107"/>
              <a:gd name="connsiteY5" fmla="*/ 6608294 h 6608297"/>
              <a:gd name="connsiteX6" fmla="*/ 34019 w 204107"/>
              <a:gd name="connsiteY6" fmla="*/ 6608297 h 6608297"/>
              <a:gd name="connsiteX7" fmla="*/ 0 w 204107"/>
              <a:gd name="connsiteY7" fmla="*/ 6546397 h 6608297"/>
              <a:gd name="connsiteX8" fmla="*/ 0 w 204107"/>
              <a:gd name="connsiteY8" fmla="*/ 34019 h 6608297"/>
              <a:gd name="connsiteX0" fmla="*/ 0 w 204107"/>
              <a:gd name="connsiteY0" fmla="*/ 34019 h 6613873"/>
              <a:gd name="connsiteX1" fmla="*/ 34019 w 204107"/>
              <a:gd name="connsiteY1" fmla="*/ 0 h 6613873"/>
              <a:gd name="connsiteX2" fmla="*/ 170088 w 204107"/>
              <a:gd name="connsiteY2" fmla="*/ 0 h 6613873"/>
              <a:gd name="connsiteX3" fmla="*/ 204107 w 204107"/>
              <a:gd name="connsiteY3" fmla="*/ 34019 h 6613873"/>
              <a:gd name="connsiteX4" fmla="*/ 204107 w 204107"/>
              <a:gd name="connsiteY4" fmla="*/ 6546397 h 6613873"/>
              <a:gd name="connsiteX5" fmla="*/ 170088 w 204107"/>
              <a:gd name="connsiteY5" fmla="*/ 6608294 h 6613873"/>
              <a:gd name="connsiteX6" fmla="*/ 61897 w 204107"/>
              <a:gd name="connsiteY6" fmla="*/ 6613873 h 6613873"/>
              <a:gd name="connsiteX7" fmla="*/ 0 w 204107"/>
              <a:gd name="connsiteY7" fmla="*/ 6546397 h 6613873"/>
              <a:gd name="connsiteX8" fmla="*/ 0 w 204107"/>
              <a:gd name="connsiteY8" fmla="*/ 34019 h 6613873"/>
              <a:gd name="connsiteX0" fmla="*/ 0 w 204107"/>
              <a:gd name="connsiteY0" fmla="*/ 34019 h 6625021"/>
              <a:gd name="connsiteX1" fmla="*/ 34019 w 204107"/>
              <a:gd name="connsiteY1" fmla="*/ 0 h 6625021"/>
              <a:gd name="connsiteX2" fmla="*/ 170088 w 204107"/>
              <a:gd name="connsiteY2" fmla="*/ 0 h 6625021"/>
              <a:gd name="connsiteX3" fmla="*/ 204107 w 204107"/>
              <a:gd name="connsiteY3" fmla="*/ 34019 h 6625021"/>
              <a:gd name="connsiteX4" fmla="*/ 204107 w 204107"/>
              <a:gd name="connsiteY4" fmla="*/ 6546397 h 6625021"/>
              <a:gd name="connsiteX5" fmla="*/ 170088 w 204107"/>
              <a:gd name="connsiteY5" fmla="*/ 6625021 h 6625021"/>
              <a:gd name="connsiteX6" fmla="*/ 61897 w 204107"/>
              <a:gd name="connsiteY6" fmla="*/ 6613873 h 6625021"/>
              <a:gd name="connsiteX7" fmla="*/ 0 w 204107"/>
              <a:gd name="connsiteY7" fmla="*/ 6546397 h 6625021"/>
              <a:gd name="connsiteX8" fmla="*/ 0 w 204107"/>
              <a:gd name="connsiteY8" fmla="*/ 34019 h 6625021"/>
              <a:gd name="connsiteX0" fmla="*/ 0 w 204107"/>
              <a:gd name="connsiteY0" fmla="*/ 34019 h 6625021"/>
              <a:gd name="connsiteX1" fmla="*/ 34019 w 204107"/>
              <a:gd name="connsiteY1" fmla="*/ 0 h 6625021"/>
              <a:gd name="connsiteX2" fmla="*/ 170088 w 204107"/>
              <a:gd name="connsiteY2" fmla="*/ 0 h 6625021"/>
              <a:gd name="connsiteX3" fmla="*/ 204107 w 204107"/>
              <a:gd name="connsiteY3" fmla="*/ 34019 h 6625021"/>
              <a:gd name="connsiteX4" fmla="*/ 204107 w 204107"/>
              <a:gd name="connsiteY4" fmla="*/ 6546397 h 6625021"/>
              <a:gd name="connsiteX5" fmla="*/ 119908 w 204107"/>
              <a:gd name="connsiteY5" fmla="*/ 6625021 h 6625021"/>
              <a:gd name="connsiteX6" fmla="*/ 61897 w 204107"/>
              <a:gd name="connsiteY6" fmla="*/ 6613873 h 6625021"/>
              <a:gd name="connsiteX7" fmla="*/ 0 w 204107"/>
              <a:gd name="connsiteY7" fmla="*/ 6546397 h 6625021"/>
              <a:gd name="connsiteX8" fmla="*/ 0 w 204107"/>
              <a:gd name="connsiteY8" fmla="*/ 34019 h 6625021"/>
              <a:gd name="connsiteX0" fmla="*/ 0 w 204107"/>
              <a:gd name="connsiteY0" fmla="*/ 34019 h 6625021"/>
              <a:gd name="connsiteX1" fmla="*/ 34019 w 204107"/>
              <a:gd name="connsiteY1" fmla="*/ 0 h 6625021"/>
              <a:gd name="connsiteX2" fmla="*/ 170088 w 204107"/>
              <a:gd name="connsiteY2" fmla="*/ 0 h 6625021"/>
              <a:gd name="connsiteX3" fmla="*/ 204107 w 204107"/>
              <a:gd name="connsiteY3" fmla="*/ 34019 h 6625021"/>
              <a:gd name="connsiteX4" fmla="*/ 204107 w 204107"/>
              <a:gd name="connsiteY4" fmla="*/ 6546397 h 6625021"/>
              <a:gd name="connsiteX5" fmla="*/ 119908 w 204107"/>
              <a:gd name="connsiteY5" fmla="*/ 6625021 h 6625021"/>
              <a:gd name="connsiteX6" fmla="*/ 73048 w 204107"/>
              <a:gd name="connsiteY6" fmla="*/ 6619448 h 6625021"/>
              <a:gd name="connsiteX7" fmla="*/ 0 w 204107"/>
              <a:gd name="connsiteY7" fmla="*/ 6546397 h 6625021"/>
              <a:gd name="connsiteX8" fmla="*/ 0 w 204107"/>
              <a:gd name="connsiteY8" fmla="*/ 34019 h 6625021"/>
              <a:gd name="connsiteX0" fmla="*/ 0 w 204107"/>
              <a:gd name="connsiteY0" fmla="*/ 34019 h 6630597"/>
              <a:gd name="connsiteX1" fmla="*/ 34019 w 204107"/>
              <a:gd name="connsiteY1" fmla="*/ 0 h 6630597"/>
              <a:gd name="connsiteX2" fmla="*/ 170088 w 204107"/>
              <a:gd name="connsiteY2" fmla="*/ 0 h 6630597"/>
              <a:gd name="connsiteX3" fmla="*/ 204107 w 204107"/>
              <a:gd name="connsiteY3" fmla="*/ 34019 h 6630597"/>
              <a:gd name="connsiteX4" fmla="*/ 204107 w 204107"/>
              <a:gd name="connsiteY4" fmla="*/ 6546397 h 6630597"/>
              <a:gd name="connsiteX5" fmla="*/ 147786 w 204107"/>
              <a:gd name="connsiteY5" fmla="*/ 6630597 h 6630597"/>
              <a:gd name="connsiteX6" fmla="*/ 73048 w 204107"/>
              <a:gd name="connsiteY6" fmla="*/ 6619448 h 6630597"/>
              <a:gd name="connsiteX7" fmla="*/ 0 w 204107"/>
              <a:gd name="connsiteY7" fmla="*/ 6546397 h 6630597"/>
              <a:gd name="connsiteX8" fmla="*/ 0 w 204107"/>
              <a:gd name="connsiteY8" fmla="*/ 34019 h 6630597"/>
              <a:gd name="connsiteX0" fmla="*/ 0 w 204107"/>
              <a:gd name="connsiteY0" fmla="*/ 34019 h 6630597"/>
              <a:gd name="connsiteX1" fmla="*/ 34019 w 204107"/>
              <a:gd name="connsiteY1" fmla="*/ 0 h 6630597"/>
              <a:gd name="connsiteX2" fmla="*/ 170088 w 204107"/>
              <a:gd name="connsiteY2" fmla="*/ 0 h 6630597"/>
              <a:gd name="connsiteX3" fmla="*/ 204107 w 204107"/>
              <a:gd name="connsiteY3" fmla="*/ 34019 h 6630597"/>
              <a:gd name="connsiteX4" fmla="*/ 204107 w 204107"/>
              <a:gd name="connsiteY4" fmla="*/ 6546397 h 6630597"/>
              <a:gd name="connsiteX5" fmla="*/ 147786 w 204107"/>
              <a:gd name="connsiteY5" fmla="*/ 6630597 h 6630597"/>
              <a:gd name="connsiteX6" fmla="*/ 45170 w 204107"/>
              <a:gd name="connsiteY6" fmla="*/ 6619448 h 6630597"/>
              <a:gd name="connsiteX7" fmla="*/ 0 w 204107"/>
              <a:gd name="connsiteY7" fmla="*/ 6546397 h 6630597"/>
              <a:gd name="connsiteX8" fmla="*/ 0 w 204107"/>
              <a:gd name="connsiteY8" fmla="*/ 34019 h 6630597"/>
              <a:gd name="connsiteX0" fmla="*/ 0 w 204107"/>
              <a:gd name="connsiteY0" fmla="*/ 34019 h 6630597"/>
              <a:gd name="connsiteX1" fmla="*/ 34019 w 204107"/>
              <a:gd name="connsiteY1" fmla="*/ 0 h 6630597"/>
              <a:gd name="connsiteX2" fmla="*/ 170088 w 204107"/>
              <a:gd name="connsiteY2" fmla="*/ 0 h 6630597"/>
              <a:gd name="connsiteX3" fmla="*/ 204107 w 204107"/>
              <a:gd name="connsiteY3" fmla="*/ 34019 h 6630597"/>
              <a:gd name="connsiteX4" fmla="*/ 204107 w 204107"/>
              <a:gd name="connsiteY4" fmla="*/ 6546397 h 6630597"/>
              <a:gd name="connsiteX5" fmla="*/ 147786 w 204107"/>
              <a:gd name="connsiteY5" fmla="*/ 6630597 h 6630597"/>
              <a:gd name="connsiteX6" fmla="*/ 56321 w 204107"/>
              <a:gd name="connsiteY6" fmla="*/ 6591570 h 6630597"/>
              <a:gd name="connsiteX7" fmla="*/ 0 w 204107"/>
              <a:gd name="connsiteY7" fmla="*/ 6546397 h 6630597"/>
              <a:gd name="connsiteX8" fmla="*/ 0 w 204107"/>
              <a:gd name="connsiteY8" fmla="*/ 34019 h 6630597"/>
              <a:gd name="connsiteX0" fmla="*/ 0 w 204107"/>
              <a:gd name="connsiteY0" fmla="*/ 34019 h 6591570"/>
              <a:gd name="connsiteX1" fmla="*/ 34019 w 204107"/>
              <a:gd name="connsiteY1" fmla="*/ 0 h 6591570"/>
              <a:gd name="connsiteX2" fmla="*/ 170088 w 204107"/>
              <a:gd name="connsiteY2" fmla="*/ 0 h 6591570"/>
              <a:gd name="connsiteX3" fmla="*/ 204107 w 204107"/>
              <a:gd name="connsiteY3" fmla="*/ 34019 h 6591570"/>
              <a:gd name="connsiteX4" fmla="*/ 204107 w 204107"/>
              <a:gd name="connsiteY4" fmla="*/ 6546397 h 6591570"/>
              <a:gd name="connsiteX5" fmla="*/ 147786 w 204107"/>
              <a:gd name="connsiteY5" fmla="*/ 6585992 h 6591570"/>
              <a:gd name="connsiteX6" fmla="*/ 56321 w 204107"/>
              <a:gd name="connsiteY6" fmla="*/ 6591570 h 6591570"/>
              <a:gd name="connsiteX7" fmla="*/ 0 w 204107"/>
              <a:gd name="connsiteY7" fmla="*/ 6546397 h 6591570"/>
              <a:gd name="connsiteX8" fmla="*/ 0 w 204107"/>
              <a:gd name="connsiteY8" fmla="*/ 34019 h 6591570"/>
              <a:gd name="connsiteX0" fmla="*/ 0 w 204107"/>
              <a:gd name="connsiteY0" fmla="*/ 34019 h 6597146"/>
              <a:gd name="connsiteX1" fmla="*/ 34019 w 204107"/>
              <a:gd name="connsiteY1" fmla="*/ 0 h 6597146"/>
              <a:gd name="connsiteX2" fmla="*/ 170088 w 204107"/>
              <a:gd name="connsiteY2" fmla="*/ 0 h 6597146"/>
              <a:gd name="connsiteX3" fmla="*/ 204107 w 204107"/>
              <a:gd name="connsiteY3" fmla="*/ 34019 h 6597146"/>
              <a:gd name="connsiteX4" fmla="*/ 204107 w 204107"/>
              <a:gd name="connsiteY4" fmla="*/ 6546397 h 6597146"/>
              <a:gd name="connsiteX5" fmla="*/ 147786 w 204107"/>
              <a:gd name="connsiteY5" fmla="*/ 6597146 h 6597146"/>
              <a:gd name="connsiteX6" fmla="*/ 56321 w 204107"/>
              <a:gd name="connsiteY6" fmla="*/ 6591570 h 6597146"/>
              <a:gd name="connsiteX7" fmla="*/ 0 w 204107"/>
              <a:gd name="connsiteY7" fmla="*/ 6546397 h 6597146"/>
              <a:gd name="connsiteX8" fmla="*/ 0 w 204107"/>
              <a:gd name="connsiteY8" fmla="*/ 34019 h 6597146"/>
              <a:gd name="connsiteX0" fmla="*/ 0 w 204107"/>
              <a:gd name="connsiteY0" fmla="*/ 34019 h 6602724"/>
              <a:gd name="connsiteX1" fmla="*/ 34019 w 204107"/>
              <a:gd name="connsiteY1" fmla="*/ 0 h 6602724"/>
              <a:gd name="connsiteX2" fmla="*/ 170088 w 204107"/>
              <a:gd name="connsiteY2" fmla="*/ 0 h 6602724"/>
              <a:gd name="connsiteX3" fmla="*/ 204107 w 204107"/>
              <a:gd name="connsiteY3" fmla="*/ 34019 h 6602724"/>
              <a:gd name="connsiteX4" fmla="*/ 204107 w 204107"/>
              <a:gd name="connsiteY4" fmla="*/ 6546397 h 6602724"/>
              <a:gd name="connsiteX5" fmla="*/ 147786 w 204107"/>
              <a:gd name="connsiteY5" fmla="*/ 6597146 h 6602724"/>
              <a:gd name="connsiteX6" fmla="*/ 56321 w 204107"/>
              <a:gd name="connsiteY6" fmla="*/ 6602724 h 6602724"/>
              <a:gd name="connsiteX7" fmla="*/ 0 w 204107"/>
              <a:gd name="connsiteY7" fmla="*/ 6546397 h 6602724"/>
              <a:gd name="connsiteX8" fmla="*/ 0 w 204107"/>
              <a:gd name="connsiteY8" fmla="*/ 34019 h 6602724"/>
              <a:gd name="connsiteX0" fmla="*/ 0 w 204107"/>
              <a:gd name="connsiteY0" fmla="*/ 34019 h 6613875"/>
              <a:gd name="connsiteX1" fmla="*/ 34019 w 204107"/>
              <a:gd name="connsiteY1" fmla="*/ 0 h 6613875"/>
              <a:gd name="connsiteX2" fmla="*/ 170088 w 204107"/>
              <a:gd name="connsiteY2" fmla="*/ 0 h 6613875"/>
              <a:gd name="connsiteX3" fmla="*/ 204107 w 204107"/>
              <a:gd name="connsiteY3" fmla="*/ 34019 h 6613875"/>
              <a:gd name="connsiteX4" fmla="*/ 204107 w 204107"/>
              <a:gd name="connsiteY4" fmla="*/ 6546397 h 6613875"/>
              <a:gd name="connsiteX5" fmla="*/ 136635 w 204107"/>
              <a:gd name="connsiteY5" fmla="*/ 6613875 h 6613875"/>
              <a:gd name="connsiteX6" fmla="*/ 56321 w 204107"/>
              <a:gd name="connsiteY6" fmla="*/ 6602724 h 6613875"/>
              <a:gd name="connsiteX7" fmla="*/ 0 w 204107"/>
              <a:gd name="connsiteY7" fmla="*/ 6546397 h 6613875"/>
              <a:gd name="connsiteX8" fmla="*/ 0 w 204107"/>
              <a:gd name="connsiteY8" fmla="*/ 34019 h 6613875"/>
              <a:gd name="connsiteX0" fmla="*/ 0 w 204107"/>
              <a:gd name="connsiteY0" fmla="*/ 34019 h 6613875"/>
              <a:gd name="connsiteX1" fmla="*/ 34019 w 204107"/>
              <a:gd name="connsiteY1" fmla="*/ 0 h 6613875"/>
              <a:gd name="connsiteX2" fmla="*/ 170088 w 204107"/>
              <a:gd name="connsiteY2" fmla="*/ 0 h 6613875"/>
              <a:gd name="connsiteX3" fmla="*/ 204107 w 204107"/>
              <a:gd name="connsiteY3" fmla="*/ 34019 h 6613875"/>
              <a:gd name="connsiteX4" fmla="*/ 204107 w 204107"/>
              <a:gd name="connsiteY4" fmla="*/ 6546397 h 6613875"/>
              <a:gd name="connsiteX5" fmla="*/ 136635 w 204107"/>
              <a:gd name="connsiteY5" fmla="*/ 6613875 h 6613875"/>
              <a:gd name="connsiteX6" fmla="*/ 56321 w 204107"/>
              <a:gd name="connsiteY6" fmla="*/ 6608299 h 6613875"/>
              <a:gd name="connsiteX7" fmla="*/ 0 w 204107"/>
              <a:gd name="connsiteY7" fmla="*/ 6546397 h 6613875"/>
              <a:gd name="connsiteX8" fmla="*/ 0 w 204107"/>
              <a:gd name="connsiteY8" fmla="*/ 34019 h 6613875"/>
              <a:gd name="connsiteX0" fmla="*/ 0 w 204107"/>
              <a:gd name="connsiteY0" fmla="*/ 34019 h 6608299"/>
              <a:gd name="connsiteX1" fmla="*/ 34019 w 204107"/>
              <a:gd name="connsiteY1" fmla="*/ 0 h 6608299"/>
              <a:gd name="connsiteX2" fmla="*/ 170088 w 204107"/>
              <a:gd name="connsiteY2" fmla="*/ 0 h 6608299"/>
              <a:gd name="connsiteX3" fmla="*/ 204107 w 204107"/>
              <a:gd name="connsiteY3" fmla="*/ 34019 h 6608299"/>
              <a:gd name="connsiteX4" fmla="*/ 204107 w 204107"/>
              <a:gd name="connsiteY4" fmla="*/ 6546397 h 6608299"/>
              <a:gd name="connsiteX5" fmla="*/ 142210 w 204107"/>
              <a:gd name="connsiteY5" fmla="*/ 6602724 h 6608299"/>
              <a:gd name="connsiteX6" fmla="*/ 56321 w 204107"/>
              <a:gd name="connsiteY6" fmla="*/ 6608299 h 6608299"/>
              <a:gd name="connsiteX7" fmla="*/ 0 w 204107"/>
              <a:gd name="connsiteY7" fmla="*/ 6546397 h 6608299"/>
              <a:gd name="connsiteX8" fmla="*/ 0 w 204107"/>
              <a:gd name="connsiteY8" fmla="*/ 34019 h 6608299"/>
              <a:gd name="connsiteX0" fmla="*/ 0 w 204107"/>
              <a:gd name="connsiteY0" fmla="*/ 34019 h 6602724"/>
              <a:gd name="connsiteX1" fmla="*/ 34019 w 204107"/>
              <a:gd name="connsiteY1" fmla="*/ 0 h 6602724"/>
              <a:gd name="connsiteX2" fmla="*/ 170088 w 204107"/>
              <a:gd name="connsiteY2" fmla="*/ 0 h 6602724"/>
              <a:gd name="connsiteX3" fmla="*/ 204107 w 204107"/>
              <a:gd name="connsiteY3" fmla="*/ 34019 h 6602724"/>
              <a:gd name="connsiteX4" fmla="*/ 204107 w 204107"/>
              <a:gd name="connsiteY4" fmla="*/ 6546397 h 6602724"/>
              <a:gd name="connsiteX5" fmla="*/ 142210 w 204107"/>
              <a:gd name="connsiteY5" fmla="*/ 6602724 h 6602724"/>
              <a:gd name="connsiteX6" fmla="*/ 56321 w 204107"/>
              <a:gd name="connsiteY6" fmla="*/ 6591572 h 6602724"/>
              <a:gd name="connsiteX7" fmla="*/ 0 w 204107"/>
              <a:gd name="connsiteY7" fmla="*/ 6546397 h 6602724"/>
              <a:gd name="connsiteX8" fmla="*/ 0 w 204107"/>
              <a:gd name="connsiteY8" fmla="*/ 34019 h 6602724"/>
              <a:gd name="connsiteX0" fmla="*/ 0 w 204107"/>
              <a:gd name="connsiteY0" fmla="*/ 34019 h 6619453"/>
              <a:gd name="connsiteX1" fmla="*/ 34019 w 204107"/>
              <a:gd name="connsiteY1" fmla="*/ 0 h 6619453"/>
              <a:gd name="connsiteX2" fmla="*/ 170088 w 204107"/>
              <a:gd name="connsiteY2" fmla="*/ 0 h 6619453"/>
              <a:gd name="connsiteX3" fmla="*/ 204107 w 204107"/>
              <a:gd name="connsiteY3" fmla="*/ 34019 h 6619453"/>
              <a:gd name="connsiteX4" fmla="*/ 204107 w 204107"/>
              <a:gd name="connsiteY4" fmla="*/ 6546397 h 6619453"/>
              <a:gd name="connsiteX5" fmla="*/ 142210 w 204107"/>
              <a:gd name="connsiteY5" fmla="*/ 6602724 h 6619453"/>
              <a:gd name="connsiteX6" fmla="*/ 56321 w 204107"/>
              <a:gd name="connsiteY6" fmla="*/ 6619453 h 6619453"/>
              <a:gd name="connsiteX7" fmla="*/ 0 w 204107"/>
              <a:gd name="connsiteY7" fmla="*/ 6546397 h 6619453"/>
              <a:gd name="connsiteX8" fmla="*/ 0 w 204107"/>
              <a:gd name="connsiteY8" fmla="*/ 34019 h 6619453"/>
              <a:gd name="connsiteX0" fmla="*/ 0 w 204107"/>
              <a:gd name="connsiteY0" fmla="*/ 34019 h 6630602"/>
              <a:gd name="connsiteX1" fmla="*/ 34019 w 204107"/>
              <a:gd name="connsiteY1" fmla="*/ 0 h 6630602"/>
              <a:gd name="connsiteX2" fmla="*/ 170088 w 204107"/>
              <a:gd name="connsiteY2" fmla="*/ 0 h 6630602"/>
              <a:gd name="connsiteX3" fmla="*/ 204107 w 204107"/>
              <a:gd name="connsiteY3" fmla="*/ 34019 h 6630602"/>
              <a:gd name="connsiteX4" fmla="*/ 204107 w 204107"/>
              <a:gd name="connsiteY4" fmla="*/ 6546397 h 6630602"/>
              <a:gd name="connsiteX5" fmla="*/ 142210 w 204107"/>
              <a:gd name="connsiteY5" fmla="*/ 6630602 h 6630602"/>
              <a:gd name="connsiteX6" fmla="*/ 56321 w 204107"/>
              <a:gd name="connsiteY6" fmla="*/ 6619453 h 6630602"/>
              <a:gd name="connsiteX7" fmla="*/ 0 w 204107"/>
              <a:gd name="connsiteY7" fmla="*/ 6546397 h 6630602"/>
              <a:gd name="connsiteX8" fmla="*/ 0 w 204107"/>
              <a:gd name="connsiteY8" fmla="*/ 34019 h 6630602"/>
              <a:gd name="connsiteX0" fmla="*/ 0 w 204107"/>
              <a:gd name="connsiteY0" fmla="*/ 34019 h 6619454"/>
              <a:gd name="connsiteX1" fmla="*/ 34019 w 204107"/>
              <a:gd name="connsiteY1" fmla="*/ 0 h 6619454"/>
              <a:gd name="connsiteX2" fmla="*/ 170088 w 204107"/>
              <a:gd name="connsiteY2" fmla="*/ 0 h 6619454"/>
              <a:gd name="connsiteX3" fmla="*/ 204107 w 204107"/>
              <a:gd name="connsiteY3" fmla="*/ 34019 h 6619454"/>
              <a:gd name="connsiteX4" fmla="*/ 204107 w 204107"/>
              <a:gd name="connsiteY4" fmla="*/ 6546397 h 6619454"/>
              <a:gd name="connsiteX5" fmla="*/ 136634 w 204107"/>
              <a:gd name="connsiteY5" fmla="*/ 6619454 h 6619454"/>
              <a:gd name="connsiteX6" fmla="*/ 56321 w 204107"/>
              <a:gd name="connsiteY6" fmla="*/ 6619453 h 6619454"/>
              <a:gd name="connsiteX7" fmla="*/ 0 w 204107"/>
              <a:gd name="connsiteY7" fmla="*/ 6546397 h 6619454"/>
              <a:gd name="connsiteX8" fmla="*/ 0 w 204107"/>
              <a:gd name="connsiteY8" fmla="*/ 34019 h 6619454"/>
              <a:gd name="connsiteX0" fmla="*/ 28 w 204135"/>
              <a:gd name="connsiteY0" fmla="*/ 34021 h 6619456"/>
              <a:gd name="connsiteX1" fmla="*/ 17320 w 204135"/>
              <a:gd name="connsiteY1" fmla="*/ 0 h 6619456"/>
              <a:gd name="connsiteX2" fmla="*/ 170116 w 204135"/>
              <a:gd name="connsiteY2" fmla="*/ 2 h 6619456"/>
              <a:gd name="connsiteX3" fmla="*/ 204135 w 204135"/>
              <a:gd name="connsiteY3" fmla="*/ 34021 h 6619456"/>
              <a:gd name="connsiteX4" fmla="*/ 204135 w 204135"/>
              <a:gd name="connsiteY4" fmla="*/ 6546399 h 6619456"/>
              <a:gd name="connsiteX5" fmla="*/ 136662 w 204135"/>
              <a:gd name="connsiteY5" fmla="*/ 6619456 h 6619456"/>
              <a:gd name="connsiteX6" fmla="*/ 56349 w 204135"/>
              <a:gd name="connsiteY6" fmla="*/ 6619455 h 6619456"/>
              <a:gd name="connsiteX7" fmla="*/ 28 w 204135"/>
              <a:gd name="connsiteY7" fmla="*/ 6546399 h 6619456"/>
              <a:gd name="connsiteX8" fmla="*/ 28 w 204135"/>
              <a:gd name="connsiteY8" fmla="*/ 34021 h 6619456"/>
              <a:gd name="connsiteX0" fmla="*/ 28 w 205439"/>
              <a:gd name="connsiteY0" fmla="*/ 34021 h 6619456"/>
              <a:gd name="connsiteX1" fmla="*/ 17320 w 205439"/>
              <a:gd name="connsiteY1" fmla="*/ 0 h 6619456"/>
              <a:gd name="connsiteX2" fmla="*/ 192418 w 205439"/>
              <a:gd name="connsiteY2" fmla="*/ 0 h 6619456"/>
              <a:gd name="connsiteX3" fmla="*/ 204135 w 205439"/>
              <a:gd name="connsiteY3" fmla="*/ 34021 h 6619456"/>
              <a:gd name="connsiteX4" fmla="*/ 204135 w 205439"/>
              <a:gd name="connsiteY4" fmla="*/ 6546399 h 6619456"/>
              <a:gd name="connsiteX5" fmla="*/ 136662 w 205439"/>
              <a:gd name="connsiteY5" fmla="*/ 6619456 h 6619456"/>
              <a:gd name="connsiteX6" fmla="*/ 56349 w 205439"/>
              <a:gd name="connsiteY6" fmla="*/ 6619455 h 6619456"/>
              <a:gd name="connsiteX7" fmla="*/ 28 w 205439"/>
              <a:gd name="connsiteY7" fmla="*/ 6546399 h 6619456"/>
              <a:gd name="connsiteX8" fmla="*/ 28 w 205439"/>
              <a:gd name="connsiteY8" fmla="*/ 34021 h 6619456"/>
              <a:gd name="connsiteX0" fmla="*/ 28 w 205439"/>
              <a:gd name="connsiteY0" fmla="*/ 34021 h 6619459"/>
              <a:gd name="connsiteX1" fmla="*/ 17320 w 205439"/>
              <a:gd name="connsiteY1" fmla="*/ 0 h 6619459"/>
              <a:gd name="connsiteX2" fmla="*/ 192418 w 205439"/>
              <a:gd name="connsiteY2" fmla="*/ 0 h 6619459"/>
              <a:gd name="connsiteX3" fmla="*/ 204135 w 205439"/>
              <a:gd name="connsiteY3" fmla="*/ 34021 h 6619459"/>
              <a:gd name="connsiteX4" fmla="*/ 204135 w 205439"/>
              <a:gd name="connsiteY4" fmla="*/ 6546399 h 6619459"/>
              <a:gd name="connsiteX5" fmla="*/ 155712 w 205439"/>
              <a:gd name="connsiteY5" fmla="*/ 6619459 h 6619459"/>
              <a:gd name="connsiteX6" fmla="*/ 56349 w 205439"/>
              <a:gd name="connsiteY6" fmla="*/ 6619455 h 6619459"/>
              <a:gd name="connsiteX7" fmla="*/ 28 w 205439"/>
              <a:gd name="connsiteY7" fmla="*/ 6546399 h 6619459"/>
              <a:gd name="connsiteX8" fmla="*/ 28 w 205439"/>
              <a:gd name="connsiteY8" fmla="*/ 34021 h 6619459"/>
              <a:gd name="connsiteX0" fmla="*/ 28 w 205439"/>
              <a:gd name="connsiteY0" fmla="*/ 34021 h 6622634"/>
              <a:gd name="connsiteX1" fmla="*/ 17320 w 205439"/>
              <a:gd name="connsiteY1" fmla="*/ 0 h 6622634"/>
              <a:gd name="connsiteX2" fmla="*/ 192418 w 205439"/>
              <a:gd name="connsiteY2" fmla="*/ 0 h 6622634"/>
              <a:gd name="connsiteX3" fmla="*/ 204135 w 205439"/>
              <a:gd name="connsiteY3" fmla="*/ 34021 h 6622634"/>
              <a:gd name="connsiteX4" fmla="*/ 204135 w 205439"/>
              <a:gd name="connsiteY4" fmla="*/ 6546399 h 6622634"/>
              <a:gd name="connsiteX5" fmla="*/ 139837 w 205439"/>
              <a:gd name="connsiteY5" fmla="*/ 6622634 h 6622634"/>
              <a:gd name="connsiteX6" fmla="*/ 56349 w 205439"/>
              <a:gd name="connsiteY6" fmla="*/ 6619455 h 6622634"/>
              <a:gd name="connsiteX7" fmla="*/ 28 w 205439"/>
              <a:gd name="connsiteY7" fmla="*/ 6546399 h 6622634"/>
              <a:gd name="connsiteX8" fmla="*/ 28 w 205439"/>
              <a:gd name="connsiteY8" fmla="*/ 34021 h 6622634"/>
              <a:gd name="connsiteX0" fmla="*/ 28 w 205439"/>
              <a:gd name="connsiteY0" fmla="*/ 34021 h 6622634"/>
              <a:gd name="connsiteX1" fmla="*/ 17320 w 205439"/>
              <a:gd name="connsiteY1" fmla="*/ 0 h 6622634"/>
              <a:gd name="connsiteX2" fmla="*/ 192418 w 205439"/>
              <a:gd name="connsiteY2" fmla="*/ 0 h 6622634"/>
              <a:gd name="connsiteX3" fmla="*/ 204135 w 205439"/>
              <a:gd name="connsiteY3" fmla="*/ 34021 h 6622634"/>
              <a:gd name="connsiteX4" fmla="*/ 204135 w 205439"/>
              <a:gd name="connsiteY4" fmla="*/ 6546399 h 6622634"/>
              <a:gd name="connsiteX5" fmla="*/ 139837 w 205439"/>
              <a:gd name="connsiteY5" fmla="*/ 6622634 h 6622634"/>
              <a:gd name="connsiteX6" fmla="*/ 69049 w 205439"/>
              <a:gd name="connsiteY6" fmla="*/ 6619458 h 6622634"/>
              <a:gd name="connsiteX7" fmla="*/ 28 w 205439"/>
              <a:gd name="connsiteY7" fmla="*/ 6546399 h 6622634"/>
              <a:gd name="connsiteX8" fmla="*/ 28 w 205439"/>
              <a:gd name="connsiteY8" fmla="*/ 34021 h 6622634"/>
              <a:gd name="connsiteX0" fmla="*/ 28 w 205439"/>
              <a:gd name="connsiteY0" fmla="*/ 34021 h 6619462"/>
              <a:gd name="connsiteX1" fmla="*/ 17320 w 205439"/>
              <a:gd name="connsiteY1" fmla="*/ 0 h 6619462"/>
              <a:gd name="connsiteX2" fmla="*/ 192418 w 205439"/>
              <a:gd name="connsiteY2" fmla="*/ 0 h 6619462"/>
              <a:gd name="connsiteX3" fmla="*/ 204135 w 205439"/>
              <a:gd name="connsiteY3" fmla="*/ 34021 h 6619462"/>
              <a:gd name="connsiteX4" fmla="*/ 204135 w 205439"/>
              <a:gd name="connsiteY4" fmla="*/ 6546399 h 6619462"/>
              <a:gd name="connsiteX5" fmla="*/ 127137 w 205439"/>
              <a:gd name="connsiteY5" fmla="*/ 6619462 h 6619462"/>
              <a:gd name="connsiteX6" fmla="*/ 69049 w 205439"/>
              <a:gd name="connsiteY6" fmla="*/ 6619458 h 6619462"/>
              <a:gd name="connsiteX7" fmla="*/ 28 w 205439"/>
              <a:gd name="connsiteY7" fmla="*/ 6546399 h 6619462"/>
              <a:gd name="connsiteX8" fmla="*/ 28 w 205439"/>
              <a:gd name="connsiteY8" fmla="*/ 34021 h 6619462"/>
              <a:gd name="connsiteX0" fmla="*/ 28 w 205439"/>
              <a:gd name="connsiteY0" fmla="*/ 34021 h 6619458"/>
              <a:gd name="connsiteX1" fmla="*/ 17320 w 205439"/>
              <a:gd name="connsiteY1" fmla="*/ 0 h 6619458"/>
              <a:gd name="connsiteX2" fmla="*/ 192418 w 205439"/>
              <a:gd name="connsiteY2" fmla="*/ 0 h 6619458"/>
              <a:gd name="connsiteX3" fmla="*/ 204135 w 205439"/>
              <a:gd name="connsiteY3" fmla="*/ 34021 h 6619458"/>
              <a:gd name="connsiteX4" fmla="*/ 204135 w 205439"/>
              <a:gd name="connsiteY4" fmla="*/ 6546399 h 6619458"/>
              <a:gd name="connsiteX5" fmla="*/ 136662 w 205439"/>
              <a:gd name="connsiteY5" fmla="*/ 6606765 h 6619458"/>
              <a:gd name="connsiteX6" fmla="*/ 69049 w 205439"/>
              <a:gd name="connsiteY6" fmla="*/ 6619458 h 6619458"/>
              <a:gd name="connsiteX7" fmla="*/ 28 w 205439"/>
              <a:gd name="connsiteY7" fmla="*/ 6546399 h 6619458"/>
              <a:gd name="connsiteX8" fmla="*/ 28 w 205439"/>
              <a:gd name="connsiteY8" fmla="*/ 34021 h 6619458"/>
              <a:gd name="connsiteX0" fmla="*/ 28 w 205439"/>
              <a:gd name="connsiteY0" fmla="*/ 34021 h 6609936"/>
              <a:gd name="connsiteX1" fmla="*/ 17320 w 205439"/>
              <a:gd name="connsiteY1" fmla="*/ 0 h 6609936"/>
              <a:gd name="connsiteX2" fmla="*/ 192418 w 205439"/>
              <a:gd name="connsiteY2" fmla="*/ 0 h 6609936"/>
              <a:gd name="connsiteX3" fmla="*/ 204135 w 205439"/>
              <a:gd name="connsiteY3" fmla="*/ 34021 h 6609936"/>
              <a:gd name="connsiteX4" fmla="*/ 204135 w 205439"/>
              <a:gd name="connsiteY4" fmla="*/ 6546399 h 6609936"/>
              <a:gd name="connsiteX5" fmla="*/ 136662 w 205439"/>
              <a:gd name="connsiteY5" fmla="*/ 6606765 h 6609936"/>
              <a:gd name="connsiteX6" fmla="*/ 69049 w 205439"/>
              <a:gd name="connsiteY6" fmla="*/ 6609936 h 6609936"/>
              <a:gd name="connsiteX7" fmla="*/ 28 w 205439"/>
              <a:gd name="connsiteY7" fmla="*/ 6546399 h 6609936"/>
              <a:gd name="connsiteX8" fmla="*/ 28 w 205439"/>
              <a:gd name="connsiteY8" fmla="*/ 34021 h 6609936"/>
              <a:gd name="connsiteX0" fmla="*/ 28 w 205439"/>
              <a:gd name="connsiteY0" fmla="*/ 34021 h 6606765"/>
              <a:gd name="connsiteX1" fmla="*/ 17320 w 205439"/>
              <a:gd name="connsiteY1" fmla="*/ 0 h 6606765"/>
              <a:gd name="connsiteX2" fmla="*/ 192418 w 205439"/>
              <a:gd name="connsiteY2" fmla="*/ 0 h 6606765"/>
              <a:gd name="connsiteX3" fmla="*/ 204135 w 205439"/>
              <a:gd name="connsiteY3" fmla="*/ 34021 h 6606765"/>
              <a:gd name="connsiteX4" fmla="*/ 204135 w 205439"/>
              <a:gd name="connsiteY4" fmla="*/ 6546399 h 6606765"/>
              <a:gd name="connsiteX5" fmla="*/ 136662 w 205439"/>
              <a:gd name="connsiteY5" fmla="*/ 6606765 h 6606765"/>
              <a:gd name="connsiteX6" fmla="*/ 69049 w 205439"/>
              <a:gd name="connsiteY6" fmla="*/ 6603589 h 6606765"/>
              <a:gd name="connsiteX7" fmla="*/ 28 w 205439"/>
              <a:gd name="connsiteY7" fmla="*/ 6546399 h 6606765"/>
              <a:gd name="connsiteX8" fmla="*/ 28 w 205439"/>
              <a:gd name="connsiteY8" fmla="*/ 34021 h 6606765"/>
              <a:gd name="connsiteX0" fmla="*/ 28 w 205439"/>
              <a:gd name="connsiteY0" fmla="*/ 34021 h 6603589"/>
              <a:gd name="connsiteX1" fmla="*/ 17320 w 205439"/>
              <a:gd name="connsiteY1" fmla="*/ 0 h 6603589"/>
              <a:gd name="connsiteX2" fmla="*/ 192418 w 205439"/>
              <a:gd name="connsiteY2" fmla="*/ 0 h 6603589"/>
              <a:gd name="connsiteX3" fmla="*/ 204135 w 205439"/>
              <a:gd name="connsiteY3" fmla="*/ 34021 h 6603589"/>
              <a:gd name="connsiteX4" fmla="*/ 204135 w 205439"/>
              <a:gd name="connsiteY4" fmla="*/ 6546399 h 6603589"/>
              <a:gd name="connsiteX5" fmla="*/ 139837 w 205439"/>
              <a:gd name="connsiteY5" fmla="*/ 6594065 h 6603589"/>
              <a:gd name="connsiteX6" fmla="*/ 69049 w 205439"/>
              <a:gd name="connsiteY6" fmla="*/ 6603589 h 6603589"/>
              <a:gd name="connsiteX7" fmla="*/ 28 w 205439"/>
              <a:gd name="connsiteY7" fmla="*/ 6546399 h 6603589"/>
              <a:gd name="connsiteX8" fmla="*/ 28 w 205439"/>
              <a:gd name="connsiteY8" fmla="*/ 34021 h 6603589"/>
              <a:gd name="connsiteX0" fmla="*/ 28 w 205439"/>
              <a:gd name="connsiteY0" fmla="*/ 34021 h 6619465"/>
              <a:gd name="connsiteX1" fmla="*/ 17320 w 205439"/>
              <a:gd name="connsiteY1" fmla="*/ 0 h 6619465"/>
              <a:gd name="connsiteX2" fmla="*/ 192418 w 205439"/>
              <a:gd name="connsiteY2" fmla="*/ 0 h 6619465"/>
              <a:gd name="connsiteX3" fmla="*/ 204135 w 205439"/>
              <a:gd name="connsiteY3" fmla="*/ 34021 h 6619465"/>
              <a:gd name="connsiteX4" fmla="*/ 204135 w 205439"/>
              <a:gd name="connsiteY4" fmla="*/ 6546399 h 6619465"/>
              <a:gd name="connsiteX5" fmla="*/ 139837 w 205439"/>
              <a:gd name="connsiteY5" fmla="*/ 6619465 h 6619465"/>
              <a:gd name="connsiteX6" fmla="*/ 69049 w 205439"/>
              <a:gd name="connsiteY6" fmla="*/ 6603589 h 6619465"/>
              <a:gd name="connsiteX7" fmla="*/ 28 w 205439"/>
              <a:gd name="connsiteY7" fmla="*/ 6546399 h 6619465"/>
              <a:gd name="connsiteX8" fmla="*/ 28 w 205439"/>
              <a:gd name="connsiteY8" fmla="*/ 34021 h 6619465"/>
              <a:gd name="connsiteX0" fmla="*/ 28 w 205439"/>
              <a:gd name="connsiteY0" fmla="*/ 34021 h 6619465"/>
              <a:gd name="connsiteX1" fmla="*/ 17320 w 205439"/>
              <a:gd name="connsiteY1" fmla="*/ 0 h 6619465"/>
              <a:gd name="connsiteX2" fmla="*/ 192418 w 205439"/>
              <a:gd name="connsiteY2" fmla="*/ 0 h 6619465"/>
              <a:gd name="connsiteX3" fmla="*/ 204135 w 205439"/>
              <a:gd name="connsiteY3" fmla="*/ 34021 h 6619465"/>
              <a:gd name="connsiteX4" fmla="*/ 204135 w 205439"/>
              <a:gd name="connsiteY4" fmla="*/ 6546399 h 6619465"/>
              <a:gd name="connsiteX5" fmla="*/ 139837 w 205439"/>
              <a:gd name="connsiteY5" fmla="*/ 6619465 h 6619465"/>
              <a:gd name="connsiteX6" fmla="*/ 65874 w 205439"/>
              <a:gd name="connsiteY6" fmla="*/ 6616289 h 6619465"/>
              <a:gd name="connsiteX7" fmla="*/ 28 w 205439"/>
              <a:gd name="connsiteY7" fmla="*/ 6546399 h 6619465"/>
              <a:gd name="connsiteX8" fmla="*/ 28 w 205439"/>
              <a:gd name="connsiteY8" fmla="*/ 34021 h 6619465"/>
              <a:gd name="connsiteX0" fmla="*/ 28 w 205439"/>
              <a:gd name="connsiteY0" fmla="*/ 34021 h 6626944"/>
              <a:gd name="connsiteX1" fmla="*/ 17320 w 205439"/>
              <a:gd name="connsiteY1" fmla="*/ 0 h 6626944"/>
              <a:gd name="connsiteX2" fmla="*/ 192418 w 205439"/>
              <a:gd name="connsiteY2" fmla="*/ 0 h 6626944"/>
              <a:gd name="connsiteX3" fmla="*/ 204135 w 205439"/>
              <a:gd name="connsiteY3" fmla="*/ 34021 h 6626944"/>
              <a:gd name="connsiteX4" fmla="*/ 204135 w 205439"/>
              <a:gd name="connsiteY4" fmla="*/ 6546399 h 6626944"/>
              <a:gd name="connsiteX5" fmla="*/ 139837 w 205439"/>
              <a:gd name="connsiteY5" fmla="*/ 6619465 h 6626944"/>
              <a:gd name="connsiteX6" fmla="*/ 65874 w 205439"/>
              <a:gd name="connsiteY6" fmla="*/ 6616289 h 6626944"/>
              <a:gd name="connsiteX7" fmla="*/ 28 w 205439"/>
              <a:gd name="connsiteY7" fmla="*/ 6546399 h 6626944"/>
              <a:gd name="connsiteX8" fmla="*/ 28 w 205439"/>
              <a:gd name="connsiteY8" fmla="*/ 34021 h 662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439" h="6626944">
                <a:moveTo>
                  <a:pt x="28" y="34021"/>
                </a:moveTo>
                <a:cubicBezTo>
                  <a:pt x="28" y="15233"/>
                  <a:pt x="-1468" y="0"/>
                  <a:pt x="17320" y="0"/>
                </a:cubicBezTo>
                <a:lnTo>
                  <a:pt x="192418" y="0"/>
                </a:lnTo>
                <a:cubicBezTo>
                  <a:pt x="211206" y="0"/>
                  <a:pt x="204135" y="15233"/>
                  <a:pt x="204135" y="34021"/>
                </a:cubicBezTo>
                <a:lnTo>
                  <a:pt x="204135" y="6546399"/>
                </a:lnTo>
                <a:cubicBezTo>
                  <a:pt x="204135" y="6565187"/>
                  <a:pt x="158625" y="6619465"/>
                  <a:pt x="139837" y="6619465"/>
                </a:cubicBezTo>
                <a:cubicBezTo>
                  <a:pt x="116794" y="6631113"/>
                  <a:pt x="89176" y="6628467"/>
                  <a:pt x="65874" y="6616289"/>
                </a:cubicBezTo>
                <a:cubicBezTo>
                  <a:pt x="47086" y="6616289"/>
                  <a:pt x="28" y="6565187"/>
                  <a:pt x="28" y="6546399"/>
                </a:cubicBezTo>
                <a:lnTo>
                  <a:pt x="28" y="34021"/>
                </a:lnTo>
                <a:close/>
              </a:path>
            </a:pathLst>
          </a:custGeom>
          <a:solidFill>
            <a:srgbClr val="396E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08736-FF1D-4E04-B827-CD86CC979DDF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457680" y="1500308"/>
            <a:ext cx="3681558" cy="4668944"/>
          </a:xfrm>
        </p:spPr>
        <p:txBody>
          <a:bodyPr>
            <a:normAutofit/>
          </a:bodyPr>
          <a:lstStyle>
            <a:lvl1pPr>
              <a:defRPr sz="3000"/>
            </a:lvl1pPr>
            <a:lvl2pPr>
              <a:buSzPct val="100000"/>
              <a:defRPr sz="2800"/>
            </a:lvl2pPr>
            <a:lvl3pPr>
              <a:defRPr sz="24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83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</p:tmplLst>
      </p:bldP>
      <p:bldP spid="10" grpId="0" build="p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-6039" y="0"/>
            <a:ext cx="9143999" cy="6662738"/>
          </a:xfrm>
        </p:spPr>
        <p:txBody>
          <a:bodyPr vert="horz" lIns="0" tIns="45720" rIns="0" bIns="45720" rtlCol="0">
            <a:normAutofit/>
          </a:bodyPr>
          <a:lstStyle>
            <a:lvl1pPr>
              <a:defRPr lang="en-GB" dirty="0"/>
            </a:lvl1pPr>
          </a:lstStyle>
          <a:p>
            <a:pPr lv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 rot="5400000">
            <a:off x="4507403" y="2221406"/>
            <a:ext cx="129196" cy="9144001"/>
          </a:xfrm>
          <a:prstGeom prst="rect">
            <a:avLst/>
          </a:prstGeom>
          <a:solidFill>
            <a:srgbClr val="F06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A96A-40AA-4165-89B5-CCBC963B7D3E}" type="datetime1">
              <a:rPr lang="en-GB" smtClean="0"/>
              <a:t>13/05/2023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 rot="5400000">
            <a:off x="4541024" y="2121033"/>
            <a:ext cx="66749" cy="9148797"/>
          </a:xfrm>
          <a:prstGeom prst="rect">
            <a:avLst/>
          </a:prstGeom>
          <a:solidFill>
            <a:srgbClr val="396E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2501" y="6594079"/>
            <a:ext cx="503853" cy="29348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408736-FF1D-4E04-B827-CD86CC979DD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822962" y="1045256"/>
            <a:ext cx="7177087" cy="1936417"/>
          </a:xfrm>
          <a:prstGeom prst="wedgeRoundRectCallout">
            <a:avLst>
              <a:gd name="adj1" fmla="val 39685"/>
              <a:gd name="adj2" fmla="val 81586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>
            <a:lvl1pPr algn="ctr">
              <a:def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288000" indent="0" algn="r">
              <a:buNone/>
              <a:defRPr lang="en-US" sz="2800" dirty="0" smtClean="0">
                <a:solidFill>
                  <a:schemeClr val="tx1"/>
                </a:solidFill>
              </a:defRPr>
            </a:lvl2pPr>
            <a:lvl3pPr>
              <a:defRPr lang="en-US" sz="1800" dirty="0" smtClean="0">
                <a:solidFill>
                  <a:schemeClr val="tx1"/>
                </a:solidFill>
              </a:defRPr>
            </a:lvl3pPr>
            <a:lvl4pPr>
              <a:defRPr lang="en-US" sz="1800" dirty="0" smtClean="0">
                <a:solidFill>
                  <a:schemeClr val="tx1"/>
                </a:solidFill>
              </a:defRPr>
            </a:lvl4pPr>
            <a:lvl5pPr>
              <a:defRPr lang="en-GB" sz="1800" dirty="0">
                <a:solidFill>
                  <a:schemeClr val="tx1"/>
                </a:solidFill>
              </a:defRPr>
            </a:lvl5pPr>
          </a:lstStyle>
          <a:p>
            <a:pPr marL="0" lvl="0" algn="ctr"/>
            <a:r>
              <a:rPr lang="en-US" dirty="0"/>
              <a:t>“Click to edit Master text styles”</a:t>
            </a:r>
          </a:p>
          <a:p>
            <a:pPr marL="457200" lvl="1"/>
            <a:r>
              <a:rPr lang="en-US" dirty="0"/>
              <a:t>Second level	</a:t>
            </a:r>
          </a:p>
        </p:txBody>
      </p:sp>
    </p:spTree>
    <p:extLst>
      <p:ext uri="{BB962C8B-B14F-4D97-AF65-F5344CB8AC3E}">
        <p14:creationId xmlns:p14="http://schemas.microsoft.com/office/powerpoint/2010/main" val="350176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>
        <p:tmplLst>
          <p:tmpl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19262"/>
            <a:ext cx="7543800" cy="6359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2" y="6459788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3A39D9A-4D07-4B7D-A163-4B36EC218D63}" type="datetime1">
              <a:rPr lang="en-GB" smtClean="0"/>
              <a:t>13/05/2023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6459788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23565" y="6445295"/>
            <a:ext cx="2041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9D408736-FF1D-4E04-B827-CD86CC979DD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81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84" r:id="rId2"/>
    <p:sldLayoutId id="2147483691" r:id="rId3"/>
    <p:sldLayoutId id="2147483693" r:id="rId4"/>
    <p:sldLayoutId id="2147483690" r:id="rId5"/>
    <p:sldLayoutId id="2147483695" r:id="rId6"/>
    <p:sldLayoutId id="2147483674" r:id="rId7"/>
    <p:sldLayoutId id="2147483694" r:id="rId8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800" kern="1200" spc="-50" baseline="0">
          <a:solidFill>
            <a:srgbClr val="40404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3000" kern="1200" baseline="0">
          <a:solidFill>
            <a:srgbClr val="404040"/>
          </a:solidFill>
          <a:latin typeface="+mn-lt"/>
          <a:ea typeface="+mn-ea"/>
          <a:cs typeface="+mn-cs"/>
        </a:defRPr>
      </a:lvl1pPr>
      <a:lvl2pPr marL="360000" indent="-2160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F06D1D"/>
        </a:buClr>
        <a:buSzPct val="95000"/>
        <a:buFont typeface="Arial" panose="020B0604020202020204" pitchFamily="34" charset="0"/>
        <a:buChar char="•"/>
        <a:defRPr sz="2800" kern="1200" baseline="0">
          <a:solidFill>
            <a:srgbClr val="404040"/>
          </a:solidFill>
          <a:latin typeface="+mn-lt"/>
          <a:ea typeface="+mn-ea"/>
          <a:cs typeface="+mn-cs"/>
        </a:defRPr>
      </a:lvl2pPr>
      <a:lvl3pPr marL="4680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F39053"/>
        </a:buClr>
        <a:buSzPct val="80000"/>
        <a:buFont typeface="Wingdings" panose="05000000000000000000" pitchFamily="2" charset="2"/>
        <a:buChar char="§"/>
        <a:defRPr sz="2400" kern="1200" baseline="0">
          <a:solidFill>
            <a:srgbClr val="404040"/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 baseline="0">
          <a:solidFill>
            <a:srgbClr val="404040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 baseline="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25038" y="945500"/>
            <a:ext cx="8302635" cy="2425342"/>
          </a:xfrm>
        </p:spPr>
        <p:txBody>
          <a:bodyPr>
            <a:noAutofit/>
          </a:bodyPr>
          <a:lstStyle/>
          <a:p>
            <a:r>
              <a:rPr lang="en-GB" sz="4400" dirty="0"/>
              <a:t>Are You Being Served: The Importance of Service Innovation in Wales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endParaRPr lang="en-GB" sz="2800" dirty="0">
              <a:solidFill>
                <a:schemeClr val="bg1">
                  <a:lumMod val="90000"/>
                </a:schemeClr>
              </a:solidFill>
            </a:endParaRPr>
          </a:p>
          <a:p>
            <a:r>
              <a:rPr lang="en-GB" sz="2800" dirty="0">
                <a:solidFill>
                  <a:schemeClr val="bg1">
                    <a:lumMod val="90000"/>
                  </a:schemeClr>
                </a:solidFill>
              </a:rPr>
              <a:t>Dr John Barker	</a:t>
            </a:r>
          </a:p>
          <a:p>
            <a:pPr>
              <a:buNone/>
            </a:pPr>
            <a:r>
              <a:rPr lang="en-GB" sz="2800" dirty="0">
                <a:solidFill>
                  <a:schemeClr val="bg1">
                    <a:lumMod val="90000"/>
                  </a:schemeClr>
                </a:solidFill>
              </a:rPr>
              <a:t>Associate Director of Innovation (</a:t>
            </a:r>
            <a:r>
              <a:rPr lang="en-GB" sz="2800" dirty="0" err="1">
                <a:solidFill>
                  <a:schemeClr val="bg1">
                    <a:lumMod val="90000"/>
                  </a:schemeClr>
                </a:solidFill>
              </a:rPr>
              <a:t>SimplyDo</a:t>
            </a:r>
            <a:r>
              <a:rPr lang="en-GB" sz="2800" dirty="0">
                <a:solidFill>
                  <a:schemeClr val="bg1">
                    <a:lumMod val="90000"/>
                  </a:schemeClr>
                </a:solidFill>
              </a:rPr>
              <a:t>)</a:t>
            </a:r>
          </a:p>
          <a:p>
            <a:pPr>
              <a:buNone/>
            </a:pPr>
            <a:r>
              <a:rPr lang="en-GB" sz="2800" dirty="0">
                <a:solidFill>
                  <a:schemeClr val="bg1">
                    <a:lumMod val="90000"/>
                  </a:schemeClr>
                </a:solidFill>
              </a:rPr>
              <a:t>Professor Nick Clifton (Cardiff Met) Professor Gareth Loudon (Royal College of Arts)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923566" y="6445295"/>
            <a:ext cx="204107" cy="365125"/>
          </a:xfrm>
        </p:spPr>
        <p:txBody>
          <a:bodyPr/>
          <a:lstStyle/>
          <a:p>
            <a:fld id="{9D408736-FF1D-4E04-B827-CD86CC979DDF}" type="slidenum">
              <a:rPr lang="en-GB" smtClean="0"/>
              <a:t>1</a:t>
            </a:fld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212A9AD-5C01-499F-B60B-1FBB479105D7}"/>
              </a:ext>
            </a:extLst>
          </p:cNvPr>
          <p:cNvSpPr/>
          <p:nvPr/>
        </p:nvSpPr>
        <p:spPr>
          <a:xfrm>
            <a:off x="6619875" y="5724525"/>
            <a:ext cx="2371725" cy="1085895"/>
          </a:xfrm>
          <a:prstGeom prst="rect">
            <a:avLst/>
          </a:prstGeom>
          <a:solidFill>
            <a:srgbClr val="F06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235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Generalisability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158C4-0ED7-4193-9F6A-11F8107F0446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AB7461-8265-EE42-BA05-366CC18DA6EA}"/>
              </a:ext>
            </a:extLst>
          </p:cNvPr>
          <p:cNvSpPr txBox="1"/>
          <p:nvPr/>
        </p:nvSpPr>
        <p:spPr>
          <a:xfrm>
            <a:off x="266777" y="2657539"/>
            <a:ext cx="500190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Location: Nomenclature of Territorial Units Statistics 2 (NUTS2)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Rurality: Rural Urban Classification 2011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Sector: Standard Industrial Codes (SIC, 2007)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Age: Date of incorporation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Financial Profile: Turnover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9FA5FC-4BFC-F83A-A0B3-1048E8E31A68}"/>
              </a:ext>
            </a:extLst>
          </p:cNvPr>
          <p:cNvSpPr txBox="1"/>
          <p:nvPr/>
        </p:nvSpPr>
        <p:spPr>
          <a:xfrm>
            <a:off x="266777" y="1502229"/>
            <a:ext cx="5328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Testing for generalizability was performed using comparative analysis between total accessible population and sample population.</a:t>
            </a:r>
          </a:p>
        </p:txBody>
      </p:sp>
    </p:spTree>
    <p:extLst>
      <p:ext uri="{BB962C8B-B14F-4D97-AF65-F5344CB8AC3E}">
        <p14:creationId xmlns:p14="http://schemas.microsoft.com/office/powerpoint/2010/main" val="2583389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Inferential Statistical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906" y="1501657"/>
            <a:ext cx="7543801" cy="4943638"/>
          </a:xfrm>
        </p:spPr>
        <p:txBody>
          <a:bodyPr>
            <a:normAutofit/>
          </a:bodyPr>
          <a:lstStyle/>
          <a:p>
            <a:endParaRPr lang="en-GB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158C4-0ED7-4193-9F6A-11F8107F0446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4D2C02-5718-8576-6F21-FEE95B452315}"/>
              </a:ext>
            </a:extLst>
          </p:cNvPr>
          <p:cNvSpPr txBox="1"/>
          <p:nvPr/>
        </p:nvSpPr>
        <p:spPr>
          <a:xfrm>
            <a:off x="310320" y="1501085"/>
            <a:ext cx="71410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SPSS Process; Tested for normality of distribution 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Applied either parametric or non-parametric testing to test for inferential relationships between variables across the study using 2x2 Cross Tabulation.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Focus here on service innovation, but to note other variables showed inferential relations namely;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 (1) organizational goals and business model innovation 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(2) innovation goals and </a:t>
            </a:r>
            <a:r>
              <a:rPr lang="en-US" dirty="0" err="1"/>
              <a:t>organisational</a:t>
            </a:r>
            <a:r>
              <a:rPr lang="en-US" dirty="0"/>
              <a:t> innovation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/>
              <a:t> </a:t>
            </a:r>
          </a:p>
        </p:txBody>
      </p:sp>
      <p:pic>
        <p:nvPicPr>
          <p:cNvPr id="3074" name="Picture 2" descr="Getting Started with SPSS Syntax">
            <a:extLst>
              <a:ext uri="{FF2B5EF4-FFF2-40B4-BE49-F238E27FC236}">
                <a16:creationId xmlns:a16="http://schemas.microsoft.com/office/drawing/2014/main" id="{5985268D-5D6A-C102-E509-175811483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4830536"/>
            <a:ext cx="1656000" cy="16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06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3749"/>
            <a:ext cx="8820149" cy="891280"/>
          </a:xfrm>
        </p:spPr>
        <p:txBody>
          <a:bodyPr/>
          <a:lstStyle/>
          <a:p>
            <a:r>
              <a:rPr lang="en-GB" sz="3200" dirty="0"/>
              <a:t>Inferential Results - </a:t>
            </a:r>
            <a:r>
              <a:rPr lang="en-GB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Open Innovation and Service Innovation</a:t>
            </a:r>
            <a:r>
              <a:rPr lang="en-GB" sz="3200" dirty="0">
                <a:effectLst/>
              </a:rPr>
              <a:t> 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9" name="Picture 8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C1AF6D32-6596-583B-3D45-35718496AF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27" y="1593848"/>
            <a:ext cx="3954961" cy="3276000"/>
          </a:xfrm>
          <a:prstGeom prst="rect">
            <a:avLst/>
          </a:prstGeom>
        </p:spPr>
      </p:pic>
      <p:pic>
        <p:nvPicPr>
          <p:cNvPr id="11" name="Picture 10" descr="A picture containing text, screenshot, font, line&#10;&#10;Description automatically generated">
            <a:extLst>
              <a:ext uri="{FF2B5EF4-FFF2-40B4-BE49-F238E27FC236}">
                <a16:creationId xmlns:a16="http://schemas.microsoft.com/office/drawing/2014/main" id="{94B76C37-EB3B-E945-C4EF-A052FF424D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5" r="1027"/>
          <a:stretch/>
        </p:blipFill>
        <p:spPr>
          <a:xfrm>
            <a:off x="263407" y="4869848"/>
            <a:ext cx="3954961" cy="17634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9A12F37-AD14-EB5A-3269-8BA2165984F3}"/>
              </a:ext>
            </a:extLst>
          </p:cNvPr>
          <p:cNvSpPr txBox="1"/>
          <p:nvPr/>
        </p:nvSpPr>
        <p:spPr>
          <a:xfrm>
            <a:off x="4780946" y="1593848"/>
            <a:ext cx="358004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</a:rPr>
              <a:t>C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ompanies (91%) using open innovation and service innovation, </a:t>
            </a:r>
          </a:p>
          <a:p>
            <a:pPr algn="l"/>
            <a:endParaRPr lang="en-GB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l"/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Companies using closed innovation (51%) in combination with service innovation. </a:t>
            </a:r>
          </a:p>
          <a:p>
            <a:pPr algn="l"/>
            <a:endParaRPr lang="en-GB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l"/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</a:rPr>
              <a:t>Potential reasoning; Potential broad definition of service innovation - 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Tether and </a:t>
            </a:r>
            <a:r>
              <a:rPr lang="en-GB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Tajar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(2008)</a:t>
            </a:r>
            <a:r>
              <a:rPr lang="en-GB" dirty="0">
                <a:effectLst/>
              </a:rPr>
              <a:t> </a:t>
            </a:r>
          </a:p>
          <a:p>
            <a:pPr algn="l"/>
            <a:endParaRPr lang="en-GB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l"/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</a:rPr>
              <a:t>Less risk and cost than radical innovation makes service innovation more popular 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(Robertson, </a:t>
            </a:r>
            <a:r>
              <a:rPr lang="en-GB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Casali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 Jacobson, 2012)</a:t>
            </a:r>
            <a:r>
              <a:rPr lang="en-GB" dirty="0">
                <a:effectLst/>
              </a:rPr>
              <a:t> </a:t>
            </a:r>
            <a:endParaRPr lang="en-GB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l"/>
            <a:endParaRPr lang="en-GB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l"/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l"/>
            <a:endParaRPr lang="en-GB" dirty="0">
              <a:latin typeface="Arial" panose="020B0604020202020204" pitchFamily="34" charset="0"/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508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3749"/>
            <a:ext cx="8820149" cy="891280"/>
          </a:xfrm>
        </p:spPr>
        <p:txBody>
          <a:bodyPr/>
          <a:lstStyle/>
          <a:p>
            <a:r>
              <a:rPr lang="en-GB" sz="3200" dirty="0"/>
              <a:t>Inferential Results – </a:t>
            </a:r>
            <a:r>
              <a:rPr lang="en-GB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Organisational Strategy and Service Innovation</a:t>
            </a:r>
            <a:r>
              <a:rPr lang="en-GB" sz="3200" dirty="0">
                <a:effectLst/>
              </a:rPr>
              <a:t> 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A12F37-AD14-EB5A-3269-8BA2165984F3}"/>
              </a:ext>
            </a:extLst>
          </p:cNvPr>
          <p:cNvSpPr txBox="1"/>
          <p:nvPr/>
        </p:nvSpPr>
        <p:spPr>
          <a:xfrm>
            <a:off x="4780946" y="1593848"/>
            <a:ext cx="358004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rganisations that do not have an innovation strategy are more likely to use service innovation (69.7%). </a:t>
            </a:r>
          </a:p>
          <a:p>
            <a:pPr algn="l"/>
            <a:endParaRPr lang="en-GB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</a:rPr>
              <a:t>Basic assumption: Service  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innovation is not reliant on an operationalised innovation strategy.</a:t>
            </a:r>
            <a:r>
              <a:rPr lang="en-GB" dirty="0">
                <a:effectLst/>
              </a:rPr>
              <a:t> </a:t>
            </a:r>
          </a:p>
          <a:p>
            <a:pPr algn="l"/>
            <a:endParaRPr lang="en-GB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l"/>
            <a:endParaRPr lang="en-GB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</a:rPr>
              <a:t>Potential reasoning; </a:t>
            </a:r>
          </a:p>
          <a:p>
            <a:pPr algn="l"/>
            <a:r>
              <a:rPr lang="en-GB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Ettlie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 Rosenthal (2011, p.294) explain the success of service innovation as being based on the rationale that “services are more likely to convert novelty into success”</a:t>
            </a:r>
            <a:r>
              <a:rPr lang="en-GB" dirty="0">
                <a:effectLst/>
              </a:rPr>
              <a:t> </a:t>
            </a:r>
            <a:endParaRPr lang="en-GB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l"/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l"/>
            <a:endParaRPr lang="en-GB" dirty="0">
              <a:latin typeface="Arial" panose="020B0604020202020204" pitchFamily="34" charset="0"/>
            </a:endParaRPr>
          </a:p>
          <a:p>
            <a:pPr algn="l"/>
            <a:endParaRPr lang="en-US" dirty="0"/>
          </a:p>
        </p:txBody>
      </p:sp>
      <p:pic>
        <p:nvPicPr>
          <p:cNvPr id="5" name="Picture 4" descr="A screenshot of a survey&#10;&#10;Description automatically generated with medium confidence">
            <a:extLst>
              <a:ext uri="{FF2B5EF4-FFF2-40B4-BE49-F238E27FC236}">
                <a16:creationId xmlns:a16="http://schemas.microsoft.com/office/drawing/2014/main" id="{56E1A0CB-C9AF-54F9-4055-D0A4A1B3E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21" y="1551857"/>
            <a:ext cx="3519958" cy="50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676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040" y="133349"/>
            <a:ext cx="6472153" cy="1003301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>
                    <a:lumMod val="10000"/>
                  </a:schemeClr>
                </a:solidFill>
              </a:rPr>
              <a:t>Potential Implications and 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158C4-0ED7-4193-9F6A-11F8107F0446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D4F748-A662-D223-865D-7AB2AD7D12A9}"/>
              </a:ext>
            </a:extLst>
          </p:cNvPr>
          <p:cNvSpPr txBox="1"/>
          <p:nvPr/>
        </p:nvSpPr>
        <p:spPr>
          <a:xfrm>
            <a:off x="1557712" y="1416040"/>
            <a:ext cx="666205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Importance of service innovation within the Welsh economy – Medium-sized enterprises are engaged actively in this space.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This type of innovation does not require strategic innovation support to operationalize</a:t>
            </a:r>
          </a:p>
          <a:p>
            <a:pPr algn="l"/>
            <a:endParaRPr lang="en-US" dirty="0"/>
          </a:p>
          <a:p>
            <a:pPr algn="l"/>
            <a:endParaRPr lang="en-US" b="1" dirty="0"/>
          </a:p>
          <a:p>
            <a:pPr algn="l"/>
            <a:r>
              <a:rPr lang="en-US" b="1" dirty="0"/>
              <a:t>Broader Macro Observations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Current strands of Welsh Government Innovation funding align with R&amp;D intensive industry and technology rather than service industries.</a:t>
            </a:r>
          </a:p>
          <a:p>
            <a:pPr algn="l"/>
            <a:r>
              <a:rPr lang="en-US" dirty="0"/>
              <a:t>Should they be funding innovation more broadly?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Wales Innovates Strategy: Is focused on improving public services, but is misses the importance of private sector service innovation. 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More diversity in innovation funding/support will allow </a:t>
            </a:r>
            <a:r>
              <a:rPr lang="en-GB" i="0" dirty="0">
                <a:solidFill>
                  <a:srgbClr val="211A15"/>
                </a:solidFill>
                <a:effectLst/>
                <a:latin typeface="Segoe UI" panose="020B0502040204020203" pitchFamily="34" charset="0"/>
              </a:rPr>
              <a:t>Wales to be a leading, innovation-based nation.</a:t>
            </a:r>
            <a:r>
              <a:rPr lang="en-US" dirty="0"/>
              <a:t> </a:t>
            </a:r>
          </a:p>
          <a:p>
            <a:pPr algn="l"/>
            <a:r>
              <a:rPr lang="en-US" dirty="0"/>
              <a:t> 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6" name="Cross 5">
            <a:extLst>
              <a:ext uri="{FF2B5EF4-FFF2-40B4-BE49-F238E27FC236}">
                <a16:creationId xmlns:a16="http://schemas.microsoft.com/office/drawing/2014/main" id="{C19FBA95-8ED7-335E-1219-80A40A88AD8A}"/>
              </a:ext>
            </a:extLst>
          </p:cNvPr>
          <p:cNvSpPr/>
          <p:nvPr/>
        </p:nvSpPr>
        <p:spPr>
          <a:xfrm>
            <a:off x="567110" y="1416040"/>
            <a:ext cx="674915" cy="630474"/>
          </a:xfrm>
          <a:prstGeom prst="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ross 6">
            <a:extLst>
              <a:ext uri="{FF2B5EF4-FFF2-40B4-BE49-F238E27FC236}">
                <a16:creationId xmlns:a16="http://schemas.microsoft.com/office/drawing/2014/main" id="{BF7C64F0-3530-CAF5-7F8B-1A9C77003A12}"/>
              </a:ext>
            </a:extLst>
          </p:cNvPr>
          <p:cNvSpPr/>
          <p:nvPr/>
        </p:nvSpPr>
        <p:spPr>
          <a:xfrm>
            <a:off x="567110" y="2315467"/>
            <a:ext cx="674915" cy="630474"/>
          </a:xfrm>
          <a:prstGeom prst="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ross 7">
            <a:extLst>
              <a:ext uri="{FF2B5EF4-FFF2-40B4-BE49-F238E27FC236}">
                <a16:creationId xmlns:a16="http://schemas.microsoft.com/office/drawing/2014/main" id="{EC97A239-D8DD-97C6-6A0E-0C9857317FE9}"/>
              </a:ext>
            </a:extLst>
          </p:cNvPr>
          <p:cNvSpPr/>
          <p:nvPr/>
        </p:nvSpPr>
        <p:spPr>
          <a:xfrm>
            <a:off x="567109" y="3972203"/>
            <a:ext cx="674915" cy="630474"/>
          </a:xfrm>
          <a:prstGeom prst="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ross 8">
            <a:extLst>
              <a:ext uri="{FF2B5EF4-FFF2-40B4-BE49-F238E27FC236}">
                <a16:creationId xmlns:a16="http://schemas.microsoft.com/office/drawing/2014/main" id="{E6C92F69-685C-6884-6211-45C3CED36F40}"/>
              </a:ext>
            </a:extLst>
          </p:cNvPr>
          <p:cNvSpPr/>
          <p:nvPr/>
        </p:nvSpPr>
        <p:spPr>
          <a:xfrm>
            <a:off x="567109" y="4871630"/>
            <a:ext cx="674915" cy="630474"/>
          </a:xfrm>
          <a:prstGeom prst="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ross 9">
            <a:extLst>
              <a:ext uri="{FF2B5EF4-FFF2-40B4-BE49-F238E27FC236}">
                <a16:creationId xmlns:a16="http://schemas.microsoft.com/office/drawing/2014/main" id="{51092F52-B0A2-8B04-5C21-365F3BA6A421}"/>
              </a:ext>
            </a:extLst>
          </p:cNvPr>
          <p:cNvSpPr/>
          <p:nvPr/>
        </p:nvSpPr>
        <p:spPr>
          <a:xfrm>
            <a:off x="539896" y="5628939"/>
            <a:ext cx="674915" cy="630474"/>
          </a:xfrm>
          <a:prstGeom prst="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59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550C4F0-020F-4937-A37E-465CD8197B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36535F-3408-4B3F-A42A-D932C2FFB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Thank you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D51C3-9C57-4AB7-B29B-4880E4869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08736-FF1D-4E04-B827-CD86CC979DDF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Action Button: Help 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13E65BD-1092-4EA5-ABBC-70CE12BC63DC}"/>
              </a:ext>
            </a:extLst>
          </p:cNvPr>
          <p:cNvSpPr/>
          <p:nvPr/>
        </p:nvSpPr>
        <p:spPr>
          <a:xfrm>
            <a:off x="3429000" y="1524000"/>
            <a:ext cx="3305175" cy="3009900"/>
          </a:xfrm>
          <a:prstGeom prst="actionButtonHelp">
            <a:avLst/>
          </a:prstGeom>
          <a:solidFill>
            <a:srgbClr val="679C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163187-7BC4-40E2-8695-9BFACB749B04}"/>
              </a:ext>
            </a:extLst>
          </p:cNvPr>
          <p:cNvSpPr txBox="1"/>
          <p:nvPr/>
        </p:nvSpPr>
        <p:spPr>
          <a:xfrm>
            <a:off x="447675" y="2059454"/>
            <a:ext cx="24955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Feedback, Discussion, and Questions</a:t>
            </a:r>
          </a:p>
        </p:txBody>
      </p:sp>
    </p:spTree>
    <p:extLst>
      <p:ext uri="{BB962C8B-B14F-4D97-AF65-F5344CB8AC3E}">
        <p14:creationId xmlns:p14="http://schemas.microsoft.com/office/powerpoint/2010/main" val="1947347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" b="1424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08736-FF1D-4E04-B827-CD86CC979DDF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7"/>
          </p:nvPr>
        </p:nvSpPr>
        <p:spPr>
          <a:xfrm>
            <a:off x="435429" y="1663839"/>
            <a:ext cx="5992238" cy="14999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>
                <a:solidFill>
                  <a:schemeClr val="bg1">
                    <a:lumMod val="95000"/>
                  </a:schemeClr>
                </a:solidFill>
              </a:rPr>
              <a:t>To explore:</a:t>
            </a:r>
          </a:p>
          <a:p>
            <a:pPr marL="0" indent="0">
              <a:buNone/>
            </a:pPr>
            <a:r>
              <a:rPr lang="en-GB" sz="1800" dirty="0">
                <a:latin typeface="Arial" panose="020B0604020202020204" pitchFamily="34" charset="0"/>
              </a:rPr>
              <a:t>      How is innovation used in Welsh medium-sized    </a:t>
            </a:r>
          </a:p>
          <a:p>
            <a:pPr marL="0" indent="0">
              <a:buNone/>
            </a:pPr>
            <a:r>
              <a:rPr lang="en-GB" sz="1800" dirty="0">
                <a:latin typeface="Arial" panose="020B0604020202020204" pitchFamily="34" charset="0"/>
              </a:rPr>
              <a:t>       enterprises? </a:t>
            </a:r>
          </a:p>
        </p:txBody>
      </p:sp>
    </p:spTree>
    <p:extLst>
      <p:ext uri="{BB962C8B-B14F-4D97-AF65-F5344CB8AC3E}">
        <p14:creationId xmlns:p14="http://schemas.microsoft.com/office/powerpoint/2010/main" val="3604085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Big Picture – Innovation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158C4-0ED7-4193-9F6A-11F8107F0446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B0A28C-24D5-4D4A-A81F-443B4D99AA67}"/>
              </a:ext>
            </a:extLst>
          </p:cNvPr>
          <p:cNvSpPr txBox="1"/>
          <p:nvPr/>
        </p:nvSpPr>
        <p:spPr>
          <a:xfrm>
            <a:off x="-6040" y="6354072"/>
            <a:ext cx="915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0" i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UN Sustainable Goals (United Nations, 2015) – Innovation is a “dynamic and competitive force</a:t>
            </a:r>
            <a:r>
              <a:rPr lang="en-GB" b="0" i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”</a:t>
            </a:r>
            <a:endParaRPr lang="en-GB" dirty="0"/>
          </a:p>
        </p:txBody>
      </p:sp>
      <p:pic>
        <p:nvPicPr>
          <p:cNvPr id="1028" name="Picture 4" descr="Explained: The Sustainable Development Goals | Concern Worldwide">
            <a:extLst>
              <a:ext uri="{FF2B5EF4-FFF2-40B4-BE49-F238E27FC236}">
                <a16:creationId xmlns:a16="http://schemas.microsoft.com/office/drawing/2014/main" id="{DAA43826-7C43-F7F3-473C-1D2CD2B35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73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67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158C4-0ED7-4193-9F6A-11F8107F0446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http://photos.foter.com/134/remember-to-thank-all-the-books-you-havent-read-over-the-past-three-years-18.jp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8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610577" y="195262"/>
            <a:ext cx="7910765" cy="4903470"/>
          </a:xfrm>
          <a:prstGeom prst="wedgeRoundRectCallout">
            <a:avLst>
              <a:gd name="adj1" fmla="val 43301"/>
              <a:gd name="adj2" fmla="val 71553"/>
              <a:gd name="adj3" fmla="val 16667"/>
            </a:avLst>
          </a:prstGeom>
          <a:solidFill>
            <a:srgbClr val="F8F8F8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““To sustain the planet and its future population of 8.5 billion by 2030 innovation and creativity will be vital to driving more efficient and better use of resources.” </a:t>
            </a:r>
          </a:p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en-GB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Denoncourt</a:t>
            </a: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2020, p. 199) </a:t>
            </a:r>
          </a:p>
        </p:txBody>
      </p:sp>
    </p:spTree>
    <p:extLst>
      <p:ext uri="{BB962C8B-B14F-4D97-AF65-F5344CB8AC3E}">
        <p14:creationId xmlns:p14="http://schemas.microsoft.com/office/powerpoint/2010/main" val="253234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040" y="319262"/>
            <a:ext cx="8176263" cy="938038"/>
          </a:xfrm>
        </p:spPr>
        <p:txBody>
          <a:bodyPr>
            <a:normAutofit/>
          </a:bodyPr>
          <a:lstStyle/>
          <a:p>
            <a:r>
              <a:rPr lang="en-GB" sz="4000" dirty="0"/>
              <a:t>Economic Picture of UK and Wales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158C4-0ED7-4193-9F6A-11F8107F0446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2052" name="Picture 4" descr="UK expected to be only major economy to shrink in 2023 - IMF | The Business  Executive">
            <a:extLst>
              <a:ext uri="{FF2B5EF4-FFF2-40B4-BE49-F238E27FC236}">
                <a16:creationId xmlns:a16="http://schemas.microsoft.com/office/drawing/2014/main" id="{2F4D71ED-A694-9FD1-588E-B09AB30EB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968" y="3169690"/>
            <a:ext cx="3771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picture containing text, screenshot, plot, line&#10;&#10;Description automatically generated">
            <a:extLst>
              <a:ext uri="{FF2B5EF4-FFF2-40B4-BE49-F238E27FC236}">
                <a16:creationId xmlns:a16="http://schemas.microsoft.com/office/drawing/2014/main" id="{7414544C-2095-4D49-CD4A-454BA85D58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690"/>
            <a:ext cx="4972195" cy="3456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92D1DB-4D37-9D41-4D4D-BCFF563B36BA}"/>
              </a:ext>
            </a:extLst>
          </p:cNvPr>
          <p:cNvSpPr txBox="1"/>
          <p:nvPr/>
        </p:nvSpPr>
        <p:spPr>
          <a:xfrm>
            <a:off x="67647" y="4866080"/>
            <a:ext cx="490454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‘Scarring Effects’ – Pandemic/Brexit</a:t>
            </a:r>
          </a:p>
          <a:p>
            <a:pPr algn="l"/>
            <a:endParaRPr lang="en-GB" dirty="0">
              <a:solidFill>
                <a:srgbClr val="4D5156"/>
              </a:solidFill>
              <a:latin typeface="arial" panose="020B0604020202020204" pitchFamily="34" charset="0"/>
            </a:endParaRPr>
          </a:p>
          <a:p>
            <a:pPr algn="l"/>
            <a:r>
              <a:rPr lang="en-GB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- Reduction in GDP by 2% or £500 per head each year going forward</a:t>
            </a:r>
          </a:p>
          <a:p>
            <a:pPr algn="l"/>
            <a:endParaRPr lang="en-GB" sz="1400" b="0" i="0" dirty="0">
              <a:solidFill>
                <a:srgbClr val="4D5156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GB" sz="14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Welsh Budget 2022: Chief Economist’s Report - Jonathan Price, Welsh Government</a:t>
            </a:r>
            <a:endParaRPr 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3BA6DC-3F61-602A-EC97-A947E38BE06F}"/>
              </a:ext>
            </a:extLst>
          </p:cNvPr>
          <p:cNvSpPr txBox="1"/>
          <p:nvPr/>
        </p:nvSpPr>
        <p:spPr>
          <a:xfrm>
            <a:off x="5143968" y="1333690"/>
            <a:ext cx="35507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Forecasts from IMF show a shrinking economic picture across the UK (IMF, 2022) when compared with the other national economies</a:t>
            </a:r>
          </a:p>
        </p:txBody>
      </p:sp>
    </p:spTree>
    <p:extLst>
      <p:ext uri="{BB962C8B-B14F-4D97-AF65-F5344CB8AC3E}">
        <p14:creationId xmlns:p14="http://schemas.microsoft.com/office/powerpoint/2010/main" val="2271675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So what’s the potential solution?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D158C4-0ED7-4193-9F6A-11F8107F044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A6E6F6-5B7F-6E9E-D9BF-534B5C6C3F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6" y="1338079"/>
            <a:ext cx="3687549" cy="525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2B265A-F490-C54B-B381-C15182469BC5}"/>
              </a:ext>
            </a:extLst>
          </p:cNvPr>
          <p:cNvSpPr txBox="1"/>
          <p:nvPr/>
        </p:nvSpPr>
        <p:spPr>
          <a:xfrm>
            <a:off x="4060854" y="1568356"/>
            <a:ext cx="47438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0" i="0" dirty="0">
                <a:solidFill>
                  <a:srgbClr val="211A15"/>
                </a:solidFill>
                <a:effectLst/>
                <a:latin typeface="Segoe UI" panose="020B0502040204020203" pitchFamily="34" charset="0"/>
              </a:rPr>
              <a:t>“Our economy, education, wellbeing and climate missions are underpinned by our drive for </a:t>
            </a:r>
            <a:r>
              <a:rPr lang="en-GB" b="1" i="0" dirty="0">
                <a:solidFill>
                  <a:srgbClr val="211A15"/>
                </a:solidFill>
                <a:effectLst/>
                <a:latin typeface="Segoe UI" panose="020B0502040204020203" pitchFamily="34" charset="0"/>
              </a:rPr>
              <a:t>Wales to be a leading, innovation-based nation.</a:t>
            </a:r>
            <a:r>
              <a:rPr lang="en-GB" b="0" i="0" dirty="0">
                <a:solidFill>
                  <a:srgbClr val="211A15"/>
                </a:solidFill>
                <a:effectLst/>
                <a:latin typeface="Segoe UI" panose="020B0502040204020203" pitchFamily="34" charset="0"/>
              </a:rPr>
              <a:t> To be a society where skills, innovation and collaboration can flourish” (Minister for Economy, Vaughan </a:t>
            </a:r>
            <a:r>
              <a:rPr lang="en-GB" b="0" i="0" dirty="0" err="1">
                <a:solidFill>
                  <a:srgbClr val="211A15"/>
                </a:solidFill>
                <a:effectLst/>
                <a:latin typeface="Segoe UI" panose="020B0502040204020203" pitchFamily="34" charset="0"/>
              </a:rPr>
              <a:t>Gething</a:t>
            </a:r>
            <a:r>
              <a:rPr lang="en-GB" b="0" i="0" dirty="0">
                <a:solidFill>
                  <a:srgbClr val="211A15"/>
                </a:solidFill>
                <a:effectLst/>
                <a:latin typeface="Segoe UI" panose="020B0502040204020203" pitchFamily="34" charset="0"/>
              </a:rPr>
              <a:t>, 27/02/2023)</a:t>
            </a:r>
            <a:endParaRPr lang="en-US" dirty="0"/>
          </a:p>
        </p:txBody>
      </p:sp>
      <p:pic>
        <p:nvPicPr>
          <p:cNvPr id="8" name="Picture 7" descr="A picture containing text, compact disk, circle, data storage device&#10;&#10;Description automatically generated">
            <a:extLst>
              <a:ext uri="{FF2B5EF4-FFF2-40B4-BE49-F238E27FC236}">
                <a16:creationId xmlns:a16="http://schemas.microsoft.com/office/drawing/2014/main" id="{0FFE3D3C-2D85-353A-EDD4-BCDC3A7186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271" y="3910738"/>
            <a:ext cx="2707023" cy="26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846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Innovation in medium-size enterprises – What and Why?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158C4-0ED7-4193-9F6A-11F8107F0446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18A03120-B902-4517-84FB-E639FA89357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4336" r="4336"/>
          <a:stretch>
            <a:fillRect/>
          </a:stretch>
        </p:blipFill>
        <p:spPr>
          <a:xfrm>
            <a:off x="204497" y="1667607"/>
            <a:ext cx="3673790" cy="26768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B0A28C-24D5-4D4A-A81F-443B4D99AA67}"/>
              </a:ext>
            </a:extLst>
          </p:cNvPr>
          <p:cNvSpPr txBox="1"/>
          <p:nvPr/>
        </p:nvSpPr>
        <p:spPr>
          <a:xfrm>
            <a:off x="4032738" y="1713391"/>
            <a:ext cx="43492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0" i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“We want to increase the number of grounded firms in Wales and establish a firm base of medium sized Welsh firms which are capable of selling outside Wales but have decision making rooted firmly in our communities.”</a:t>
            </a:r>
          </a:p>
          <a:p>
            <a:pPr algn="l"/>
            <a:endParaRPr lang="en-GB" dirty="0">
              <a:solidFill>
                <a:srgbClr val="1F1F1F"/>
              </a:solidFill>
              <a:latin typeface="Arial" panose="020B0604020202020204" pitchFamily="34" charset="0"/>
            </a:endParaRPr>
          </a:p>
          <a:p>
            <a:pPr algn="l"/>
            <a:r>
              <a:rPr lang="en-GB" dirty="0">
                <a:solidFill>
                  <a:srgbClr val="1F1F1F"/>
                </a:solidFill>
                <a:latin typeface="Arial" panose="020B0604020202020204" pitchFamily="34" charset="0"/>
              </a:rPr>
              <a:t>Lee Walters, AM Deputy Minister for Economy and Transport (2019)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280C58-D3C8-4AEE-B362-B474063DC63D}"/>
              </a:ext>
            </a:extLst>
          </p:cNvPr>
          <p:cNvSpPr txBox="1"/>
          <p:nvPr/>
        </p:nvSpPr>
        <p:spPr>
          <a:xfrm>
            <a:off x="519138" y="4754805"/>
            <a:ext cx="79819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Chartered Business Institute (CBI) – (2011) ‘Future champions Unlocking growth in the UK ’ s medium-sized businesses</a:t>
            </a:r>
          </a:p>
          <a:p>
            <a:pPr algn="l"/>
            <a:endParaRPr lang="en-GB" dirty="0"/>
          </a:p>
          <a:p>
            <a:pPr algn="l"/>
            <a:r>
              <a:rPr lang="en-GB" dirty="0"/>
              <a:t>Federation of Small Business (FSB) – (2017) ‘</a:t>
            </a:r>
            <a:r>
              <a:rPr lang="en-GB" i="1" dirty="0"/>
              <a:t>WALES ’ MISSING MIDDLE’</a:t>
            </a:r>
            <a:endParaRPr lang="en-GB" dirty="0"/>
          </a:p>
          <a:p>
            <a:pPr algn="l"/>
            <a:endParaRPr lang="en-GB" dirty="0"/>
          </a:p>
          <a:p>
            <a:pPr algn="l"/>
            <a:r>
              <a:rPr lang="en-GB" dirty="0"/>
              <a:t>Development Bank of Wales – (2019) Medium-sized businesses and Welsh business structure</a:t>
            </a:r>
          </a:p>
        </p:txBody>
      </p:sp>
    </p:spTree>
    <p:extLst>
      <p:ext uri="{BB962C8B-B14F-4D97-AF65-F5344CB8AC3E}">
        <p14:creationId xmlns:p14="http://schemas.microsoft.com/office/powerpoint/2010/main" val="2598432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6B28A17-7768-45C5-8A66-317A15251B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040" y="319262"/>
            <a:ext cx="7178365" cy="938038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Why? | Theoretical underpinning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158C4-0ED7-4193-9F6A-11F8107F0446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b="1" dirty="0"/>
              <a:t>Focus</a:t>
            </a:r>
            <a:r>
              <a:rPr lang="en-GB" dirty="0"/>
              <a:t> on </a:t>
            </a:r>
            <a:r>
              <a:rPr lang="en-GB" b="1" dirty="0"/>
              <a:t>beneficiaries of open innovation</a:t>
            </a:r>
            <a:r>
              <a:rPr lang="en-GB" dirty="0"/>
              <a:t> which tend to be </a:t>
            </a:r>
            <a:r>
              <a:rPr lang="en-GB" b="1" dirty="0"/>
              <a:t>large corporates</a:t>
            </a:r>
          </a:p>
          <a:p>
            <a:pPr marL="0" indent="0">
              <a:buNone/>
            </a:pPr>
            <a:r>
              <a:rPr lang="en-GB" dirty="0"/>
              <a:t>(see </a:t>
            </a:r>
            <a:r>
              <a:rPr lang="en-GB" dirty="0" err="1"/>
              <a:t>Mortara</a:t>
            </a:r>
            <a:r>
              <a:rPr lang="en-GB" dirty="0"/>
              <a:t> and </a:t>
            </a:r>
            <a:r>
              <a:rPr lang="en-GB" dirty="0" err="1"/>
              <a:t>Minshall</a:t>
            </a:r>
            <a:r>
              <a:rPr lang="en-GB" dirty="0"/>
              <a:t>, 2011; </a:t>
            </a:r>
            <a:r>
              <a:rPr lang="en-GB" dirty="0" err="1"/>
              <a:t>Bervanakis</a:t>
            </a:r>
            <a:r>
              <a:rPr lang="en-GB" dirty="0"/>
              <a:t> and </a:t>
            </a:r>
            <a:r>
              <a:rPr lang="en-GB" dirty="0" err="1"/>
              <a:t>Dešić</a:t>
            </a:r>
            <a:r>
              <a:rPr lang="en-GB" dirty="0"/>
              <a:t>, 2013; </a:t>
            </a:r>
            <a:r>
              <a:rPr lang="en-GB" dirty="0" err="1"/>
              <a:t>Brunswicker</a:t>
            </a:r>
            <a:r>
              <a:rPr lang="en-GB" dirty="0"/>
              <a:t> and Chesbrough, 2018)  </a:t>
            </a:r>
          </a:p>
          <a:p>
            <a:pPr marL="0" indent="0">
              <a:buNone/>
            </a:pPr>
            <a:endParaRPr lang="en-GB" sz="1400" b="1" dirty="0"/>
          </a:p>
          <a:p>
            <a:pPr marL="0" indent="0">
              <a:buNone/>
            </a:pPr>
            <a:r>
              <a:rPr lang="en-GB" b="1" dirty="0"/>
              <a:t>Focus </a:t>
            </a:r>
            <a:r>
              <a:rPr lang="en-GB" dirty="0"/>
              <a:t>on engine/provider of the </a:t>
            </a:r>
            <a:r>
              <a:rPr lang="en-GB" b="1" dirty="0"/>
              <a:t>open innovation </a:t>
            </a:r>
            <a:r>
              <a:rPr lang="en-GB" dirty="0"/>
              <a:t>which tend to be </a:t>
            </a:r>
            <a:r>
              <a:rPr lang="en-GB" b="1" dirty="0"/>
              <a:t>SMEs/academia.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(see Usman and </a:t>
            </a:r>
            <a:r>
              <a:rPr lang="en-GB" dirty="0" err="1"/>
              <a:t>Vanhaverbeke</a:t>
            </a:r>
            <a:r>
              <a:rPr lang="en-GB" dirty="0"/>
              <a:t>, 2017a; Santoro </a:t>
            </a:r>
            <a:r>
              <a:rPr lang="en-GB" i="1" dirty="0"/>
              <a:t>et al.</a:t>
            </a:r>
            <a:r>
              <a:rPr lang="en-GB" dirty="0"/>
              <a:t>, 2018)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Literature on </a:t>
            </a:r>
            <a:r>
              <a:rPr lang="en-GB" b="1" dirty="0"/>
              <a:t>Welsh medium-sized enterprises</a:t>
            </a:r>
            <a:r>
              <a:rPr lang="en-GB" dirty="0"/>
              <a:t> is </a:t>
            </a:r>
            <a:r>
              <a:rPr lang="en-GB" b="1" dirty="0"/>
              <a:t>scarce</a:t>
            </a:r>
            <a:r>
              <a:rPr lang="en-GB" dirty="0"/>
              <a:t> (</a:t>
            </a:r>
            <a:r>
              <a:rPr lang="en-GB" dirty="0" err="1"/>
              <a:t>Rhisiart</a:t>
            </a:r>
            <a:r>
              <a:rPr lang="en-GB" dirty="0"/>
              <a:t> et al, 2014)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9754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9FEA8-F75E-4425-8E0A-F1DD87738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0"/>
            <a:ext cx="5249636" cy="674972"/>
          </a:xfrm>
        </p:spPr>
        <p:txBody>
          <a:bodyPr anchor="b">
            <a:normAutofit/>
          </a:bodyPr>
          <a:lstStyle/>
          <a:p>
            <a:r>
              <a:rPr lang="en-GB" sz="3000" dirty="0">
                <a:solidFill>
                  <a:schemeClr val="tx1"/>
                </a:solidFill>
              </a:rPr>
              <a:t>Quantitative Method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3974006-C93D-4F26-9C40-05BAF5F4A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0" y="1824589"/>
            <a:ext cx="2777490" cy="369610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7200" dirty="0">
                <a:solidFill>
                  <a:schemeClr val="tx1"/>
                </a:solidFill>
              </a:rPr>
              <a:t>Method was adopted to establish a baseline of statistical information for further exploration in the qualitative study</a:t>
            </a:r>
            <a:r>
              <a:rPr lang="en-GB" sz="7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200" dirty="0">
                <a:effectLst/>
              </a:rPr>
              <a:t>`</a:t>
            </a:r>
            <a:r>
              <a:rPr lang="en-GB" sz="7200" dirty="0">
                <a:solidFill>
                  <a:schemeClr val="bg1"/>
                </a:solidFill>
              </a:rPr>
              <a:t>Quantitative </a:t>
            </a:r>
            <a:r>
              <a:rPr lang="en-GB" dirty="0">
                <a:solidFill>
                  <a:schemeClr val="bg1"/>
                </a:solidFill>
              </a:rPr>
              <a:t>Data Capture </a:t>
            </a:r>
          </a:p>
          <a:p>
            <a:pPr marL="0" indent="0">
              <a:buNone/>
            </a:pPr>
            <a:r>
              <a:rPr lang="en-GB" sz="7200" dirty="0">
                <a:solidFill>
                  <a:schemeClr val="tx1"/>
                </a:solidFill>
              </a:rPr>
              <a:t>SAMPLE: Criteria (FAME Database)</a:t>
            </a:r>
          </a:p>
          <a:p>
            <a:r>
              <a:rPr lang="en-GB" sz="7200" dirty="0">
                <a:solidFill>
                  <a:schemeClr val="tx1"/>
                </a:solidFill>
              </a:rPr>
              <a:t>All active companies </a:t>
            </a:r>
          </a:p>
          <a:p>
            <a:r>
              <a:rPr lang="en-GB" sz="7200" dirty="0">
                <a:solidFill>
                  <a:schemeClr val="tx1"/>
                </a:solidFill>
              </a:rPr>
              <a:t>Number of employees: &gt;=50, &lt;250 (utilising the EU (2005) definition of Medium-sized enterprise)</a:t>
            </a:r>
          </a:p>
          <a:p>
            <a:r>
              <a:rPr lang="en-GB" sz="7200" dirty="0">
                <a:solidFill>
                  <a:schemeClr val="tx1"/>
                </a:solidFill>
              </a:rPr>
              <a:t>Year: 2017 (01/01/2017 – 31/12/2017)</a:t>
            </a:r>
          </a:p>
          <a:p>
            <a:r>
              <a:rPr lang="en-GB" sz="7200" dirty="0">
                <a:solidFill>
                  <a:schemeClr val="tx1"/>
                </a:solidFill>
              </a:rPr>
              <a:t>Registered address: Wales</a:t>
            </a:r>
          </a:p>
          <a:p>
            <a:pPr lvl="0"/>
            <a:r>
              <a:rPr lang="en-GB" sz="7200" dirty="0">
                <a:solidFill>
                  <a:schemeClr val="tx1"/>
                </a:solidFill>
              </a:rPr>
              <a:t>Targeted at Innovation Stakeholders (C&amp;D Suite)</a:t>
            </a:r>
          </a:p>
          <a:p>
            <a:endParaRPr lang="en-US" sz="135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896F64E-1B7C-43DB-9962-A3398F2CF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258" y="2069402"/>
            <a:ext cx="5438394" cy="2719197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8FCF768-8679-429A-91F4-0124280DA181}"/>
              </a:ext>
            </a:extLst>
          </p:cNvPr>
          <p:cNvCxnSpPr/>
          <p:nvPr/>
        </p:nvCxnSpPr>
        <p:spPr>
          <a:xfrm>
            <a:off x="732723" y="2412935"/>
            <a:ext cx="231007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DF8D9B7-E013-4548-801B-1CD86D84198D}"/>
              </a:ext>
            </a:extLst>
          </p:cNvPr>
          <p:cNvSpPr txBox="1"/>
          <p:nvPr/>
        </p:nvSpPr>
        <p:spPr>
          <a:xfrm>
            <a:off x="3207258" y="4976404"/>
            <a:ext cx="54383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solidFill>
                  <a:schemeClr val="tx1"/>
                </a:solidFill>
              </a:rPr>
              <a:t>APPROACH: Large scale questionnaire sent to total accessible population.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Population</a:t>
            </a:r>
          </a:p>
          <a:p>
            <a:pPr algn="ctr"/>
            <a:r>
              <a:rPr lang="en-GB" dirty="0"/>
              <a:t>N = 590   n = 60 </a:t>
            </a:r>
          </a:p>
        </p:txBody>
      </p:sp>
    </p:spTree>
    <p:extLst>
      <p:ext uri="{BB962C8B-B14F-4D97-AF65-F5344CB8AC3E}">
        <p14:creationId xmlns:p14="http://schemas.microsoft.com/office/powerpoint/2010/main" val="131700863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- Template">
  <a:themeElements>
    <a:clrScheme name="IT Training Colours">
      <a:dk1>
        <a:srgbClr val="404040"/>
      </a:dk1>
      <a:lt1>
        <a:srgbClr val="F2F2F2"/>
      </a:lt1>
      <a:dk2>
        <a:srgbClr val="396E9A"/>
      </a:dk2>
      <a:lt2>
        <a:srgbClr val="F2F2F2"/>
      </a:lt2>
      <a:accent1>
        <a:srgbClr val="F0811D"/>
      </a:accent1>
      <a:accent2>
        <a:srgbClr val="396E9A"/>
      </a:accent2>
      <a:accent3>
        <a:srgbClr val="009900"/>
      </a:accent3>
      <a:accent4>
        <a:srgbClr val="7030A0"/>
      </a:accent4>
      <a:accent5>
        <a:srgbClr val="C00000"/>
      </a:accent5>
      <a:accent6>
        <a:srgbClr val="333399"/>
      </a:accent6>
      <a:hlink>
        <a:srgbClr val="0070C0"/>
      </a:hlink>
      <a:folHlink>
        <a:srgbClr val="0070C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- Template.potx" id="{EDC9BE9E-982C-4235-96A1-EAD02E003B7C}" vid="{E6534139-8921-4F45-A06F-F3D1D892D8B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T Training Resource" ma:contentTypeID="0x01010015C34106D3335D438F22653735D5779C003E6415A97AF5B548B603F65FB5921D84" ma:contentTypeVersion="4" ma:contentTypeDescription="An IT Training document" ma:contentTypeScope="" ma:versionID="3643f1245ec09cd70e04e807c8e6044c">
  <xsd:schema xmlns:xsd="http://www.w3.org/2001/XMLSchema" xmlns:xs="http://www.w3.org/2001/XMLSchema" xmlns:p="http://schemas.microsoft.com/office/2006/metadata/properties" xmlns:ns2="7a7d16e6-7e45-474e-b3e3-46e6132bcd83" xmlns:ns3="http://schemas.microsoft.com/sharepoint/v4" targetNamespace="http://schemas.microsoft.com/office/2006/metadata/properties" ma:root="true" ma:fieldsID="befdb2bbe42608c19b2d3931f3b4d560" ns2:_="" ns3:_="">
    <xsd:import namespace="7a7d16e6-7e45-474e-b3e3-46e6132bcd8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IT_x0020_Training_x0020_Resource_x0020_Type" minOccurs="0"/>
                <xsd:element ref="ns2:IT_x0020_Training_x0020_Course" minOccurs="0"/>
                <xsd:element ref="ns3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7d16e6-7e45-474e-b3e3-46e6132bcd83" elementFormDefault="qualified">
    <xsd:import namespace="http://schemas.microsoft.com/office/2006/documentManagement/types"/>
    <xsd:import namespace="http://schemas.microsoft.com/office/infopath/2007/PartnerControls"/>
    <xsd:element name="IT_x0020_Training_x0020_Resource_x0020_Type" ma:index="8" nillable="true" ma:displayName="Resource Type" ma:default="Resource" ma:description="What type of IT training resource is this?" ma:format="Dropdown" ma:internalName="IT_x0020_Training_x0020_Resource_x0020_Type" ma:readOnly="false">
      <xsd:simpleType>
        <xsd:union memberTypes="dms:Text">
          <xsd:simpleType>
            <xsd:restriction base="dms:Choice">
              <xsd:enumeration value="Slides"/>
              <xsd:enumeration value="How-To Guide"/>
              <xsd:enumeration value="Workbook"/>
              <xsd:enumeration value="Resource"/>
              <xsd:enumeration value="Handout"/>
              <xsd:enumeration value="External Link"/>
              <xsd:enumeration value="Cardiff Met Link"/>
            </xsd:restriction>
          </xsd:simpleType>
        </xsd:union>
      </xsd:simpleType>
    </xsd:element>
    <xsd:element name="IT_x0020_Training_x0020_Course" ma:index="9" nillable="true" ma:displayName="Training Course" ma:format="Dropdown" ma:internalName="IT_x0020_Training_x0020_Course">
      <xsd:simpleType>
        <xsd:union memberTypes="dms:Text">
          <xsd:simpleType>
            <xsd:restriction base="dms:Choice">
              <xsd:enumeration value="Managing your Documents with SharePoint and OneDrive"/>
              <xsd:enumeration value="Team Site Administration with SharePoint 2010"/>
              <xsd:enumeration value="Efficient Administration with SharePoint 2010"/>
              <xsd:enumeration value="Communicating Effectively with Outlook 2013"/>
              <xsd:enumeration value="Perfecting PowerPoint Presentations"/>
              <xsd:enumeration value="Foundation Excel 2013"/>
              <xsd:enumeration value="Intermediate Excel 2013"/>
              <xsd:enumeration value="Essential IT"/>
              <xsd:enumeration value="Designing Academic Posters"/>
              <xsd:enumeration value="Designing Effective Surveys with Qualtrics"/>
              <xsd:enumeration value="Presenting with Prezi"/>
              <xsd:enumeration value="Preparing Images with Adobe PhotoShop - Level 1"/>
              <xsd:enumeration value="Preparing Images with Adobe PhotoShop - Level 2"/>
              <xsd:enumeration value="Working with Windows 10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0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T_x0020_Training_x0020_Resource_x0020_Type xmlns="7a7d16e6-7e45-474e-b3e3-46e6132bcd83">Slides</IT_x0020_Training_x0020_Resource_x0020_Type>
    <IT_x0020_Training_x0020_Course xmlns="7a7d16e6-7e45-474e-b3e3-46e6132bcd83">Perfecting PowerPoint Presentations</IT_x0020_Training_x0020_Course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D1E8677A-4828-4ED5-895B-32AB820FD7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7d16e6-7e45-474e-b3e3-46e6132bcd8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E10D83D-CD44-41CF-9C8A-B03F59F770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64DF5D-6E77-4D8A-B034-636D98EA0F13}">
  <ds:schemaRefs>
    <ds:schemaRef ds:uri="http://schemas.microsoft.com/office/2006/metadata/properties"/>
    <ds:schemaRef ds:uri="http://schemas.microsoft.com/office/infopath/2007/PartnerControls"/>
    <ds:schemaRef ds:uri="7a7d16e6-7e45-474e-b3e3-46e6132bcd83"/>
    <ds:schemaRef ds:uri="http://schemas.microsoft.com/sharepoint/v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- Template</Template>
  <TotalTime>19469</TotalTime>
  <Words>973</Words>
  <Application>Microsoft Macintosh PowerPoint</Application>
  <PresentationFormat>On-screen Show (4:3)</PresentationFormat>
  <Paragraphs>125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Arial</vt:lpstr>
      <vt:lpstr>Calibri</vt:lpstr>
      <vt:lpstr>Century Gothic</vt:lpstr>
      <vt:lpstr>Segoe UI</vt:lpstr>
      <vt:lpstr>Tahoma</vt:lpstr>
      <vt:lpstr>Times New Roman</vt:lpstr>
      <vt:lpstr>Wingdings</vt:lpstr>
      <vt:lpstr>PowerPoint - Template</vt:lpstr>
      <vt:lpstr>Are You Being Served: The Importance of Service Innovation in Wales</vt:lpstr>
      <vt:lpstr>Aims</vt:lpstr>
      <vt:lpstr>Big Picture – Innovation </vt:lpstr>
      <vt:lpstr>PowerPoint Presentation</vt:lpstr>
      <vt:lpstr>Economic Picture of UK and Wales</vt:lpstr>
      <vt:lpstr>So what’s the potential solution?</vt:lpstr>
      <vt:lpstr>Innovation in medium-size enterprises – What and Why?</vt:lpstr>
      <vt:lpstr>Why? | Theoretical underpinning</vt:lpstr>
      <vt:lpstr>Quantitative Method</vt:lpstr>
      <vt:lpstr>Generalisability</vt:lpstr>
      <vt:lpstr>Inferential Statistical Analysis</vt:lpstr>
      <vt:lpstr>Inferential Results - Open Innovation and Service Innovation </vt:lpstr>
      <vt:lpstr>Inferential Results – Organisational Strategy and Service Innovation </vt:lpstr>
      <vt:lpstr>Potential Implications and Conclusions</vt:lpstr>
      <vt:lpstr> 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Perfecting PowerPoint Presentations</dc:title>
  <dc:creator>Johns, Gareth P.</dc:creator>
  <cp:lastModifiedBy>John Barker (Student)</cp:lastModifiedBy>
  <cp:revision>121</cp:revision>
  <dcterms:created xsi:type="dcterms:W3CDTF">2014-10-14T14:39:31Z</dcterms:created>
  <dcterms:modified xsi:type="dcterms:W3CDTF">2023-05-15T10:02:15Z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0x01010015C34106D3335D438F22653735D5779C003E6415A97AF5B548B603F65FB5921D84</vt:lpwstr>
  </property>
  <property fmtid="{D5CDD505-2E9C-101B-9397-08002B2CF9AE}" pid="3" name="Order">
    <vt:r8>200</vt:r8>
  </property>
  <property fmtid="{D5CDD505-2E9C-101B-9397-08002B2CF9AE}" pid="4" name="URL">
    <vt:lpwstr/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TemplateUrl">
    <vt:lpwstr/>
  </property>
  <property fmtid="{D5CDD505-2E9C-101B-9397-08002B2CF9AE}" pid="10" name="IconOverlay">
    <vt:lpwstr/>
  </property>
</Properties>
</file>