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7" r:id="rId3"/>
    <p:sldId id="257" r:id="rId4"/>
    <p:sldId id="263" r:id="rId5"/>
    <p:sldId id="266" r:id="rId6"/>
    <p:sldId id="260" r:id="rId7"/>
    <p:sldId id="265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0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3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3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444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9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9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74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2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1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8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0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1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1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5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8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4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8FC7A-353B-4B1E-A984-EE77C2F85E51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9EF8-91B5-4ED6-819E-376BA37661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78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ewage@cardiffmet.ac.uk" TargetMode="External"/><Relationship Id="rId2" Type="http://schemas.openxmlformats.org/officeDocument/2006/relationships/hyperlink" Target="mailto:C.Tabi2@cardiffmet.ac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aukwandu@cardiffmet.ac.uk" TargetMode="External"/><Relationship Id="rId4" Type="http://schemas.openxmlformats.org/officeDocument/2006/relationships/hyperlink" Target="mailto:SBakhsh@cardiffmet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7892-0464-4E1C-A9F3-8DE729644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805999"/>
            <a:ext cx="9001462" cy="2442411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Online Child Protection</a:t>
            </a:r>
            <a:r>
              <a:rPr kumimoji="0" lang="en-GB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and Beyond COVID-19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60530414-89FB-41EC-8FCF-D88B8FE0E365}"/>
              </a:ext>
            </a:extLst>
          </p:cNvPr>
          <p:cNvSpPr txBox="1">
            <a:spLocks/>
          </p:cNvSpPr>
          <p:nvPr/>
        </p:nvSpPr>
        <p:spPr>
          <a:xfrm>
            <a:off x="9245066" y="4000616"/>
            <a:ext cx="2618071" cy="2207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55000" lnSpcReduction="20000"/>
          </a:bodyPr>
          <a:lstStyle>
            <a:lvl1pPr marL="0" marR="0" lvl="0" indent="0" algn="l" defTabSz="914400" rtl="0" fontAlgn="auto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defRPr>
            </a:lvl1pPr>
            <a:lvl2pPr marL="384048" marR="0" lvl="1" indent="-182880" algn="l" defTabSz="914400" rtl="0" fontAlgn="auto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SzPct val="100000"/>
              <a:buFont typeface="Calibri" pitchFamily="34"/>
              <a:buChar char="◦"/>
              <a:tabLst/>
              <a:defRPr lang="en-US" sz="1700" b="0" i="0" u="none" strike="noStrike" kern="1200" cap="none" spc="0" baseline="0">
                <a:solidFill>
                  <a:srgbClr val="404040"/>
                </a:solidFill>
                <a:uFillTx/>
                <a:latin typeface="Franklin Gothic Book"/>
              </a:defRPr>
            </a:lvl2pPr>
            <a:lvl3pPr marL="566928" marR="0" lvl="2" indent="-182880" algn="l" defTabSz="914400" rtl="0" fontAlgn="auto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SzPct val="100000"/>
              <a:buFont typeface="Calibri" pitchFamily="34"/>
              <a:buChar char="◦"/>
              <a:tabLst/>
              <a:defRPr lang="en-US" sz="1300" b="0" i="0" u="none" strike="noStrike" kern="1200" cap="none" spc="0" baseline="0">
                <a:solidFill>
                  <a:srgbClr val="404040"/>
                </a:solidFill>
                <a:uFillTx/>
                <a:latin typeface="Franklin Gothic Book"/>
              </a:defRPr>
            </a:lvl3pPr>
            <a:lvl4pPr marL="749808" marR="0" lvl="3" indent="-182880" algn="l" defTabSz="914400" rtl="0" fontAlgn="auto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SzPct val="100000"/>
              <a:buFont typeface="Calibri" pitchFamily="34"/>
              <a:buChar char="◦"/>
              <a:tabLst/>
              <a:defRPr lang="en-US" sz="1300" b="0" i="0" u="none" strike="noStrike" kern="1200" cap="none" spc="0" baseline="0">
                <a:solidFill>
                  <a:srgbClr val="404040"/>
                </a:solidFill>
                <a:uFillTx/>
                <a:latin typeface="Franklin Gothic Book"/>
              </a:defRPr>
            </a:lvl4pPr>
            <a:lvl5pPr marL="932688" marR="0" lvl="4" indent="-182880" algn="l" defTabSz="914400" rtl="0" fontAlgn="auto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SzPct val="100000"/>
              <a:buFont typeface="Calibri" pitchFamily="34"/>
              <a:buChar char="◦"/>
              <a:tabLst/>
              <a:defRPr lang="en-US" sz="1300" b="0" i="0" u="none" strike="noStrike" kern="1200" cap="none" spc="0" baseline="0">
                <a:solidFill>
                  <a:srgbClr val="404040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/>
            </a:pPr>
            <a:r>
              <a:rPr kumimoji="0" lang="en-GB" sz="17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</a:rPr>
              <a:t>Authors: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/>
            </a:pPr>
            <a:r>
              <a:rPr lang="sv-SE" sz="1700" dirty="0"/>
              <a:t>Mr Christantus Tabi</a:t>
            </a:r>
            <a:endParaRPr kumimoji="0" lang="sv-SE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/>
            </a:pPr>
            <a:r>
              <a:rPr lang="sv-SE" sz="1700" dirty="0">
                <a:hlinkClick r:id="rId2"/>
              </a:rPr>
              <a:t>C.Tabi2</a:t>
            </a:r>
            <a:r>
              <a:rPr kumimoji="0" lang="sv-S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2"/>
              </a:rPr>
              <a:t>@cardiffmet.ac.uk</a:t>
            </a:r>
            <a:endParaRPr kumimoji="0" lang="sv-SE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/>
            </a:pPr>
            <a:endParaRPr kumimoji="0" lang="sv-SE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/>
            </a:pPr>
            <a:r>
              <a:rPr kumimoji="0" lang="sv-S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</a:rPr>
              <a:t>Dr  Chaminda Hewage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/>
            </a:pPr>
            <a:r>
              <a:rPr kumimoji="0" lang="sv-S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hlinkClick r:id="rId3"/>
              </a:rPr>
              <a:t>chewage@cardiffmet.ac.uk</a:t>
            </a:r>
            <a:endParaRPr kumimoji="0" lang="sv-SE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/>
            </a:pPr>
            <a:endParaRPr kumimoji="0" lang="sv-SE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/>
            </a:pPr>
            <a:r>
              <a:rPr kumimoji="0" lang="sv-S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</a:rPr>
              <a:t>Dr  Sheikh Tahir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hlinkClick r:id="rId4"/>
              </a:rPr>
              <a:t>SBakhsh@cardiffmet.ac.uk</a:t>
            </a: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/>
            </a:pP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</a:rPr>
              <a:t>Dr  Elochukwu Ukwandu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hlinkClick r:id="rId5"/>
              </a:rPr>
              <a:t>eaukwandu@cardiffmet.ac.uk</a:t>
            </a: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016"/>
              </a:buClr>
              <a:buSzPct val="100000"/>
              <a:buFont typeface="Calibri" pitchFamily="34"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3303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895B-7251-4F33-A087-F166763F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14960-3303-4C46-987B-C5EB48DC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800" dirty="0"/>
              <a:t>Questions &amp; answers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7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OBJECTIVES</a:t>
            </a:r>
          </a:p>
          <a:p>
            <a:r>
              <a:rPr lang="en-GB" dirty="0"/>
              <a:t>PROBLEM</a:t>
            </a:r>
          </a:p>
          <a:p>
            <a:r>
              <a:rPr lang="en-GB" dirty="0"/>
              <a:t>LITERATURE</a:t>
            </a:r>
          </a:p>
          <a:p>
            <a:r>
              <a:rPr lang="en-GB" dirty="0"/>
              <a:t>FINDINGS/SOLUCTIONS</a:t>
            </a:r>
          </a:p>
          <a:p>
            <a:r>
              <a:rPr lang="en-GB" dirty="0"/>
              <a:t>RESULTS</a:t>
            </a:r>
          </a:p>
          <a:p>
            <a:r>
              <a:rPr lang="en-GB" dirty="0"/>
              <a:t>CONLUSIONS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A10A7E-503D-4B96-803F-4F60CA80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GB" sz="2900" dirty="0"/>
              <a:t>BENEFITS &amp; ADVERSE EFFECTS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F866645-F026-4153-82D1-D3C3916A1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581526"/>
          </a:xfrm>
        </p:spPr>
        <p:txBody>
          <a:bodyPr anchor="ctr">
            <a:normAutofit fontScale="92500" lnSpcReduction="20000"/>
          </a:bodyPr>
          <a:lstStyle/>
          <a:p>
            <a:r>
              <a:rPr lang="en-GB" dirty="0"/>
              <a:t>Breaching the gap and reduces physical barriers for all.</a:t>
            </a:r>
          </a:p>
          <a:p>
            <a:r>
              <a:rPr lang="en-GB" dirty="0"/>
              <a:t>Children High Dependency on Technology</a:t>
            </a:r>
          </a:p>
          <a:p>
            <a:r>
              <a:rPr lang="en-GB" dirty="0"/>
              <a:t>Who used the internet during COVID-19?</a:t>
            </a:r>
          </a:p>
          <a:p>
            <a:pPr lvl="2"/>
            <a:r>
              <a:rPr lang="en-GB" dirty="0"/>
              <a:t>Children and families</a:t>
            </a:r>
          </a:p>
          <a:p>
            <a:pPr lvl="2"/>
            <a:r>
              <a:rPr lang="en-GB" dirty="0"/>
              <a:t>Health </a:t>
            </a:r>
          </a:p>
          <a:p>
            <a:pPr lvl="2"/>
            <a:r>
              <a:rPr lang="en-GB" dirty="0"/>
              <a:t>Education</a:t>
            </a:r>
          </a:p>
          <a:p>
            <a:pPr lvl="2"/>
            <a:r>
              <a:rPr lang="en-GB" dirty="0"/>
              <a:t>Law enforcement</a:t>
            </a:r>
          </a:p>
          <a:p>
            <a:pPr lvl="2"/>
            <a:r>
              <a:rPr lang="en-GB" dirty="0"/>
              <a:t>Businesses </a:t>
            </a:r>
          </a:p>
          <a:p>
            <a:pPr lvl="2"/>
            <a:r>
              <a:rPr lang="en-GB" dirty="0"/>
              <a:t>The Government(s)</a:t>
            </a:r>
          </a:p>
          <a:p>
            <a:pPr lvl="2"/>
            <a:r>
              <a:rPr lang="en-GB" dirty="0"/>
              <a:t>Sports Organisations</a:t>
            </a:r>
          </a:p>
          <a:p>
            <a:pPr lvl="2"/>
            <a:r>
              <a:rPr lang="en-GB" dirty="0"/>
              <a:t>The whole world</a:t>
            </a:r>
          </a:p>
          <a:p>
            <a:r>
              <a:rPr lang="en-GB" dirty="0"/>
              <a:t>Increases in Risk for Children while Online.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62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405C-14E1-4065-9515-C400D06A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20317"/>
            <a:ext cx="10353761" cy="1708484"/>
          </a:xfrm>
        </p:spPr>
        <p:txBody>
          <a:bodyPr>
            <a:normAutofit fontScale="90000"/>
          </a:bodyPr>
          <a:lstStyle/>
          <a:p>
            <a:r>
              <a:rPr lang="en-GB" dirty="0"/>
              <a:t>Child protection &amp; strategies in managing foreseeable risk Online abuse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412E4-C653-42C2-9803-C47838C148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u="sng" dirty="0"/>
              <a:t>Child  Protection  Agencies:</a:t>
            </a:r>
          </a:p>
          <a:p>
            <a:pPr lvl="1"/>
            <a:r>
              <a:rPr lang="en-GB" dirty="0"/>
              <a:t>Children’s Services.</a:t>
            </a:r>
          </a:p>
          <a:p>
            <a:pPr lvl="1"/>
            <a:r>
              <a:rPr lang="en-GB" dirty="0"/>
              <a:t>Police</a:t>
            </a:r>
          </a:p>
          <a:p>
            <a:pPr lvl="1"/>
            <a:r>
              <a:rPr lang="en-GB" dirty="0"/>
              <a:t>Health.</a:t>
            </a:r>
          </a:p>
          <a:p>
            <a:pPr lvl="1"/>
            <a:r>
              <a:rPr lang="en-GB" dirty="0"/>
              <a:t>Education.</a:t>
            </a:r>
          </a:p>
          <a:p>
            <a:pPr lvl="1"/>
            <a:r>
              <a:rPr lang="en-GB" dirty="0"/>
              <a:t>General Public/informants via referrals or disclosures.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37D97-1285-4BC9-B2B2-FAA996BFBF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u="sng" dirty="0"/>
              <a:t>Strategies  used  by Child Protection Agencies:-</a:t>
            </a:r>
          </a:p>
          <a:p>
            <a:pPr lvl="1"/>
            <a:r>
              <a:rPr lang="en-GB" dirty="0"/>
              <a:t>Artificial Intelligence.</a:t>
            </a:r>
          </a:p>
          <a:p>
            <a:pPr lvl="1"/>
            <a:r>
              <a:rPr lang="en-GB" dirty="0"/>
              <a:t>Big Data.</a:t>
            </a:r>
          </a:p>
          <a:p>
            <a:pPr lvl="1"/>
            <a:r>
              <a:rPr lang="en-GB" dirty="0"/>
              <a:t>CCTV.</a:t>
            </a:r>
          </a:p>
          <a:p>
            <a:pPr lvl="1"/>
            <a:r>
              <a:rPr lang="en-GB" dirty="0"/>
              <a:t>Body Camera</a:t>
            </a:r>
          </a:p>
          <a:p>
            <a:pPr lvl="1"/>
            <a:r>
              <a:rPr lang="en-GB" dirty="0"/>
              <a:t>Referral Mechanisms </a:t>
            </a:r>
          </a:p>
          <a:p>
            <a:pPr lvl="1"/>
            <a:r>
              <a:rPr lang="en-GB" dirty="0"/>
              <a:t>Child Protection Investigations.</a:t>
            </a:r>
          </a:p>
          <a:p>
            <a:pPr lvl="1"/>
            <a:r>
              <a:rPr lang="en-GB" dirty="0"/>
              <a:t>Assessment  Framework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69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0185-8C7E-4D1E-AB50-A710EC16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Most Popular social media platforms used by children in UK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6E22962-BDEF-49CA-8D76-D3087EFB9C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877" r="4999"/>
          <a:stretch/>
        </p:blipFill>
        <p:spPr>
          <a:xfrm>
            <a:off x="6096000" y="2564981"/>
            <a:ext cx="5171556" cy="3595196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9FD3EA0-445A-4510-BEC4-304DCE620D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11650"/>
          <a:stretch/>
        </p:blipFill>
        <p:spPr>
          <a:xfrm>
            <a:off x="389581" y="2564981"/>
            <a:ext cx="5519428" cy="35638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F8F91E-9483-4191-8363-081C5B2DA8D7}"/>
              </a:ext>
            </a:extLst>
          </p:cNvPr>
          <p:cNvSpPr txBox="1"/>
          <p:nvPr/>
        </p:nvSpPr>
        <p:spPr>
          <a:xfrm>
            <a:off x="6096000" y="2057400"/>
            <a:ext cx="517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8E619-C273-4F89-A5DA-D69AA2A38074}"/>
              </a:ext>
            </a:extLst>
          </p:cNvPr>
          <p:cNvSpPr txBox="1"/>
          <p:nvPr/>
        </p:nvSpPr>
        <p:spPr>
          <a:xfrm>
            <a:off x="439153" y="2065785"/>
            <a:ext cx="546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Before 2022</a:t>
            </a:r>
          </a:p>
        </p:txBody>
      </p:sp>
    </p:spTree>
    <p:extLst>
      <p:ext uri="{BB962C8B-B14F-4D97-AF65-F5344CB8AC3E}">
        <p14:creationId xmlns:p14="http://schemas.microsoft.com/office/powerpoint/2010/main" val="410625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A5E449-B95D-46A6-9234-5477BCBAD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AB04-9C18-4535-B343-068A2079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8" y="609600"/>
            <a:ext cx="3408068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Increases in Risk for Children while Online during covid-19</a:t>
            </a:r>
            <a:br>
              <a:rPr lang="en-US" sz="1800" dirty="0">
                <a:solidFill>
                  <a:srgbClr val="FFFFFF"/>
                </a:solidFill>
              </a:rPr>
            </a:b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113FE-00ED-4DFD-B853-285DBAE33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241ECA-58F6-470F-919C-959A5938E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7490" y="1754893"/>
            <a:ext cx="5926045" cy="3348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8CC676F-74F1-441D-9B51-42C5B87F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2337B-6374-4618-AD5F-D7FE15F3E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9487" y="2096064"/>
            <a:ext cx="3408070" cy="39621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Less personal interactions with families</a:t>
            </a:r>
          </a:p>
          <a:p>
            <a:r>
              <a:rPr lang="en-US" sz="1600">
                <a:solidFill>
                  <a:srgbClr val="FFFFFF"/>
                </a:solidFill>
              </a:rPr>
              <a:t>Interest in drill music</a:t>
            </a:r>
          </a:p>
          <a:p>
            <a:r>
              <a:rPr lang="en-US" sz="1600">
                <a:solidFill>
                  <a:srgbClr val="FFFFFF"/>
                </a:solidFill>
              </a:rPr>
              <a:t>Online dating vulnerabilities</a:t>
            </a:r>
          </a:p>
          <a:p>
            <a:r>
              <a:rPr lang="en-US" sz="1600">
                <a:solidFill>
                  <a:srgbClr val="FFFFFF"/>
                </a:solidFill>
              </a:rPr>
              <a:t>Crime glamorisation</a:t>
            </a:r>
          </a:p>
          <a:p>
            <a:r>
              <a:rPr lang="en-US" sz="1600">
                <a:solidFill>
                  <a:srgbClr val="FFFFFF"/>
                </a:solidFill>
              </a:rPr>
              <a:t>Bullying</a:t>
            </a:r>
          </a:p>
          <a:p>
            <a:r>
              <a:rPr lang="en-US" sz="1600">
                <a:solidFill>
                  <a:srgbClr val="FFFFFF"/>
                </a:solidFill>
              </a:rPr>
              <a:t>Suicide</a:t>
            </a:r>
          </a:p>
          <a:p>
            <a:r>
              <a:rPr lang="en-US" sz="1600">
                <a:solidFill>
                  <a:srgbClr val="FFFFFF"/>
                </a:solidFill>
              </a:rPr>
              <a:t>Child Sexual Abuses</a:t>
            </a:r>
          </a:p>
          <a:p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73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4E213D-3FA7-4D59-80B5-015897DCA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8A5E9-7F4E-4484-BDBA-64356C82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91" y="609600"/>
            <a:ext cx="4832465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dirty="0">
                <a:solidFill>
                  <a:srgbClr val="FFFFFF"/>
                </a:solidFill>
              </a:rPr>
              <a:t>INCREASE IN ONLINE CRIME DUE TO COVID-19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0D63BE23-20C0-4F37-860E-0892A4DE0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5229225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C1C3A4-05A9-4BA0-8757-F063A6CE09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2496" y="799816"/>
            <a:ext cx="4779821" cy="51233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49AB149-D0D3-42EA-8B4C-F39E213AE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5109182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2542E-3127-42C8-857B-C7E9B0943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091" y="2096064"/>
            <a:ext cx="4832465" cy="39621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More online contact than face to face.</a:t>
            </a:r>
          </a:p>
          <a:p>
            <a:r>
              <a:rPr lang="en-US" dirty="0">
                <a:solidFill>
                  <a:srgbClr val="FFFFFF"/>
                </a:solidFill>
              </a:rPr>
              <a:t>Easy to share online materials via internet.</a:t>
            </a:r>
          </a:p>
          <a:p>
            <a:r>
              <a:rPr lang="en-US" dirty="0">
                <a:solidFill>
                  <a:srgbClr val="FFFFFF"/>
                </a:solidFill>
              </a:rPr>
              <a:t>Available internet facilities on children’s devices.</a:t>
            </a:r>
          </a:p>
        </p:txBody>
      </p:sp>
    </p:spTree>
    <p:extLst>
      <p:ext uri="{BB962C8B-B14F-4D97-AF65-F5344CB8AC3E}">
        <p14:creationId xmlns:p14="http://schemas.microsoft.com/office/powerpoint/2010/main" val="1507314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061B6-F6CA-4230-A262-A00DFE40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and investigations.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1D228-D70A-4FA6-A9E0-5E715679C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in 6 children communicate with a stranger online.</a:t>
            </a:r>
          </a:p>
          <a:p>
            <a:r>
              <a:rPr lang="en-GB" dirty="0"/>
              <a:t>5% met with someone they had only spoken with online.</a:t>
            </a:r>
          </a:p>
          <a:p>
            <a:r>
              <a:rPr lang="en-GB" dirty="0"/>
              <a:t>Between  2016  and  2021 there was almost 80% online abuse in the UK (NSPCC, 2021).</a:t>
            </a:r>
          </a:p>
          <a:p>
            <a:r>
              <a:rPr lang="en-GB" dirty="0"/>
              <a:t>5% of children in the UK met someone face to face after speaking to them online once during COVID-19 (National Statistics Centre for Crime and Justice, 2022).</a:t>
            </a:r>
          </a:p>
          <a:p>
            <a:r>
              <a:rPr lang="en-GB" dirty="0"/>
              <a:t>1 in 20 has suffered Sexual Abuse in the UK (Statistics on Child Sexual abuse/ NSPCC Learning 2022)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4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0330-3443-4BB7-A340-8DDB09BF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6C213-D183-490B-A1A1-991C76706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Online child abuses is growing almost the same pace as technology.</a:t>
            </a:r>
          </a:p>
          <a:p>
            <a:r>
              <a:rPr lang="en-GB" dirty="0"/>
              <a:t>The choice between workforce safety and children’s safety at </a:t>
            </a:r>
            <a:r>
              <a:rPr lang="en-GB" dirty="0" err="1"/>
              <a:t>crossraods</a:t>
            </a:r>
            <a:r>
              <a:rPr lang="en-GB"/>
              <a:t>.</a:t>
            </a:r>
            <a:endParaRPr lang="en-GB" dirty="0"/>
          </a:p>
          <a:p>
            <a:r>
              <a:rPr lang="en-GB" dirty="0"/>
              <a:t>More resources required by police and social services to tackle child online abuses.</a:t>
            </a:r>
          </a:p>
          <a:p>
            <a:r>
              <a:rPr lang="en-GB" dirty="0"/>
              <a:t>Digital globalisation is validation the necessity for collaborative approaches</a:t>
            </a:r>
          </a:p>
          <a:p>
            <a:r>
              <a:rPr lang="en-GB" dirty="0"/>
              <a:t>Use of AI in Child Protection is limited by Human Rights/data protection and the guarantee of private life.</a:t>
            </a:r>
          </a:p>
          <a:p>
            <a:r>
              <a:rPr lang="en-GB" dirty="0"/>
              <a:t>AI as a predictive tool can result to errors in safeguarding children online.</a:t>
            </a:r>
          </a:p>
          <a:p>
            <a:r>
              <a:rPr lang="en-GB" dirty="0"/>
              <a:t>Ineffective reporting and monitoring mechanism on online abuses to law enforcement officers. </a:t>
            </a:r>
          </a:p>
          <a:p>
            <a:r>
              <a:rPr lang="en-GB" dirty="0"/>
              <a:t>Aftermath of  COVID-19 might bring unidentified challenges to the Child  Protection  Agencies.</a:t>
            </a:r>
          </a:p>
          <a:p>
            <a:r>
              <a:rPr lang="en-GB" dirty="0"/>
              <a:t>Top to bottom approach during COVID – 19 (Critical, substantial and moderate  child protection cases).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280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0</TotalTime>
  <Words>475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Franklin Gothic Book</vt:lpstr>
      <vt:lpstr>Rockwell</vt:lpstr>
      <vt:lpstr>Trebuchet MS</vt:lpstr>
      <vt:lpstr>Damask</vt:lpstr>
      <vt:lpstr>Online Child Protection and Beyond COVID-19</vt:lpstr>
      <vt:lpstr>TABLE OF CONTENT</vt:lpstr>
      <vt:lpstr>BENEFITS &amp; ADVERSE EFFECTS</vt:lpstr>
      <vt:lpstr>Child protection &amp; strategies in managing foreseeable risk Online abuse </vt:lpstr>
      <vt:lpstr>Most Popular social media platforms used by children in UK </vt:lpstr>
      <vt:lpstr>Increases in Risk for Children while Online during covid-19 </vt:lpstr>
      <vt:lpstr>INCREASE IN ONLINE CRIME DUE TO COVID-19</vt:lpstr>
      <vt:lpstr>Results and investigations.</vt:lpstr>
      <vt:lpstr>Key message and Limitations</vt:lpstr>
      <vt:lpstr>Thank you</vt:lpstr>
    </vt:vector>
  </TitlesOfParts>
  <Company>Cardiff Metropolitan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Issues in Child Protection:</dc:title>
  <dc:creator>Tabi, Tabi</dc:creator>
  <cp:lastModifiedBy>Hewage, Chaminda</cp:lastModifiedBy>
  <cp:revision>32</cp:revision>
  <dcterms:created xsi:type="dcterms:W3CDTF">2022-05-15T16:35:48Z</dcterms:created>
  <dcterms:modified xsi:type="dcterms:W3CDTF">2022-05-18T10:32:30Z</dcterms:modified>
</cp:coreProperties>
</file>