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792" r:id="rId4"/>
  </p:sldMasterIdLst>
  <p:notesMasterIdLst>
    <p:notesMasterId r:id="rId22"/>
  </p:notesMasterIdLst>
  <p:sldIdLst>
    <p:sldId id="256" r:id="rId5"/>
    <p:sldId id="269" r:id="rId6"/>
    <p:sldId id="283" r:id="rId7"/>
    <p:sldId id="307" r:id="rId8"/>
    <p:sldId id="284" r:id="rId9"/>
    <p:sldId id="288" r:id="rId10"/>
    <p:sldId id="312" r:id="rId11"/>
    <p:sldId id="302" r:id="rId12"/>
    <p:sldId id="290" r:id="rId13"/>
    <p:sldId id="308" r:id="rId14"/>
    <p:sldId id="291" r:id="rId15"/>
    <p:sldId id="295" r:id="rId16"/>
    <p:sldId id="293" r:id="rId17"/>
    <p:sldId id="309" r:id="rId18"/>
    <p:sldId id="310" r:id="rId19"/>
    <p:sldId id="311" r:id="rId20"/>
    <p:sldId id="28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p:restoredTop sz="94697"/>
  </p:normalViewPr>
  <p:slideViewPr>
    <p:cSldViewPr snapToGrid="0" snapToObjects="1">
      <p:cViewPr varScale="1">
        <p:scale>
          <a:sx n="108" d="100"/>
          <a:sy n="108" d="100"/>
        </p:scale>
        <p:origin x="496" y="184"/>
      </p:cViewPr>
      <p:guideLst>
        <p:guide orient="horz" pos="2160"/>
        <p:guide pos="2891"/>
      </p:guideLst>
    </p:cSldViewPr>
  </p:slideViewPr>
  <p:notesTextViewPr>
    <p:cViewPr>
      <p:scale>
        <a:sx n="100" d="100"/>
        <a:sy n="100" d="100"/>
      </p:scale>
      <p:origin x="0" y="0"/>
    </p:cViewPr>
  </p:notesTextViewPr>
  <p:sorterViewPr>
    <p:cViewPr>
      <p:scale>
        <a:sx n="100" d="100"/>
        <a:sy n="100" d="100"/>
      </p:scale>
      <p:origin x="0" y="43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74B00-1F19-4613-9BB6-67550F8227D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7CF2BAD-8930-41ED-A472-0CCBA7081801}">
      <dgm:prSet/>
      <dgm:spPr/>
      <dgm:t>
        <a:bodyPr/>
        <a:lstStyle/>
        <a:p>
          <a:r>
            <a:rPr lang="en-AU"/>
            <a:t>Frequent use e.g. create value, value-adding etc</a:t>
          </a:r>
          <a:endParaRPr lang="en-US"/>
        </a:p>
      </dgm:t>
    </dgm:pt>
    <dgm:pt modelId="{C71B38B3-3167-4AB3-AC15-F320D57C85AF}" type="parTrans" cxnId="{DB9C0224-FBB3-4495-BB28-FC62BD759F05}">
      <dgm:prSet/>
      <dgm:spPr/>
      <dgm:t>
        <a:bodyPr/>
        <a:lstStyle/>
        <a:p>
          <a:endParaRPr lang="en-US"/>
        </a:p>
      </dgm:t>
    </dgm:pt>
    <dgm:pt modelId="{E3C05999-61C0-4D2F-9BF1-6D68C23E7A56}" type="sibTrans" cxnId="{DB9C0224-FBB3-4495-BB28-FC62BD759F05}">
      <dgm:prSet/>
      <dgm:spPr/>
      <dgm:t>
        <a:bodyPr/>
        <a:lstStyle/>
        <a:p>
          <a:endParaRPr lang="en-US"/>
        </a:p>
      </dgm:t>
    </dgm:pt>
    <dgm:pt modelId="{0EE7753D-BC6A-435F-825D-E215E6D2BA03}">
      <dgm:prSet/>
      <dgm:spPr/>
      <dgm:t>
        <a:bodyPr/>
        <a:lstStyle/>
        <a:p>
          <a:r>
            <a:rPr lang="en-AU"/>
            <a:t>In business often used as a proxy for yield and revenue management</a:t>
          </a:r>
          <a:endParaRPr lang="en-US"/>
        </a:p>
      </dgm:t>
    </dgm:pt>
    <dgm:pt modelId="{0EA00DFC-78AA-47BC-A68A-08978A6FF2C7}" type="parTrans" cxnId="{DFE0D96A-6D1F-47C7-BF67-588A305E8466}">
      <dgm:prSet/>
      <dgm:spPr/>
      <dgm:t>
        <a:bodyPr/>
        <a:lstStyle/>
        <a:p>
          <a:endParaRPr lang="en-US"/>
        </a:p>
      </dgm:t>
    </dgm:pt>
    <dgm:pt modelId="{1615D88A-06FA-4411-9A82-B263DC57F797}" type="sibTrans" cxnId="{DFE0D96A-6D1F-47C7-BF67-588A305E8466}">
      <dgm:prSet/>
      <dgm:spPr/>
      <dgm:t>
        <a:bodyPr/>
        <a:lstStyle/>
        <a:p>
          <a:endParaRPr lang="en-US"/>
        </a:p>
      </dgm:t>
    </dgm:pt>
    <dgm:pt modelId="{A5068FC2-8CD4-4090-85DE-DC48CF002F2C}">
      <dgm:prSet/>
      <dgm:spPr/>
      <dgm:t>
        <a:bodyPr/>
        <a:lstStyle/>
        <a:p>
          <a:r>
            <a:rPr lang="en-AU"/>
            <a:t>Used in different ways, with different meanings (Francis </a:t>
          </a:r>
          <a:r>
            <a:rPr lang="en-AU" i="1"/>
            <a:t>et al.,</a:t>
          </a:r>
          <a:r>
            <a:rPr lang="en-AU"/>
            <a:t> 2014)</a:t>
          </a:r>
          <a:endParaRPr lang="en-US"/>
        </a:p>
      </dgm:t>
    </dgm:pt>
    <dgm:pt modelId="{95036782-6750-4820-93FA-0897FA35C2E2}" type="parTrans" cxnId="{538357A0-1ADC-4801-8038-5ED5C093F453}">
      <dgm:prSet/>
      <dgm:spPr/>
      <dgm:t>
        <a:bodyPr/>
        <a:lstStyle/>
        <a:p>
          <a:endParaRPr lang="en-US"/>
        </a:p>
      </dgm:t>
    </dgm:pt>
    <dgm:pt modelId="{DD4F6C20-DBD1-4EF5-861D-7197BE815550}" type="sibTrans" cxnId="{538357A0-1ADC-4801-8038-5ED5C093F453}">
      <dgm:prSet/>
      <dgm:spPr/>
      <dgm:t>
        <a:bodyPr/>
        <a:lstStyle/>
        <a:p>
          <a:endParaRPr lang="en-US"/>
        </a:p>
      </dgm:t>
    </dgm:pt>
    <dgm:pt modelId="{41F44B1C-9585-45C3-A4E0-A353D444B758}">
      <dgm:prSet/>
      <dgm:spPr/>
      <dgm:t>
        <a:bodyPr/>
        <a:lstStyle/>
        <a:p>
          <a:r>
            <a:rPr lang="en-AU"/>
            <a:t>Student-centric education reinforces importance of value as perceived by stakeholders</a:t>
          </a:r>
          <a:endParaRPr lang="en-US"/>
        </a:p>
      </dgm:t>
    </dgm:pt>
    <dgm:pt modelId="{7782E69F-8D07-453A-9CE8-BD79B2093540}" type="parTrans" cxnId="{6B120C35-AB0B-4670-BB13-539C8DF5B04A}">
      <dgm:prSet/>
      <dgm:spPr/>
      <dgm:t>
        <a:bodyPr/>
        <a:lstStyle/>
        <a:p>
          <a:endParaRPr lang="en-US"/>
        </a:p>
      </dgm:t>
    </dgm:pt>
    <dgm:pt modelId="{62AC128A-05EF-41B5-987B-9BBD17FDD670}" type="sibTrans" cxnId="{6B120C35-AB0B-4670-BB13-539C8DF5B04A}">
      <dgm:prSet/>
      <dgm:spPr/>
      <dgm:t>
        <a:bodyPr/>
        <a:lstStyle/>
        <a:p>
          <a:endParaRPr lang="en-US"/>
        </a:p>
      </dgm:t>
    </dgm:pt>
    <dgm:pt modelId="{6C84C7C0-EDA9-4A97-BC7B-DF1A8E4F7889}">
      <dgm:prSet/>
      <dgm:spPr/>
      <dgm:t>
        <a:bodyPr/>
        <a:lstStyle/>
        <a:p>
          <a:r>
            <a:rPr lang="en-AU"/>
            <a:t>Value is the language of stakeholders in HE</a:t>
          </a:r>
          <a:endParaRPr lang="en-US"/>
        </a:p>
      </dgm:t>
    </dgm:pt>
    <dgm:pt modelId="{1235CD08-DF76-45BF-B0CF-045E72E89312}" type="parTrans" cxnId="{F70C3BDF-F7A8-4FBF-A680-F030412464C6}">
      <dgm:prSet/>
      <dgm:spPr/>
      <dgm:t>
        <a:bodyPr/>
        <a:lstStyle/>
        <a:p>
          <a:endParaRPr lang="en-US"/>
        </a:p>
      </dgm:t>
    </dgm:pt>
    <dgm:pt modelId="{A1BB4F60-1B54-49A5-BEB6-4A72AFEC9892}" type="sibTrans" cxnId="{F70C3BDF-F7A8-4FBF-A680-F030412464C6}">
      <dgm:prSet/>
      <dgm:spPr/>
      <dgm:t>
        <a:bodyPr/>
        <a:lstStyle/>
        <a:p>
          <a:endParaRPr lang="en-US"/>
        </a:p>
      </dgm:t>
    </dgm:pt>
    <dgm:pt modelId="{2A9CD566-5B95-4C35-B126-B83148F83FC6}">
      <dgm:prSet/>
      <dgm:spPr/>
      <dgm:t>
        <a:bodyPr/>
        <a:lstStyle/>
        <a:p>
          <a:r>
            <a:rPr lang="en-AU"/>
            <a:t>The nature of value not clearly understood</a:t>
          </a:r>
          <a:endParaRPr lang="en-US"/>
        </a:p>
      </dgm:t>
    </dgm:pt>
    <dgm:pt modelId="{C6363C2F-15BF-4F0B-8DD0-5C595A936567}" type="parTrans" cxnId="{74AB5D45-FC5B-436A-9EF2-2DF4790C556E}">
      <dgm:prSet/>
      <dgm:spPr/>
      <dgm:t>
        <a:bodyPr/>
        <a:lstStyle/>
        <a:p>
          <a:endParaRPr lang="en-US"/>
        </a:p>
      </dgm:t>
    </dgm:pt>
    <dgm:pt modelId="{55DBBA70-70AD-4B6C-9332-4461A2BCBCD3}" type="sibTrans" cxnId="{74AB5D45-FC5B-436A-9EF2-2DF4790C556E}">
      <dgm:prSet/>
      <dgm:spPr/>
      <dgm:t>
        <a:bodyPr/>
        <a:lstStyle/>
        <a:p>
          <a:endParaRPr lang="en-US"/>
        </a:p>
      </dgm:t>
    </dgm:pt>
    <dgm:pt modelId="{11A9F976-A7DE-A947-ADF9-7EF77E27530C}" type="pres">
      <dgm:prSet presAssocID="{43674B00-1F19-4613-9BB6-67550F8227D0}" presName="linear" presStyleCnt="0">
        <dgm:presLayoutVars>
          <dgm:animLvl val="lvl"/>
          <dgm:resizeHandles val="exact"/>
        </dgm:presLayoutVars>
      </dgm:prSet>
      <dgm:spPr/>
    </dgm:pt>
    <dgm:pt modelId="{95BCB2EC-D153-7046-A34E-ADBC0465B621}" type="pres">
      <dgm:prSet presAssocID="{77CF2BAD-8930-41ED-A472-0CCBA7081801}" presName="parentText" presStyleLbl="node1" presStyleIdx="0" presStyleCnt="6">
        <dgm:presLayoutVars>
          <dgm:chMax val="0"/>
          <dgm:bulletEnabled val="1"/>
        </dgm:presLayoutVars>
      </dgm:prSet>
      <dgm:spPr/>
    </dgm:pt>
    <dgm:pt modelId="{7FB696C2-F669-0D40-97AF-B3BFAE7575D6}" type="pres">
      <dgm:prSet presAssocID="{E3C05999-61C0-4D2F-9BF1-6D68C23E7A56}" presName="spacer" presStyleCnt="0"/>
      <dgm:spPr/>
    </dgm:pt>
    <dgm:pt modelId="{DDEC2CFB-9C52-004B-9009-63E1C112F49E}" type="pres">
      <dgm:prSet presAssocID="{0EE7753D-BC6A-435F-825D-E215E6D2BA03}" presName="parentText" presStyleLbl="node1" presStyleIdx="1" presStyleCnt="6">
        <dgm:presLayoutVars>
          <dgm:chMax val="0"/>
          <dgm:bulletEnabled val="1"/>
        </dgm:presLayoutVars>
      </dgm:prSet>
      <dgm:spPr/>
    </dgm:pt>
    <dgm:pt modelId="{104260D1-C1AE-B64A-93CB-6714BE912F14}" type="pres">
      <dgm:prSet presAssocID="{1615D88A-06FA-4411-9A82-B263DC57F797}" presName="spacer" presStyleCnt="0"/>
      <dgm:spPr/>
    </dgm:pt>
    <dgm:pt modelId="{67166879-91BC-1440-844C-E85F93C87BB2}" type="pres">
      <dgm:prSet presAssocID="{A5068FC2-8CD4-4090-85DE-DC48CF002F2C}" presName="parentText" presStyleLbl="node1" presStyleIdx="2" presStyleCnt="6">
        <dgm:presLayoutVars>
          <dgm:chMax val="0"/>
          <dgm:bulletEnabled val="1"/>
        </dgm:presLayoutVars>
      </dgm:prSet>
      <dgm:spPr/>
    </dgm:pt>
    <dgm:pt modelId="{DDCBABED-7A8B-1944-91CA-174ED2861532}" type="pres">
      <dgm:prSet presAssocID="{DD4F6C20-DBD1-4EF5-861D-7197BE815550}" presName="spacer" presStyleCnt="0"/>
      <dgm:spPr/>
    </dgm:pt>
    <dgm:pt modelId="{59FB19E6-337D-A24A-8E8D-3CD40CCF68A0}" type="pres">
      <dgm:prSet presAssocID="{41F44B1C-9585-45C3-A4E0-A353D444B758}" presName="parentText" presStyleLbl="node1" presStyleIdx="3" presStyleCnt="6">
        <dgm:presLayoutVars>
          <dgm:chMax val="0"/>
          <dgm:bulletEnabled val="1"/>
        </dgm:presLayoutVars>
      </dgm:prSet>
      <dgm:spPr/>
    </dgm:pt>
    <dgm:pt modelId="{8DD90EB9-A0D1-CB40-8F14-651AF7775C59}" type="pres">
      <dgm:prSet presAssocID="{62AC128A-05EF-41B5-987B-9BBD17FDD670}" presName="spacer" presStyleCnt="0"/>
      <dgm:spPr/>
    </dgm:pt>
    <dgm:pt modelId="{B1D262BB-6D21-9541-A8B0-600DAC6D9731}" type="pres">
      <dgm:prSet presAssocID="{6C84C7C0-EDA9-4A97-BC7B-DF1A8E4F7889}" presName="parentText" presStyleLbl="node1" presStyleIdx="4" presStyleCnt="6">
        <dgm:presLayoutVars>
          <dgm:chMax val="0"/>
          <dgm:bulletEnabled val="1"/>
        </dgm:presLayoutVars>
      </dgm:prSet>
      <dgm:spPr/>
    </dgm:pt>
    <dgm:pt modelId="{065290C9-938C-2F42-B36B-6D378EEB5B3C}" type="pres">
      <dgm:prSet presAssocID="{A1BB4F60-1B54-49A5-BEB6-4A72AFEC9892}" presName="spacer" presStyleCnt="0"/>
      <dgm:spPr/>
    </dgm:pt>
    <dgm:pt modelId="{07068396-5483-9A45-B287-7CD9DA0DBA1A}" type="pres">
      <dgm:prSet presAssocID="{2A9CD566-5B95-4C35-B126-B83148F83FC6}" presName="parentText" presStyleLbl="node1" presStyleIdx="5" presStyleCnt="6">
        <dgm:presLayoutVars>
          <dgm:chMax val="0"/>
          <dgm:bulletEnabled val="1"/>
        </dgm:presLayoutVars>
      </dgm:prSet>
      <dgm:spPr/>
    </dgm:pt>
  </dgm:ptLst>
  <dgm:cxnLst>
    <dgm:cxn modelId="{DB9C0224-FBB3-4495-BB28-FC62BD759F05}" srcId="{43674B00-1F19-4613-9BB6-67550F8227D0}" destId="{77CF2BAD-8930-41ED-A472-0CCBA7081801}" srcOrd="0" destOrd="0" parTransId="{C71B38B3-3167-4AB3-AC15-F320D57C85AF}" sibTransId="{E3C05999-61C0-4D2F-9BF1-6D68C23E7A56}"/>
    <dgm:cxn modelId="{6B120C35-AB0B-4670-BB13-539C8DF5B04A}" srcId="{43674B00-1F19-4613-9BB6-67550F8227D0}" destId="{41F44B1C-9585-45C3-A4E0-A353D444B758}" srcOrd="3" destOrd="0" parTransId="{7782E69F-8D07-453A-9CE8-BD79B2093540}" sibTransId="{62AC128A-05EF-41B5-987B-9BBD17FDD670}"/>
    <dgm:cxn modelId="{74AB5D45-FC5B-436A-9EF2-2DF4790C556E}" srcId="{43674B00-1F19-4613-9BB6-67550F8227D0}" destId="{2A9CD566-5B95-4C35-B126-B83148F83FC6}" srcOrd="5" destOrd="0" parTransId="{C6363C2F-15BF-4F0B-8DD0-5C595A936567}" sibTransId="{55DBBA70-70AD-4B6C-9332-4461A2BCBCD3}"/>
    <dgm:cxn modelId="{332EC049-6CB4-9844-AD07-7E6C4316BB8D}" type="presOf" srcId="{2A9CD566-5B95-4C35-B126-B83148F83FC6}" destId="{07068396-5483-9A45-B287-7CD9DA0DBA1A}" srcOrd="0" destOrd="0" presId="urn:microsoft.com/office/officeart/2005/8/layout/vList2"/>
    <dgm:cxn modelId="{3EF8F761-4027-2E4E-A9D1-B2F0D81640C9}" type="presOf" srcId="{41F44B1C-9585-45C3-A4E0-A353D444B758}" destId="{59FB19E6-337D-A24A-8E8D-3CD40CCF68A0}" srcOrd="0" destOrd="0" presId="urn:microsoft.com/office/officeart/2005/8/layout/vList2"/>
    <dgm:cxn modelId="{DFE0D96A-6D1F-47C7-BF67-588A305E8466}" srcId="{43674B00-1F19-4613-9BB6-67550F8227D0}" destId="{0EE7753D-BC6A-435F-825D-E215E6D2BA03}" srcOrd="1" destOrd="0" parTransId="{0EA00DFC-78AA-47BC-A68A-08978A6FF2C7}" sibTransId="{1615D88A-06FA-4411-9A82-B263DC57F797}"/>
    <dgm:cxn modelId="{538357A0-1ADC-4801-8038-5ED5C093F453}" srcId="{43674B00-1F19-4613-9BB6-67550F8227D0}" destId="{A5068FC2-8CD4-4090-85DE-DC48CF002F2C}" srcOrd="2" destOrd="0" parTransId="{95036782-6750-4820-93FA-0897FA35C2E2}" sibTransId="{DD4F6C20-DBD1-4EF5-861D-7197BE815550}"/>
    <dgm:cxn modelId="{1598D7A4-F310-B848-9F68-91E792731608}" type="presOf" srcId="{43674B00-1F19-4613-9BB6-67550F8227D0}" destId="{11A9F976-A7DE-A947-ADF9-7EF77E27530C}" srcOrd="0" destOrd="0" presId="urn:microsoft.com/office/officeart/2005/8/layout/vList2"/>
    <dgm:cxn modelId="{B118CCD4-0735-7A4B-9BC0-D56B72BF5DE2}" type="presOf" srcId="{0EE7753D-BC6A-435F-825D-E215E6D2BA03}" destId="{DDEC2CFB-9C52-004B-9009-63E1C112F49E}" srcOrd="0" destOrd="0" presId="urn:microsoft.com/office/officeart/2005/8/layout/vList2"/>
    <dgm:cxn modelId="{EFE8CBD6-2160-C142-8EA1-9039E24D9A2B}" type="presOf" srcId="{77CF2BAD-8930-41ED-A472-0CCBA7081801}" destId="{95BCB2EC-D153-7046-A34E-ADBC0465B621}" srcOrd="0" destOrd="0" presId="urn:microsoft.com/office/officeart/2005/8/layout/vList2"/>
    <dgm:cxn modelId="{240AF7D7-3D80-E444-A587-176E7A11A89E}" type="presOf" srcId="{A5068FC2-8CD4-4090-85DE-DC48CF002F2C}" destId="{67166879-91BC-1440-844C-E85F93C87BB2}" srcOrd="0" destOrd="0" presId="urn:microsoft.com/office/officeart/2005/8/layout/vList2"/>
    <dgm:cxn modelId="{F70C3BDF-F7A8-4FBF-A680-F030412464C6}" srcId="{43674B00-1F19-4613-9BB6-67550F8227D0}" destId="{6C84C7C0-EDA9-4A97-BC7B-DF1A8E4F7889}" srcOrd="4" destOrd="0" parTransId="{1235CD08-DF76-45BF-B0CF-045E72E89312}" sibTransId="{A1BB4F60-1B54-49A5-BEB6-4A72AFEC9892}"/>
    <dgm:cxn modelId="{0D580DF5-DDDE-1D46-9A5B-0CA46D6640E4}" type="presOf" srcId="{6C84C7C0-EDA9-4A97-BC7B-DF1A8E4F7889}" destId="{B1D262BB-6D21-9541-A8B0-600DAC6D9731}" srcOrd="0" destOrd="0" presId="urn:microsoft.com/office/officeart/2005/8/layout/vList2"/>
    <dgm:cxn modelId="{0A2D9347-9827-1844-BC48-7AC827462723}" type="presParOf" srcId="{11A9F976-A7DE-A947-ADF9-7EF77E27530C}" destId="{95BCB2EC-D153-7046-A34E-ADBC0465B621}" srcOrd="0" destOrd="0" presId="urn:microsoft.com/office/officeart/2005/8/layout/vList2"/>
    <dgm:cxn modelId="{88F8549D-35FF-5A4C-9316-68C515B9CC08}" type="presParOf" srcId="{11A9F976-A7DE-A947-ADF9-7EF77E27530C}" destId="{7FB696C2-F669-0D40-97AF-B3BFAE7575D6}" srcOrd="1" destOrd="0" presId="urn:microsoft.com/office/officeart/2005/8/layout/vList2"/>
    <dgm:cxn modelId="{193D7054-9030-384A-AAC0-CF504FA22F17}" type="presParOf" srcId="{11A9F976-A7DE-A947-ADF9-7EF77E27530C}" destId="{DDEC2CFB-9C52-004B-9009-63E1C112F49E}" srcOrd="2" destOrd="0" presId="urn:microsoft.com/office/officeart/2005/8/layout/vList2"/>
    <dgm:cxn modelId="{DC2E3229-D752-AE47-9B07-640DA8FCEC36}" type="presParOf" srcId="{11A9F976-A7DE-A947-ADF9-7EF77E27530C}" destId="{104260D1-C1AE-B64A-93CB-6714BE912F14}" srcOrd="3" destOrd="0" presId="urn:microsoft.com/office/officeart/2005/8/layout/vList2"/>
    <dgm:cxn modelId="{266C5B45-E00B-3B48-9BE3-38C3C02D7472}" type="presParOf" srcId="{11A9F976-A7DE-A947-ADF9-7EF77E27530C}" destId="{67166879-91BC-1440-844C-E85F93C87BB2}" srcOrd="4" destOrd="0" presId="urn:microsoft.com/office/officeart/2005/8/layout/vList2"/>
    <dgm:cxn modelId="{202E6DC3-EADE-894F-9EBA-040EA912E985}" type="presParOf" srcId="{11A9F976-A7DE-A947-ADF9-7EF77E27530C}" destId="{DDCBABED-7A8B-1944-91CA-174ED2861532}" srcOrd="5" destOrd="0" presId="urn:microsoft.com/office/officeart/2005/8/layout/vList2"/>
    <dgm:cxn modelId="{E52C6885-9780-7E4B-968F-3F2589EB442E}" type="presParOf" srcId="{11A9F976-A7DE-A947-ADF9-7EF77E27530C}" destId="{59FB19E6-337D-A24A-8E8D-3CD40CCF68A0}" srcOrd="6" destOrd="0" presId="urn:microsoft.com/office/officeart/2005/8/layout/vList2"/>
    <dgm:cxn modelId="{0C51EB43-AC76-5B4C-8165-A22DD6DD8FA6}" type="presParOf" srcId="{11A9F976-A7DE-A947-ADF9-7EF77E27530C}" destId="{8DD90EB9-A0D1-CB40-8F14-651AF7775C59}" srcOrd="7" destOrd="0" presId="urn:microsoft.com/office/officeart/2005/8/layout/vList2"/>
    <dgm:cxn modelId="{F002F762-52A5-444C-8204-A6E2F35723C8}" type="presParOf" srcId="{11A9F976-A7DE-A947-ADF9-7EF77E27530C}" destId="{B1D262BB-6D21-9541-A8B0-600DAC6D9731}" srcOrd="8" destOrd="0" presId="urn:microsoft.com/office/officeart/2005/8/layout/vList2"/>
    <dgm:cxn modelId="{FF7CFFC5-8DD8-E746-A677-25597AB5C6F3}" type="presParOf" srcId="{11A9F976-A7DE-A947-ADF9-7EF77E27530C}" destId="{065290C9-938C-2F42-B36B-6D378EEB5B3C}" srcOrd="9" destOrd="0" presId="urn:microsoft.com/office/officeart/2005/8/layout/vList2"/>
    <dgm:cxn modelId="{C15996DE-C4EB-1649-91FE-62D187565800}" type="presParOf" srcId="{11A9F976-A7DE-A947-ADF9-7EF77E27530C}" destId="{07068396-5483-9A45-B287-7CD9DA0DBA1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F9D611-74E9-4CAB-BB7F-E613C219A5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27B289-95C9-4A15-A542-0D81CD332C85}">
      <dgm:prSet/>
      <dgm:spPr/>
      <dgm:t>
        <a:bodyPr/>
        <a:lstStyle/>
        <a:p>
          <a:r>
            <a:rPr lang="en-US"/>
            <a:t>Quality of offerings is important in a global marketplace for HE</a:t>
          </a:r>
        </a:p>
      </dgm:t>
    </dgm:pt>
    <dgm:pt modelId="{A5BE241F-F0C3-41C8-B2E0-F3C4EBD81E83}" type="parTrans" cxnId="{F2CA4694-C204-4DE8-898A-0A259781C593}">
      <dgm:prSet/>
      <dgm:spPr/>
      <dgm:t>
        <a:bodyPr/>
        <a:lstStyle/>
        <a:p>
          <a:endParaRPr lang="en-US"/>
        </a:p>
      </dgm:t>
    </dgm:pt>
    <dgm:pt modelId="{A7A6899F-4126-4AD1-A308-1E3F1C0B28CB}" type="sibTrans" cxnId="{F2CA4694-C204-4DE8-898A-0A259781C593}">
      <dgm:prSet/>
      <dgm:spPr/>
      <dgm:t>
        <a:bodyPr/>
        <a:lstStyle/>
        <a:p>
          <a:endParaRPr lang="en-US"/>
        </a:p>
      </dgm:t>
    </dgm:pt>
    <dgm:pt modelId="{28B2BF11-550F-4196-AB5B-CB1081E7EFEE}">
      <dgm:prSet/>
      <dgm:spPr/>
      <dgm:t>
        <a:bodyPr/>
        <a:lstStyle/>
        <a:p>
          <a:r>
            <a:rPr lang="en-US"/>
            <a:t>Knowledge has come to be regarded as a commodity</a:t>
          </a:r>
        </a:p>
      </dgm:t>
    </dgm:pt>
    <dgm:pt modelId="{00DC7815-4045-42C8-966D-A9FBCD9724BC}" type="parTrans" cxnId="{80874E02-995A-4955-B6E1-130B54051AFE}">
      <dgm:prSet/>
      <dgm:spPr/>
      <dgm:t>
        <a:bodyPr/>
        <a:lstStyle/>
        <a:p>
          <a:endParaRPr lang="en-US"/>
        </a:p>
      </dgm:t>
    </dgm:pt>
    <dgm:pt modelId="{E31B7178-5ACB-402C-9355-DB469A33EAD4}" type="sibTrans" cxnId="{80874E02-995A-4955-B6E1-130B54051AFE}">
      <dgm:prSet/>
      <dgm:spPr/>
      <dgm:t>
        <a:bodyPr/>
        <a:lstStyle/>
        <a:p>
          <a:endParaRPr lang="en-US"/>
        </a:p>
      </dgm:t>
    </dgm:pt>
    <dgm:pt modelId="{28CD5499-B377-42AC-88A0-A3923F6C785C}">
      <dgm:prSet/>
      <dgm:spPr/>
      <dgm:t>
        <a:bodyPr/>
        <a:lstStyle/>
        <a:p>
          <a:r>
            <a:rPr lang="en-US" dirty="0"/>
            <a:t>Universities ranked on quality of </a:t>
          </a:r>
          <a:r>
            <a:rPr lang="en-US" dirty="0" err="1"/>
            <a:t>programmes</a:t>
          </a:r>
          <a:endParaRPr lang="en-US" dirty="0"/>
        </a:p>
      </dgm:t>
    </dgm:pt>
    <dgm:pt modelId="{BBE1A97B-0EBB-4558-A8E4-917D14B9A8D5}" type="parTrans" cxnId="{6BEAC9D1-A76E-4ABB-80BD-461067B18907}">
      <dgm:prSet/>
      <dgm:spPr/>
      <dgm:t>
        <a:bodyPr/>
        <a:lstStyle/>
        <a:p>
          <a:endParaRPr lang="en-US"/>
        </a:p>
      </dgm:t>
    </dgm:pt>
    <dgm:pt modelId="{E4AB2717-A709-4F39-9CC6-5E5126FB5736}" type="sibTrans" cxnId="{6BEAC9D1-A76E-4ABB-80BD-461067B18907}">
      <dgm:prSet/>
      <dgm:spPr/>
      <dgm:t>
        <a:bodyPr/>
        <a:lstStyle/>
        <a:p>
          <a:endParaRPr lang="en-US"/>
        </a:p>
      </dgm:t>
    </dgm:pt>
    <dgm:pt modelId="{3870499B-FE9D-433F-B166-FBBB66C3F330}">
      <dgm:prSet/>
      <dgm:spPr/>
      <dgm:t>
        <a:bodyPr/>
        <a:lstStyle/>
        <a:p>
          <a:r>
            <a:rPr lang="en-US" dirty="0" err="1"/>
            <a:t>Programmes</a:t>
          </a:r>
          <a:r>
            <a:rPr lang="en-US" dirty="0"/>
            <a:t> evaluated on outcomes associated with quality, such as graduate salaries</a:t>
          </a:r>
        </a:p>
      </dgm:t>
    </dgm:pt>
    <dgm:pt modelId="{1635A0A0-B85B-4856-85DE-1F988173F349}" type="parTrans" cxnId="{3EC80332-75DE-47B2-B0D7-6A51A48D7ED2}">
      <dgm:prSet/>
      <dgm:spPr/>
      <dgm:t>
        <a:bodyPr/>
        <a:lstStyle/>
        <a:p>
          <a:endParaRPr lang="en-US"/>
        </a:p>
      </dgm:t>
    </dgm:pt>
    <dgm:pt modelId="{EBA62E78-8203-4102-8F57-3FBD609FB523}" type="sibTrans" cxnId="{3EC80332-75DE-47B2-B0D7-6A51A48D7ED2}">
      <dgm:prSet/>
      <dgm:spPr/>
      <dgm:t>
        <a:bodyPr/>
        <a:lstStyle/>
        <a:p>
          <a:endParaRPr lang="en-US"/>
        </a:p>
      </dgm:t>
    </dgm:pt>
    <dgm:pt modelId="{2C7909FB-7BCD-4ECC-996A-6FA6CDA64F19}">
      <dgm:prSet/>
      <dgm:spPr/>
      <dgm:t>
        <a:bodyPr/>
        <a:lstStyle/>
        <a:p>
          <a:r>
            <a:rPr lang="en-US"/>
            <a:t>Increased attention to accreditation through the Quality Assurance Agency for HE and bodies such as AACSB, EQUIS etc </a:t>
          </a:r>
        </a:p>
      </dgm:t>
    </dgm:pt>
    <dgm:pt modelId="{A2AA81B6-59FE-488A-8263-CDDF967BAB9D}" type="parTrans" cxnId="{08947B19-F5F8-4793-9491-DC8ED5D5168A}">
      <dgm:prSet/>
      <dgm:spPr/>
      <dgm:t>
        <a:bodyPr/>
        <a:lstStyle/>
        <a:p>
          <a:endParaRPr lang="en-US"/>
        </a:p>
      </dgm:t>
    </dgm:pt>
    <dgm:pt modelId="{FF70EB99-12DC-4443-B650-C893F843FFAC}" type="sibTrans" cxnId="{08947B19-F5F8-4793-9491-DC8ED5D5168A}">
      <dgm:prSet/>
      <dgm:spPr/>
      <dgm:t>
        <a:bodyPr/>
        <a:lstStyle/>
        <a:p>
          <a:endParaRPr lang="en-US"/>
        </a:p>
      </dgm:t>
    </dgm:pt>
    <dgm:pt modelId="{0ADE746D-0D0C-4A41-A88B-5A8A14E69355}" type="pres">
      <dgm:prSet presAssocID="{86F9D611-74E9-4CAB-BB7F-E613C219A5B5}" presName="linear" presStyleCnt="0">
        <dgm:presLayoutVars>
          <dgm:animLvl val="lvl"/>
          <dgm:resizeHandles val="exact"/>
        </dgm:presLayoutVars>
      </dgm:prSet>
      <dgm:spPr/>
    </dgm:pt>
    <dgm:pt modelId="{2C97DA54-F254-A448-8831-447A66759A49}" type="pres">
      <dgm:prSet presAssocID="{9127B289-95C9-4A15-A542-0D81CD332C85}" presName="parentText" presStyleLbl="node1" presStyleIdx="0" presStyleCnt="5">
        <dgm:presLayoutVars>
          <dgm:chMax val="0"/>
          <dgm:bulletEnabled val="1"/>
        </dgm:presLayoutVars>
      </dgm:prSet>
      <dgm:spPr/>
    </dgm:pt>
    <dgm:pt modelId="{FD8C4EAF-19AD-884E-81A8-21FA07E77226}" type="pres">
      <dgm:prSet presAssocID="{A7A6899F-4126-4AD1-A308-1E3F1C0B28CB}" presName="spacer" presStyleCnt="0"/>
      <dgm:spPr/>
    </dgm:pt>
    <dgm:pt modelId="{55CA6CA2-1128-DF4B-8E21-793E317AD658}" type="pres">
      <dgm:prSet presAssocID="{28B2BF11-550F-4196-AB5B-CB1081E7EFEE}" presName="parentText" presStyleLbl="node1" presStyleIdx="1" presStyleCnt="5">
        <dgm:presLayoutVars>
          <dgm:chMax val="0"/>
          <dgm:bulletEnabled val="1"/>
        </dgm:presLayoutVars>
      </dgm:prSet>
      <dgm:spPr/>
    </dgm:pt>
    <dgm:pt modelId="{E8E02D82-781B-274C-A5F3-A8B9CAA39906}" type="pres">
      <dgm:prSet presAssocID="{E31B7178-5ACB-402C-9355-DB469A33EAD4}" presName="spacer" presStyleCnt="0"/>
      <dgm:spPr/>
    </dgm:pt>
    <dgm:pt modelId="{13A798EA-86F7-A348-A5EF-5E8A9BE7772B}" type="pres">
      <dgm:prSet presAssocID="{28CD5499-B377-42AC-88A0-A3923F6C785C}" presName="parentText" presStyleLbl="node1" presStyleIdx="2" presStyleCnt="5">
        <dgm:presLayoutVars>
          <dgm:chMax val="0"/>
          <dgm:bulletEnabled val="1"/>
        </dgm:presLayoutVars>
      </dgm:prSet>
      <dgm:spPr/>
    </dgm:pt>
    <dgm:pt modelId="{ED51CD5C-46B7-D84F-B126-05ADC15BDBCF}" type="pres">
      <dgm:prSet presAssocID="{E4AB2717-A709-4F39-9CC6-5E5126FB5736}" presName="spacer" presStyleCnt="0"/>
      <dgm:spPr/>
    </dgm:pt>
    <dgm:pt modelId="{C208D23E-F26E-5C4C-A1DC-C55CF736CF34}" type="pres">
      <dgm:prSet presAssocID="{3870499B-FE9D-433F-B166-FBBB66C3F330}" presName="parentText" presStyleLbl="node1" presStyleIdx="3" presStyleCnt="5">
        <dgm:presLayoutVars>
          <dgm:chMax val="0"/>
          <dgm:bulletEnabled val="1"/>
        </dgm:presLayoutVars>
      </dgm:prSet>
      <dgm:spPr/>
    </dgm:pt>
    <dgm:pt modelId="{42E3F53B-0F40-C84D-920A-9D4F38C20D42}" type="pres">
      <dgm:prSet presAssocID="{EBA62E78-8203-4102-8F57-3FBD609FB523}" presName="spacer" presStyleCnt="0"/>
      <dgm:spPr/>
    </dgm:pt>
    <dgm:pt modelId="{BD75D780-4F6B-5A4B-8F51-7BC016DF8965}" type="pres">
      <dgm:prSet presAssocID="{2C7909FB-7BCD-4ECC-996A-6FA6CDA64F19}" presName="parentText" presStyleLbl="node1" presStyleIdx="4" presStyleCnt="5">
        <dgm:presLayoutVars>
          <dgm:chMax val="0"/>
          <dgm:bulletEnabled val="1"/>
        </dgm:presLayoutVars>
      </dgm:prSet>
      <dgm:spPr/>
    </dgm:pt>
  </dgm:ptLst>
  <dgm:cxnLst>
    <dgm:cxn modelId="{80874E02-995A-4955-B6E1-130B54051AFE}" srcId="{86F9D611-74E9-4CAB-BB7F-E613C219A5B5}" destId="{28B2BF11-550F-4196-AB5B-CB1081E7EFEE}" srcOrd="1" destOrd="0" parTransId="{00DC7815-4045-42C8-966D-A9FBCD9724BC}" sibTransId="{E31B7178-5ACB-402C-9355-DB469A33EAD4}"/>
    <dgm:cxn modelId="{08947B19-F5F8-4793-9491-DC8ED5D5168A}" srcId="{86F9D611-74E9-4CAB-BB7F-E613C219A5B5}" destId="{2C7909FB-7BCD-4ECC-996A-6FA6CDA64F19}" srcOrd="4" destOrd="0" parTransId="{A2AA81B6-59FE-488A-8263-CDDF967BAB9D}" sibTransId="{FF70EB99-12DC-4443-B650-C893F843FFAC}"/>
    <dgm:cxn modelId="{C78E931F-DBB4-3846-AE50-73D530D63FF9}" type="presOf" srcId="{3870499B-FE9D-433F-B166-FBBB66C3F330}" destId="{C208D23E-F26E-5C4C-A1DC-C55CF736CF34}" srcOrd="0" destOrd="0" presId="urn:microsoft.com/office/officeart/2005/8/layout/vList2"/>
    <dgm:cxn modelId="{AE287C2B-79E4-034F-A1C2-BAE8CC840CAA}" type="presOf" srcId="{2C7909FB-7BCD-4ECC-996A-6FA6CDA64F19}" destId="{BD75D780-4F6B-5A4B-8F51-7BC016DF8965}" srcOrd="0" destOrd="0" presId="urn:microsoft.com/office/officeart/2005/8/layout/vList2"/>
    <dgm:cxn modelId="{3EC80332-75DE-47B2-B0D7-6A51A48D7ED2}" srcId="{86F9D611-74E9-4CAB-BB7F-E613C219A5B5}" destId="{3870499B-FE9D-433F-B166-FBBB66C3F330}" srcOrd="3" destOrd="0" parTransId="{1635A0A0-B85B-4856-85DE-1F988173F349}" sibTransId="{EBA62E78-8203-4102-8F57-3FBD609FB523}"/>
    <dgm:cxn modelId="{A5620F70-43CF-694C-BD6A-A7547DA0E29C}" type="presOf" srcId="{9127B289-95C9-4A15-A542-0D81CD332C85}" destId="{2C97DA54-F254-A448-8831-447A66759A49}" srcOrd="0" destOrd="0" presId="urn:microsoft.com/office/officeart/2005/8/layout/vList2"/>
    <dgm:cxn modelId="{F2CA4694-C204-4DE8-898A-0A259781C593}" srcId="{86F9D611-74E9-4CAB-BB7F-E613C219A5B5}" destId="{9127B289-95C9-4A15-A542-0D81CD332C85}" srcOrd="0" destOrd="0" parTransId="{A5BE241F-F0C3-41C8-B2E0-F3C4EBD81E83}" sibTransId="{A7A6899F-4126-4AD1-A308-1E3F1C0B28CB}"/>
    <dgm:cxn modelId="{B449F5AC-C857-2046-9389-E9D6C074F617}" type="presOf" srcId="{28CD5499-B377-42AC-88A0-A3923F6C785C}" destId="{13A798EA-86F7-A348-A5EF-5E8A9BE7772B}" srcOrd="0" destOrd="0" presId="urn:microsoft.com/office/officeart/2005/8/layout/vList2"/>
    <dgm:cxn modelId="{A155F2BC-A3EA-6342-B434-216759F2CF77}" type="presOf" srcId="{86F9D611-74E9-4CAB-BB7F-E613C219A5B5}" destId="{0ADE746D-0D0C-4A41-A88B-5A8A14E69355}" srcOrd="0" destOrd="0" presId="urn:microsoft.com/office/officeart/2005/8/layout/vList2"/>
    <dgm:cxn modelId="{6BEAC9D1-A76E-4ABB-80BD-461067B18907}" srcId="{86F9D611-74E9-4CAB-BB7F-E613C219A5B5}" destId="{28CD5499-B377-42AC-88A0-A3923F6C785C}" srcOrd="2" destOrd="0" parTransId="{BBE1A97B-0EBB-4558-A8E4-917D14B9A8D5}" sibTransId="{E4AB2717-A709-4F39-9CC6-5E5126FB5736}"/>
    <dgm:cxn modelId="{698400FF-2EFB-C141-9945-1EFFED4D1BB7}" type="presOf" srcId="{28B2BF11-550F-4196-AB5B-CB1081E7EFEE}" destId="{55CA6CA2-1128-DF4B-8E21-793E317AD658}" srcOrd="0" destOrd="0" presId="urn:microsoft.com/office/officeart/2005/8/layout/vList2"/>
    <dgm:cxn modelId="{195A2E7C-40A4-5C4A-886D-D6E878549D0B}" type="presParOf" srcId="{0ADE746D-0D0C-4A41-A88B-5A8A14E69355}" destId="{2C97DA54-F254-A448-8831-447A66759A49}" srcOrd="0" destOrd="0" presId="urn:microsoft.com/office/officeart/2005/8/layout/vList2"/>
    <dgm:cxn modelId="{093BA640-449C-EE4A-9596-3A1F216D0D5B}" type="presParOf" srcId="{0ADE746D-0D0C-4A41-A88B-5A8A14E69355}" destId="{FD8C4EAF-19AD-884E-81A8-21FA07E77226}" srcOrd="1" destOrd="0" presId="urn:microsoft.com/office/officeart/2005/8/layout/vList2"/>
    <dgm:cxn modelId="{4CC9C53F-C73F-7749-A163-815A07A2848D}" type="presParOf" srcId="{0ADE746D-0D0C-4A41-A88B-5A8A14E69355}" destId="{55CA6CA2-1128-DF4B-8E21-793E317AD658}" srcOrd="2" destOrd="0" presId="urn:microsoft.com/office/officeart/2005/8/layout/vList2"/>
    <dgm:cxn modelId="{567B70A9-D9AB-0E46-B13C-D61283406229}" type="presParOf" srcId="{0ADE746D-0D0C-4A41-A88B-5A8A14E69355}" destId="{E8E02D82-781B-274C-A5F3-A8B9CAA39906}" srcOrd="3" destOrd="0" presId="urn:microsoft.com/office/officeart/2005/8/layout/vList2"/>
    <dgm:cxn modelId="{5DB9B169-2251-BF4D-A535-F3526121105C}" type="presParOf" srcId="{0ADE746D-0D0C-4A41-A88B-5A8A14E69355}" destId="{13A798EA-86F7-A348-A5EF-5E8A9BE7772B}" srcOrd="4" destOrd="0" presId="urn:microsoft.com/office/officeart/2005/8/layout/vList2"/>
    <dgm:cxn modelId="{A7C308C3-2B77-8A4C-AC58-28942EF7FBDE}" type="presParOf" srcId="{0ADE746D-0D0C-4A41-A88B-5A8A14E69355}" destId="{ED51CD5C-46B7-D84F-B126-05ADC15BDBCF}" srcOrd="5" destOrd="0" presId="urn:microsoft.com/office/officeart/2005/8/layout/vList2"/>
    <dgm:cxn modelId="{9E1CC0BF-39BE-8D49-A18E-FC358AC2B562}" type="presParOf" srcId="{0ADE746D-0D0C-4A41-A88B-5A8A14E69355}" destId="{C208D23E-F26E-5C4C-A1DC-C55CF736CF34}" srcOrd="6" destOrd="0" presId="urn:microsoft.com/office/officeart/2005/8/layout/vList2"/>
    <dgm:cxn modelId="{5AAAB7D6-A9EB-DC41-AA1F-CFE28C56BD1A}" type="presParOf" srcId="{0ADE746D-0D0C-4A41-A88B-5A8A14E69355}" destId="{42E3F53B-0F40-C84D-920A-9D4F38C20D42}" srcOrd="7" destOrd="0" presId="urn:microsoft.com/office/officeart/2005/8/layout/vList2"/>
    <dgm:cxn modelId="{96AB3538-2492-9040-939E-083ABFD7D513}" type="presParOf" srcId="{0ADE746D-0D0C-4A41-A88B-5A8A14E69355}" destId="{BD75D780-4F6B-5A4B-8F51-7BC016DF896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0BB63A-6035-4E81-9CC5-9081A1E1CA88}"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16BEAFCC-4BC2-4FDD-A1FE-57631DA6E8F2}">
      <dgm:prSet/>
      <dgm:spPr/>
      <dgm:t>
        <a:bodyPr/>
        <a:lstStyle/>
        <a:p>
          <a:r>
            <a:rPr lang="en-US"/>
            <a:t>Quality and value have been linked to the development, delivery, assessment and evaluation of HE programmes </a:t>
          </a:r>
        </a:p>
      </dgm:t>
    </dgm:pt>
    <dgm:pt modelId="{5F3F9538-376A-4A37-84CC-EA02766E3166}" type="parTrans" cxnId="{61337B21-8483-4C35-8470-5EB72E358121}">
      <dgm:prSet/>
      <dgm:spPr/>
      <dgm:t>
        <a:bodyPr/>
        <a:lstStyle/>
        <a:p>
          <a:endParaRPr lang="en-US"/>
        </a:p>
      </dgm:t>
    </dgm:pt>
    <dgm:pt modelId="{96F69F80-F01B-4123-8183-6030AEB4C34E}" type="sibTrans" cxnId="{61337B21-8483-4C35-8470-5EB72E358121}">
      <dgm:prSet/>
      <dgm:spPr/>
      <dgm:t>
        <a:bodyPr/>
        <a:lstStyle/>
        <a:p>
          <a:endParaRPr lang="en-US"/>
        </a:p>
      </dgm:t>
    </dgm:pt>
    <dgm:pt modelId="{7BFD1ADA-FEF7-42B8-BA15-9279D4B6D231}">
      <dgm:prSet/>
      <dgm:spPr/>
      <dgm:t>
        <a:bodyPr/>
        <a:lstStyle/>
        <a:p>
          <a:r>
            <a:rPr lang="en-US"/>
            <a:t>Yet there is l</a:t>
          </a:r>
          <a:r>
            <a:rPr lang="en-AU"/>
            <a:t>imited research and the links are not clearly understood (Baishya and Kakati, 2019; Dwaikat, 2021; Pencarelli </a:t>
          </a:r>
          <a:r>
            <a:rPr lang="en-AU" i="1"/>
            <a:t>et al., </a:t>
          </a:r>
          <a:r>
            <a:rPr lang="en-AU"/>
            <a:t>2013)</a:t>
          </a:r>
          <a:endParaRPr lang="en-US"/>
        </a:p>
      </dgm:t>
    </dgm:pt>
    <dgm:pt modelId="{AEE94035-3442-4EEC-9D04-8C7832F86635}" type="parTrans" cxnId="{F80D83E8-AFAB-4249-ABB6-2915C509CD07}">
      <dgm:prSet/>
      <dgm:spPr/>
      <dgm:t>
        <a:bodyPr/>
        <a:lstStyle/>
        <a:p>
          <a:endParaRPr lang="en-US"/>
        </a:p>
      </dgm:t>
    </dgm:pt>
    <dgm:pt modelId="{8BC8B7B4-2BAA-498B-91C8-0BCEB85AEE1B}" type="sibTrans" cxnId="{F80D83E8-AFAB-4249-ABB6-2915C509CD07}">
      <dgm:prSet/>
      <dgm:spPr/>
      <dgm:t>
        <a:bodyPr/>
        <a:lstStyle/>
        <a:p>
          <a:endParaRPr lang="en-US"/>
        </a:p>
      </dgm:t>
    </dgm:pt>
    <dgm:pt modelId="{9E28CBA6-66B0-4CC3-B221-4D86FAB570AC}">
      <dgm:prSet/>
      <dgm:spPr/>
      <dgm:t>
        <a:bodyPr/>
        <a:lstStyle/>
        <a:p>
          <a:r>
            <a:rPr lang="en-AU"/>
            <a:t>Given the importance of quality and value to a range of stakeholders it is important that the relationship should be explored and understood, which is the focus of this research</a:t>
          </a:r>
          <a:endParaRPr lang="en-US"/>
        </a:p>
      </dgm:t>
    </dgm:pt>
    <dgm:pt modelId="{7A01CD07-D42D-4EC6-BA4E-B23A20CC6A69}" type="parTrans" cxnId="{9875C30F-A7B0-40A4-B888-B1F95FFD70C5}">
      <dgm:prSet/>
      <dgm:spPr/>
      <dgm:t>
        <a:bodyPr/>
        <a:lstStyle/>
        <a:p>
          <a:endParaRPr lang="en-US"/>
        </a:p>
      </dgm:t>
    </dgm:pt>
    <dgm:pt modelId="{C35A60AC-79B4-4A29-AB08-AC73B1ACA44F}" type="sibTrans" cxnId="{9875C30F-A7B0-40A4-B888-B1F95FFD70C5}">
      <dgm:prSet/>
      <dgm:spPr/>
      <dgm:t>
        <a:bodyPr/>
        <a:lstStyle/>
        <a:p>
          <a:endParaRPr lang="en-US"/>
        </a:p>
      </dgm:t>
    </dgm:pt>
    <dgm:pt modelId="{228314B3-5B41-CD44-9830-2EFC3434F8D4}" type="pres">
      <dgm:prSet presAssocID="{DB0BB63A-6035-4E81-9CC5-9081A1E1CA88}" presName="vert0" presStyleCnt="0">
        <dgm:presLayoutVars>
          <dgm:dir/>
          <dgm:animOne val="branch"/>
          <dgm:animLvl val="lvl"/>
        </dgm:presLayoutVars>
      </dgm:prSet>
      <dgm:spPr/>
    </dgm:pt>
    <dgm:pt modelId="{C83EB33C-C607-364C-AE86-142754EC8162}" type="pres">
      <dgm:prSet presAssocID="{16BEAFCC-4BC2-4FDD-A1FE-57631DA6E8F2}" presName="thickLine" presStyleLbl="alignNode1" presStyleIdx="0" presStyleCnt="3"/>
      <dgm:spPr/>
    </dgm:pt>
    <dgm:pt modelId="{B1ACAB6A-195F-CE41-A37F-A13420A802DC}" type="pres">
      <dgm:prSet presAssocID="{16BEAFCC-4BC2-4FDD-A1FE-57631DA6E8F2}" presName="horz1" presStyleCnt="0"/>
      <dgm:spPr/>
    </dgm:pt>
    <dgm:pt modelId="{B91BA454-39E0-6E4F-8F7B-0CF1D1023754}" type="pres">
      <dgm:prSet presAssocID="{16BEAFCC-4BC2-4FDD-A1FE-57631DA6E8F2}" presName="tx1" presStyleLbl="revTx" presStyleIdx="0" presStyleCnt="3"/>
      <dgm:spPr/>
    </dgm:pt>
    <dgm:pt modelId="{1E86DF70-9A40-AD44-9021-74D2D3AD4FB9}" type="pres">
      <dgm:prSet presAssocID="{16BEAFCC-4BC2-4FDD-A1FE-57631DA6E8F2}" presName="vert1" presStyleCnt="0"/>
      <dgm:spPr/>
    </dgm:pt>
    <dgm:pt modelId="{13A82849-FA6A-5A48-A73D-DF68800B2069}" type="pres">
      <dgm:prSet presAssocID="{7BFD1ADA-FEF7-42B8-BA15-9279D4B6D231}" presName="thickLine" presStyleLbl="alignNode1" presStyleIdx="1" presStyleCnt="3"/>
      <dgm:spPr/>
    </dgm:pt>
    <dgm:pt modelId="{AA9EC9BF-755D-BC41-B1E5-95C5E3147CFC}" type="pres">
      <dgm:prSet presAssocID="{7BFD1ADA-FEF7-42B8-BA15-9279D4B6D231}" presName="horz1" presStyleCnt="0"/>
      <dgm:spPr/>
    </dgm:pt>
    <dgm:pt modelId="{5031E3BA-7CDA-6141-915D-4ACD91D36062}" type="pres">
      <dgm:prSet presAssocID="{7BFD1ADA-FEF7-42B8-BA15-9279D4B6D231}" presName="tx1" presStyleLbl="revTx" presStyleIdx="1" presStyleCnt="3"/>
      <dgm:spPr/>
    </dgm:pt>
    <dgm:pt modelId="{99340E75-A3C1-9544-ACCA-DEDBD1CF1F8B}" type="pres">
      <dgm:prSet presAssocID="{7BFD1ADA-FEF7-42B8-BA15-9279D4B6D231}" presName="vert1" presStyleCnt="0"/>
      <dgm:spPr/>
    </dgm:pt>
    <dgm:pt modelId="{D6B1F08E-14BC-114A-A2C8-28C4734913E1}" type="pres">
      <dgm:prSet presAssocID="{9E28CBA6-66B0-4CC3-B221-4D86FAB570AC}" presName="thickLine" presStyleLbl="alignNode1" presStyleIdx="2" presStyleCnt="3"/>
      <dgm:spPr/>
    </dgm:pt>
    <dgm:pt modelId="{EABA70FB-5686-4D47-8AD1-688E8C7BDC61}" type="pres">
      <dgm:prSet presAssocID="{9E28CBA6-66B0-4CC3-B221-4D86FAB570AC}" presName="horz1" presStyleCnt="0"/>
      <dgm:spPr/>
    </dgm:pt>
    <dgm:pt modelId="{EE4A78A3-1A20-4D4C-A591-A0C6CC43F0DC}" type="pres">
      <dgm:prSet presAssocID="{9E28CBA6-66B0-4CC3-B221-4D86FAB570AC}" presName="tx1" presStyleLbl="revTx" presStyleIdx="2" presStyleCnt="3"/>
      <dgm:spPr/>
    </dgm:pt>
    <dgm:pt modelId="{0ED518CA-DBBC-824A-873F-9D3F25F7BBDE}" type="pres">
      <dgm:prSet presAssocID="{9E28CBA6-66B0-4CC3-B221-4D86FAB570AC}" presName="vert1" presStyleCnt="0"/>
      <dgm:spPr/>
    </dgm:pt>
  </dgm:ptLst>
  <dgm:cxnLst>
    <dgm:cxn modelId="{9875C30F-A7B0-40A4-B888-B1F95FFD70C5}" srcId="{DB0BB63A-6035-4E81-9CC5-9081A1E1CA88}" destId="{9E28CBA6-66B0-4CC3-B221-4D86FAB570AC}" srcOrd="2" destOrd="0" parTransId="{7A01CD07-D42D-4EC6-BA4E-B23A20CC6A69}" sibTransId="{C35A60AC-79B4-4A29-AB08-AC73B1ACA44F}"/>
    <dgm:cxn modelId="{5471C020-68E2-8845-98D0-2B5BD6026626}" type="presOf" srcId="{16BEAFCC-4BC2-4FDD-A1FE-57631DA6E8F2}" destId="{B91BA454-39E0-6E4F-8F7B-0CF1D1023754}" srcOrd="0" destOrd="0" presId="urn:microsoft.com/office/officeart/2008/layout/LinedList"/>
    <dgm:cxn modelId="{61337B21-8483-4C35-8470-5EB72E358121}" srcId="{DB0BB63A-6035-4E81-9CC5-9081A1E1CA88}" destId="{16BEAFCC-4BC2-4FDD-A1FE-57631DA6E8F2}" srcOrd="0" destOrd="0" parTransId="{5F3F9538-376A-4A37-84CC-EA02766E3166}" sibTransId="{96F69F80-F01B-4123-8183-6030AEB4C34E}"/>
    <dgm:cxn modelId="{A18AA68C-B45F-184C-9CFC-4F1B7A1294F4}" type="presOf" srcId="{9E28CBA6-66B0-4CC3-B221-4D86FAB570AC}" destId="{EE4A78A3-1A20-4D4C-A591-A0C6CC43F0DC}" srcOrd="0" destOrd="0" presId="urn:microsoft.com/office/officeart/2008/layout/LinedList"/>
    <dgm:cxn modelId="{DDA7DCA6-002B-2040-903F-40BA05CCE1ED}" type="presOf" srcId="{7BFD1ADA-FEF7-42B8-BA15-9279D4B6D231}" destId="{5031E3BA-7CDA-6141-915D-4ACD91D36062}" srcOrd="0" destOrd="0" presId="urn:microsoft.com/office/officeart/2008/layout/LinedList"/>
    <dgm:cxn modelId="{B7A978BC-9151-E14F-9207-DF627E5F8ADE}" type="presOf" srcId="{DB0BB63A-6035-4E81-9CC5-9081A1E1CA88}" destId="{228314B3-5B41-CD44-9830-2EFC3434F8D4}" srcOrd="0" destOrd="0" presId="urn:microsoft.com/office/officeart/2008/layout/LinedList"/>
    <dgm:cxn modelId="{F80D83E8-AFAB-4249-ABB6-2915C509CD07}" srcId="{DB0BB63A-6035-4E81-9CC5-9081A1E1CA88}" destId="{7BFD1ADA-FEF7-42B8-BA15-9279D4B6D231}" srcOrd="1" destOrd="0" parTransId="{AEE94035-3442-4EEC-9D04-8C7832F86635}" sibTransId="{8BC8B7B4-2BAA-498B-91C8-0BCEB85AEE1B}"/>
    <dgm:cxn modelId="{C7C18AD8-9D81-F640-B059-A2E59A066214}" type="presParOf" srcId="{228314B3-5B41-CD44-9830-2EFC3434F8D4}" destId="{C83EB33C-C607-364C-AE86-142754EC8162}" srcOrd="0" destOrd="0" presId="urn:microsoft.com/office/officeart/2008/layout/LinedList"/>
    <dgm:cxn modelId="{0C89954D-AF72-C24D-BBEA-7EABBDD82D81}" type="presParOf" srcId="{228314B3-5B41-CD44-9830-2EFC3434F8D4}" destId="{B1ACAB6A-195F-CE41-A37F-A13420A802DC}" srcOrd="1" destOrd="0" presId="urn:microsoft.com/office/officeart/2008/layout/LinedList"/>
    <dgm:cxn modelId="{8A7A3FC1-F1A0-0341-8E5B-87A3043F9DAF}" type="presParOf" srcId="{B1ACAB6A-195F-CE41-A37F-A13420A802DC}" destId="{B91BA454-39E0-6E4F-8F7B-0CF1D1023754}" srcOrd="0" destOrd="0" presId="urn:microsoft.com/office/officeart/2008/layout/LinedList"/>
    <dgm:cxn modelId="{4E68BDFA-B030-5245-8FE8-39E36E835388}" type="presParOf" srcId="{B1ACAB6A-195F-CE41-A37F-A13420A802DC}" destId="{1E86DF70-9A40-AD44-9021-74D2D3AD4FB9}" srcOrd="1" destOrd="0" presId="urn:microsoft.com/office/officeart/2008/layout/LinedList"/>
    <dgm:cxn modelId="{4C2F5971-6183-1D44-A416-E4A0E5D13594}" type="presParOf" srcId="{228314B3-5B41-CD44-9830-2EFC3434F8D4}" destId="{13A82849-FA6A-5A48-A73D-DF68800B2069}" srcOrd="2" destOrd="0" presId="urn:microsoft.com/office/officeart/2008/layout/LinedList"/>
    <dgm:cxn modelId="{78679C1E-EDBE-9748-932C-BA4C6A752EA2}" type="presParOf" srcId="{228314B3-5B41-CD44-9830-2EFC3434F8D4}" destId="{AA9EC9BF-755D-BC41-B1E5-95C5E3147CFC}" srcOrd="3" destOrd="0" presId="urn:microsoft.com/office/officeart/2008/layout/LinedList"/>
    <dgm:cxn modelId="{2FC49C6B-4758-3144-8B65-99814B007B03}" type="presParOf" srcId="{AA9EC9BF-755D-BC41-B1E5-95C5E3147CFC}" destId="{5031E3BA-7CDA-6141-915D-4ACD91D36062}" srcOrd="0" destOrd="0" presId="urn:microsoft.com/office/officeart/2008/layout/LinedList"/>
    <dgm:cxn modelId="{B58B9440-8AA9-3C48-8D9B-2E6216F5C630}" type="presParOf" srcId="{AA9EC9BF-755D-BC41-B1E5-95C5E3147CFC}" destId="{99340E75-A3C1-9544-ACCA-DEDBD1CF1F8B}" srcOrd="1" destOrd="0" presId="urn:microsoft.com/office/officeart/2008/layout/LinedList"/>
    <dgm:cxn modelId="{76931155-0982-3041-8467-DB68C779F4CF}" type="presParOf" srcId="{228314B3-5B41-CD44-9830-2EFC3434F8D4}" destId="{D6B1F08E-14BC-114A-A2C8-28C4734913E1}" srcOrd="4" destOrd="0" presId="urn:microsoft.com/office/officeart/2008/layout/LinedList"/>
    <dgm:cxn modelId="{3122729D-ABF7-0740-99D1-4C2FD50FA7D1}" type="presParOf" srcId="{228314B3-5B41-CD44-9830-2EFC3434F8D4}" destId="{EABA70FB-5686-4D47-8AD1-688E8C7BDC61}" srcOrd="5" destOrd="0" presId="urn:microsoft.com/office/officeart/2008/layout/LinedList"/>
    <dgm:cxn modelId="{5BD8D2D2-FCF1-2345-AD5F-AB04C27CBD62}" type="presParOf" srcId="{EABA70FB-5686-4D47-8AD1-688E8C7BDC61}" destId="{EE4A78A3-1A20-4D4C-A591-A0C6CC43F0DC}" srcOrd="0" destOrd="0" presId="urn:microsoft.com/office/officeart/2008/layout/LinedList"/>
    <dgm:cxn modelId="{E3595B2B-CF0B-8543-8FA0-5557639E655D}" type="presParOf" srcId="{EABA70FB-5686-4D47-8AD1-688E8C7BDC61}" destId="{0ED518CA-DBBC-824A-873F-9D3F25F7BB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FA5D8E-DA20-49C8-96CA-B664262387D4}"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21C85F43-A10C-41D9-BF52-EC13DA2EA797}">
      <dgm:prSet/>
      <dgm:spPr/>
      <dgm:t>
        <a:bodyPr/>
        <a:lstStyle/>
        <a:p>
          <a:r>
            <a:rPr lang="en-AU"/>
            <a:t>Qualitative comparative study of two key stakeholder groups</a:t>
          </a:r>
          <a:endParaRPr lang="en-US"/>
        </a:p>
      </dgm:t>
    </dgm:pt>
    <dgm:pt modelId="{8EF7DA97-951A-4E85-B298-054D9A127138}" type="parTrans" cxnId="{57D38855-F502-45AF-A52C-4F20B740A793}">
      <dgm:prSet/>
      <dgm:spPr/>
      <dgm:t>
        <a:bodyPr/>
        <a:lstStyle/>
        <a:p>
          <a:endParaRPr lang="en-US"/>
        </a:p>
      </dgm:t>
    </dgm:pt>
    <dgm:pt modelId="{0E2D8115-F039-461F-91F2-9909599558EB}" type="sibTrans" cxnId="{57D38855-F502-45AF-A52C-4F20B740A793}">
      <dgm:prSet/>
      <dgm:spPr/>
      <dgm:t>
        <a:bodyPr/>
        <a:lstStyle/>
        <a:p>
          <a:endParaRPr lang="en-US"/>
        </a:p>
      </dgm:t>
    </dgm:pt>
    <dgm:pt modelId="{B9289023-F8A2-4DE4-ADD7-9043AC55F568}">
      <dgm:prSet/>
      <dgm:spPr/>
      <dgm:t>
        <a:bodyPr/>
        <a:lstStyle/>
        <a:p>
          <a:r>
            <a:rPr lang="en-AU"/>
            <a:t>Prospective employers</a:t>
          </a:r>
          <a:endParaRPr lang="en-US"/>
        </a:p>
      </dgm:t>
    </dgm:pt>
    <dgm:pt modelId="{060AEED1-D97C-456E-920B-1181632462AC}" type="parTrans" cxnId="{8E51512A-F416-45BE-B01C-A391DE3B91C7}">
      <dgm:prSet/>
      <dgm:spPr/>
      <dgm:t>
        <a:bodyPr/>
        <a:lstStyle/>
        <a:p>
          <a:endParaRPr lang="en-US"/>
        </a:p>
      </dgm:t>
    </dgm:pt>
    <dgm:pt modelId="{09C2DE74-8BF2-4A04-A4CC-A2C4B1B745C9}" type="sibTrans" cxnId="{8E51512A-F416-45BE-B01C-A391DE3B91C7}">
      <dgm:prSet/>
      <dgm:spPr/>
      <dgm:t>
        <a:bodyPr/>
        <a:lstStyle/>
        <a:p>
          <a:endParaRPr lang="en-US"/>
        </a:p>
      </dgm:t>
    </dgm:pt>
    <dgm:pt modelId="{2FD2E80C-6008-4CDC-A106-51A1980F98CD}">
      <dgm:prSet/>
      <dgm:spPr/>
      <dgm:t>
        <a:bodyPr/>
        <a:lstStyle/>
        <a:p>
          <a:r>
            <a:rPr lang="en-AU"/>
            <a:t>University academics delivering L&amp;T </a:t>
          </a:r>
          <a:endParaRPr lang="en-US"/>
        </a:p>
      </dgm:t>
    </dgm:pt>
    <dgm:pt modelId="{DDE5010B-07A3-4762-880A-6FBAA5A63441}" type="parTrans" cxnId="{7A11EFA8-BAEE-4C49-9F75-E3686AD6306F}">
      <dgm:prSet/>
      <dgm:spPr/>
      <dgm:t>
        <a:bodyPr/>
        <a:lstStyle/>
        <a:p>
          <a:endParaRPr lang="en-US"/>
        </a:p>
      </dgm:t>
    </dgm:pt>
    <dgm:pt modelId="{4FFF8785-4412-40B0-AEAF-AA5A8BB82515}" type="sibTrans" cxnId="{7A11EFA8-BAEE-4C49-9F75-E3686AD6306F}">
      <dgm:prSet/>
      <dgm:spPr/>
      <dgm:t>
        <a:bodyPr/>
        <a:lstStyle/>
        <a:p>
          <a:endParaRPr lang="en-US"/>
        </a:p>
      </dgm:t>
    </dgm:pt>
    <dgm:pt modelId="{9F6F6C0A-4E55-4B8D-A827-724262E7B650}">
      <dgm:prSet/>
      <dgm:spPr/>
      <dgm:t>
        <a:bodyPr/>
        <a:lstStyle/>
        <a:p>
          <a:r>
            <a:rPr lang="en-AU"/>
            <a:t>Phenomenographic method (Marton, 1986) used to understand qualitatively different ways in which actors make sense of phenomena in their lifeworld</a:t>
          </a:r>
          <a:endParaRPr lang="en-US"/>
        </a:p>
      </dgm:t>
    </dgm:pt>
    <dgm:pt modelId="{7842B6E9-5224-4EDC-A00B-86854BA5EAC4}" type="parTrans" cxnId="{719CD508-F4A2-413C-8AE7-3AB1D0DC0FCE}">
      <dgm:prSet/>
      <dgm:spPr/>
      <dgm:t>
        <a:bodyPr/>
        <a:lstStyle/>
        <a:p>
          <a:endParaRPr lang="en-US"/>
        </a:p>
      </dgm:t>
    </dgm:pt>
    <dgm:pt modelId="{E42AAF5F-5F6A-4095-8CAF-CD0F5B17A837}" type="sibTrans" cxnId="{719CD508-F4A2-413C-8AE7-3AB1D0DC0FCE}">
      <dgm:prSet/>
      <dgm:spPr/>
      <dgm:t>
        <a:bodyPr/>
        <a:lstStyle/>
        <a:p>
          <a:endParaRPr lang="en-US"/>
        </a:p>
      </dgm:t>
    </dgm:pt>
    <dgm:pt modelId="{1235D858-94D8-4284-9366-464E38CC04B8}">
      <dgm:prSet/>
      <dgm:spPr/>
      <dgm:t>
        <a:bodyPr/>
        <a:lstStyle/>
        <a:p>
          <a:r>
            <a:rPr lang="en-AU"/>
            <a:t>Initially developed for HE research in Sweden but since applied globally across different research domains (e.g. Business, Health)</a:t>
          </a:r>
          <a:endParaRPr lang="en-US"/>
        </a:p>
      </dgm:t>
    </dgm:pt>
    <dgm:pt modelId="{AFA8ED62-7760-46B1-9B80-629B4D57C8B8}" type="parTrans" cxnId="{47867E0C-4A4E-4F85-B642-B25AE9917C27}">
      <dgm:prSet/>
      <dgm:spPr/>
      <dgm:t>
        <a:bodyPr/>
        <a:lstStyle/>
        <a:p>
          <a:endParaRPr lang="en-US"/>
        </a:p>
      </dgm:t>
    </dgm:pt>
    <dgm:pt modelId="{FDE7B965-329E-472D-9729-EDE9FAF50F35}" type="sibTrans" cxnId="{47867E0C-4A4E-4F85-B642-B25AE9917C27}">
      <dgm:prSet/>
      <dgm:spPr/>
      <dgm:t>
        <a:bodyPr/>
        <a:lstStyle/>
        <a:p>
          <a:endParaRPr lang="en-US"/>
        </a:p>
      </dgm:t>
    </dgm:pt>
    <dgm:pt modelId="{A23E76CF-26EB-9B44-B9BA-0B810FF92D7F}" type="pres">
      <dgm:prSet presAssocID="{2CFA5D8E-DA20-49C8-96CA-B664262387D4}" presName="diagram" presStyleCnt="0">
        <dgm:presLayoutVars>
          <dgm:dir/>
          <dgm:resizeHandles val="exact"/>
        </dgm:presLayoutVars>
      </dgm:prSet>
      <dgm:spPr/>
    </dgm:pt>
    <dgm:pt modelId="{01C7EF3A-0C2C-384B-AA67-77CEF499F8F2}" type="pres">
      <dgm:prSet presAssocID="{21C85F43-A10C-41D9-BF52-EC13DA2EA797}" presName="node" presStyleLbl="node1" presStyleIdx="0" presStyleCnt="3">
        <dgm:presLayoutVars>
          <dgm:bulletEnabled val="1"/>
        </dgm:presLayoutVars>
      </dgm:prSet>
      <dgm:spPr/>
    </dgm:pt>
    <dgm:pt modelId="{B65F7BDE-7099-834E-9D5F-CE680B162566}" type="pres">
      <dgm:prSet presAssocID="{0E2D8115-F039-461F-91F2-9909599558EB}" presName="sibTrans" presStyleCnt="0"/>
      <dgm:spPr/>
    </dgm:pt>
    <dgm:pt modelId="{3E011C30-D90E-824B-9668-CC5E918AD924}" type="pres">
      <dgm:prSet presAssocID="{9F6F6C0A-4E55-4B8D-A827-724262E7B650}" presName="node" presStyleLbl="node1" presStyleIdx="1" presStyleCnt="3">
        <dgm:presLayoutVars>
          <dgm:bulletEnabled val="1"/>
        </dgm:presLayoutVars>
      </dgm:prSet>
      <dgm:spPr/>
    </dgm:pt>
    <dgm:pt modelId="{B9DBD652-077F-BC42-9B36-EB0C328AF82E}" type="pres">
      <dgm:prSet presAssocID="{E42AAF5F-5F6A-4095-8CAF-CD0F5B17A837}" presName="sibTrans" presStyleCnt="0"/>
      <dgm:spPr/>
    </dgm:pt>
    <dgm:pt modelId="{B73116FD-07CD-B041-80E6-5142FADB4172}" type="pres">
      <dgm:prSet presAssocID="{1235D858-94D8-4284-9366-464E38CC04B8}" presName="node" presStyleLbl="node1" presStyleIdx="2" presStyleCnt="3">
        <dgm:presLayoutVars>
          <dgm:bulletEnabled val="1"/>
        </dgm:presLayoutVars>
      </dgm:prSet>
      <dgm:spPr/>
    </dgm:pt>
  </dgm:ptLst>
  <dgm:cxnLst>
    <dgm:cxn modelId="{7974EF03-548C-0F40-B9FF-BC838ADD22F5}" type="presOf" srcId="{1235D858-94D8-4284-9366-464E38CC04B8}" destId="{B73116FD-07CD-B041-80E6-5142FADB4172}" srcOrd="0" destOrd="0" presId="urn:microsoft.com/office/officeart/2005/8/layout/default"/>
    <dgm:cxn modelId="{5D1E2F05-F8FC-B44F-A881-CCD53B195016}" type="presOf" srcId="{2CFA5D8E-DA20-49C8-96CA-B664262387D4}" destId="{A23E76CF-26EB-9B44-B9BA-0B810FF92D7F}" srcOrd="0" destOrd="0" presId="urn:microsoft.com/office/officeart/2005/8/layout/default"/>
    <dgm:cxn modelId="{719CD508-F4A2-413C-8AE7-3AB1D0DC0FCE}" srcId="{2CFA5D8E-DA20-49C8-96CA-B664262387D4}" destId="{9F6F6C0A-4E55-4B8D-A827-724262E7B650}" srcOrd="1" destOrd="0" parTransId="{7842B6E9-5224-4EDC-A00B-86854BA5EAC4}" sibTransId="{E42AAF5F-5F6A-4095-8CAF-CD0F5B17A837}"/>
    <dgm:cxn modelId="{47867E0C-4A4E-4F85-B642-B25AE9917C27}" srcId="{2CFA5D8E-DA20-49C8-96CA-B664262387D4}" destId="{1235D858-94D8-4284-9366-464E38CC04B8}" srcOrd="2" destOrd="0" parTransId="{AFA8ED62-7760-46B1-9B80-629B4D57C8B8}" sibTransId="{FDE7B965-329E-472D-9729-EDE9FAF50F35}"/>
    <dgm:cxn modelId="{8E51512A-F416-45BE-B01C-A391DE3B91C7}" srcId="{21C85F43-A10C-41D9-BF52-EC13DA2EA797}" destId="{B9289023-F8A2-4DE4-ADD7-9043AC55F568}" srcOrd="0" destOrd="0" parTransId="{060AEED1-D97C-456E-920B-1181632462AC}" sibTransId="{09C2DE74-8BF2-4A04-A4CC-A2C4B1B745C9}"/>
    <dgm:cxn modelId="{D631A031-370D-7140-B105-FDA315BA9850}" type="presOf" srcId="{21C85F43-A10C-41D9-BF52-EC13DA2EA797}" destId="{01C7EF3A-0C2C-384B-AA67-77CEF499F8F2}" srcOrd="0" destOrd="0" presId="urn:microsoft.com/office/officeart/2005/8/layout/default"/>
    <dgm:cxn modelId="{57D38855-F502-45AF-A52C-4F20B740A793}" srcId="{2CFA5D8E-DA20-49C8-96CA-B664262387D4}" destId="{21C85F43-A10C-41D9-BF52-EC13DA2EA797}" srcOrd="0" destOrd="0" parTransId="{8EF7DA97-951A-4E85-B298-054D9A127138}" sibTransId="{0E2D8115-F039-461F-91F2-9909599558EB}"/>
    <dgm:cxn modelId="{BCF55881-D6BE-C940-8B7B-7EA4B66EE01C}" type="presOf" srcId="{2FD2E80C-6008-4CDC-A106-51A1980F98CD}" destId="{01C7EF3A-0C2C-384B-AA67-77CEF499F8F2}" srcOrd="0" destOrd="2" presId="urn:microsoft.com/office/officeart/2005/8/layout/default"/>
    <dgm:cxn modelId="{62F79590-160C-2849-B572-EBCE595377EF}" type="presOf" srcId="{B9289023-F8A2-4DE4-ADD7-9043AC55F568}" destId="{01C7EF3A-0C2C-384B-AA67-77CEF499F8F2}" srcOrd="0" destOrd="1" presId="urn:microsoft.com/office/officeart/2005/8/layout/default"/>
    <dgm:cxn modelId="{7A11EFA8-BAEE-4C49-9F75-E3686AD6306F}" srcId="{21C85F43-A10C-41D9-BF52-EC13DA2EA797}" destId="{2FD2E80C-6008-4CDC-A106-51A1980F98CD}" srcOrd="1" destOrd="0" parTransId="{DDE5010B-07A3-4762-880A-6FBAA5A63441}" sibTransId="{4FFF8785-4412-40B0-AEAF-AA5A8BB82515}"/>
    <dgm:cxn modelId="{7E487DE4-0286-C941-95A5-368D76FF8FDD}" type="presOf" srcId="{9F6F6C0A-4E55-4B8D-A827-724262E7B650}" destId="{3E011C30-D90E-824B-9668-CC5E918AD924}" srcOrd="0" destOrd="0" presId="urn:microsoft.com/office/officeart/2005/8/layout/default"/>
    <dgm:cxn modelId="{07F00B93-8214-4643-9EBD-FCDAF0FCE966}" type="presParOf" srcId="{A23E76CF-26EB-9B44-B9BA-0B810FF92D7F}" destId="{01C7EF3A-0C2C-384B-AA67-77CEF499F8F2}" srcOrd="0" destOrd="0" presId="urn:microsoft.com/office/officeart/2005/8/layout/default"/>
    <dgm:cxn modelId="{B936EF60-EB61-114A-B74C-0A83D97C1DE4}" type="presParOf" srcId="{A23E76CF-26EB-9B44-B9BA-0B810FF92D7F}" destId="{B65F7BDE-7099-834E-9D5F-CE680B162566}" srcOrd="1" destOrd="0" presId="urn:microsoft.com/office/officeart/2005/8/layout/default"/>
    <dgm:cxn modelId="{AA65D8CC-3133-7349-9C8E-03AA7A266EFF}" type="presParOf" srcId="{A23E76CF-26EB-9B44-B9BA-0B810FF92D7F}" destId="{3E011C30-D90E-824B-9668-CC5E918AD924}" srcOrd="2" destOrd="0" presId="urn:microsoft.com/office/officeart/2005/8/layout/default"/>
    <dgm:cxn modelId="{445A09EC-57A6-824C-900D-19B9BD84876F}" type="presParOf" srcId="{A23E76CF-26EB-9B44-B9BA-0B810FF92D7F}" destId="{B9DBD652-077F-BC42-9B36-EB0C328AF82E}" srcOrd="3" destOrd="0" presId="urn:microsoft.com/office/officeart/2005/8/layout/default"/>
    <dgm:cxn modelId="{5C2AD98D-A451-6344-8405-34799E13E784}" type="presParOf" srcId="{A23E76CF-26EB-9B44-B9BA-0B810FF92D7F}" destId="{B73116FD-07CD-B041-80E6-5142FADB417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A2CC63-7B56-442C-B640-DED3C9BB35BA}"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DF5041CE-32C8-4F47-BF8A-86B93403C3AF}">
      <dgm:prSet/>
      <dgm:spPr/>
      <dgm:t>
        <a:bodyPr/>
        <a:lstStyle/>
        <a:p>
          <a:r>
            <a:rPr lang="en-US"/>
            <a:t>The findings contribute to and extend the limited research into links between quality and value, two important concepts in HE</a:t>
          </a:r>
        </a:p>
      </dgm:t>
    </dgm:pt>
    <dgm:pt modelId="{0FB121A5-AD6A-48E7-B3BB-B53EB81DDE1C}" type="parTrans" cxnId="{8B65E8A8-E8EF-4805-AC58-383FFF316952}">
      <dgm:prSet/>
      <dgm:spPr/>
      <dgm:t>
        <a:bodyPr/>
        <a:lstStyle/>
        <a:p>
          <a:endParaRPr lang="en-US"/>
        </a:p>
      </dgm:t>
    </dgm:pt>
    <dgm:pt modelId="{579CAC58-8AA4-4CE6-A7AB-C3E2CD31AEB6}" type="sibTrans" cxnId="{8B65E8A8-E8EF-4805-AC58-383FFF316952}">
      <dgm:prSet/>
      <dgm:spPr/>
      <dgm:t>
        <a:bodyPr/>
        <a:lstStyle/>
        <a:p>
          <a:endParaRPr lang="en-US"/>
        </a:p>
      </dgm:t>
    </dgm:pt>
    <dgm:pt modelId="{C15F85C8-20C2-4E31-92E6-17DAB4852B64}">
      <dgm:prSet/>
      <dgm:spPr/>
      <dgm:t>
        <a:bodyPr/>
        <a:lstStyle/>
        <a:p>
          <a:r>
            <a:rPr lang="en-US"/>
            <a:t>The research provides empirical support for prior theoretical research (Fisher </a:t>
          </a:r>
          <a:r>
            <a:rPr lang="en-US" i="1"/>
            <a:t>et al., </a:t>
          </a:r>
          <a:r>
            <a:rPr lang="en-US"/>
            <a:t>2016, Francis </a:t>
          </a:r>
          <a:r>
            <a:rPr lang="en-US" i="1"/>
            <a:t>et al., </a:t>
          </a:r>
          <a:r>
            <a:rPr lang="en-US"/>
            <a:t>2021) proposing family resemblances as a means of understanding abstract concepts such as value and quality</a:t>
          </a:r>
        </a:p>
      </dgm:t>
    </dgm:pt>
    <dgm:pt modelId="{28B605C5-F23D-434F-A84D-08CAEAD255F4}" type="parTrans" cxnId="{BCCA9FBD-2520-4EDA-8253-0A8111607F3D}">
      <dgm:prSet/>
      <dgm:spPr/>
      <dgm:t>
        <a:bodyPr/>
        <a:lstStyle/>
        <a:p>
          <a:endParaRPr lang="en-US"/>
        </a:p>
      </dgm:t>
    </dgm:pt>
    <dgm:pt modelId="{65B9647F-3FFF-44EE-B8BA-051EE9C0B8CC}" type="sibTrans" cxnId="{BCCA9FBD-2520-4EDA-8253-0A8111607F3D}">
      <dgm:prSet/>
      <dgm:spPr/>
      <dgm:t>
        <a:bodyPr/>
        <a:lstStyle/>
        <a:p>
          <a:endParaRPr lang="en-US"/>
        </a:p>
      </dgm:t>
    </dgm:pt>
    <dgm:pt modelId="{C8B985A8-986B-4711-9D0D-2FB067AB8FF0}">
      <dgm:prSet/>
      <dgm:spPr/>
      <dgm:t>
        <a:bodyPr/>
        <a:lstStyle/>
        <a:p>
          <a:r>
            <a:rPr lang="en-US"/>
            <a:t>The research also provides empirical support for the use of phenomenography as a suitable method for analysing value and quality (Fisher </a:t>
          </a:r>
          <a:r>
            <a:rPr lang="en-US" i="1"/>
            <a:t>et al., </a:t>
          </a:r>
          <a:r>
            <a:rPr lang="en-US"/>
            <a:t>2016, Francis </a:t>
          </a:r>
          <a:r>
            <a:rPr lang="en-US" i="1"/>
            <a:t>et al., </a:t>
          </a:r>
          <a:r>
            <a:rPr lang="en-US"/>
            <a:t>2021)</a:t>
          </a:r>
        </a:p>
      </dgm:t>
    </dgm:pt>
    <dgm:pt modelId="{916F3041-D370-43E7-9018-11581C3D1A49}" type="parTrans" cxnId="{1C8B375F-F0AD-4AF1-AD70-F26467B9F532}">
      <dgm:prSet/>
      <dgm:spPr/>
      <dgm:t>
        <a:bodyPr/>
        <a:lstStyle/>
        <a:p>
          <a:endParaRPr lang="en-US"/>
        </a:p>
      </dgm:t>
    </dgm:pt>
    <dgm:pt modelId="{AE06B9F6-AEEE-4E12-8FA5-1B15A3278F74}" type="sibTrans" cxnId="{1C8B375F-F0AD-4AF1-AD70-F26467B9F532}">
      <dgm:prSet/>
      <dgm:spPr/>
      <dgm:t>
        <a:bodyPr/>
        <a:lstStyle/>
        <a:p>
          <a:endParaRPr lang="en-US"/>
        </a:p>
      </dgm:t>
    </dgm:pt>
    <dgm:pt modelId="{0EE4A945-8BA1-44EC-9572-ABAE83096CEE}">
      <dgm:prSet/>
      <dgm:spPr/>
      <dgm:t>
        <a:bodyPr/>
        <a:lstStyle/>
        <a:p>
          <a:r>
            <a:rPr lang="en-US"/>
            <a:t>Understanding differences in the conceptions of quality and value, as experienced by key stakeholder groups in the supply of and demand for HE, has implications for the design, delivery and assessment of educational programmes. The findings also inform current debates about value in HE, for example the recent HEPI  (2021) webinar on value for money in HE</a:t>
          </a:r>
        </a:p>
      </dgm:t>
    </dgm:pt>
    <dgm:pt modelId="{AFEF87B5-B8BD-4013-8F20-79E39EDACED5}" type="parTrans" cxnId="{ADBD2D9C-5383-4FBA-8617-E539A075634B}">
      <dgm:prSet/>
      <dgm:spPr/>
      <dgm:t>
        <a:bodyPr/>
        <a:lstStyle/>
        <a:p>
          <a:endParaRPr lang="en-US"/>
        </a:p>
      </dgm:t>
    </dgm:pt>
    <dgm:pt modelId="{C9A8BC10-976E-4F9B-8822-3648C33B0BEF}" type="sibTrans" cxnId="{ADBD2D9C-5383-4FBA-8617-E539A075634B}">
      <dgm:prSet/>
      <dgm:spPr/>
      <dgm:t>
        <a:bodyPr/>
        <a:lstStyle/>
        <a:p>
          <a:endParaRPr lang="en-US"/>
        </a:p>
      </dgm:t>
    </dgm:pt>
    <dgm:pt modelId="{7D2A0D61-BBF1-2F42-BD7A-CE6ACE889D8C}" type="pres">
      <dgm:prSet presAssocID="{92A2CC63-7B56-442C-B640-DED3C9BB35BA}" presName="vert0" presStyleCnt="0">
        <dgm:presLayoutVars>
          <dgm:dir/>
          <dgm:animOne val="branch"/>
          <dgm:animLvl val="lvl"/>
        </dgm:presLayoutVars>
      </dgm:prSet>
      <dgm:spPr/>
    </dgm:pt>
    <dgm:pt modelId="{5035ECC5-12FF-E247-BA94-E17268FE2DEC}" type="pres">
      <dgm:prSet presAssocID="{DF5041CE-32C8-4F47-BF8A-86B93403C3AF}" presName="thickLine" presStyleLbl="alignNode1" presStyleIdx="0" presStyleCnt="4"/>
      <dgm:spPr/>
    </dgm:pt>
    <dgm:pt modelId="{D27A8A59-9E0C-C047-8C1A-00E357E4C69C}" type="pres">
      <dgm:prSet presAssocID="{DF5041CE-32C8-4F47-BF8A-86B93403C3AF}" presName="horz1" presStyleCnt="0"/>
      <dgm:spPr/>
    </dgm:pt>
    <dgm:pt modelId="{CE99A291-F948-C94E-9E8E-A4A10EABA4AA}" type="pres">
      <dgm:prSet presAssocID="{DF5041CE-32C8-4F47-BF8A-86B93403C3AF}" presName="tx1" presStyleLbl="revTx" presStyleIdx="0" presStyleCnt="4"/>
      <dgm:spPr/>
    </dgm:pt>
    <dgm:pt modelId="{666A68DA-1BF8-E54F-B953-A49E53CE341B}" type="pres">
      <dgm:prSet presAssocID="{DF5041CE-32C8-4F47-BF8A-86B93403C3AF}" presName="vert1" presStyleCnt="0"/>
      <dgm:spPr/>
    </dgm:pt>
    <dgm:pt modelId="{A13C6F86-56DF-B14E-AD1C-A0ECB33F1E29}" type="pres">
      <dgm:prSet presAssocID="{C15F85C8-20C2-4E31-92E6-17DAB4852B64}" presName="thickLine" presStyleLbl="alignNode1" presStyleIdx="1" presStyleCnt="4"/>
      <dgm:spPr/>
    </dgm:pt>
    <dgm:pt modelId="{332A830C-D469-0148-B0FD-E18244D99855}" type="pres">
      <dgm:prSet presAssocID="{C15F85C8-20C2-4E31-92E6-17DAB4852B64}" presName="horz1" presStyleCnt="0"/>
      <dgm:spPr/>
    </dgm:pt>
    <dgm:pt modelId="{8D993738-F6FB-A643-AED8-DCD443A6AE19}" type="pres">
      <dgm:prSet presAssocID="{C15F85C8-20C2-4E31-92E6-17DAB4852B64}" presName="tx1" presStyleLbl="revTx" presStyleIdx="1" presStyleCnt="4"/>
      <dgm:spPr/>
    </dgm:pt>
    <dgm:pt modelId="{08ACC442-0B7E-EF42-A638-72FF650E6F61}" type="pres">
      <dgm:prSet presAssocID="{C15F85C8-20C2-4E31-92E6-17DAB4852B64}" presName="vert1" presStyleCnt="0"/>
      <dgm:spPr/>
    </dgm:pt>
    <dgm:pt modelId="{7568F7CC-F56D-9144-8950-7521C6030B72}" type="pres">
      <dgm:prSet presAssocID="{C8B985A8-986B-4711-9D0D-2FB067AB8FF0}" presName="thickLine" presStyleLbl="alignNode1" presStyleIdx="2" presStyleCnt="4"/>
      <dgm:spPr/>
    </dgm:pt>
    <dgm:pt modelId="{6286B439-BFD2-F742-ADFB-22D8AE402CE5}" type="pres">
      <dgm:prSet presAssocID="{C8B985A8-986B-4711-9D0D-2FB067AB8FF0}" presName="horz1" presStyleCnt="0"/>
      <dgm:spPr/>
    </dgm:pt>
    <dgm:pt modelId="{967BDB39-5251-FF4A-A1CC-3F5202AA447F}" type="pres">
      <dgm:prSet presAssocID="{C8B985A8-986B-4711-9D0D-2FB067AB8FF0}" presName="tx1" presStyleLbl="revTx" presStyleIdx="2" presStyleCnt="4"/>
      <dgm:spPr/>
    </dgm:pt>
    <dgm:pt modelId="{2560D10E-8B7A-534C-926F-399EE3F5C60A}" type="pres">
      <dgm:prSet presAssocID="{C8B985A8-986B-4711-9D0D-2FB067AB8FF0}" presName="vert1" presStyleCnt="0"/>
      <dgm:spPr/>
    </dgm:pt>
    <dgm:pt modelId="{760869DC-61F0-3040-AE0A-00CA62D2DD05}" type="pres">
      <dgm:prSet presAssocID="{0EE4A945-8BA1-44EC-9572-ABAE83096CEE}" presName="thickLine" presStyleLbl="alignNode1" presStyleIdx="3" presStyleCnt="4"/>
      <dgm:spPr/>
    </dgm:pt>
    <dgm:pt modelId="{3CECA18A-24EE-0146-B4A3-63B720EFBD53}" type="pres">
      <dgm:prSet presAssocID="{0EE4A945-8BA1-44EC-9572-ABAE83096CEE}" presName="horz1" presStyleCnt="0"/>
      <dgm:spPr/>
    </dgm:pt>
    <dgm:pt modelId="{2AB6E5C9-0ADE-4B48-9AC2-59F95783E0B3}" type="pres">
      <dgm:prSet presAssocID="{0EE4A945-8BA1-44EC-9572-ABAE83096CEE}" presName="tx1" presStyleLbl="revTx" presStyleIdx="3" presStyleCnt="4"/>
      <dgm:spPr/>
    </dgm:pt>
    <dgm:pt modelId="{72C1DF38-45B3-3A49-9B0B-5DCAC0901ACD}" type="pres">
      <dgm:prSet presAssocID="{0EE4A945-8BA1-44EC-9572-ABAE83096CEE}" presName="vert1" presStyleCnt="0"/>
      <dgm:spPr/>
    </dgm:pt>
  </dgm:ptLst>
  <dgm:cxnLst>
    <dgm:cxn modelId="{1C8B375F-F0AD-4AF1-AD70-F26467B9F532}" srcId="{92A2CC63-7B56-442C-B640-DED3C9BB35BA}" destId="{C8B985A8-986B-4711-9D0D-2FB067AB8FF0}" srcOrd="2" destOrd="0" parTransId="{916F3041-D370-43E7-9018-11581C3D1A49}" sibTransId="{AE06B9F6-AEEE-4E12-8FA5-1B15A3278F74}"/>
    <dgm:cxn modelId="{AFE16762-6984-8841-A260-34C03C952418}" type="presOf" srcId="{92A2CC63-7B56-442C-B640-DED3C9BB35BA}" destId="{7D2A0D61-BBF1-2F42-BD7A-CE6ACE889D8C}" srcOrd="0" destOrd="0" presId="urn:microsoft.com/office/officeart/2008/layout/LinedList"/>
    <dgm:cxn modelId="{ADBD2D9C-5383-4FBA-8617-E539A075634B}" srcId="{92A2CC63-7B56-442C-B640-DED3C9BB35BA}" destId="{0EE4A945-8BA1-44EC-9572-ABAE83096CEE}" srcOrd="3" destOrd="0" parTransId="{AFEF87B5-B8BD-4013-8F20-79E39EDACED5}" sibTransId="{C9A8BC10-976E-4F9B-8822-3648C33B0BEF}"/>
    <dgm:cxn modelId="{8B65E8A8-E8EF-4805-AC58-383FFF316952}" srcId="{92A2CC63-7B56-442C-B640-DED3C9BB35BA}" destId="{DF5041CE-32C8-4F47-BF8A-86B93403C3AF}" srcOrd="0" destOrd="0" parTransId="{0FB121A5-AD6A-48E7-B3BB-B53EB81DDE1C}" sibTransId="{579CAC58-8AA4-4CE6-A7AB-C3E2CD31AEB6}"/>
    <dgm:cxn modelId="{78EB88BC-4286-A945-B6D0-E280CBBADF66}" type="presOf" srcId="{C8B985A8-986B-4711-9D0D-2FB067AB8FF0}" destId="{967BDB39-5251-FF4A-A1CC-3F5202AA447F}" srcOrd="0" destOrd="0" presId="urn:microsoft.com/office/officeart/2008/layout/LinedList"/>
    <dgm:cxn modelId="{BCCA9FBD-2520-4EDA-8253-0A8111607F3D}" srcId="{92A2CC63-7B56-442C-B640-DED3C9BB35BA}" destId="{C15F85C8-20C2-4E31-92E6-17DAB4852B64}" srcOrd="1" destOrd="0" parTransId="{28B605C5-F23D-434F-A84D-08CAEAD255F4}" sibTransId="{65B9647F-3FFF-44EE-B8BA-051EE9C0B8CC}"/>
    <dgm:cxn modelId="{7BBC17BE-6D5B-1A45-AB1C-84A7AE353FA1}" type="presOf" srcId="{0EE4A945-8BA1-44EC-9572-ABAE83096CEE}" destId="{2AB6E5C9-0ADE-4B48-9AC2-59F95783E0B3}" srcOrd="0" destOrd="0" presId="urn:microsoft.com/office/officeart/2008/layout/LinedList"/>
    <dgm:cxn modelId="{6BF9AECF-C25B-AC40-A319-4FFF48BA6E9E}" type="presOf" srcId="{C15F85C8-20C2-4E31-92E6-17DAB4852B64}" destId="{8D993738-F6FB-A643-AED8-DCD443A6AE19}" srcOrd="0" destOrd="0" presId="urn:microsoft.com/office/officeart/2008/layout/LinedList"/>
    <dgm:cxn modelId="{FCE4E7EF-E7D2-6C45-B48B-97E86190566B}" type="presOf" srcId="{DF5041CE-32C8-4F47-BF8A-86B93403C3AF}" destId="{CE99A291-F948-C94E-9E8E-A4A10EABA4AA}" srcOrd="0" destOrd="0" presId="urn:microsoft.com/office/officeart/2008/layout/LinedList"/>
    <dgm:cxn modelId="{BF87997F-9EB7-4E46-9A16-DAD0401F27DE}" type="presParOf" srcId="{7D2A0D61-BBF1-2F42-BD7A-CE6ACE889D8C}" destId="{5035ECC5-12FF-E247-BA94-E17268FE2DEC}" srcOrd="0" destOrd="0" presId="urn:microsoft.com/office/officeart/2008/layout/LinedList"/>
    <dgm:cxn modelId="{8E03F03F-3695-1447-BA9A-43B99F6D1511}" type="presParOf" srcId="{7D2A0D61-BBF1-2F42-BD7A-CE6ACE889D8C}" destId="{D27A8A59-9E0C-C047-8C1A-00E357E4C69C}" srcOrd="1" destOrd="0" presId="urn:microsoft.com/office/officeart/2008/layout/LinedList"/>
    <dgm:cxn modelId="{F77A2244-CE76-B74E-A9EE-50AD17A20F3C}" type="presParOf" srcId="{D27A8A59-9E0C-C047-8C1A-00E357E4C69C}" destId="{CE99A291-F948-C94E-9E8E-A4A10EABA4AA}" srcOrd="0" destOrd="0" presId="urn:microsoft.com/office/officeart/2008/layout/LinedList"/>
    <dgm:cxn modelId="{6A179C8C-2D52-D747-8548-9887DC91DEBB}" type="presParOf" srcId="{D27A8A59-9E0C-C047-8C1A-00E357E4C69C}" destId="{666A68DA-1BF8-E54F-B953-A49E53CE341B}" srcOrd="1" destOrd="0" presId="urn:microsoft.com/office/officeart/2008/layout/LinedList"/>
    <dgm:cxn modelId="{062B523B-BD2E-0048-8853-171107602D2D}" type="presParOf" srcId="{7D2A0D61-BBF1-2F42-BD7A-CE6ACE889D8C}" destId="{A13C6F86-56DF-B14E-AD1C-A0ECB33F1E29}" srcOrd="2" destOrd="0" presId="urn:microsoft.com/office/officeart/2008/layout/LinedList"/>
    <dgm:cxn modelId="{08992EF7-4B61-7649-9CC3-6D1DCA2F2AC7}" type="presParOf" srcId="{7D2A0D61-BBF1-2F42-BD7A-CE6ACE889D8C}" destId="{332A830C-D469-0148-B0FD-E18244D99855}" srcOrd="3" destOrd="0" presId="urn:microsoft.com/office/officeart/2008/layout/LinedList"/>
    <dgm:cxn modelId="{B13C9E34-6EC3-3D45-A10E-00C882882519}" type="presParOf" srcId="{332A830C-D469-0148-B0FD-E18244D99855}" destId="{8D993738-F6FB-A643-AED8-DCD443A6AE19}" srcOrd="0" destOrd="0" presId="urn:microsoft.com/office/officeart/2008/layout/LinedList"/>
    <dgm:cxn modelId="{EACA8F6B-56EF-344F-8D01-B803170A3995}" type="presParOf" srcId="{332A830C-D469-0148-B0FD-E18244D99855}" destId="{08ACC442-0B7E-EF42-A638-72FF650E6F61}" srcOrd="1" destOrd="0" presId="urn:microsoft.com/office/officeart/2008/layout/LinedList"/>
    <dgm:cxn modelId="{92B73626-9DB3-4743-AC0A-A1DD4083A4F1}" type="presParOf" srcId="{7D2A0D61-BBF1-2F42-BD7A-CE6ACE889D8C}" destId="{7568F7CC-F56D-9144-8950-7521C6030B72}" srcOrd="4" destOrd="0" presId="urn:microsoft.com/office/officeart/2008/layout/LinedList"/>
    <dgm:cxn modelId="{662C1B37-9098-C747-9E02-8BCB691F2AA9}" type="presParOf" srcId="{7D2A0D61-BBF1-2F42-BD7A-CE6ACE889D8C}" destId="{6286B439-BFD2-F742-ADFB-22D8AE402CE5}" srcOrd="5" destOrd="0" presId="urn:microsoft.com/office/officeart/2008/layout/LinedList"/>
    <dgm:cxn modelId="{A2C6091B-C5FF-144B-84EC-6EABC5A136D9}" type="presParOf" srcId="{6286B439-BFD2-F742-ADFB-22D8AE402CE5}" destId="{967BDB39-5251-FF4A-A1CC-3F5202AA447F}" srcOrd="0" destOrd="0" presId="urn:microsoft.com/office/officeart/2008/layout/LinedList"/>
    <dgm:cxn modelId="{D2E80E6F-79A9-B24E-B56A-ED04343FCB4A}" type="presParOf" srcId="{6286B439-BFD2-F742-ADFB-22D8AE402CE5}" destId="{2560D10E-8B7A-534C-926F-399EE3F5C60A}" srcOrd="1" destOrd="0" presId="urn:microsoft.com/office/officeart/2008/layout/LinedList"/>
    <dgm:cxn modelId="{F13E0889-386A-D14C-A171-1AC599DA2DC1}" type="presParOf" srcId="{7D2A0D61-BBF1-2F42-BD7A-CE6ACE889D8C}" destId="{760869DC-61F0-3040-AE0A-00CA62D2DD05}" srcOrd="6" destOrd="0" presId="urn:microsoft.com/office/officeart/2008/layout/LinedList"/>
    <dgm:cxn modelId="{31228542-E5DD-C344-8D27-DDCC1441B2C1}" type="presParOf" srcId="{7D2A0D61-BBF1-2F42-BD7A-CE6ACE889D8C}" destId="{3CECA18A-24EE-0146-B4A3-63B720EFBD53}" srcOrd="7" destOrd="0" presId="urn:microsoft.com/office/officeart/2008/layout/LinedList"/>
    <dgm:cxn modelId="{5A88C7B5-E6F8-FB48-BEB9-F70A8AB2D84F}" type="presParOf" srcId="{3CECA18A-24EE-0146-B4A3-63B720EFBD53}" destId="{2AB6E5C9-0ADE-4B48-9AC2-59F95783E0B3}" srcOrd="0" destOrd="0" presId="urn:microsoft.com/office/officeart/2008/layout/LinedList"/>
    <dgm:cxn modelId="{6602D344-6C88-EC4D-9C42-F9F9E401CD55}" type="presParOf" srcId="{3CECA18A-24EE-0146-B4A3-63B720EFBD53}" destId="{72C1DF38-45B3-3A49-9B0B-5DCAC0901A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CB2EC-D153-7046-A34E-ADBC0465B621}">
      <dsp:nvSpPr>
        <dsp:cNvPr id="0" name=""/>
        <dsp:cNvSpPr/>
      </dsp:nvSpPr>
      <dsp:spPr>
        <a:xfrm>
          <a:off x="0" y="146137"/>
          <a:ext cx="5111749" cy="7414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a:t>Frequent use e.g. create value, value-adding etc</a:t>
          </a:r>
          <a:endParaRPr lang="en-US" sz="2000" kern="1200"/>
        </a:p>
      </dsp:txBody>
      <dsp:txXfrm>
        <a:off x="36196" y="182333"/>
        <a:ext cx="5039357" cy="669095"/>
      </dsp:txXfrm>
    </dsp:sp>
    <dsp:sp modelId="{DDEC2CFB-9C52-004B-9009-63E1C112F49E}">
      <dsp:nvSpPr>
        <dsp:cNvPr id="0" name=""/>
        <dsp:cNvSpPr/>
      </dsp:nvSpPr>
      <dsp:spPr>
        <a:xfrm>
          <a:off x="0" y="945225"/>
          <a:ext cx="5111749" cy="7414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a:t>In business often used as a proxy for yield and revenue management</a:t>
          </a:r>
          <a:endParaRPr lang="en-US" sz="2000" kern="1200"/>
        </a:p>
      </dsp:txBody>
      <dsp:txXfrm>
        <a:off x="36196" y="981421"/>
        <a:ext cx="5039357" cy="669095"/>
      </dsp:txXfrm>
    </dsp:sp>
    <dsp:sp modelId="{67166879-91BC-1440-844C-E85F93C87BB2}">
      <dsp:nvSpPr>
        <dsp:cNvPr id="0" name=""/>
        <dsp:cNvSpPr/>
      </dsp:nvSpPr>
      <dsp:spPr>
        <a:xfrm>
          <a:off x="0" y="1744312"/>
          <a:ext cx="5111749" cy="7414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a:t>Used in different ways, with different meanings (Francis </a:t>
          </a:r>
          <a:r>
            <a:rPr lang="en-AU" sz="2000" i="1" kern="1200"/>
            <a:t>et al.,</a:t>
          </a:r>
          <a:r>
            <a:rPr lang="en-AU" sz="2000" kern="1200"/>
            <a:t> 2014)</a:t>
          </a:r>
          <a:endParaRPr lang="en-US" sz="2000" kern="1200"/>
        </a:p>
      </dsp:txBody>
      <dsp:txXfrm>
        <a:off x="36196" y="1780508"/>
        <a:ext cx="5039357" cy="669095"/>
      </dsp:txXfrm>
    </dsp:sp>
    <dsp:sp modelId="{59FB19E6-337D-A24A-8E8D-3CD40CCF68A0}">
      <dsp:nvSpPr>
        <dsp:cNvPr id="0" name=""/>
        <dsp:cNvSpPr/>
      </dsp:nvSpPr>
      <dsp:spPr>
        <a:xfrm>
          <a:off x="0" y="2543400"/>
          <a:ext cx="5111749" cy="7414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a:t>Student-centric education reinforces importance of value as perceived by stakeholders</a:t>
          </a:r>
          <a:endParaRPr lang="en-US" sz="2000" kern="1200"/>
        </a:p>
      </dsp:txBody>
      <dsp:txXfrm>
        <a:off x="36196" y="2579596"/>
        <a:ext cx="5039357" cy="669095"/>
      </dsp:txXfrm>
    </dsp:sp>
    <dsp:sp modelId="{B1D262BB-6D21-9541-A8B0-600DAC6D9731}">
      <dsp:nvSpPr>
        <dsp:cNvPr id="0" name=""/>
        <dsp:cNvSpPr/>
      </dsp:nvSpPr>
      <dsp:spPr>
        <a:xfrm>
          <a:off x="0" y="3342487"/>
          <a:ext cx="5111749" cy="7414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a:t>Value is the language of stakeholders in HE</a:t>
          </a:r>
          <a:endParaRPr lang="en-US" sz="2000" kern="1200"/>
        </a:p>
      </dsp:txBody>
      <dsp:txXfrm>
        <a:off x="36196" y="3378683"/>
        <a:ext cx="5039357" cy="669095"/>
      </dsp:txXfrm>
    </dsp:sp>
    <dsp:sp modelId="{07068396-5483-9A45-B287-7CD9DA0DBA1A}">
      <dsp:nvSpPr>
        <dsp:cNvPr id="0" name=""/>
        <dsp:cNvSpPr/>
      </dsp:nvSpPr>
      <dsp:spPr>
        <a:xfrm>
          <a:off x="0" y="4141574"/>
          <a:ext cx="5111749" cy="7414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a:t>The nature of value not clearly understood</a:t>
          </a:r>
          <a:endParaRPr lang="en-US" sz="2000" kern="1200"/>
        </a:p>
      </dsp:txBody>
      <dsp:txXfrm>
        <a:off x="36196" y="4177770"/>
        <a:ext cx="5039357" cy="669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7DA54-F254-A448-8831-447A66759A49}">
      <dsp:nvSpPr>
        <dsp:cNvPr id="0" name=""/>
        <dsp:cNvSpPr/>
      </dsp:nvSpPr>
      <dsp:spPr>
        <a:xfrm>
          <a:off x="0" y="130516"/>
          <a:ext cx="5111749" cy="9121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Quality of offerings is important in a global marketplace for HE</a:t>
          </a:r>
        </a:p>
      </dsp:txBody>
      <dsp:txXfrm>
        <a:off x="44528" y="175044"/>
        <a:ext cx="5022693" cy="823105"/>
      </dsp:txXfrm>
    </dsp:sp>
    <dsp:sp modelId="{55CA6CA2-1128-DF4B-8E21-793E317AD658}">
      <dsp:nvSpPr>
        <dsp:cNvPr id="0" name=""/>
        <dsp:cNvSpPr/>
      </dsp:nvSpPr>
      <dsp:spPr>
        <a:xfrm>
          <a:off x="0" y="1094518"/>
          <a:ext cx="5111749" cy="9121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Knowledge has come to be regarded as a commodity</a:t>
          </a:r>
        </a:p>
      </dsp:txBody>
      <dsp:txXfrm>
        <a:off x="44528" y="1139046"/>
        <a:ext cx="5022693" cy="823105"/>
      </dsp:txXfrm>
    </dsp:sp>
    <dsp:sp modelId="{13A798EA-86F7-A348-A5EF-5E8A9BE7772B}">
      <dsp:nvSpPr>
        <dsp:cNvPr id="0" name=""/>
        <dsp:cNvSpPr/>
      </dsp:nvSpPr>
      <dsp:spPr>
        <a:xfrm>
          <a:off x="0" y="2058519"/>
          <a:ext cx="5111749" cy="9121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Universities ranked on quality of </a:t>
          </a:r>
          <a:r>
            <a:rPr lang="en-US" sz="1800" kern="1200" dirty="0" err="1"/>
            <a:t>programmes</a:t>
          </a:r>
          <a:endParaRPr lang="en-US" sz="1800" kern="1200" dirty="0"/>
        </a:p>
      </dsp:txBody>
      <dsp:txXfrm>
        <a:off x="44528" y="2103047"/>
        <a:ext cx="5022693" cy="823105"/>
      </dsp:txXfrm>
    </dsp:sp>
    <dsp:sp modelId="{C208D23E-F26E-5C4C-A1DC-C55CF736CF34}">
      <dsp:nvSpPr>
        <dsp:cNvPr id="0" name=""/>
        <dsp:cNvSpPr/>
      </dsp:nvSpPr>
      <dsp:spPr>
        <a:xfrm>
          <a:off x="0" y="3022520"/>
          <a:ext cx="5111749" cy="9121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Programmes</a:t>
          </a:r>
          <a:r>
            <a:rPr lang="en-US" sz="1800" kern="1200" dirty="0"/>
            <a:t> evaluated on outcomes associated with quality, such as graduate salaries</a:t>
          </a:r>
        </a:p>
      </dsp:txBody>
      <dsp:txXfrm>
        <a:off x="44528" y="3067048"/>
        <a:ext cx="5022693" cy="823105"/>
      </dsp:txXfrm>
    </dsp:sp>
    <dsp:sp modelId="{BD75D780-4F6B-5A4B-8F51-7BC016DF8965}">
      <dsp:nvSpPr>
        <dsp:cNvPr id="0" name=""/>
        <dsp:cNvSpPr/>
      </dsp:nvSpPr>
      <dsp:spPr>
        <a:xfrm>
          <a:off x="0" y="3986521"/>
          <a:ext cx="5111749" cy="9121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Increased attention to accreditation through the Quality Assurance Agency for HE and bodies such as AACSB, EQUIS etc </a:t>
          </a:r>
        </a:p>
      </dsp:txBody>
      <dsp:txXfrm>
        <a:off x="44528" y="4031049"/>
        <a:ext cx="5022693" cy="823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EB33C-C607-364C-AE86-142754EC8162}">
      <dsp:nvSpPr>
        <dsp:cNvPr id="0" name=""/>
        <dsp:cNvSpPr/>
      </dsp:nvSpPr>
      <dsp:spPr>
        <a:xfrm>
          <a:off x="0" y="1889"/>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BA454-39E0-6E4F-8F7B-0CF1D1023754}">
      <dsp:nvSpPr>
        <dsp:cNvPr id="0" name=""/>
        <dsp:cNvSpPr/>
      </dsp:nvSpPr>
      <dsp:spPr>
        <a:xfrm>
          <a:off x="0" y="1889"/>
          <a:ext cx="8229600" cy="128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Quality and value have been linked to the development, delivery, assessment and evaluation of HE programmes </a:t>
          </a:r>
        </a:p>
      </dsp:txBody>
      <dsp:txXfrm>
        <a:off x="0" y="1889"/>
        <a:ext cx="8229600" cy="1288319"/>
      </dsp:txXfrm>
    </dsp:sp>
    <dsp:sp modelId="{13A82849-FA6A-5A48-A73D-DF68800B2069}">
      <dsp:nvSpPr>
        <dsp:cNvPr id="0" name=""/>
        <dsp:cNvSpPr/>
      </dsp:nvSpPr>
      <dsp:spPr>
        <a:xfrm>
          <a:off x="0" y="1290209"/>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1E3BA-7CDA-6141-915D-4ACD91D36062}">
      <dsp:nvSpPr>
        <dsp:cNvPr id="0" name=""/>
        <dsp:cNvSpPr/>
      </dsp:nvSpPr>
      <dsp:spPr>
        <a:xfrm>
          <a:off x="0" y="1290209"/>
          <a:ext cx="8229600" cy="128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Yet there is l</a:t>
          </a:r>
          <a:r>
            <a:rPr lang="en-AU" sz="2600" kern="1200"/>
            <a:t>imited research and the links are not clearly understood (Baishya and Kakati, 2019; Dwaikat, 2021; Pencarelli </a:t>
          </a:r>
          <a:r>
            <a:rPr lang="en-AU" sz="2600" i="1" kern="1200"/>
            <a:t>et al., </a:t>
          </a:r>
          <a:r>
            <a:rPr lang="en-AU" sz="2600" kern="1200"/>
            <a:t>2013)</a:t>
          </a:r>
          <a:endParaRPr lang="en-US" sz="2600" kern="1200"/>
        </a:p>
      </dsp:txBody>
      <dsp:txXfrm>
        <a:off x="0" y="1290209"/>
        <a:ext cx="8229600" cy="1288319"/>
      </dsp:txXfrm>
    </dsp:sp>
    <dsp:sp modelId="{D6B1F08E-14BC-114A-A2C8-28C4734913E1}">
      <dsp:nvSpPr>
        <dsp:cNvPr id="0" name=""/>
        <dsp:cNvSpPr/>
      </dsp:nvSpPr>
      <dsp:spPr>
        <a:xfrm>
          <a:off x="0" y="2578528"/>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A78A3-1A20-4D4C-A591-A0C6CC43F0DC}">
      <dsp:nvSpPr>
        <dsp:cNvPr id="0" name=""/>
        <dsp:cNvSpPr/>
      </dsp:nvSpPr>
      <dsp:spPr>
        <a:xfrm>
          <a:off x="0" y="2578528"/>
          <a:ext cx="8229600" cy="128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AU" sz="2600" kern="1200"/>
            <a:t>Given the importance of quality and value to a range of stakeholders it is important that the relationship should be explored and understood, which is the focus of this research</a:t>
          </a:r>
          <a:endParaRPr lang="en-US" sz="2600" kern="1200"/>
        </a:p>
      </dsp:txBody>
      <dsp:txXfrm>
        <a:off x="0" y="2578528"/>
        <a:ext cx="8229600" cy="1288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EF3A-0C2C-384B-AA67-77CEF499F8F2}">
      <dsp:nvSpPr>
        <dsp:cNvPr id="0" name=""/>
        <dsp:cNvSpPr/>
      </dsp:nvSpPr>
      <dsp:spPr>
        <a:xfrm>
          <a:off x="992534" y="1538"/>
          <a:ext cx="2973585" cy="17841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a:t>Qualitative comparative study of two key stakeholder groups</a:t>
          </a:r>
          <a:endParaRPr lang="en-US" sz="1900" kern="1200"/>
        </a:p>
        <a:p>
          <a:pPr marL="114300" lvl="1" indent="-114300" algn="l" defTabSz="666750">
            <a:lnSpc>
              <a:spcPct val="90000"/>
            </a:lnSpc>
            <a:spcBef>
              <a:spcPct val="0"/>
            </a:spcBef>
            <a:spcAft>
              <a:spcPct val="15000"/>
            </a:spcAft>
            <a:buChar char="•"/>
          </a:pPr>
          <a:r>
            <a:rPr lang="en-AU" sz="1500" kern="1200"/>
            <a:t>Prospective employers</a:t>
          </a:r>
          <a:endParaRPr lang="en-US" sz="1500" kern="1200"/>
        </a:p>
        <a:p>
          <a:pPr marL="114300" lvl="1" indent="-114300" algn="l" defTabSz="666750">
            <a:lnSpc>
              <a:spcPct val="90000"/>
            </a:lnSpc>
            <a:spcBef>
              <a:spcPct val="0"/>
            </a:spcBef>
            <a:spcAft>
              <a:spcPct val="15000"/>
            </a:spcAft>
            <a:buChar char="•"/>
          </a:pPr>
          <a:r>
            <a:rPr lang="en-AU" sz="1500" kern="1200"/>
            <a:t>University academics delivering L&amp;T </a:t>
          </a:r>
          <a:endParaRPr lang="en-US" sz="1500" kern="1200"/>
        </a:p>
      </dsp:txBody>
      <dsp:txXfrm>
        <a:off x="992534" y="1538"/>
        <a:ext cx="2973585" cy="1784151"/>
      </dsp:txXfrm>
    </dsp:sp>
    <dsp:sp modelId="{3E011C30-D90E-824B-9668-CC5E918AD924}">
      <dsp:nvSpPr>
        <dsp:cNvPr id="0" name=""/>
        <dsp:cNvSpPr/>
      </dsp:nvSpPr>
      <dsp:spPr>
        <a:xfrm>
          <a:off x="4263479" y="1538"/>
          <a:ext cx="2973585" cy="17841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Phenomenographic method (Marton, 1986) used to understand qualitatively different ways in which actors make sense of phenomena in their lifeworld</a:t>
          </a:r>
          <a:endParaRPr lang="en-US" sz="1900" kern="1200"/>
        </a:p>
      </dsp:txBody>
      <dsp:txXfrm>
        <a:off x="4263479" y="1538"/>
        <a:ext cx="2973585" cy="1784151"/>
      </dsp:txXfrm>
    </dsp:sp>
    <dsp:sp modelId="{B73116FD-07CD-B041-80E6-5142FADB4172}">
      <dsp:nvSpPr>
        <dsp:cNvPr id="0" name=""/>
        <dsp:cNvSpPr/>
      </dsp:nvSpPr>
      <dsp:spPr>
        <a:xfrm>
          <a:off x="2628007" y="2083048"/>
          <a:ext cx="2973585" cy="17841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Initially developed for HE research in Sweden but since applied globally across different research domains (e.g. Business, Health)</a:t>
          </a:r>
          <a:endParaRPr lang="en-US" sz="1900" kern="1200"/>
        </a:p>
      </dsp:txBody>
      <dsp:txXfrm>
        <a:off x="2628007" y="2083048"/>
        <a:ext cx="2973585" cy="1784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5ECC5-12FF-E247-BA94-E17268FE2DEC}">
      <dsp:nvSpPr>
        <dsp:cNvPr id="0" name=""/>
        <dsp:cNvSpPr/>
      </dsp:nvSpPr>
      <dsp:spPr>
        <a:xfrm>
          <a:off x="0" y="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9A291-F948-C94E-9E8E-A4A10EABA4AA}">
      <dsp:nvSpPr>
        <dsp:cNvPr id="0" name=""/>
        <dsp:cNvSpPr/>
      </dsp:nvSpPr>
      <dsp:spPr>
        <a:xfrm>
          <a:off x="0" y="0"/>
          <a:ext cx="8229600" cy="96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The findings contribute to and extend the limited research into links between quality and value, two important concepts in HE</a:t>
          </a:r>
        </a:p>
      </dsp:txBody>
      <dsp:txXfrm>
        <a:off x="0" y="0"/>
        <a:ext cx="8229600" cy="967184"/>
      </dsp:txXfrm>
    </dsp:sp>
    <dsp:sp modelId="{A13C6F86-56DF-B14E-AD1C-A0ECB33F1E29}">
      <dsp:nvSpPr>
        <dsp:cNvPr id="0" name=""/>
        <dsp:cNvSpPr/>
      </dsp:nvSpPr>
      <dsp:spPr>
        <a:xfrm>
          <a:off x="0" y="967184"/>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993738-F6FB-A643-AED8-DCD443A6AE19}">
      <dsp:nvSpPr>
        <dsp:cNvPr id="0" name=""/>
        <dsp:cNvSpPr/>
      </dsp:nvSpPr>
      <dsp:spPr>
        <a:xfrm>
          <a:off x="0" y="967184"/>
          <a:ext cx="8229600" cy="96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The research provides empirical support for prior theoretical research (Fisher </a:t>
          </a:r>
          <a:r>
            <a:rPr lang="en-US" sz="1600" i="1" kern="1200"/>
            <a:t>et al., </a:t>
          </a:r>
          <a:r>
            <a:rPr lang="en-US" sz="1600" kern="1200"/>
            <a:t>2016, Francis </a:t>
          </a:r>
          <a:r>
            <a:rPr lang="en-US" sz="1600" i="1" kern="1200"/>
            <a:t>et al., </a:t>
          </a:r>
          <a:r>
            <a:rPr lang="en-US" sz="1600" kern="1200"/>
            <a:t>2021) proposing family resemblances as a means of understanding abstract concepts such as value and quality</a:t>
          </a:r>
        </a:p>
      </dsp:txBody>
      <dsp:txXfrm>
        <a:off x="0" y="967184"/>
        <a:ext cx="8229600" cy="967184"/>
      </dsp:txXfrm>
    </dsp:sp>
    <dsp:sp modelId="{7568F7CC-F56D-9144-8950-7521C6030B72}">
      <dsp:nvSpPr>
        <dsp:cNvPr id="0" name=""/>
        <dsp:cNvSpPr/>
      </dsp:nvSpPr>
      <dsp:spPr>
        <a:xfrm>
          <a:off x="0" y="1934368"/>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BDB39-5251-FF4A-A1CC-3F5202AA447F}">
      <dsp:nvSpPr>
        <dsp:cNvPr id="0" name=""/>
        <dsp:cNvSpPr/>
      </dsp:nvSpPr>
      <dsp:spPr>
        <a:xfrm>
          <a:off x="0" y="1934369"/>
          <a:ext cx="8229600" cy="96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The research also provides empirical support for the use of phenomenography as a suitable method for analysing value and quality (Fisher </a:t>
          </a:r>
          <a:r>
            <a:rPr lang="en-US" sz="1600" i="1" kern="1200"/>
            <a:t>et al., </a:t>
          </a:r>
          <a:r>
            <a:rPr lang="en-US" sz="1600" kern="1200"/>
            <a:t>2016, Francis </a:t>
          </a:r>
          <a:r>
            <a:rPr lang="en-US" sz="1600" i="1" kern="1200"/>
            <a:t>et al., </a:t>
          </a:r>
          <a:r>
            <a:rPr lang="en-US" sz="1600" kern="1200"/>
            <a:t>2021)</a:t>
          </a:r>
        </a:p>
      </dsp:txBody>
      <dsp:txXfrm>
        <a:off x="0" y="1934369"/>
        <a:ext cx="8229600" cy="967184"/>
      </dsp:txXfrm>
    </dsp:sp>
    <dsp:sp modelId="{760869DC-61F0-3040-AE0A-00CA62D2DD05}">
      <dsp:nvSpPr>
        <dsp:cNvPr id="0" name=""/>
        <dsp:cNvSpPr/>
      </dsp:nvSpPr>
      <dsp:spPr>
        <a:xfrm>
          <a:off x="0" y="2901553"/>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6E5C9-0ADE-4B48-9AC2-59F95783E0B3}">
      <dsp:nvSpPr>
        <dsp:cNvPr id="0" name=""/>
        <dsp:cNvSpPr/>
      </dsp:nvSpPr>
      <dsp:spPr>
        <a:xfrm>
          <a:off x="0" y="2901553"/>
          <a:ext cx="8229600" cy="96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Understanding differences in the conceptions of quality and value, as experienced by key stakeholder groups in the supply of and demand for HE, has implications for the design, delivery and assessment of educational programmes. The findings also inform current debates about value in HE, for example the recent HEPI  (2021) webinar on value for money in HE</a:t>
          </a:r>
        </a:p>
      </dsp:txBody>
      <dsp:txXfrm>
        <a:off x="0" y="2901553"/>
        <a:ext cx="8229600" cy="9671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2C790A-DBE4-4FBA-BEA3-2B2D45D9082A}" type="datetimeFigureOut">
              <a:rPr lang="en-US" smtClean="0"/>
              <a:t>5/13/22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07277-A01A-4726-AE90-4FD048BDCEE1}" type="slidenum">
              <a:rPr lang="en-US" smtClean="0"/>
              <a:t>‹#›</a:t>
            </a:fld>
            <a:endParaRPr lang="en-US"/>
          </a:p>
        </p:txBody>
      </p:sp>
    </p:spTree>
    <p:extLst>
      <p:ext uri="{BB962C8B-B14F-4D97-AF65-F5344CB8AC3E}">
        <p14:creationId xmlns:p14="http://schemas.microsoft.com/office/powerpoint/2010/main" val="419798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47763" y="685800"/>
            <a:ext cx="4572000" cy="3429000"/>
          </a:xfrm>
          <a:ln/>
        </p:spPr>
      </p:sp>
      <p:sp>
        <p:nvSpPr>
          <p:cNvPr id="60419" name="Rectangle 3"/>
          <p:cNvSpPr>
            <a:spLocks noGrp="1" noChangeArrowheads="1"/>
          </p:cNvSpPr>
          <p:nvPr>
            <p:ph type="body" idx="1"/>
          </p:nvPr>
        </p:nvSpPr>
        <p:spPr>
          <a:xfrm>
            <a:off x="687737" y="4342518"/>
            <a:ext cx="5484140" cy="4114506"/>
          </a:xfrm>
          <a:ln/>
        </p:spPr>
        <p:txBody>
          <a:bodyPr/>
          <a:lstStyle/>
          <a:p>
            <a:pPr marL="684213" lvl="1" indent="-227013" eaLnBrk="1" hangingPunct="1"/>
            <a:r>
              <a:rPr lang="en-GB">
                <a:latin typeface="Arial" pitchFamily="34" charset="0"/>
                <a:ea typeface="ＭＳ Ｐゴシック" pitchFamily="34" charset="-128"/>
                <a:cs typeface="Arial" pitchFamily="34" charset="0"/>
              </a:rPr>
              <a:t>The aim of today</a:t>
            </a:r>
            <a:r>
              <a:rPr lang="en-GB" altLang="en-US">
                <a:latin typeface="Arial" pitchFamily="34" charset="0"/>
                <a:ea typeface="ＭＳ Ｐゴシック" pitchFamily="34" charset="-128"/>
                <a:cs typeface="Arial" pitchFamily="34" charset="0"/>
              </a:rPr>
              <a:t>’</a:t>
            </a:r>
            <a:r>
              <a:rPr lang="en-GB">
                <a:latin typeface="Arial" pitchFamily="34" charset="0"/>
                <a:ea typeface="ＭＳ Ｐゴシック" pitchFamily="34" charset="-128"/>
                <a:cs typeface="Arial" pitchFamily="34" charset="0"/>
              </a:rPr>
              <a:t>s event is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1881"/>
            <a:ext cx="77724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1371600" y="318765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60981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38766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4023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1943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194300"/>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1364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600201"/>
            <a:ext cx="8229600" cy="38687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6225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49690"/>
            <a:ext cx="7772400"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722313" y="254950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6826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600200"/>
            <a:ext cx="4038600" cy="387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387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6515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317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317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809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94353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9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1"/>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1"/>
            <a:ext cx="3008313" cy="40307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86665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133808"/>
            <a:ext cx="5486400" cy="566738"/>
          </a:xfrm>
        </p:spPr>
        <p:txBody>
          <a:bodyPr anchor="b"/>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1792288" y="612775"/>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470054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42832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rporate Powerpoint pag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3759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descr="Cardiff Met Slide_grey.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Cardiff Met Slide_grey.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71202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mrgscience.com/ess-ia-results-analysis--conclusions.html"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hebluediamondgallery.com/wooden-tile/r/results.html"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hyperlink" Target="https://www.picpedia.org/suspension-file/l/limitations.html" TargetMode="External"/><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cpedia.org/highway-signs/f/future.html"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hetimes.co.uk/article/good-university-guide-in-full-tp6dzs7w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en/why-what-question-ask-purple-man-1641898/" TargetMode="External"/><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en/why-what-question-ask-purple-man-1641898/" TargetMode="External"/><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interview-job-icon-job-interview-1018333/"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picpedia.org/highway-signs/a/analysis.html" TargetMode="External"/><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diff Me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8600"/>
            <a:ext cx="7772400" cy="2959055"/>
          </a:xfrm>
        </p:spPr>
        <p:txBody>
          <a:bodyPr>
            <a:normAutofit fontScale="90000"/>
          </a:bodyPr>
          <a:lstStyle/>
          <a:p>
            <a:r>
              <a:rPr lang="en-US" b="1" dirty="0">
                <a:solidFill>
                  <a:schemeClr val="bg1"/>
                </a:solidFill>
              </a:rPr>
              <a:t>Co</a:t>
            </a:r>
            <a:r>
              <a:rPr lang="en-US" sz="3900" b="1" dirty="0">
                <a:solidFill>
                  <a:schemeClr val="bg1"/>
                </a:solidFill>
              </a:rPr>
              <a:t>nceptions of quality and value in Higher Education: A comparative study of prospective employers and academic staff</a:t>
            </a:r>
            <a:endParaRPr lang="en-GB" sz="3900" dirty="0">
              <a:solidFill>
                <a:schemeClr val="bg1"/>
              </a:solidFill>
            </a:endParaRPr>
          </a:p>
        </p:txBody>
      </p:sp>
      <p:sp>
        <p:nvSpPr>
          <p:cNvPr id="10" name="Subtitle 9"/>
          <p:cNvSpPr>
            <a:spLocks noGrp="1"/>
          </p:cNvSpPr>
          <p:nvPr>
            <p:ph type="subTitle" idx="1"/>
          </p:nvPr>
        </p:nvSpPr>
        <p:spPr>
          <a:xfrm>
            <a:off x="1371600" y="3187656"/>
            <a:ext cx="6400800" cy="2712992"/>
          </a:xfrm>
        </p:spPr>
        <p:txBody>
          <a:bodyPr>
            <a:normAutofit fontScale="47500" lnSpcReduction="20000"/>
          </a:bodyPr>
          <a:lstStyle/>
          <a:p>
            <a:endParaRPr lang="en-GB" dirty="0">
              <a:solidFill>
                <a:schemeClr val="bg1"/>
              </a:solidFill>
            </a:endParaRPr>
          </a:p>
          <a:p>
            <a:endParaRPr lang="en-GB" dirty="0">
              <a:solidFill>
                <a:schemeClr val="bg1"/>
              </a:solidFill>
            </a:endParaRPr>
          </a:p>
          <a:p>
            <a:r>
              <a:rPr lang="en-GB" sz="5100" dirty="0">
                <a:solidFill>
                  <a:schemeClr val="bg1"/>
                </a:solidFill>
              </a:rPr>
              <a:t>Dr Emma </a:t>
            </a:r>
            <a:r>
              <a:rPr lang="en-GB" sz="5100" dirty="0" err="1">
                <a:solidFill>
                  <a:schemeClr val="bg1"/>
                </a:solidFill>
              </a:rPr>
              <a:t>Bettinson</a:t>
            </a:r>
            <a:endParaRPr lang="en-GB" sz="5100" dirty="0">
              <a:solidFill>
                <a:schemeClr val="bg1"/>
              </a:solidFill>
            </a:endParaRPr>
          </a:p>
          <a:p>
            <a:r>
              <a:rPr lang="en-GB" sz="3800" dirty="0">
                <a:solidFill>
                  <a:schemeClr val="bg1"/>
                </a:solidFill>
              </a:rPr>
              <a:t>Dr Kelly Young</a:t>
            </a:r>
          </a:p>
          <a:p>
            <a:r>
              <a:rPr lang="en-GB" sz="3800" dirty="0">
                <a:solidFill>
                  <a:schemeClr val="bg1"/>
                </a:solidFill>
              </a:rPr>
              <a:t>Dr Claire Haven-Tang</a:t>
            </a:r>
          </a:p>
          <a:p>
            <a:r>
              <a:rPr lang="en-GB" sz="3800" dirty="0">
                <a:solidFill>
                  <a:schemeClr val="bg1"/>
                </a:solidFill>
              </a:rPr>
              <a:t>Dr Ron Fisher</a:t>
            </a:r>
          </a:p>
          <a:p>
            <a:r>
              <a:rPr lang="en-GB" sz="3800" dirty="0">
                <a:solidFill>
                  <a:schemeClr val="bg1"/>
                </a:solidFill>
              </a:rPr>
              <a:t>Dr Mark Francis</a:t>
            </a:r>
          </a:p>
          <a:p>
            <a:endParaRPr lang="en-GB" sz="3800" dirty="0">
              <a:solidFill>
                <a:schemeClr val="bg1"/>
              </a:solidFill>
            </a:endParaRPr>
          </a:p>
          <a:p>
            <a:r>
              <a:rPr lang="en-US" sz="3800" dirty="0">
                <a:solidFill>
                  <a:schemeClr val="bg1"/>
                </a:solidFill>
              </a:rPr>
              <a:t>May 2022</a:t>
            </a:r>
          </a:p>
        </p:txBody>
      </p:sp>
      <p:sp>
        <p:nvSpPr>
          <p:cNvPr id="3" name="Rectangle 2"/>
          <p:cNvSpPr/>
          <p:nvPr/>
        </p:nvSpPr>
        <p:spPr>
          <a:xfrm>
            <a:off x="1706880" y="2941593"/>
            <a:ext cx="5532119" cy="707886"/>
          </a:xfrm>
          <a:prstGeom prst="rect">
            <a:avLst/>
          </a:prstGeom>
        </p:spPr>
        <p:txBody>
          <a:bodyPr wrap="square">
            <a:spAutoFit/>
          </a:bodyPr>
          <a:lstStyle/>
          <a:p>
            <a:endParaRPr lang="en-US" sz="4000" dirty="0">
              <a:solidFill>
                <a:schemeClr val="bg1">
                  <a:lumMod val="95000"/>
                </a:schemeClr>
              </a:solidFill>
            </a:endParaRPr>
          </a:p>
        </p:txBody>
      </p:sp>
    </p:spTree>
    <p:extLst>
      <p:ext uri="{BB962C8B-B14F-4D97-AF65-F5344CB8AC3E}">
        <p14:creationId xmlns:p14="http://schemas.microsoft.com/office/powerpoint/2010/main" val="309189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D9CF-6AEA-EBF8-DBFE-4E400C69C646}"/>
              </a:ext>
            </a:extLst>
          </p:cNvPr>
          <p:cNvSpPr>
            <a:spLocks noGrp="1"/>
          </p:cNvSpPr>
          <p:nvPr>
            <p:ph type="title"/>
          </p:nvPr>
        </p:nvSpPr>
        <p:spPr/>
        <p:txBody>
          <a:bodyPr/>
          <a:lstStyle/>
          <a:p>
            <a:r>
              <a:rPr lang="en-US" dirty="0"/>
              <a:t>Findings by stakeholder group</a:t>
            </a:r>
          </a:p>
        </p:txBody>
      </p:sp>
      <p:sp>
        <p:nvSpPr>
          <p:cNvPr id="3" name="Content Placeholder 2">
            <a:extLst>
              <a:ext uri="{FF2B5EF4-FFF2-40B4-BE49-F238E27FC236}">
                <a16:creationId xmlns:a16="http://schemas.microsoft.com/office/drawing/2014/main" id="{3BBA517D-BA74-3552-A362-BA15A5EF18D3}"/>
              </a:ext>
            </a:extLst>
          </p:cNvPr>
          <p:cNvSpPr>
            <a:spLocks noGrp="1"/>
          </p:cNvSpPr>
          <p:nvPr>
            <p:ph sz="half" idx="1"/>
          </p:nvPr>
        </p:nvSpPr>
        <p:spPr>
          <a:xfrm>
            <a:off x="271463" y="1600200"/>
            <a:ext cx="4224337" cy="4200525"/>
          </a:xfrm>
        </p:spPr>
        <p:txBody>
          <a:bodyPr>
            <a:normAutofit/>
          </a:bodyPr>
          <a:lstStyle/>
          <a:p>
            <a:pPr marL="0" indent="0">
              <a:buNone/>
            </a:pPr>
            <a:r>
              <a:rPr lang="en-US" dirty="0"/>
              <a:t>	</a:t>
            </a:r>
            <a:r>
              <a:rPr lang="en-US" u="sng" dirty="0"/>
              <a:t>Prospective Employers</a:t>
            </a:r>
          </a:p>
          <a:p>
            <a:r>
              <a:rPr lang="en-US" sz="2700" dirty="0"/>
              <a:t>Value is a precursor to quality in HE</a:t>
            </a:r>
          </a:p>
          <a:p>
            <a:r>
              <a:rPr lang="en-GB" sz="2700" dirty="0"/>
              <a:t>Meeting standards creates value that leads to quality in HE</a:t>
            </a:r>
          </a:p>
          <a:p>
            <a:r>
              <a:rPr lang="en-GB" sz="2700" dirty="0"/>
              <a:t>Value created by HE enhances quality for employers</a:t>
            </a:r>
            <a:endParaRPr lang="en-US" sz="2700" dirty="0"/>
          </a:p>
        </p:txBody>
      </p:sp>
      <p:sp>
        <p:nvSpPr>
          <p:cNvPr id="4" name="Content Placeholder 3">
            <a:extLst>
              <a:ext uri="{FF2B5EF4-FFF2-40B4-BE49-F238E27FC236}">
                <a16:creationId xmlns:a16="http://schemas.microsoft.com/office/drawing/2014/main" id="{21FF8123-9175-9501-DF94-9901E4F4F2CF}"/>
              </a:ext>
            </a:extLst>
          </p:cNvPr>
          <p:cNvSpPr>
            <a:spLocks noGrp="1"/>
          </p:cNvSpPr>
          <p:nvPr>
            <p:ph sz="half" idx="2"/>
          </p:nvPr>
        </p:nvSpPr>
        <p:spPr>
          <a:xfrm>
            <a:off x="4648200" y="1600200"/>
            <a:ext cx="4224336" cy="4657725"/>
          </a:xfrm>
        </p:spPr>
        <p:txBody>
          <a:bodyPr>
            <a:normAutofit/>
          </a:bodyPr>
          <a:lstStyle/>
          <a:p>
            <a:pPr marL="0" indent="0">
              <a:buNone/>
            </a:pPr>
            <a:r>
              <a:rPr lang="en-US" dirty="0"/>
              <a:t>	</a:t>
            </a:r>
            <a:r>
              <a:rPr lang="en-US" u="sng" dirty="0"/>
              <a:t>Academic Staff</a:t>
            </a:r>
          </a:p>
          <a:p>
            <a:r>
              <a:rPr lang="en-US" sz="2700" dirty="0"/>
              <a:t>Quality is selling educational </a:t>
            </a:r>
            <a:r>
              <a:rPr lang="en-US" sz="2700" dirty="0" err="1"/>
              <a:t>programmes</a:t>
            </a:r>
            <a:r>
              <a:rPr lang="en-US" sz="2700" dirty="0"/>
              <a:t> to franchise partners</a:t>
            </a:r>
          </a:p>
          <a:p>
            <a:r>
              <a:rPr lang="en-GB" sz="2700" dirty="0"/>
              <a:t>Value is linked to the customer, it’s ‘pulled’ by the customer</a:t>
            </a:r>
          </a:p>
          <a:p>
            <a:r>
              <a:rPr lang="en-GB" sz="2700" dirty="0"/>
              <a:t>Quality is conformance, which has nothing to do with delivery of value</a:t>
            </a:r>
            <a:endParaRPr lang="en-US" sz="2700" dirty="0"/>
          </a:p>
        </p:txBody>
      </p:sp>
    </p:spTree>
    <p:extLst>
      <p:ext uri="{BB962C8B-B14F-4D97-AF65-F5344CB8AC3E}">
        <p14:creationId xmlns:p14="http://schemas.microsoft.com/office/powerpoint/2010/main" val="271459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AU" sz="4100"/>
              <a:t>Summary of findings - Employers</a:t>
            </a:r>
          </a:p>
        </p:txBody>
      </p:sp>
      <p:sp>
        <p:nvSpPr>
          <p:cNvPr id="3" name="Content Placeholder 2"/>
          <p:cNvSpPr>
            <a:spLocks noGrp="1"/>
          </p:cNvSpPr>
          <p:nvPr>
            <p:ph sz="half" idx="1"/>
          </p:nvPr>
        </p:nvSpPr>
        <p:spPr>
          <a:xfrm>
            <a:off x="457200" y="1600200"/>
            <a:ext cx="4038600" cy="3876675"/>
          </a:xfrm>
        </p:spPr>
        <p:txBody>
          <a:bodyPr>
            <a:normAutofit/>
          </a:bodyPr>
          <a:lstStyle/>
          <a:p>
            <a:pPr>
              <a:lnSpc>
                <a:spcPct val="90000"/>
              </a:lnSpc>
            </a:pPr>
            <a:r>
              <a:rPr lang="en-AU" dirty="0"/>
              <a:t>Employers expressed a clear link between quality and value</a:t>
            </a:r>
            <a:endParaRPr lang="en-AU"/>
          </a:p>
          <a:p>
            <a:pPr>
              <a:lnSpc>
                <a:spcPct val="90000"/>
              </a:lnSpc>
            </a:pPr>
            <a:r>
              <a:rPr lang="en-AU" dirty="0"/>
              <a:t>For employers quality is an antecedent of value</a:t>
            </a:r>
            <a:endParaRPr lang="en-AU"/>
          </a:p>
          <a:p>
            <a:pPr>
              <a:lnSpc>
                <a:spcPct val="90000"/>
              </a:lnSpc>
            </a:pPr>
            <a:r>
              <a:rPr lang="en-GB" dirty="0"/>
              <a:t>In some instances value created by HE leads to quality at the employer level</a:t>
            </a:r>
            <a:endParaRPr lang="en-GB"/>
          </a:p>
        </p:txBody>
      </p:sp>
      <p:pic>
        <p:nvPicPr>
          <p:cNvPr id="5" name="Picture 4" descr="A group of street signs&#10;&#10;Description automatically generated with low confidence">
            <a:extLst>
              <a:ext uri="{FF2B5EF4-FFF2-40B4-BE49-F238E27FC236}">
                <a16:creationId xmlns:a16="http://schemas.microsoft.com/office/drawing/2014/main" id="{FF06EE60-2C05-4C4E-BA47-9F308FB27C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48200" y="2192337"/>
            <a:ext cx="4038600" cy="2692400"/>
          </a:xfrm>
          <a:prstGeom prst="rect">
            <a:avLst/>
          </a:prstGeom>
          <a:noFill/>
        </p:spPr>
      </p:pic>
      <p:sp>
        <p:nvSpPr>
          <p:cNvPr id="6" name="TextBox 5">
            <a:extLst>
              <a:ext uri="{FF2B5EF4-FFF2-40B4-BE49-F238E27FC236}">
                <a16:creationId xmlns:a16="http://schemas.microsoft.com/office/drawing/2014/main" id="{DA6D8F2A-8B09-0944-89EC-A7A333CF85A3}"/>
              </a:ext>
            </a:extLst>
          </p:cNvPr>
          <p:cNvSpPr txBox="1"/>
          <p:nvPr/>
        </p:nvSpPr>
        <p:spPr>
          <a:xfrm>
            <a:off x="6283578" y="4684682"/>
            <a:ext cx="240322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mrgscience.com/ess-ia-results-analysis--conclus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40739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en-AU" sz="3700"/>
              <a:t>Summary of findings – Academic staff</a:t>
            </a:r>
          </a:p>
        </p:txBody>
      </p:sp>
      <p:sp>
        <p:nvSpPr>
          <p:cNvPr id="3" name="Content Placeholder 2"/>
          <p:cNvSpPr>
            <a:spLocks noGrp="1"/>
          </p:cNvSpPr>
          <p:nvPr>
            <p:ph sz="half" idx="1"/>
          </p:nvPr>
        </p:nvSpPr>
        <p:spPr>
          <a:xfrm>
            <a:off x="457200" y="1600200"/>
            <a:ext cx="4038600" cy="3876675"/>
          </a:xfrm>
        </p:spPr>
        <p:txBody>
          <a:bodyPr>
            <a:noAutofit/>
          </a:bodyPr>
          <a:lstStyle/>
          <a:p>
            <a:pPr>
              <a:lnSpc>
                <a:spcPct val="90000"/>
              </a:lnSpc>
            </a:pPr>
            <a:r>
              <a:rPr lang="en-GB" sz="1800" dirty="0"/>
              <a:t>For academic staff the link between quality and value is less clear</a:t>
            </a:r>
            <a:endParaRPr lang="en-AU" sz="1800" dirty="0"/>
          </a:p>
          <a:p>
            <a:pPr>
              <a:lnSpc>
                <a:spcPct val="90000"/>
              </a:lnSpc>
            </a:pPr>
            <a:r>
              <a:rPr lang="en-AU" sz="1800" dirty="0"/>
              <a:t>Q</a:t>
            </a:r>
            <a:r>
              <a:rPr lang="en-GB" sz="1800" dirty="0" err="1"/>
              <a:t>uality</a:t>
            </a:r>
            <a:r>
              <a:rPr lang="en-GB" sz="1800" dirty="0"/>
              <a:t> relates to conformance (expressed by one academic as ‘ticking boxes’) and is related to university income</a:t>
            </a:r>
          </a:p>
          <a:p>
            <a:pPr>
              <a:lnSpc>
                <a:spcPct val="90000"/>
              </a:lnSpc>
            </a:pPr>
            <a:r>
              <a:rPr lang="en-GB" sz="1800" dirty="0"/>
              <a:t>In some cases, academic staff viewed value as a response to the customer, with value being ‘pulled’ by the customer</a:t>
            </a:r>
          </a:p>
          <a:p>
            <a:pPr>
              <a:lnSpc>
                <a:spcPct val="90000"/>
              </a:lnSpc>
            </a:pPr>
            <a:r>
              <a:rPr lang="en-GB" sz="1800" dirty="0"/>
              <a:t>All conceptions of academic staff suggested that quality is practiced mainly at the university level and is only tangentially associated with value</a:t>
            </a:r>
            <a:endParaRPr lang="en-AU" sz="1800" dirty="0"/>
          </a:p>
        </p:txBody>
      </p:sp>
      <p:pic>
        <p:nvPicPr>
          <p:cNvPr id="5" name="Picture 4" descr="A close-up of a game board&#10;&#10;Description automatically generated with low confidence">
            <a:extLst>
              <a:ext uri="{FF2B5EF4-FFF2-40B4-BE49-F238E27FC236}">
                <a16:creationId xmlns:a16="http://schemas.microsoft.com/office/drawing/2014/main" id="{7282D1A6-D06E-544E-B392-5E5A77FDF05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305" r="15155" b="-3"/>
          <a:stretch/>
        </p:blipFill>
        <p:spPr>
          <a:xfrm>
            <a:off x="4648200" y="1600200"/>
            <a:ext cx="4038600" cy="3876675"/>
          </a:xfrm>
          <a:prstGeom prst="rect">
            <a:avLst/>
          </a:prstGeom>
          <a:noFill/>
        </p:spPr>
      </p:pic>
      <p:sp>
        <p:nvSpPr>
          <p:cNvPr id="6" name="TextBox 5">
            <a:extLst>
              <a:ext uri="{FF2B5EF4-FFF2-40B4-BE49-F238E27FC236}">
                <a16:creationId xmlns:a16="http://schemas.microsoft.com/office/drawing/2014/main" id="{0A755EA6-BBCC-AC42-9C55-EDE0A1E2A2FA}"/>
              </a:ext>
            </a:extLst>
          </p:cNvPr>
          <p:cNvSpPr txBox="1"/>
          <p:nvPr/>
        </p:nvSpPr>
        <p:spPr>
          <a:xfrm>
            <a:off x="6283578" y="5276820"/>
            <a:ext cx="240322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hebluediamondgallery.com/wooden-tile/r/resul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64383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AU"/>
              <a:t>Implications </a:t>
            </a:r>
          </a:p>
        </p:txBody>
      </p:sp>
      <p:graphicFrame>
        <p:nvGraphicFramePr>
          <p:cNvPr id="5" name="Content Placeholder 2">
            <a:extLst>
              <a:ext uri="{FF2B5EF4-FFF2-40B4-BE49-F238E27FC236}">
                <a16:creationId xmlns:a16="http://schemas.microsoft.com/office/drawing/2014/main" id="{BC6FBBB4-8239-555A-4D96-4F14D1397899}"/>
              </a:ext>
            </a:extLst>
          </p:cNvPr>
          <p:cNvGraphicFramePr>
            <a:graphicFrameLocks noGrp="1"/>
          </p:cNvGraphicFramePr>
          <p:nvPr>
            <p:ph idx="1"/>
            <p:extLst>
              <p:ext uri="{D42A27DB-BD31-4B8C-83A1-F6EECF244321}">
                <p14:modId xmlns:p14="http://schemas.microsoft.com/office/powerpoint/2010/main" val="1871075591"/>
              </p:ext>
            </p:extLst>
          </p:nvPr>
        </p:nvGraphicFramePr>
        <p:xfrm>
          <a:off x="457200" y="1600201"/>
          <a:ext cx="8229600" cy="3868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06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AU" dirty="0"/>
              <a:t>Limitations</a:t>
            </a:r>
          </a:p>
        </p:txBody>
      </p:sp>
      <p:pic>
        <p:nvPicPr>
          <p:cNvPr id="5" name="Picture 4" descr="A picture containing indoor, keyboard&#10;&#10;Description automatically generated">
            <a:extLst>
              <a:ext uri="{FF2B5EF4-FFF2-40B4-BE49-F238E27FC236}">
                <a16:creationId xmlns:a16="http://schemas.microsoft.com/office/drawing/2014/main" id="{69A3FC29-342B-8740-9068-C9B62C4FB29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200" y="2190655"/>
            <a:ext cx="4038600" cy="2695765"/>
          </a:xfrm>
          <a:prstGeom prst="rect">
            <a:avLst/>
          </a:prstGeom>
          <a:noFill/>
        </p:spPr>
      </p:pic>
      <p:sp>
        <p:nvSpPr>
          <p:cNvPr id="3" name="Content Placeholder 2"/>
          <p:cNvSpPr>
            <a:spLocks noGrp="1"/>
          </p:cNvSpPr>
          <p:nvPr>
            <p:ph sz="half" idx="2"/>
          </p:nvPr>
        </p:nvSpPr>
        <p:spPr>
          <a:xfrm>
            <a:off x="4648200" y="1600200"/>
            <a:ext cx="4038600" cy="3876675"/>
          </a:xfrm>
        </p:spPr>
        <p:txBody>
          <a:bodyPr>
            <a:normAutofit/>
          </a:bodyPr>
          <a:lstStyle/>
          <a:p>
            <a:pPr>
              <a:lnSpc>
                <a:spcPct val="90000"/>
              </a:lnSpc>
            </a:pPr>
            <a:r>
              <a:rPr lang="en-GB" sz="2200"/>
              <a:t>The research is part of a larger study which is still ongoing</a:t>
            </a:r>
          </a:p>
          <a:p>
            <a:pPr>
              <a:lnSpc>
                <a:spcPct val="90000"/>
              </a:lnSpc>
            </a:pPr>
            <a:r>
              <a:rPr lang="en-GB" sz="2200"/>
              <a:t>As with all qualitative research no claim can be made that the findings are generalisable</a:t>
            </a:r>
          </a:p>
          <a:p>
            <a:pPr>
              <a:lnSpc>
                <a:spcPct val="90000"/>
              </a:lnSpc>
            </a:pPr>
            <a:r>
              <a:rPr lang="en-GB" sz="2200"/>
              <a:t>However, the principles of trustworthiness proposed by Guba and Lincoln (1994) have been followed to provide credibility, confirmability, transferability and dependability </a:t>
            </a:r>
          </a:p>
        </p:txBody>
      </p:sp>
      <p:sp>
        <p:nvSpPr>
          <p:cNvPr id="6" name="TextBox 5">
            <a:extLst>
              <a:ext uri="{FF2B5EF4-FFF2-40B4-BE49-F238E27FC236}">
                <a16:creationId xmlns:a16="http://schemas.microsoft.com/office/drawing/2014/main" id="{C21809C6-72C4-E740-B9F1-2F814130B1B2}"/>
              </a:ext>
            </a:extLst>
          </p:cNvPr>
          <p:cNvSpPr txBox="1"/>
          <p:nvPr/>
        </p:nvSpPr>
        <p:spPr>
          <a:xfrm>
            <a:off x="2092578" y="4686365"/>
            <a:ext cx="240322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icpedia.org/suspension-file/l/limitat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413902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AU" sz="4100"/>
              <a:t>Opportunities for further research</a:t>
            </a:r>
          </a:p>
        </p:txBody>
      </p:sp>
      <p:sp>
        <p:nvSpPr>
          <p:cNvPr id="11" name="Content Placeholder 2">
            <a:extLst>
              <a:ext uri="{FF2B5EF4-FFF2-40B4-BE49-F238E27FC236}">
                <a16:creationId xmlns:a16="http://schemas.microsoft.com/office/drawing/2014/main" id="{2D2B73E3-3A42-0512-C403-09556EB61450}"/>
              </a:ext>
            </a:extLst>
          </p:cNvPr>
          <p:cNvSpPr>
            <a:spLocks noGrp="1"/>
          </p:cNvSpPr>
          <p:nvPr>
            <p:ph sz="half" idx="1"/>
          </p:nvPr>
        </p:nvSpPr>
        <p:spPr>
          <a:xfrm>
            <a:off x="457200" y="1600200"/>
            <a:ext cx="4038600" cy="3876675"/>
          </a:xfrm>
        </p:spPr>
        <p:txBody>
          <a:bodyPr/>
          <a:lstStyle/>
          <a:p>
            <a:r>
              <a:rPr lang="en-US" dirty="0"/>
              <a:t>Ongoing research with new stakeholder groups</a:t>
            </a:r>
          </a:p>
          <a:p>
            <a:r>
              <a:rPr lang="en-US" dirty="0"/>
              <a:t>Students</a:t>
            </a:r>
          </a:p>
          <a:p>
            <a:r>
              <a:rPr lang="en-US" dirty="0"/>
              <a:t>Professional services (student-facing &amp; non student-facing)</a:t>
            </a:r>
          </a:p>
          <a:p>
            <a:pPr marL="0" indent="0">
              <a:buNone/>
            </a:pPr>
            <a:endParaRPr lang="en-US" dirty="0"/>
          </a:p>
        </p:txBody>
      </p:sp>
      <p:pic>
        <p:nvPicPr>
          <p:cNvPr id="5" name="Content Placeholder 4" descr="A picture containing text, sky, outdoor, sign&#10;&#10;Description automatically generated">
            <a:extLst>
              <a:ext uri="{FF2B5EF4-FFF2-40B4-BE49-F238E27FC236}">
                <a16:creationId xmlns:a16="http://schemas.microsoft.com/office/drawing/2014/main" id="{90480322-D31E-6C48-BBCB-BF7579104E59}"/>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4648200" y="2195703"/>
            <a:ext cx="4038600" cy="2685669"/>
          </a:xfrm>
          <a:noFill/>
        </p:spPr>
      </p:pic>
      <p:sp>
        <p:nvSpPr>
          <p:cNvPr id="6" name="TextBox 5">
            <a:extLst>
              <a:ext uri="{FF2B5EF4-FFF2-40B4-BE49-F238E27FC236}">
                <a16:creationId xmlns:a16="http://schemas.microsoft.com/office/drawing/2014/main" id="{6C6403DB-63A3-B244-9335-F838E116671B}"/>
              </a:ext>
            </a:extLst>
          </p:cNvPr>
          <p:cNvSpPr txBox="1"/>
          <p:nvPr/>
        </p:nvSpPr>
        <p:spPr>
          <a:xfrm>
            <a:off x="6283578" y="4681317"/>
            <a:ext cx="240322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icpedia.org/highway-signs/f/futur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97631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Conclusion</a:t>
            </a:r>
          </a:p>
        </p:txBody>
      </p:sp>
      <p:sp>
        <p:nvSpPr>
          <p:cNvPr id="3" name="Content Placeholder 2"/>
          <p:cNvSpPr>
            <a:spLocks noGrp="1"/>
          </p:cNvSpPr>
          <p:nvPr>
            <p:ph idx="1"/>
          </p:nvPr>
        </p:nvSpPr>
        <p:spPr>
          <a:xfrm>
            <a:off x="228600" y="1600201"/>
            <a:ext cx="8793480" cy="3868738"/>
          </a:xfrm>
        </p:spPr>
        <p:txBody>
          <a:bodyPr>
            <a:normAutofit/>
          </a:bodyPr>
          <a:lstStyle/>
          <a:p>
            <a:r>
              <a:rPr lang="en-GB" dirty="0"/>
              <a:t>Importance of value &amp; quality in HE clear</a:t>
            </a:r>
          </a:p>
          <a:p>
            <a:r>
              <a:rPr lang="en-GB" dirty="0"/>
              <a:t>Increasing commodification of HE</a:t>
            </a:r>
          </a:p>
          <a:p>
            <a:r>
              <a:rPr lang="en-GB" dirty="0"/>
              <a:t>Implications for future of HE – design, delivery &amp; assessment </a:t>
            </a:r>
          </a:p>
          <a:p>
            <a:r>
              <a:rPr lang="en-GB" dirty="0"/>
              <a:t>Wider future </a:t>
            </a:r>
            <a:r>
              <a:rPr lang="en-GB" dirty="0" err="1"/>
              <a:t>eg</a:t>
            </a:r>
            <a:r>
              <a:rPr lang="en-GB" dirty="0"/>
              <a:t> skills training, employability, social issues, global citizenship</a:t>
            </a:r>
          </a:p>
          <a:p>
            <a:endParaRPr lang="en-GB" dirty="0"/>
          </a:p>
        </p:txBody>
      </p:sp>
    </p:spTree>
    <p:extLst>
      <p:ext uri="{BB962C8B-B14F-4D97-AF65-F5344CB8AC3E}">
        <p14:creationId xmlns:p14="http://schemas.microsoft.com/office/powerpoint/2010/main" val="68129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900"/>
          </a:xfrm>
        </p:spPr>
        <p:txBody>
          <a:bodyPr>
            <a:normAutofit fontScale="90000"/>
          </a:bodyPr>
          <a:lstStyle/>
          <a:p>
            <a:r>
              <a:rPr lang="en-AU" dirty="0"/>
              <a:t>References</a:t>
            </a:r>
          </a:p>
        </p:txBody>
      </p:sp>
      <p:sp>
        <p:nvSpPr>
          <p:cNvPr id="3" name="Content Placeholder 2"/>
          <p:cNvSpPr>
            <a:spLocks noGrp="1"/>
          </p:cNvSpPr>
          <p:nvPr>
            <p:ph idx="1"/>
          </p:nvPr>
        </p:nvSpPr>
        <p:spPr>
          <a:xfrm>
            <a:off x="457200" y="871538"/>
            <a:ext cx="8229600" cy="5224462"/>
          </a:xfrm>
        </p:spPr>
        <p:txBody>
          <a:bodyPr>
            <a:noAutofit/>
          </a:bodyPr>
          <a:lstStyle/>
          <a:p>
            <a:r>
              <a:rPr lang="en-US" sz="1200" dirty="0"/>
              <a:t>BAISHYA, S. &amp; KAKATI, M. 2019. Consumers’ perception of quality and value under different price ranges and price positions within a product line: A study of the Indian passenger car market. </a:t>
            </a:r>
            <a:r>
              <a:rPr lang="en-US" sz="1200" i="1" dirty="0"/>
              <a:t>The IUP Journal of Marketing Management,</a:t>
            </a:r>
            <a:r>
              <a:rPr lang="en-US" sz="1200" dirty="0"/>
              <a:t> 18</a:t>
            </a:r>
            <a:r>
              <a:rPr lang="en-US" sz="1200" b="1" dirty="0"/>
              <a:t>,</a:t>
            </a:r>
            <a:r>
              <a:rPr lang="en-US" sz="1200" dirty="0"/>
              <a:t> 39-76.</a:t>
            </a:r>
            <a:endParaRPr lang="en-GB" sz="1200" dirty="0"/>
          </a:p>
          <a:p>
            <a:r>
              <a:rPr lang="en-US" sz="1200" dirty="0"/>
              <a:t>DWAIKAT, N. 2021. A comprehensive model for assessing the quality in higher education institutions. </a:t>
            </a:r>
            <a:r>
              <a:rPr lang="en-US" sz="1200" i="1" dirty="0"/>
              <a:t>The TQM Journal,</a:t>
            </a:r>
            <a:r>
              <a:rPr lang="en-US" sz="1200" dirty="0"/>
              <a:t> 33</a:t>
            </a:r>
            <a:r>
              <a:rPr lang="en-US" sz="1200" b="1" dirty="0"/>
              <a:t>,</a:t>
            </a:r>
            <a:r>
              <a:rPr lang="en-US" sz="1200" dirty="0"/>
              <a:t> 841-855.</a:t>
            </a:r>
            <a:endParaRPr lang="en-GB" sz="1200" dirty="0"/>
          </a:p>
          <a:p>
            <a:r>
              <a:rPr lang="en-US" sz="1200" dirty="0"/>
              <a:t>FRANCIS, M., FISHER, R. &amp; SONG, M. 2021. Conceptions of quality as family resemblances. </a:t>
            </a:r>
            <a:r>
              <a:rPr lang="en-US" sz="1200" i="1" dirty="0"/>
              <a:t>International Journal of Quality and Service Sciences</a:t>
            </a:r>
            <a:r>
              <a:rPr lang="en-US" sz="1200" dirty="0"/>
              <a:t>.</a:t>
            </a:r>
            <a:endParaRPr lang="en-GB" sz="1200" dirty="0"/>
          </a:p>
          <a:p>
            <a:r>
              <a:rPr lang="en-US" sz="1200" dirty="0"/>
              <a:t>FISHER, R., FRANCIS, M., THOMAS, A., BURGESS, K. &amp; MUTTER, K. 2016. Conceptions of value as family resemblances. </a:t>
            </a:r>
            <a:r>
              <a:rPr lang="en-US" sz="1200" i="1" dirty="0"/>
              <a:t>Qualitative Market Research: An International Journal,</a:t>
            </a:r>
            <a:r>
              <a:rPr lang="en-US" sz="1200" dirty="0"/>
              <a:t> 19 378-394.</a:t>
            </a:r>
            <a:endParaRPr lang="en-GB" sz="1200" dirty="0"/>
          </a:p>
          <a:p>
            <a:r>
              <a:rPr lang="en-US" sz="1200" dirty="0"/>
              <a:t>FRANCIS, M., FISHER, R., THOMAS, A. &amp; ROWLANDS, H. 2014. Meanings of value in logistics and operations management. </a:t>
            </a:r>
            <a:r>
              <a:rPr lang="en-US" sz="1200" i="1" dirty="0"/>
              <a:t>International Journal of Production Research,</a:t>
            </a:r>
            <a:r>
              <a:rPr lang="en-US" sz="1200" dirty="0"/>
              <a:t> 52</a:t>
            </a:r>
            <a:r>
              <a:rPr lang="en-US" sz="1200" b="1" dirty="0"/>
              <a:t>,</a:t>
            </a:r>
            <a:r>
              <a:rPr lang="en-US" sz="1200" dirty="0"/>
              <a:t> 6576-6589.</a:t>
            </a:r>
          </a:p>
          <a:p>
            <a:r>
              <a:rPr lang="en-US" sz="1200" dirty="0"/>
              <a:t>GUBA, E., &amp; LINCOLN, Y. (1994). Competing paradigms in qualitative research. In N. Denzin &amp; Y. Lincoln (Eds.), </a:t>
            </a:r>
            <a:r>
              <a:rPr lang="en-US" sz="1200" i="1" dirty="0"/>
              <a:t>Handbook of qualitative research</a:t>
            </a:r>
            <a:r>
              <a:rPr lang="en-US" sz="1200" dirty="0"/>
              <a:t> (pp. 105-117). Thousand Oaks: Sage.</a:t>
            </a:r>
            <a:endParaRPr lang="en-GB" sz="1200" dirty="0"/>
          </a:p>
          <a:p>
            <a:r>
              <a:rPr lang="en-US" sz="1200" dirty="0"/>
              <a:t>HEPI 2021. HEPI/Advance HE webinar: What does value for money in higher education look like in a pandemic. Oxford: HEPI.</a:t>
            </a:r>
            <a:endParaRPr lang="en-GB" sz="1200" dirty="0"/>
          </a:p>
          <a:p>
            <a:r>
              <a:rPr lang="en-US" sz="1200" dirty="0"/>
              <a:t>MARTON, F. 1986. </a:t>
            </a:r>
            <a:r>
              <a:rPr lang="en-US" sz="1200" dirty="0" err="1"/>
              <a:t>Phenomonegraphy</a:t>
            </a:r>
            <a:r>
              <a:rPr lang="en-US" sz="1200" dirty="0"/>
              <a:t>: A research approach to investigating different understandings of reality. </a:t>
            </a:r>
            <a:r>
              <a:rPr lang="en-US" sz="1200" i="1" dirty="0"/>
              <a:t>Journal of Thought,</a:t>
            </a:r>
            <a:r>
              <a:rPr lang="en-US" sz="1200" dirty="0"/>
              <a:t> 21</a:t>
            </a:r>
            <a:r>
              <a:rPr lang="en-US" sz="1200" b="1" dirty="0"/>
              <a:t>,</a:t>
            </a:r>
            <a:r>
              <a:rPr lang="en-US" sz="1200" dirty="0"/>
              <a:t> 28-49.</a:t>
            </a:r>
            <a:endParaRPr lang="en-GB" sz="1200" dirty="0"/>
          </a:p>
          <a:p>
            <a:r>
              <a:rPr lang="en-US" sz="1200" dirty="0"/>
              <a:t>PENCARELLI, T., SPLENDIANI, S. &amp; CINI, D. 2013. Quality and value in university services. </a:t>
            </a:r>
            <a:r>
              <a:rPr lang="en-US" sz="1200" i="1" dirty="0"/>
              <a:t>International Journal of Quality and Service Sciences,</a:t>
            </a:r>
            <a:r>
              <a:rPr lang="en-US" sz="1200" dirty="0"/>
              <a:t> 5</a:t>
            </a:r>
            <a:r>
              <a:rPr lang="en-US" sz="1200" b="1" dirty="0"/>
              <a:t>,</a:t>
            </a:r>
            <a:r>
              <a:rPr lang="en-US" sz="1200" dirty="0"/>
              <a:t> 140-154.</a:t>
            </a:r>
          </a:p>
          <a:p>
            <a:r>
              <a:rPr lang="en-US" sz="1200" dirty="0"/>
              <a:t>SANDBERG, J. 2000. Understanding human competence at work. </a:t>
            </a:r>
            <a:r>
              <a:rPr lang="en-US" sz="1200" i="1" dirty="0"/>
              <a:t>Academy of Management Journal,</a:t>
            </a:r>
            <a:r>
              <a:rPr lang="en-US" sz="1200" dirty="0"/>
              <a:t> 43</a:t>
            </a:r>
            <a:r>
              <a:rPr lang="en-US" sz="1200" b="1" dirty="0"/>
              <a:t>,</a:t>
            </a:r>
            <a:r>
              <a:rPr lang="en-US" sz="1200" dirty="0"/>
              <a:t> 9-25.</a:t>
            </a:r>
            <a:endParaRPr lang="en-GB" sz="1200" dirty="0"/>
          </a:p>
          <a:p>
            <a:r>
              <a:rPr lang="en-US" sz="1200" dirty="0"/>
              <a:t>SUNDAY TIMES. 2021. </a:t>
            </a:r>
            <a:r>
              <a:rPr lang="en-US" sz="1200" i="1" dirty="0"/>
              <a:t>Good universities guide </a:t>
            </a:r>
            <a:r>
              <a:rPr lang="en-US" sz="1200" dirty="0"/>
              <a:t>[Online]. Available: </a:t>
            </a:r>
            <a:r>
              <a:rPr lang="en-US" sz="1200" u="sng" dirty="0">
                <a:hlinkClick r:id="rId2"/>
              </a:rPr>
              <a:t>https://www.thetimes.co.uk/article/good-university-guide-in-full-tp6dzs7wn</a:t>
            </a:r>
            <a:r>
              <a:rPr lang="en-US" sz="1200" dirty="0"/>
              <a:t> [Accessed 20 May 2021].</a:t>
            </a:r>
            <a:endParaRPr lang="en-GB" sz="1200" dirty="0"/>
          </a:p>
          <a:p>
            <a:r>
              <a:rPr lang="en-US" sz="1200" dirty="0"/>
              <a:t>TRIGWELL, K. &amp; PROSSER, M. 1997. Towards an understanding of individual acts of teaching and learning. </a:t>
            </a:r>
            <a:r>
              <a:rPr lang="en-US" sz="1200" i="1" dirty="0"/>
              <a:t>Higher Education Research and Development,</a:t>
            </a:r>
            <a:r>
              <a:rPr lang="en-US" sz="1200" dirty="0"/>
              <a:t> 16</a:t>
            </a:r>
            <a:r>
              <a:rPr lang="en-US" sz="1200" b="1" dirty="0"/>
              <a:t>,</a:t>
            </a:r>
            <a:r>
              <a:rPr lang="en-US" sz="1200" dirty="0"/>
              <a:t> 241-252.</a:t>
            </a:r>
            <a:endParaRPr lang="en-GB" sz="1200" dirty="0"/>
          </a:p>
          <a:p>
            <a:r>
              <a:rPr lang="en-US" sz="1200" dirty="0"/>
              <a:t>WITTGENSTEIN, L. 2000. </a:t>
            </a:r>
            <a:r>
              <a:rPr lang="en-US" sz="1200" i="1" dirty="0"/>
              <a:t>Philosophical investigations, </a:t>
            </a:r>
            <a:r>
              <a:rPr lang="en-US" sz="1200" dirty="0"/>
              <a:t>Oxford, Blackwell.</a:t>
            </a:r>
            <a:endParaRPr lang="en-GB" sz="1200" dirty="0"/>
          </a:p>
          <a:p>
            <a:r>
              <a:rPr lang="en-GB" dirty="0"/>
              <a:t> </a:t>
            </a:r>
          </a:p>
        </p:txBody>
      </p:sp>
    </p:spTree>
    <p:extLst>
      <p:ext uri="{BB962C8B-B14F-4D97-AF65-F5344CB8AC3E}">
        <p14:creationId xmlns:p14="http://schemas.microsoft.com/office/powerpoint/2010/main" val="319734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3778" name="Rectangle 2"/>
          <p:cNvSpPr>
            <a:spLocks noGrp="1" noChangeArrowheads="1"/>
          </p:cNvSpPr>
          <p:nvPr>
            <p:ph type="title"/>
          </p:nvPr>
        </p:nvSpPr>
        <p:spPr>
          <a:xfrm>
            <a:off x="1114425" y="411481"/>
            <a:ext cx="7129463" cy="853440"/>
          </a:xfrm>
          <a:extLst>
            <a:ext uri="{FAA26D3D-D897-4be2-8F04-BA451C77F1D7}">
              <ma14:placeholderFlag xmlns:ma14="http://schemas.microsoft.com/office/mac/drawingml/2011/main" xmlns="" val="1"/>
            </a:ext>
          </a:extLst>
        </p:spPr>
        <p:txBody>
          <a:bodyPr>
            <a:normAutofit/>
          </a:bodyPr>
          <a:lstStyle/>
          <a:p>
            <a:pPr algn="ctr" eaLnBrk="1" hangingPunct="1">
              <a:defRPr/>
            </a:pPr>
            <a:r>
              <a:rPr lang="en-US" dirty="0"/>
              <a:t>Introduction</a:t>
            </a:r>
          </a:p>
        </p:txBody>
      </p:sp>
      <p:sp>
        <p:nvSpPr>
          <p:cNvPr id="10" name="Content Placeholder 9"/>
          <p:cNvSpPr>
            <a:spLocks noGrp="1"/>
          </p:cNvSpPr>
          <p:nvPr>
            <p:ph idx="1"/>
          </p:nvPr>
        </p:nvSpPr>
        <p:spPr>
          <a:xfrm>
            <a:off x="600075" y="1485900"/>
            <a:ext cx="8223885" cy="4488182"/>
          </a:xfrm>
          <a:extLst>
            <a:ext uri="{FAA26D3D-D897-4be2-8F04-BA451C77F1D7}">
              <ma14:placeholderFlag xmlns:ma14="http://schemas.microsoft.com/office/mac/drawingml/2011/main" xmlns="" val="1"/>
            </a:ext>
          </a:extLst>
        </p:spPr>
        <p:txBody>
          <a:bodyPr>
            <a:normAutofit lnSpcReduction="10000"/>
          </a:bodyPr>
          <a:lstStyle/>
          <a:p>
            <a:pPr>
              <a:defRPr/>
            </a:pPr>
            <a:r>
              <a:rPr lang="en-US" dirty="0"/>
              <a:t>Explores how conceptions of quality and value are related in Higher Education</a:t>
            </a:r>
          </a:p>
          <a:p>
            <a:pPr>
              <a:defRPr/>
            </a:pPr>
            <a:r>
              <a:rPr lang="en-US" dirty="0"/>
              <a:t>Based on experiences of stakeholder groups in the supply of and demand for HE provided by a UK university</a:t>
            </a:r>
          </a:p>
          <a:p>
            <a:pPr lvl="1">
              <a:defRPr/>
            </a:pPr>
            <a:r>
              <a:rPr lang="en-US" dirty="0"/>
              <a:t>Academic staff engaged in L&amp;T</a:t>
            </a:r>
          </a:p>
          <a:p>
            <a:pPr lvl="1">
              <a:defRPr/>
            </a:pPr>
            <a:r>
              <a:rPr lang="en-US" dirty="0"/>
              <a:t>Prospective employers of graduates</a:t>
            </a:r>
          </a:p>
          <a:p>
            <a:pPr>
              <a:defRPr/>
            </a:pPr>
            <a:r>
              <a:rPr lang="en-US" dirty="0"/>
              <a:t>Comparative qualitative study</a:t>
            </a:r>
          </a:p>
          <a:p>
            <a:pPr>
              <a:defRPr/>
            </a:pPr>
            <a:r>
              <a:rPr lang="en-US" dirty="0"/>
              <a:t>Part of a larger study of value in HE</a:t>
            </a:r>
          </a:p>
          <a:p>
            <a:pPr lvl="1">
              <a:defRPr/>
            </a:pPr>
            <a:endParaRPr lang="en-US" dirty="0"/>
          </a:p>
          <a:p>
            <a:pPr marL="0" indent="0">
              <a:buNone/>
              <a:defRPr/>
            </a:pPr>
            <a:endParaRPr lang="en-US" dirty="0"/>
          </a:p>
        </p:txBody>
      </p:sp>
    </p:spTree>
    <p:extLst>
      <p:ext uri="{BB962C8B-B14F-4D97-AF65-F5344CB8AC3E}">
        <p14:creationId xmlns:p14="http://schemas.microsoft.com/office/powerpoint/2010/main" val="337039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p>
            <a:r>
              <a:rPr lang="en-AU" sz="3200" dirty="0"/>
              <a:t>Why study value in HE?</a:t>
            </a:r>
          </a:p>
        </p:txBody>
      </p:sp>
      <p:sp>
        <p:nvSpPr>
          <p:cNvPr id="11" name="Text Placeholder 3">
            <a:extLst>
              <a:ext uri="{FF2B5EF4-FFF2-40B4-BE49-F238E27FC236}">
                <a16:creationId xmlns:a16="http://schemas.microsoft.com/office/drawing/2014/main" id="{FD0D2C75-701D-A723-C4BA-96FB3F40C82F}"/>
              </a:ext>
            </a:extLst>
          </p:cNvPr>
          <p:cNvSpPr>
            <a:spLocks noGrp="1"/>
          </p:cNvSpPr>
          <p:nvPr>
            <p:ph type="body" sz="half" idx="2"/>
          </p:nvPr>
        </p:nvSpPr>
        <p:spPr>
          <a:xfrm>
            <a:off x="457200" y="1435101"/>
            <a:ext cx="3008313" cy="4030726"/>
          </a:xfrm>
        </p:spPr>
        <p:txBody>
          <a:bodyPr/>
          <a:lstStyle/>
          <a:p>
            <a:endParaRPr lang="en-US"/>
          </a:p>
        </p:txBody>
      </p:sp>
      <p:graphicFrame>
        <p:nvGraphicFramePr>
          <p:cNvPr id="12" name="Content Placeholder 2">
            <a:extLst>
              <a:ext uri="{FF2B5EF4-FFF2-40B4-BE49-F238E27FC236}">
                <a16:creationId xmlns:a16="http://schemas.microsoft.com/office/drawing/2014/main" id="{53E3AAC1-6A49-9B1E-D352-5B7F0DD4C3D5}"/>
              </a:ext>
            </a:extLst>
          </p:cNvPr>
          <p:cNvGraphicFramePr>
            <a:graphicFrameLocks noGrp="1"/>
          </p:cNvGraphicFramePr>
          <p:nvPr>
            <p:ph idx="1"/>
            <p:extLst>
              <p:ext uri="{D42A27DB-BD31-4B8C-83A1-F6EECF244321}">
                <p14:modId xmlns:p14="http://schemas.microsoft.com/office/powerpoint/2010/main" val="3986827343"/>
              </p:ext>
            </p:extLst>
          </p:nvPr>
        </p:nvGraphicFramePr>
        <p:xfrm>
          <a:off x="3575050" y="273051"/>
          <a:ext cx="511175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purple, pink, dark&#10;&#10;Description automatically generated">
            <a:extLst>
              <a:ext uri="{FF2B5EF4-FFF2-40B4-BE49-F238E27FC236}">
                <a16:creationId xmlns:a16="http://schemas.microsoft.com/office/drawing/2014/main" id="{E53CA029-4A6A-444E-898A-7EFAF801F4B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719449" y="1392173"/>
            <a:ext cx="8763990" cy="4727328"/>
          </a:xfrm>
          <a:prstGeom prst="rect">
            <a:avLst/>
          </a:prstGeom>
        </p:spPr>
      </p:pic>
    </p:spTree>
    <p:extLst>
      <p:ext uri="{BB962C8B-B14F-4D97-AF65-F5344CB8AC3E}">
        <p14:creationId xmlns:p14="http://schemas.microsoft.com/office/powerpoint/2010/main" val="19247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p>
            <a:r>
              <a:rPr lang="en-AU" sz="3200" dirty="0"/>
              <a:t>Why study quality in HE?</a:t>
            </a:r>
          </a:p>
        </p:txBody>
      </p:sp>
      <p:sp>
        <p:nvSpPr>
          <p:cNvPr id="9" name="Text Placeholder 3">
            <a:extLst>
              <a:ext uri="{FF2B5EF4-FFF2-40B4-BE49-F238E27FC236}">
                <a16:creationId xmlns:a16="http://schemas.microsoft.com/office/drawing/2014/main" id="{43FA9931-B6A7-D200-96A9-F59346801505}"/>
              </a:ext>
            </a:extLst>
          </p:cNvPr>
          <p:cNvSpPr>
            <a:spLocks noGrp="1"/>
          </p:cNvSpPr>
          <p:nvPr>
            <p:ph type="body" sz="half" idx="2"/>
          </p:nvPr>
        </p:nvSpPr>
        <p:spPr>
          <a:xfrm>
            <a:off x="457200" y="1435101"/>
            <a:ext cx="3008313" cy="4030726"/>
          </a:xfrm>
        </p:spPr>
        <p:txBody>
          <a:bodyPr/>
          <a:lstStyle/>
          <a:p>
            <a:endParaRPr lang="en-US"/>
          </a:p>
        </p:txBody>
      </p:sp>
      <p:graphicFrame>
        <p:nvGraphicFramePr>
          <p:cNvPr id="5" name="Content Placeholder 2">
            <a:extLst>
              <a:ext uri="{FF2B5EF4-FFF2-40B4-BE49-F238E27FC236}">
                <a16:creationId xmlns:a16="http://schemas.microsoft.com/office/drawing/2014/main" id="{ADCCA032-8A9A-AD8F-E6A7-279AB2DAF5C9}"/>
              </a:ext>
            </a:extLst>
          </p:cNvPr>
          <p:cNvGraphicFramePr>
            <a:graphicFrameLocks noGrp="1"/>
          </p:cNvGraphicFramePr>
          <p:nvPr>
            <p:ph idx="1"/>
            <p:extLst>
              <p:ext uri="{D42A27DB-BD31-4B8C-83A1-F6EECF244321}">
                <p14:modId xmlns:p14="http://schemas.microsoft.com/office/powerpoint/2010/main" val="757266821"/>
              </p:ext>
            </p:extLst>
          </p:nvPr>
        </p:nvGraphicFramePr>
        <p:xfrm>
          <a:off x="3575050" y="273051"/>
          <a:ext cx="511175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purple, pink, dark&#10;&#10;Description automatically generated">
            <a:extLst>
              <a:ext uri="{FF2B5EF4-FFF2-40B4-BE49-F238E27FC236}">
                <a16:creationId xmlns:a16="http://schemas.microsoft.com/office/drawing/2014/main" id="{E242A652-8D3D-C546-A27D-24CD0327D14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882447" y="1555749"/>
            <a:ext cx="9144000" cy="4666013"/>
          </a:xfrm>
          <a:prstGeom prst="rect">
            <a:avLst/>
          </a:prstGeom>
        </p:spPr>
      </p:pic>
    </p:spTree>
    <p:extLst>
      <p:ext uri="{BB962C8B-B14F-4D97-AF65-F5344CB8AC3E}">
        <p14:creationId xmlns:p14="http://schemas.microsoft.com/office/powerpoint/2010/main" val="166754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AU" dirty="0"/>
              <a:t>Links between quality and value</a:t>
            </a:r>
          </a:p>
        </p:txBody>
      </p:sp>
      <p:graphicFrame>
        <p:nvGraphicFramePr>
          <p:cNvPr id="5" name="Content Placeholder 2">
            <a:extLst>
              <a:ext uri="{FF2B5EF4-FFF2-40B4-BE49-F238E27FC236}">
                <a16:creationId xmlns:a16="http://schemas.microsoft.com/office/drawing/2014/main" id="{D156FDEB-4333-F546-7A47-C560FF7161E6}"/>
              </a:ext>
            </a:extLst>
          </p:cNvPr>
          <p:cNvGraphicFramePr>
            <a:graphicFrameLocks noGrp="1"/>
          </p:cNvGraphicFramePr>
          <p:nvPr>
            <p:ph idx="1"/>
            <p:extLst>
              <p:ext uri="{D42A27DB-BD31-4B8C-83A1-F6EECF244321}">
                <p14:modId xmlns:p14="http://schemas.microsoft.com/office/powerpoint/2010/main" val="2878962237"/>
              </p:ext>
            </p:extLst>
          </p:nvPr>
        </p:nvGraphicFramePr>
        <p:xfrm>
          <a:off x="457200" y="1600201"/>
          <a:ext cx="8229600" cy="3868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23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AU" dirty="0"/>
              <a:t>Research approach</a:t>
            </a:r>
          </a:p>
        </p:txBody>
      </p:sp>
      <p:graphicFrame>
        <p:nvGraphicFramePr>
          <p:cNvPr id="5" name="Content Placeholder 2">
            <a:extLst>
              <a:ext uri="{FF2B5EF4-FFF2-40B4-BE49-F238E27FC236}">
                <a16:creationId xmlns:a16="http://schemas.microsoft.com/office/drawing/2014/main" id="{57E95D9B-E833-1BAE-02A2-76EBB368FFF1}"/>
              </a:ext>
            </a:extLst>
          </p:cNvPr>
          <p:cNvGraphicFramePr>
            <a:graphicFrameLocks noGrp="1"/>
          </p:cNvGraphicFramePr>
          <p:nvPr>
            <p:ph idx="1"/>
            <p:extLst>
              <p:ext uri="{D42A27DB-BD31-4B8C-83A1-F6EECF244321}">
                <p14:modId xmlns:p14="http://schemas.microsoft.com/office/powerpoint/2010/main" val="2917213509"/>
              </p:ext>
            </p:extLst>
          </p:nvPr>
        </p:nvGraphicFramePr>
        <p:xfrm>
          <a:off x="457200" y="1600201"/>
          <a:ext cx="8229600" cy="3868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65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A1A0-4D53-E641-8DC6-DE587A8BE5B9}"/>
              </a:ext>
            </a:extLst>
          </p:cNvPr>
          <p:cNvSpPr>
            <a:spLocks noGrp="1"/>
          </p:cNvSpPr>
          <p:nvPr>
            <p:ph type="title"/>
          </p:nvPr>
        </p:nvSpPr>
        <p:spPr/>
        <p:txBody>
          <a:bodyPr>
            <a:normAutofit fontScale="90000"/>
          </a:bodyPr>
          <a:lstStyle/>
          <a:p>
            <a:r>
              <a:rPr lang="en-US" dirty="0"/>
              <a:t>Phenomenography v phenomenology</a:t>
            </a:r>
          </a:p>
        </p:txBody>
      </p:sp>
      <p:sp>
        <p:nvSpPr>
          <p:cNvPr id="3" name="Content Placeholder 2">
            <a:extLst>
              <a:ext uri="{FF2B5EF4-FFF2-40B4-BE49-F238E27FC236}">
                <a16:creationId xmlns:a16="http://schemas.microsoft.com/office/drawing/2014/main" id="{D6227E65-7EB9-124A-98E5-312B3AC641EF}"/>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35940B6A-1AE6-0946-800D-689E93AB5CCB}"/>
              </a:ext>
            </a:extLst>
          </p:cNvPr>
          <p:cNvSpPr txBox="1"/>
          <p:nvPr/>
        </p:nvSpPr>
        <p:spPr>
          <a:xfrm>
            <a:off x="546265" y="2554806"/>
            <a:ext cx="8140535" cy="2308324"/>
          </a:xfrm>
          <a:prstGeom prst="rect">
            <a:avLst/>
          </a:prstGeom>
          <a:noFill/>
        </p:spPr>
        <p:txBody>
          <a:bodyPr wrap="square">
            <a:spAutoFit/>
          </a:bodyPr>
          <a:lstStyle/>
          <a:p>
            <a:r>
              <a:rPr lang="en-AU" sz="2400" dirty="0"/>
              <a:t>Phenomenography offers second-order perspective - actors focus on differences in conceptions based on how others experience phenomena </a:t>
            </a:r>
          </a:p>
          <a:p>
            <a:endParaRPr lang="en-AU" sz="2400" dirty="0"/>
          </a:p>
          <a:p>
            <a:r>
              <a:rPr lang="en-AU" sz="2400" dirty="0"/>
              <a:t>Phenomenology - first-order perspective of a focus on the phenomenon itself</a:t>
            </a:r>
          </a:p>
        </p:txBody>
      </p:sp>
    </p:spTree>
    <p:extLst>
      <p:ext uri="{BB962C8B-B14F-4D97-AF65-F5344CB8AC3E}">
        <p14:creationId xmlns:p14="http://schemas.microsoft.com/office/powerpoint/2010/main" val="256518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AU" dirty="0"/>
              <a:t>Data collection and analysis</a:t>
            </a:r>
          </a:p>
        </p:txBody>
      </p:sp>
      <p:sp>
        <p:nvSpPr>
          <p:cNvPr id="3" name="Content Placeholder 2"/>
          <p:cNvSpPr>
            <a:spLocks noGrp="1"/>
          </p:cNvSpPr>
          <p:nvPr>
            <p:ph sz="half" idx="1"/>
          </p:nvPr>
        </p:nvSpPr>
        <p:spPr>
          <a:xfrm>
            <a:off x="457200" y="1600200"/>
            <a:ext cx="4038600" cy="3876675"/>
          </a:xfrm>
        </p:spPr>
        <p:txBody>
          <a:bodyPr>
            <a:normAutofit/>
          </a:bodyPr>
          <a:lstStyle/>
          <a:p>
            <a:pPr>
              <a:lnSpc>
                <a:spcPct val="90000"/>
              </a:lnSpc>
            </a:pPr>
            <a:r>
              <a:rPr lang="en-AU" sz="1300"/>
              <a:t>Interviews of 10 members (Trigwell &amp; Prosser, 1997) of each group</a:t>
            </a:r>
          </a:p>
          <a:p>
            <a:pPr>
              <a:lnSpc>
                <a:spcPct val="90000"/>
              </a:lnSpc>
            </a:pPr>
            <a:r>
              <a:rPr lang="en-AU" sz="1300"/>
              <a:t>Audio recorded and transcribed</a:t>
            </a:r>
          </a:p>
          <a:p>
            <a:pPr>
              <a:lnSpc>
                <a:spcPct val="90000"/>
              </a:lnSpc>
            </a:pPr>
            <a:r>
              <a:rPr lang="en-AU" sz="1300"/>
              <a:t>Analysed using the phenomenographic method supplemented by Wittgenstein’s </a:t>
            </a:r>
            <a:r>
              <a:rPr lang="en-AU" sz="1300" i="1"/>
              <a:t>look-think-act</a:t>
            </a:r>
            <a:r>
              <a:rPr lang="en-AU" sz="1300"/>
              <a:t> steps to aid sensemaking and avoid hasty generalisations (Wittgenstein, 2000; Fisher </a:t>
            </a:r>
            <a:r>
              <a:rPr lang="en-AU" sz="1300" i="1"/>
              <a:t>et al., </a:t>
            </a:r>
            <a:r>
              <a:rPr lang="en-AU" sz="1300"/>
              <a:t>2016)</a:t>
            </a:r>
          </a:p>
          <a:p>
            <a:pPr>
              <a:lnSpc>
                <a:spcPct val="90000"/>
              </a:lnSpc>
            </a:pPr>
            <a:r>
              <a:rPr lang="en-AU" sz="1300"/>
              <a:t>Data analysed and conceptions constructed </a:t>
            </a:r>
            <a:r>
              <a:rPr lang="en-AU" sz="1300" i="1"/>
              <a:t>en bloc</a:t>
            </a:r>
            <a:r>
              <a:rPr lang="en-AU" sz="1300"/>
              <a:t> rather than from individual interviews</a:t>
            </a:r>
          </a:p>
          <a:p>
            <a:pPr>
              <a:lnSpc>
                <a:spcPct val="90000"/>
              </a:lnSpc>
            </a:pPr>
            <a:r>
              <a:rPr lang="en-US" sz="1300"/>
              <a:t>Analysis mainly consists of answering </a:t>
            </a:r>
            <a:r>
              <a:rPr lang="en-US" sz="1300" i="1"/>
              <a:t>what </a:t>
            </a:r>
            <a:r>
              <a:rPr lang="en-US" sz="1300"/>
              <a:t>and </a:t>
            </a:r>
            <a:r>
              <a:rPr lang="en-US" sz="1300" i="1"/>
              <a:t>how</a:t>
            </a:r>
            <a:r>
              <a:rPr lang="en-US" sz="1300"/>
              <a:t> questions</a:t>
            </a:r>
          </a:p>
          <a:p>
            <a:pPr>
              <a:lnSpc>
                <a:spcPct val="90000"/>
              </a:lnSpc>
            </a:pPr>
            <a:r>
              <a:rPr lang="en-US" sz="1300"/>
              <a:t>Previous research suggests:	</a:t>
            </a:r>
          </a:p>
          <a:p>
            <a:pPr lvl="1">
              <a:lnSpc>
                <a:spcPct val="90000"/>
              </a:lnSpc>
            </a:pPr>
            <a:r>
              <a:rPr lang="en-US" sz="1300"/>
              <a:t>Phenomena are experienced in a limited number of ways (Sandberg, 2000)</a:t>
            </a:r>
          </a:p>
          <a:p>
            <a:pPr lvl="1">
              <a:lnSpc>
                <a:spcPct val="90000"/>
              </a:lnSpc>
            </a:pPr>
            <a:r>
              <a:rPr lang="en-US" sz="1300"/>
              <a:t>Value and quality should be </a:t>
            </a:r>
            <a:r>
              <a:rPr lang="en-US" sz="1300" err="1"/>
              <a:t>conceptualised</a:t>
            </a:r>
            <a:r>
              <a:rPr lang="en-US" sz="1300"/>
              <a:t> on the basis of family resemblances, rather than a search for an essence or necessary condition (Fisher </a:t>
            </a:r>
            <a:r>
              <a:rPr lang="en-US" sz="1300" i="1"/>
              <a:t>et al</a:t>
            </a:r>
            <a:r>
              <a:rPr lang="en-US" sz="1300"/>
              <a:t>., 2016, Francis </a:t>
            </a:r>
            <a:r>
              <a:rPr lang="en-US" sz="1300" i="1"/>
              <a:t>et al., </a:t>
            </a:r>
            <a:r>
              <a:rPr lang="en-US" sz="1300"/>
              <a:t>2021))</a:t>
            </a:r>
            <a:endParaRPr lang="en-AU" sz="1300"/>
          </a:p>
        </p:txBody>
      </p:sp>
      <p:pic>
        <p:nvPicPr>
          <p:cNvPr id="5" name="Content Placeholder 4" descr="Icon&#10;&#10;Description automatically generated">
            <a:extLst>
              <a:ext uri="{FF2B5EF4-FFF2-40B4-BE49-F238E27FC236}">
                <a16:creationId xmlns:a16="http://schemas.microsoft.com/office/drawing/2014/main" id="{0ECC0B63-F755-0542-8F39-09C3F47B013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4648200" y="2019315"/>
            <a:ext cx="4038600" cy="3038445"/>
          </a:xfrm>
        </p:spPr>
      </p:pic>
    </p:spTree>
    <p:extLst>
      <p:ext uri="{BB962C8B-B14F-4D97-AF65-F5344CB8AC3E}">
        <p14:creationId xmlns:p14="http://schemas.microsoft.com/office/powerpoint/2010/main" val="265200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2" y="296718"/>
            <a:ext cx="3976307" cy="1162050"/>
          </a:xfrm>
        </p:spPr>
        <p:txBody>
          <a:bodyPr anchor="b">
            <a:noAutofit/>
          </a:bodyPr>
          <a:lstStyle/>
          <a:p>
            <a:r>
              <a:rPr lang="en-AU" sz="3200" dirty="0"/>
              <a:t>Steps in </a:t>
            </a:r>
            <a:r>
              <a:rPr lang="en-AU" sz="3200" dirty="0" err="1"/>
              <a:t>phenomenographic</a:t>
            </a:r>
            <a:r>
              <a:rPr lang="en-AU" sz="3200" dirty="0"/>
              <a:t> analysis</a:t>
            </a:r>
          </a:p>
        </p:txBody>
      </p:sp>
      <p:sp>
        <p:nvSpPr>
          <p:cNvPr id="3" name="Content Placeholder 2"/>
          <p:cNvSpPr>
            <a:spLocks noGrp="1"/>
          </p:cNvSpPr>
          <p:nvPr>
            <p:ph idx="1"/>
          </p:nvPr>
        </p:nvSpPr>
        <p:spPr>
          <a:xfrm>
            <a:off x="4075164" y="296718"/>
            <a:ext cx="5111750" cy="6736234"/>
          </a:xfrm>
        </p:spPr>
        <p:txBody>
          <a:bodyPr>
            <a:normAutofit fontScale="92500"/>
          </a:bodyPr>
          <a:lstStyle/>
          <a:p>
            <a:pPr>
              <a:lnSpc>
                <a:spcPct val="90000"/>
              </a:lnSpc>
            </a:pPr>
            <a:r>
              <a:rPr lang="en-AU" sz="2400" dirty="0"/>
              <a:t>Steps in </a:t>
            </a:r>
            <a:r>
              <a:rPr lang="en-AU" sz="2400" dirty="0" err="1"/>
              <a:t>phenomenographic</a:t>
            </a:r>
            <a:r>
              <a:rPr lang="en-AU" sz="2400" dirty="0"/>
              <a:t> analysis are:</a:t>
            </a:r>
          </a:p>
          <a:p>
            <a:pPr lvl="1">
              <a:lnSpc>
                <a:spcPct val="90000"/>
              </a:lnSpc>
            </a:pPr>
            <a:r>
              <a:rPr lang="en-GB" sz="2400" dirty="0"/>
              <a:t>1) becoming familiar with the transcripts</a:t>
            </a:r>
          </a:p>
          <a:p>
            <a:pPr lvl="1">
              <a:lnSpc>
                <a:spcPct val="90000"/>
              </a:lnSpc>
            </a:pPr>
            <a:r>
              <a:rPr lang="en-GB" sz="2400" dirty="0"/>
              <a:t>2) search for how statements in the text are related to the context of the description (i.e. the aspects of the phenomenon which appeared in the interviewee’s conceptions)</a:t>
            </a:r>
          </a:p>
          <a:p>
            <a:pPr lvl="1">
              <a:lnSpc>
                <a:spcPct val="90000"/>
              </a:lnSpc>
            </a:pPr>
            <a:r>
              <a:rPr lang="en-GB" sz="2400" dirty="0"/>
              <a:t>3) identify the interviewees perspective of the phenomenon (i.e. the interviewee’s focus on the phenomenon)</a:t>
            </a:r>
          </a:p>
          <a:p>
            <a:pPr lvl="1">
              <a:lnSpc>
                <a:spcPct val="90000"/>
              </a:lnSpc>
            </a:pPr>
            <a:r>
              <a:rPr lang="en-GB" sz="2400" dirty="0"/>
              <a:t>4) ‘collapsing’ what the interviewee conceives the phenomenon to be by simultaneously focusing on the act of conception and the phenomenon itself</a:t>
            </a:r>
          </a:p>
          <a:p>
            <a:pPr lvl="1">
              <a:lnSpc>
                <a:spcPct val="90000"/>
              </a:lnSpc>
            </a:pPr>
            <a:r>
              <a:rPr lang="en-GB" sz="2400" dirty="0"/>
              <a:t>5) establishing an outcome space (i.e. a space containing variations of the conceptions of the phenomenon). </a:t>
            </a:r>
            <a:endParaRPr lang="en-AU" sz="2400" dirty="0"/>
          </a:p>
          <a:p>
            <a:pPr marL="457200" lvl="1" indent="0">
              <a:lnSpc>
                <a:spcPct val="90000"/>
              </a:lnSpc>
              <a:buNone/>
            </a:pPr>
            <a:endParaRPr lang="en-AU" sz="1800" dirty="0"/>
          </a:p>
        </p:txBody>
      </p:sp>
      <p:sp>
        <p:nvSpPr>
          <p:cNvPr id="8" name="Text Placeholder 3">
            <a:extLst>
              <a:ext uri="{FF2B5EF4-FFF2-40B4-BE49-F238E27FC236}">
                <a16:creationId xmlns:a16="http://schemas.microsoft.com/office/drawing/2014/main" id="{A1EBFEFE-209F-9FCC-1BDF-F69F813FA508}"/>
              </a:ext>
            </a:extLst>
          </p:cNvPr>
          <p:cNvSpPr>
            <a:spLocks noGrp="1"/>
          </p:cNvSpPr>
          <p:nvPr>
            <p:ph type="body" sz="half" idx="2"/>
          </p:nvPr>
        </p:nvSpPr>
        <p:spPr>
          <a:xfrm>
            <a:off x="457200" y="1435101"/>
            <a:ext cx="3008313" cy="4030726"/>
          </a:xfrm>
        </p:spPr>
        <p:txBody>
          <a:bodyPr/>
          <a:lstStyle/>
          <a:p>
            <a:endParaRPr lang="en-US" dirty="0"/>
          </a:p>
        </p:txBody>
      </p:sp>
      <p:pic>
        <p:nvPicPr>
          <p:cNvPr id="5" name="Picture 4" descr="A picture containing text, sky, outdoor, sign&#10;&#10;Description automatically generated">
            <a:extLst>
              <a:ext uri="{FF2B5EF4-FFF2-40B4-BE49-F238E27FC236}">
                <a16:creationId xmlns:a16="http://schemas.microsoft.com/office/drawing/2014/main" id="{965CCA65-6350-0C47-AF7A-80D2681EB9E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2452" y="1435100"/>
            <a:ext cx="4227616" cy="4193573"/>
          </a:xfrm>
          <a:prstGeom prst="rect">
            <a:avLst/>
          </a:prstGeom>
        </p:spPr>
      </p:pic>
      <p:sp>
        <p:nvSpPr>
          <p:cNvPr id="6" name="TextBox 5">
            <a:extLst>
              <a:ext uri="{FF2B5EF4-FFF2-40B4-BE49-F238E27FC236}">
                <a16:creationId xmlns:a16="http://schemas.microsoft.com/office/drawing/2014/main" id="{991B369D-5BBC-864D-87AD-57FEA953434E}"/>
              </a:ext>
            </a:extLst>
          </p:cNvPr>
          <p:cNvSpPr txBox="1"/>
          <p:nvPr/>
        </p:nvSpPr>
        <p:spPr>
          <a:xfrm>
            <a:off x="0" y="6461760"/>
            <a:ext cx="9144000" cy="230832"/>
          </a:xfrm>
          <a:prstGeom prst="rect">
            <a:avLst/>
          </a:prstGeom>
          <a:noFill/>
        </p:spPr>
        <p:txBody>
          <a:bodyPr wrap="square" rtlCol="0">
            <a:spAutoFit/>
          </a:bodyPr>
          <a:lstStyle/>
          <a:p>
            <a:r>
              <a:rPr lang="en-US" sz="900">
                <a:hlinkClick r:id="rId3" tooltip="https://www.picpedia.org/highway-signs/a/analysi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200123048"/>
      </p:ext>
    </p:extLst>
  </p:cSld>
  <p:clrMapOvr>
    <a:masterClrMapping/>
  </p:clrMapOvr>
</p:sld>
</file>

<file path=ppt/theme/theme1.xml><?xml version="1.0" encoding="utf-8"?>
<a:theme xmlns:a="http://schemas.openxmlformats.org/drawingml/2006/main" name="Cardiff Me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10839A245E1E469670CEA964394457" ma:contentTypeVersion="0" ma:contentTypeDescription="Create a new document." ma:contentTypeScope="" ma:versionID="1e0f28c53938b4a4134730c91e2efe7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38DA4-34FC-4030-93B6-ACF3CFBB70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A2F77A3-DB51-4A1A-AF37-8FC23DF5F241}">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42DD72B-DA6C-4142-B6E5-394175A2A8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{69526C3D-3967-D54D-868D-C5F179779AFB}tf10001071</Template>
  <TotalTime>4031</TotalTime>
  <Words>1577</Words>
  <Application>Microsoft Macintosh PowerPoint</Application>
  <PresentationFormat>On-screen Show (4:3)</PresentationFormat>
  <Paragraphs>117</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Cardiff Met Template</vt:lpstr>
      <vt:lpstr>Conceptions of quality and value in Higher Education: A comparative study of prospective employers and academic staff</vt:lpstr>
      <vt:lpstr>Introduction</vt:lpstr>
      <vt:lpstr>Why study value in HE?</vt:lpstr>
      <vt:lpstr>Why study quality in HE?</vt:lpstr>
      <vt:lpstr>Links between quality and value</vt:lpstr>
      <vt:lpstr>Research approach</vt:lpstr>
      <vt:lpstr>Phenomenography v phenomenology</vt:lpstr>
      <vt:lpstr>Data collection and analysis</vt:lpstr>
      <vt:lpstr>Steps in phenomenographic analysis</vt:lpstr>
      <vt:lpstr>Findings by stakeholder group</vt:lpstr>
      <vt:lpstr>Summary of findings - Employers</vt:lpstr>
      <vt:lpstr>Summary of findings – Academic staff</vt:lpstr>
      <vt:lpstr>Implications </vt:lpstr>
      <vt:lpstr>Limitations</vt:lpstr>
      <vt:lpstr>Opportunities for further research</vt:lpstr>
      <vt:lpstr>Conclusion</vt:lpstr>
      <vt:lpstr>References</vt:lpstr>
    </vt:vector>
  </TitlesOfParts>
  <Company>UWIC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Helen Hallam</dc:creator>
  <cp:lastModifiedBy>Bettinson, Emma</cp:lastModifiedBy>
  <cp:revision>178</cp:revision>
  <dcterms:created xsi:type="dcterms:W3CDTF">2011-11-01T14:35:53Z</dcterms:created>
  <dcterms:modified xsi:type="dcterms:W3CDTF">2022-05-13T14:02:14Z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0x0101000710839A245E1E469670CEA964394457</vt:lpwstr>
  </property>
</Properties>
</file>