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6" r:id="rId3"/>
    <p:sldId id="271" r:id="rId4"/>
    <p:sldId id="277" r:id="rId5"/>
    <p:sldId id="258" r:id="rId6"/>
    <p:sldId id="272" r:id="rId7"/>
    <p:sldId id="281" r:id="rId8"/>
    <p:sldId id="261" r:id="rId9"/>
    <p:sldId id="299" r:id="rId10"/>
    <p:sldId id="300" r:id="rId11"/>
    <p:sldId id="301" r:id="rId12"/>
    <p:sldId id="302" r:id="rId13"/>
    <p:sldId id="280" r:id="rId14"/>
    <p:sldId id="262"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279" autoAdjust="0"/>
  </p:normalViewPr>
  <p:slideViewPr>
    <p:cSldViewPr snapToGrid="0">
      <p:cViewPr varScale="1">
        <p:scale>
          <a:sx n="67" d="100"/>
          <a:sy n="67" d="100"/>
        </p:scale>
        <p:origin x="604" y="52"/>
      </p:cViewPr>
      <p:guideLst/>
    </p:cSldViewPr>
  </p:slideViewPr>
  <p:notesTextViewPr>
    <p:cViewPr>
      <p:scale>
        <a:sx n="1" d="1"/>
        <a:sy n="1" d="1"/>
      </p:scale>
      <p:origin x="0" y="0"/>
    </p:cViewPr>
  </p:notesTextViewPr>
  <p:notesViewPr>
    <p:cSldViewPr snapToGrid="0">
      <p:cViewPr varScale="1">
        <p:scale>
          <a:sx n="55" d="100"/>
          <a:sy n="55" d="100"/>
        </p:scale>
        <p:origin x="2604" y="3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9A14C2-4B02-4563-A86C-F8A15409C138}"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7E2F49-DA8D-4BCF-BEA8-3B4918B27AF4}"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974D6-839C-4713-A163-FF88D783DA2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06852-A041-4730-9A45-7E39A4229FA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zh-CN" altLang="en-US" dirty="0"/>
          </a:p>
        </p:txBody>
      </p:sp>
      <p:sp>
        <p:nvSpPr>
          <p:cNvPr id="4" name="日期占位符 3"/>
          <p:cNvSpPr>
            <a:spLocks noGrp="1"/>
          </p:cNvSpPr>
          <p:nvPr>
            <p:ph type="dt" sz="half" idx="10"/>
          </p:nvPr>
        </p:nvSpPr>
        <p:spPr/>
        <p:txBody>
          <a:bodyPr/>
          <a:lstStyle/>
          <a:p>
            <a:fld id="{CACF24BA-9C60-401E-9B81-60980E616FE8}"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12016C8-7225-4A2A-9EE4-578B36E4A9E2}"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E5F839C-1578-4AA2-BF7E-BD4DC43FE68B}"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E1060B15-951B-431F-B7DD-02B2972032CC}"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2ADD7371-7ADB-4BB2-814B-69F102FB5BF1}"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1A1D7D8A-5C6D-4777-9782-A513C7A0A6B4}"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1648D1FE-8D24-4B69-8817-4499EFF632BB}" type="datetime1">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A4CE625D-6899-451E-9735-70EC8E0EF408}" type="datetime1">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491229-5240-4706-8B1B-30835CCFF7AA}" type="datetime1">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7426CA11-ED11-4FE0-A158-35B126070991}"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0DF8D55A-1D4B-4C6E-B74B-805B57F65C81}"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31B4D85-B377-425F-BB13-FAA3CE0FF2E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2DF87-854A-4B20-BB4B-3AEAD8681EC4}" type="datetime1">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B4D85-B377-425F-BB13-FAA3CE0FF2E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tags" Target="../tags/tag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6964" y="1308208"/>
            <a:ext cx="11898072" cy="2387600"/>
          </a:xfrm>
        </p:spPr>
        <p:txBody>
          <a:bodyPr anchor="ctr">
            <a:noAutofit/>
          </a:bodyPr>
          <a:lstStyle/>
          <a:p>
            <a:pPr algn="ctr">
              <a:lnSpc>
                <a:spcPct val="150000"/>
              </a:lnSpc>
            </a:pPr>
            <a:r>
              <a:rPr lang="en-US" altLang="zh-CN" sz="3200" b="1" i="1" kern="100" dirty="0">
                <a:effectLst/>
                <a:latin typeface="Times New Roman" panose="02020603050405020304" pitchFamily="18" charset="0"/>
                <a:ea typeface="楷体" panose="02010609060101010101" pitchFamily="49" charset="-122"/>
                <a:cs typeface="Times New Roman" panose="02020603050405020304" pitchFamily="18" charset="0"/>
              </a:rPr>
              <a:t>A Resource-Based View on Nurturing Digital Innovation Ecosystem in a Region: Case Studies of Four Cites in China</a:t>
            </a:r>
            <a:endParaRPr lang="zh-CN" altLang="zh-CN" sz="3200" i="1"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3" name="副标题 2"/>
          <p:cNvSpPr>
            <a:spLocks noGrp="1"/>
          </p:cNvSpPr>
          <p:nvPr>
            <p:ph type="subTitle" idx="1"/>
          </p:nvPr>
        </p:nvSpPr>
        <p:spPr>
          <a:xfrm>
            <a:off x="1290637" y="4193111"/>
            <a:ext cx="9944100" cy="1721378"/>
          </a:xfrm>
        </p:spPr>
        <p:txBody>
          <a:bodyPr>
            <a:normAutofit fontScale="70000" lnSpcReduction="20000"/>
          </a:bodyPr>
          <a:lstStyle/>
          <a:p>
            <a:pPr algn="l"/>
            <a:endParaRPr lang="en-US" altLang="zh-CN" sz="1200" dirty="0">
              <a:latin typeface="Bahnschrift Light" panose="020B0502040204020203" pitchFamily="34" charset="0"/>
            </a:endParaRPr>
          </a:p>
          <a:p>
            <a:pPr algn="l"/>
            <a:r>
              <a:rPr lang="en-US" altLang="zh-CN" sz="2900" dirty="0">
                <a:latin typeface="Times New Roman" panose="02020603050405020304" pitchFamily="18" charset="0"/>
                <a:cs typeface="Times New Roman" panose="02020603050405020304" pitchFamily="18" charset="0"/>
              </a:rPr>
              <a:t>1.School of Intellectual Property, Nanjing University of Science and Technology</a:t>
            </a:r>
            <a:endParaRPr lang="zh-CN" altLang="zh-CN" sz="2900" dirty="0">
              <a:latin typeface="Times New Roman" panose="02020603050405020304" pitchFamily="18" charset="0"/>
              <a:cs typeface="Times New Roman" panose="02020603050405020304" pitchFamily="18" charset="0"/>
            </a:endParaRPr>
          </a:p>
          <a:p>
            <a:pPr algn="l"/>
            <a:r>
              <a:rPr lang="en-US" altLang="zh-CN" sz="2900" dirty="0">
                <a:latin typeface="Times New Roman" panose="02020603050405020304" pitchFamily="18" charset="0"/>
                <a:cs typeface="Times New Roman" panose="02020603050405020304" pitchFamily="18" charset="0"/>
              </a:rPr>
              <a:t>2.School of Public Affairs,</a:t>
            </a:r>
            <a:r>
              <a:rPr lang="zh-CN" altLang="en-US" sz="2900" dirty="0">
                <a:latin typeface="Times New Roman" panose="02020603050405020304" pitchFamily="18" charset="0"/>
                <a:cs typeface="Times New Roman" panose="02020603050405020304" pitchFamily="18" charset="0"/>
              </a:rPr>
              <a:t> </a:t>
            </a:r>
            <a:r>
              <a:rPr lang="en-US" altLang="zh-CN" sz="2900" dirty="0">
                <a:latin typeface="Times New Roman" panose="02020603050405020304" pitchFamily="18" charset="0"/>
                <a:cs typeface="Times New Roman" panose="02020603050405020304" pitchFamily="18" charset="0"/>
              </a:rPr>
              <a:t>Nanjing University of Science and Technology</a:t>
            </a:r>
            <a:endParaRPr lang="zh-CN" altLang="zh-CN" sz="2900" dirty="0">
              <a:latin typeface="Times New Roman" panose="02020603050405020304" pitchFamily="18" charset="0"/>
              <a:cs typeface="Times New Roman" panose="02020603050405020304" pitchFamily="18" charset="0"/>
            </a:endParaRPr>
          </a:p>
          <a:p>
            <a:pPr algn="l"/>
            <a:r>
              <a:rPr lang="en-US" altLang="zh-CN" sz="2900" dirty="0">
                <a:latin typeface="Times New Roman" panose="02020603050405020304" pitchFamily="18" charset="0"/>
                <a:cs typeface="Times New Roman" panose="02020603050405020304" pitchFamily="18" charset="0"/>
              </a:rPr>
              <a:t>3.Centre for Innovation and Development, Nanjing University of Science and Technology</a:t>
            </a:r>
            <a:endParaRPr lang="en-US" altLang="zh-CN" sz="2900" dirty="0">
              <a:latin typeface="Times New Roman" panose="02020603050405020304" pitchFamily="18" charset="0"/>
              <a:cs typeface="Times New Roman" panose="02020603050405020304" pitchFamily="18" charset="0"/>
            </a:endParaRPr>
          </a:p>
          <a:p>
            <a:pPr algn="l"/>
            <a:r>
              <a:rPr lang="en-US" altLang="zh-CN" sz="2900" dirty="0">
                <a:latin typeface="Times New Roman" panose="02020603050405020304" pitchFamily="18" charset="0"/>
                <a:cs typeface="Times New Roman" panose="02020603050405020304" pitchFamily="18" charset="0"/>
              </a:rPr>
              <a:t>4.Cardiff School of Management, Cardiff Metropolitan University</a:t>
            </a:r>
            <a:endParaRPr lang="en-US" altLang="zh-CN" sz="2900" dirty="0">
              <a:latin typeface="Times New Roman" panose="02020603050405020304" pitchFamily="18" charset="0"/>
              <a:cs typeface="Times New Roman" panose="02020603050405020304" pitchFamily="18" charset="0"/>
            </a:endParaRPr>
          </a:p>
          <a:p>
            <a:pPr algn="l"/>
            <a:endParaRPr lang="en-US" altLang="zh-CN" sz="1200" dirty="0">
              <a:latin typeface="Bahnschrift Light" panose="020B0502040204020203" pitchFamily="34" charset="0"/>
            </a:endParaRPr>
          </a:p>
          <a:p>
            <a:pPr algn="l"/>
            <a:endParaRPr lang="zh-CN" altLang="en-US" sz="1200" dirty="0">
              <a:latin typeface="Bahnschrift Light" panose="020B0502040204020203" pitchFamily="34" charset="0"/>
            </a:endParaRPr>
          </a:p>
        </p:txBody>
      </p:sp>
      <p:cxnSp>
        <p:nvCxnSpPr>
          <p:cNvPr id="5" name="直接连接符 4"/>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8" name="文本框 7"/>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10" name="图片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sp>
        <p:nvSpPr>
          <p:cNvPr id="12" name="灯片编号占位符 11"/>
          <p:cNvSpPr>
            <a:spLocks noGrp="1"/>
          </p:cNvSpPr>
          <p:nvPr>
            <p:ph type="sldNum" sz="quarter" idx="12"/>
          </p:nvPr>
        </p:nvSpPr>
        <p:spPr/>
        <p:txBody>
          <a:bodyPr/>
          <a:lstStyle/>
          <a:p>
            <a:fld id="{831B4D85-B377-425F-BB13-FAA3CE0FF2E4}" type="slidenum">
              <a:rPr lang="zh-CN" altLang="en-US" smtClean="0"/>
            </a:fld>
            <a:endParaRPr lang="zh-CN" altLang="en-US" dirty="0"/>
          </a:p>
        </p:txBody>
      </p:sp>
      <p:sp>
        <p:nvSpPr>
          <p:cNvPr id="9" name="文本框 8"/>
          <p:cNvSpPr txBox="1"/>
          <p:nvPr/>
        </p:nvSpPr>
        <p:spPr>
          <a:xfrm>
            <a:off x="1996596" y="3418183"/>
            <a:ext cx="8198807" cy="369332"/>
          </a:xfrm>
          <a:prstGeom prst="rect">
            <a:avLst/>
          </a:prstGeom>
          <a:noFill/>
        </p:spPr>
        <p:txBody>
          <a:bodyPr wrap="square">
            <a:spAutoFit/>
          </a:bodyPr>
          <a:lstStyle/>
          <a:p>
            <a:r>
              <a:rPr lang="en-US" altLang="zh-CN" sz="1800" dirty="0">
                <a:effectLst/>
                <a:latin typeface="Times New Roman" panose="02020603050405020304" pitchFamily="18" charset="0"/>
                <a:ea typeface="宋体" panose="02010600030101010101" pitchFamily="2" charset="-122"/>
              </a:rPr>
              <a:t>CHAONAN YI (</a:t>
            </a:r>
            <a:r>
              <a:rPr lang="en-US" altLang="zh-CN" dirty="0">
                <a:effectLst/>
                <a:latin typeface="Times New Roman" panose="02020603050405020304" pitchFamily="18" charset="0"/>
                <a:ea typeface="宋体" panose="02010600030101010101" pitchFamily="2" charset="-122"/>
              </a:rPr>
              <a:t>1,3)</a:t>
            </a:r>
            <a:r>
              <a:rPr lang="en-US" altLang="zh-CN" sz="1800" dirty="0">
                <a:effectLst/>
                <a:latin typeface="Times New Roman" panose="02020603050405020304" pitchFamily="18" charset="0"/>
                <a:ea typeface="宋体" panose="02010600030101010101" pitchFamily="2" charset="-122"/>
              </a:rPr>
              <a:t>, LEI MA(2,3),ZHENG LIU(3,4) and KAITONG LIANG(1,3)</a:t>
            </a:r>
            <a:r>
              <a:rPr lang="en-US" altLang="zh-CN" sz="1200" dirty="0">
                <a:latin typeface="Bahnschrift Light" panose="020B0502040204020203" pitchFamily="34" charset="0"/>
              </a:rPr>
              <a:t> </a:t>
            </a:r>
            <a:endParaRPr lang="zh-CN" altLang="zh-CN" sz="1200" dirty="0">
              <a:latin typeface="Bahnschrift Light" panose="020B0502040204020203" pitchFamily="34" charset="0"/>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
        <p:nvSpPr>
          <p:cNvPr id="11" name="副标题 2"/>
          <p:cNvSpPr txBox="1"/>
          <p:nvPr/>
        </p:nvSpPr>
        <p:spPr>
          <a:xfrm>
            <a:off x="146964" y="6050651"/>
            <a:ext cx="9944100" cy="7175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tLang="zh-CN" sz="1200" dirty="0">
              <a:latin typeface="Bahnschrift Light" panose="020B0502040204020203" pitchFamily="34" charset="0"/>
            </a:endParaRPr>
          </a:p>
          <a:p>
            <a:pPr algn="l"/>
            <a:r>
              <a:rPr lang="en-US" altLang="zh-CN" sz="1800" dirty="0">
                <a:latin typeface="Times New Roman" panose="02020603050405020304" pitchFamily="18" charset="0"/>
                <a:cs typeface="Times New Roman" panose="02020603050405020304" pitchFamily="18" charset="0"/>
              </a:rPr>
              <a:t>COPY RIGHT FROM NJUST</a:t>
            </a:r>
            <a:endParaRPr lang="en-US" altLang="zh-CN" sz="900" dirty="0">
              <a:latin typeface="Bahnschrift Light" panose="020B0502040204020203" pitchFamily="34" charset="0"/>
            </a:endParaRPr>
          </a:p>
          <a:p>
            <a:pPr algn="l"/>
            <a:endParaRPr lang="zh-CN" altLang="en-US" sz="1200" dirty="0">
              <a:latin typeface="Bahnschrift Light" panose="020B0502040204020203"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3048746" y="6145311"/>
            <a:ext cx="351402" cy="3514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cxnSp>
        <p:nvCxnSpPr>
          <p:cNvPr id="5" name="直接连接符 4"/>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6" name="文本框 5"/>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sp>
        <p:nvSpPr>
          <p:cNvPr id="12" name="标题 1"/>
          <p:cNvSpPr>
            <a:spLocks noGrp="1"/>
          </p:cNvSpPr>
          <p:nvPr>
            <p:ph type="title"/>
          </p:nvPr>
        </p:nvSpPr>
        <p:spPr>
          <a:xfrm>
            <a:off x="-214313" y="609230"/>
            <a:ext cx="12620626" cy="969937"/>
          </a:xfrm>
        </p:spPr>
        <p:txBody>
          <a:bodyPr>
            <a:normAutofit/>
          </a:bodyPr>
          <a:lstStyle/>
          <a:p>
            <a:pPr algn="ctr"/>
            <a:r>
              <a:rPr lang="en-US" altLang="zh-CN" sz="2800" b="1" dirty="0">
                <a:latin typeface="Times New Roman" panose="02020603050405020304" pitchFamily="18" charset="0"/>
                <a:cs typeface="Times New Roman" panose="02020603050405020304" pitchFamily="18" charset="0"/>
              </a:rPr>
              <a:t>Discussion</a:t>
            </a:r>
            <a:endParaRPr lang="zh-CN" altLang="en-US" sz="2800" b="1" dirty="0">
              <a:latin typeface="Times New Roman" panose="02020603050405020304" pitchFamily="18" charset="0"/>
              <a:cs typeface="Times New Roman" panose="02020603050405020304" pitchFamily="18" charset="0"/>
            </a:endParaRPr>
          </a:p>
        </p:txBody>
      </p:sp>
      <p:sp>
        <p:nvSpPr>
          <p:cNvPr id="17" name="文本框 16"/>
          <p:cNvSpPr txBox="1"/>
          <p:nvPr/>
        </p:nvSpPr>
        <p:spPr>
          <a:xfrm>
            <a:off x="182361" y="1424160"/>
            <a:ext cx="11827277" cy="461665"/>
          </a:xfrm>
          <a:prstGeom prst="rect">
            <a:avLst/>
          </a:prstGeom>
          <a:noFill/>
        </p:spPr>
        <p:txBody>
          <a:bodyPr wrap="square" rtlCol="0">
            <a:spAutoFit/>
          </a:bodyPr>
          <a:lstStyle/>
          <a:p>
            <a:pPr marL="342900" indent="-342900">
              <a:buFont typeface="Wingdings" panose="05000000000000000000" pitchFamily="2" charset="2"/>
              <a:buChar char="l"/>
            </a:pPr>
            <a:r>
              <a:rPr lang="en-US" altLang="zh-CN" sz="2400" b="1" kern="100" dirty="0">
                <a:effectLst/>
                <a:latin typeface="Times New Roman" panose="02020603050405020304" pitchFamily="18" charset="0"/>
                <a:ea typeface="楷体" panose="02010609060101010101" pitchFamily="49" charset="-122"/>
                <a:cs typeface="Times New Roman" panose="02020603050405020304" pitchFamily="18" charset="0"/>
              </a:rPr>
              <a:t>Proposition 2</a:t>
            </a:r>
            <a:endParaRPr lang="en-US" altLang="zh-CN" sz="2400" dirty="0">
              <a:latin typeface="Times New Roman" panose="02020603050405020304" pitchFamily="18" charset="0"/>
              <a:cs typeface="Times New Roman" panose="02020603050405020304" pitchFamily="18" charset="0"/>
            </a:endParaRPr>
          </a:p>
        </p:txBody>
      </p:sp>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
        <p:nvSpPr>
          <p:cNvPr id="13" name="文本框 12"/>
          <p:cNvSpPr txBox="1"/>
          <p:nvPr/>
        </p:nvSpPr>
        <p:spPr>
          <a:xfrm>
            <a:off x="690149" y="1916603"/>
            <a:ext cx="10863676" cy="3107690"/>
          </a:xfrm>
          <a:prstGeom prst="rect">
            <a:avLst/>
          </a:prstGeom>
          <a:noFill/>
        </p:spPr>
        <p:txBody>
          <a:bodyPr wrap="square">
            <a:spAutoFit/>
          </a:bodyPr>
          <a:lstStyle/>
          <a:p>
            <a:pPr algn="just"/>
            <a:r>
              <a:rPr lang="en-US" altLang="zh-CN" sz="2800" dirty="0">
                <a:latin typeface="Times New Roman" panose="02020603050405020304" pitchFamily="18" charset="0"/>
                <a:cs typeface="Times New Roman" panose="02020603050405020304" pitchFamily="18" charset="0"/>
              </a:rPr>
              <a:t>In order to achieve digital transformation, the premier task for traditional manufacturing enterprises is to digitalize their equipments, hardware and data canter during the production process. Moreover, an industrial digital innovation ecosystem can be constructed by linking firms in its supply chain. Together with the industrialization of ICT sectors, the data have been  high value added and regional impact has enhanced since the network effect.</a:t>
            </a:r>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cxnSp>
        <p:nvCxnSpPr>
          <p:cNvPr id="5" name="直接连接符 4"/>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6" name="文本框 5"/>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sp>
        <p:nvSpPr>
          <p:cNvPr id="12" name="标题 1"/>
          <p:cNvSpPr>
            <a:spLocks noGrp="1"/>
          </p:cNvSpPr>
          <p:nvPr>
            <p:ph type="title"/>
          </p:nvPr>
        </p:nvSpPr>
        <p:spPr>
          <a:xfrm>
            <a:off x="-214313" y="609230"/>
            <a:ext cx="12620626" cy="969937"/>
          </a:xfrm>
        </p:spPr>
        <p:txBody>
          <a:bodyPr>
            <a:normAutofit/>
          </a:bodyPr>
          <a:lstStyle/>
          <a:p>
            <a:pPr algn="ctr"/>
            <a:r>
              <a:rPr lang="en-US" altLang="zh-CN" sz="2800" b="1" dirty="0">
                <a:latin typeface="Times New Roman" panose="02020603050405020304" pitchFamily="18" charset="0"/>
                <a:cs typeface="Times New Roman" panose="02020603050405020304" pitchFamily="18" charset="0"/>
              </a:rPr>
              <a:t>Discussion</a:t>
            </a:r>
            <a:endParaRPr lang="zh-CN" altLang="en-US" sz="2800" b="1" dirty="0">
              <a:latin typeface="Times New Roman" panose="02020603050405020304" pitchFamily="18" charset="0"/>
              <a:cs typeface="Times New Roman" panose="02020603050405020304" pitchFamily="18" charset="0"/>
            </a:endParaRPr>
          </a:p>
        </p:txBody>
      </p:sp>
      <p:sp>
        <p:nvSpPr>
          <p:cNvPr id="17" name="文本框 16"/>
          <p:cNvSpPr txBox="1"/>
          <p:nvPr/>
        </p:nvSpPr>
        <p:spPr>
          <a:xfrm>
            <a:off x="182361" y="1424160"/>
            <a:ext cx="11827277" cy="461665"/>
          </a:xfrm>
          <a:prstGeom prst="rect">
            <a:avLst/>
          </a:prstGeom>
          <a:noFill/>
        </p:spPr>
        <p:txBody>
          <a:bodyPr wrap="square" rtlCol="0">
            <a:spAutoFit/>
          </a:bodyPr>
          <a:lstStyle/>
          <a:p>
            <a:pPr marL="342900" indent="-342900">
              <a:buFont typeface="Wingdings" panose="05000000000000000000" pitchFamily="2" charset="2"/>
              <a:buChar char="l"/>
            </a:pPr>
            <a:r>
              <a:rPr lang="en-US" altLang="zh-CN" sz="2400" b="1" kern="100" dirty="0">
                <a:effectLst/>
                <a:latin typeface="Times New Roman" panose="02020603050405020304" pitchFamily="18" charset="0"/>
                <a:ea typeface="楷体" panose="02010609060101010101" pitchFamily="49" charset="-122"/>
                <a:cs typeface="Times New Roman" panose="02020603050405020304" pitchFamily="18" charset="0"/>
              </a:rPr>
              <a:t>Proposition 3</a:t>
            </a:r>
            <a:endParaRPr lang="en-US" altLang="zh-CN" sz="2400" dirty="0">
              <a:latin typeface="Times New Roman" panose="02020603050405020304" pitchFamily="18" charset="0"/>
              <a:cs typeface="Times New Roman" panose="02020603050405020304" pitchFamily="18" charset="0"/>
            </a:endParaRPr>
          </a:p>
        </p:txBody>
      </p:sp>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
        <p:nvSpPr>
          <p:cNvPr id="13" name="文本框 12"/>
          <p:cNvSpPr txBox="1"/>
          <p:nvPr/>
        </p:nvSpPr>
        <p:spPr>
          <a:xfrm>
            <a:off x="690149" y="1916603"/>
            <a:ext cx="10863676" cy="2676525"/>
          </a:xfrm>
          <a:prstGeom prst="rect">
            <a:avLst/>
          </a:prstGeom>
          <a:noFill/>
        </p:spPr>
        <p:txBody>
          <a:bodyPr wrap="square">
            <a:spAutoFit/>
          </a:bodyPr>
          <a:lstStyle/>
          <a:p>
            <a:pPr algn="just"/>
            <a:r>
              <a:rPr lang="en-US" altLang="zh-CN" sz="2800" dirty="0">
                <a:latin typeface="Times New Roman" panose="02020603050405020304" pitchFamily="18" charset="0"/>
                <a:cs typeface="Times New Roman" panose="02020603050405020304" pitchFamily="18" charset="0"/>
              </a:rPr>
              <a:t>In regions with the absence of ICT and manufacturing enterprises, local government can foster digital value as the most significant task to develop digital economy and collaborative governance. Then, digital industrialization and industrial digitalization can be empowered by the use of valuable data. The development of digital innovation ecosystem in source-scarced regions has then been realized.</a:t>
            </a:r>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dirty="0"/>
          </a:p>
        </p:txBody>
      </p:sp>
      <p:grpSp>
        <p:nvGrpSpPr>
          <p:cNvPr id="12" name="组合 11"/>
          <p:cNvGrpSpPr/>
          <p:nvPr/>
        </p:nvGrpSpPr>
        <p:grpSpPr>
          <a:xfrm>
            <a:off x="67112" y="50334"/>
            <a:ext cx="5199870" cy="725229"/>
            <a:chOff x="67112" y="50334"/>
            <a:chExt cx="5199870" cy="725229"/>
          </a:xfrm>
        </p:grpSpPr>
        <p:sp>
          <p:nvSpPr>
            <p:cNvPr id="5" name="文本框 4"/>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grpSp>
      <p:cxnSp>
        <p:nvCxnSpPr>
          <p:cNvPr id="7" name="直接连接符 6"/>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9" name="文本框 8"/>
          <p:cNvSpPr txBox="1"/>
          <p:nvPr/>
        </p:nvSpPr>
        <p:spPr>
          <a:xfrm>
            <a:off x="3048740" y="1083364"/>
            <a:ext cx="6094520" cy="523220"/>
          </a:xfrm>
          <a:prstGeom prst="rect">
            <a:avLst/>
          </a:prstGeom>
          <a:noFill/>
        </p:spPr>
        <p:txBody>
          <a:bodyPr wrap="square">
            <a:spAutoFit/>
          </a:bodyPr>
          <a:lstStyle/>
          <a:p>
            <a:pPr algn="ctr"/>
            <a:r>
              <a:rPr lang="zh-CN" altLang="en-US" sz="2800" b="1" dirty="0">
                <a:latin typeface="Times New Roman" panose="02020603050405020304" pitchFamily="18" charset="0"/>
                <a:cs typeface="Times New Roman" panose="02020603050405020304" pitchFamily="18" charset="0"/>
              </a:rPr>
              <a:t>Conclusion</a:t>
            </a:r>
            <a:endParaRPr lang="zh-CN" altLang="en-US" sz="2800" b="1" dirty="0">
              <a:latin typeface="Times New Roman" panose="02020603050405020304" pitchFamily="18" charset="0"/>
              <a:cs typeface="Times New Roman" panose="02020603050405020304" pitchFamily="18" charset="0"/>
            </a:endParaRPr>
          </a:p>
        </p:txBody>
      </p:sp>
      <p:sp>
        <p:nvSpPr>
          <p:cNvPr id="11" name="文本框 10"/>
          <p:cNvSpPr txBox="1"/>
          <p:nvPr/>
        </p:nvSpPr>
        <p:spPr>
          <a:xfrm>
            <a:off x="448811" y="1685912"/>
            <a:ext cx="11123721" cy="4269374"/>
          </a:xfrm>
          <a:prstGeom prst="rect">
            <a:avLst/>
          </a:prstGeom>
          <a:noFill/>
        </p:spPr>
        <p:txBody>
          <a:bodyPr wrap="square">
            <a:spAutoFit/>
          </a:bodyPr>
          <a:lstStyle/>
          <a:p>
            <a:pPr marL="342900" indent="-342900" algn="just">
              <a:lnSpc>
                <a:spcPct val="114000"/>
              </a:lnSpc>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To take digital industrialization as the leading role in developing local digital economy, we should focus on improving digital innovation ability and maintain first-mover advantage with new technologies and new formats of business. </a:t>
            </a:r>
            <a:endParaRPr lang="en-US" altLang="zh-CN" sz="2400" dirty="0">
              <a:latin typeface="Times New Roman" panose="02020603050405020304" pitchFamily="18" charset="0"/>
              <a:cs typeface="Times New Roman" panose="02020603050405020304" pitchFamily="18" charset="0"/>
            </a:endParaRPr>
          </a:p>
          <a:p>
            <a:pPr marL="342900" indent="-342900" algn="just">
              <a:lnSpc>
                <a:spcPct val="114000"/>
              </a:lnSpc>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To develop local digital economy with industrial digitalization as the leading role, we should give full play to the role of digital empowerment and focus on promoting the digital transformation of traditional industries. </a:t>
            </a:r>
            <a:endParaRPr lang="en-US" altLang="zh-CN" sz="2400" dirty="0">
              <a:latin typeface="Times New Roman" panose="02020603050405020304" pitchFamily="18" charset="0"/>
              <a:cs typeface="Times New Roman" panose="02020603050405020304" pitchFamily="18" charset="0"/>
            </a:endParaRPr>
          </a:p>
          <a:p>
            <a:pPr marL="342900" indent="-342900" algn="just">
              <a:lnSpc>
                <a:spcPct val="114000"/>
              </a:lnSpc>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It is the key to activate data resources and give full play to their value to develop local digital economy with digital value as the leading. Accelerate the establishment of big data ecology, promote the in-depth application of data in key industries, and explore data application models with industry characteristics.</a:t>
            </a:r>
            <a:endParaRPr lang="en-US" altLang="zh-CN" sz="2400" dirty="0">
              <a:latin typeface="Times New Roman" panose="02020603050405020304" pitchFamily="18" charset="0"/>
              <a:cs typeface="Times New Roman" panose="02020603050405020304" pitchFamily="18" charset="0"/>
            </a:endParaRPr>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2079625" y="1033463"/>
            <a:ext cx="10515600" cy="2852737"/>
          </a:xfrm>
        </p:spPr>
        <p:txBody>
          <a:bodyPr/>
          <a:lstStyle/>
          <a:p>
            <a:r>
              <a:rPr lang="en-US" altLang="zh-CN" dirty="0">
                <a:latin typeface="Times New Roman" panose="02020603050405020304" pitchFamily="18" charset="0"/>
                <a:cs typeface="Times New Roman" panose="02020603050405020304" pitchFamily="18" charset="0"/>
              </a:rPr>
              <a:t>Thank you for Listening!</a:t>
            </a:r>
            <a:endParaRPr lang="zh-CN" altLang="en-US"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grpSp>
        <p:nvGrpSpPr>
          <p:cNvPr id="6" name="组合 5"/>
          <p:cNvGrpSpPr/>
          <p:nvPr/>
        </p:nvGrpSpPr>
        <p:grpSpPr>
          <a:xfrm>
            <a:off x="67112" y="50334"/>
            <a:ext cx="7560732" cy="725229"/>
            <a:chOff x="67112" y="50334"/>
            <a:chExt cx="7560732" cy="725229"/>
          </a:xfrm>
        </p:grpSpPr>
        <p:cxnSp>
          <p:nvCxnSpPr>
            <p:cNvPr id="7" name="直接连接符 6"/>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8" name="文本框 7"/>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gr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b="1" dirty="0">
                <a:latin typeface="Times New Roman" panose="02020603050405020304" pitchFamily="18" charset="0"/>
                <a:cs typeface="Times New Roman" panose="02020603050405020304" pitchFamily="18" charset="0"/>
              </a:rPr>
              <a:t>Contents</a:t>
            </a:r>
            <a:endParaRPr lang="zh-CN" altLang="en-US" b="1"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838200" y="1822433"/>
            <a:ext cx="10515600" cy="3056077"/>
          </a:xfrm>
        </p:spPr>
        <p:txBody>
          <a:bodyPr>
            <a:normAutofit/>
          </a:bodyPr>
          <a:lstStyle/>
          <a:p>
            <a:r>
              <a:rPr lang="en-US" altLang="zh-CN" dirty="0">
                <a:latin typeface="Times New Roman" panose="02020603050405020304" pitchFamily="18" charset="0"/>
                <a:cs typeface="Times New Roman" panose="02020603050405020304" pitchFamily="18" charset="0"/>
              </a:rPr>
              <a:t>Research Background</a:t>
            </a:r>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Research Question</a:t>
            </a:r>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Literature Review </a:t>
            </a:r>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Research Methodology</a:t>
            </a:r>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Discussion</a:t>
            </a:r>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Conclusion</a:t>
            </a:r>
            <a:endParaRPr lang="en-US" altLang="zh-CN" dirty="0">
              <a:latin typeface="Times New Roman" panose="02020603050405020304" pitchFamily="18" charset="0"/>
              <a:cs typeface="Times New Roman" panose="02020603050405020304" pitchFamily="18" charset="0"/>
            </a:endParaRPr>
          </a:p>
          <a:p>
            <a:endParaRPr lang="zh-CN" altLang="en-US"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0511" y="912325"/>
            <a:ext cx="10663651" cy="1026897"/>
          </a:xfrm>
        </p:spPr>
        <p:txBody>
          <a:bodyPr>
            <a:normAutofit/>
          </a:bodyPr>
          <a:lstStyle/>
          <a:p>
            <a:pPr algn="ctr"/>
            <a:r>
              <a:rPr lang="en-US" altLang="zh-CN" sz="2800" b="1" dirty="0">
                <a:latin typeface="Times New Roman" panose="02020603050405020304" pitchFamily="18" charset="0"/>
                <a:cs typeface="Times New Roman" panose="02020603050405020304" pitchFamily="18" charset="0"/>
              </a:rPr>
              <a:t>Research Background</a:t>
            </a:r>
            <a:endParaRPr lang="zh-CN" altLang="en-US" sz="2800" dirty="0"/>
          </a:p>
        </p:txBody>
      </p:sp>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sp>
        <p:nvSpPr>
          <p:cNvPr id="6" name="文本框 5"/>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cxnSp>
        <p:nvCxnSpPr>
          <p:cNvPr id="7" name="直接连接符 6"/>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9" name="文本框 8"/>
          <p:cNvSpPr txBox="1"/>
          <p:nvPr/>
        </p:nvSpPr>
        <p:spPr>
          <a:xfrm>
            <a:off x="277796" y="2021173"/>
            <a:ext cx="11352321" cy="3427349"/>
          </a:xfrm>
          <a:prstGeom prst="rect">
            <a:avLst/>
          </a:prstGeom>
          <a:noFill/>
        </p:spPr>
        <p:txBody>
          <a:bodyPr wrap="square">
            <a:spAutoFit/>
          </a:bodyPr>
          <a:lstStyle/>
          <a:p>
            <a:pPr marL="342900" indent="-342900" algn="just">
              <a:lnSpc>
                <a:spcPct val="114000"/>
              </a:lnSpc>
              <a:buFont typeface="Wingdings" panose="05000000000000000000" pitchFamily="2" charset="2"/>
              <a:buChar char="p"/>
            </a:pPr>
            <a:r>
              <a:rPr lang="en-US" altLang="zh-CN" sz="2400" dirty="0">
                <a:latin typeface="Times New Roman" panose="02020603050405020304" pitchFamily="18" charset="0"/>
                <a:ea typeface="宋体" panose="02010600030101010101" pitchFamily="2" charset="-122"/>
              </a:rPr>
              <a:t>Digital economy, mainly driven by new-generation information technologies such as the Internet, Internet of Things, Big data, Cloud computing, Artificial Intelligence and Blockchain, has gradually become a new driving force and engine for economic development.</a:t>
            </a:r>
            <a:endParaRPr lang="en-US" altLang="zh-CN" sz="2400" dirty="0">
              <a:latin typeface="Times New Roman" panose="02020603050405020304" pitchFamily="18" charset="0"/>
              <a:ea typeface="宋体" panose="02010600030101010101" pitchFamily="2" charset="-122"/>
            </a:endParaRPr>
          </a:p>
          <a:p>
            <a:pPr marL="342900" indent="-342900" algn="just">
              <a:lnSpc>
                <a:spcPct val="114000"/>
              </a:lnSpc>
              <a:buFont typeface="Wingdings" panose="05000000000000000000" pitchFamily="2" charset="2"/>
              <a:buChar char="p"/>
            </a:pPr>
            <a:r>
              <a:rPr lang="en-US" altLang="zh-CN" sz="2400" dirty="0">
                <a:latin typeface="Times New Roman" panose="02020603050405020304" pitchFamily="18" charset="0"/>
                <a:ea typeface="宋体" panose="02010600030101010101" pitchFamily="2" charset="-122"/>
              </a:rPr>
              <a:t>Digital economy has become an accelerator for upgrading regional innovation, accelerating independent innovation and replacing old drivers of growth with new ones.</a:t>
            </a:r>
            <a:endParaRPr lang="en-US" altLang="zh-CN" sz="2400" dirty="0">
              <a:latin typeface="Times New Roman" panose="02020603050405020304" pitchFamily="18" charset="0"/>
              <a:ea typeface="宋体" panose="02010600030101010101" pitchFamily="2" charset="-122"/>
            </a:endParaRPr>
          </a:p>
          <a:p>
            <a:pPr marL="342900" indent="-342900" algn="just">
              <a:lnSpc>
                <a:spcPct val="114000"/>
              </a:lnSpc>
              <a:buFont typeface="Wingdings" panose="05000000000000000000" pitchFamily="2" charset="2"/>
              <a:buChar char="p"/>
            </a:pPr>
            <a:r>
              <a:rPr lang="en-US" altLang="zh-CN" sz="2400" dirty="0">
                <a:latin typeface="Times New Roman" panose="02020603050405020304" pitchFamily="18" charset="0"/>
                <a:ea typeface="宋体" panose="02010600030101010101" pitchFamily="2" charset="-122"/>
              </a:rPr>
              <a:t>Influenced by talents, firms, government, capital and other factors, the development of digital economy is unbalanced and faces many challenges in different regions.</a:t>
            </a:r>
            <a:endParaRPr lang="zh-CN" altLang="zh-CN" sz="2400" dirty="0">
              <a:latin typeface="Times New Roman" panose="02020603050405020304" pitchFamily="18" charset="0"/>
              <a:ea typeface="宋体" panose="02010600030101010101" pitchFamily="2" charset="-122"/>
            </a:endParaRPr>
          </a:p>
        </p:txBody>
      </p:sp>
      <p:pic>
        <p:nvPicPr>
          <p:cNvPr id="23" name="图片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39934" y="1887584"/>
            <a:ext cx="10825830" cy="766295"/>
          </a:xfrm>
        </p:spPr>
        <p:txBody>
          <a:bodyPr>
            <a:noAutofit/>
          </a:bodyPr>
          <a:lstStyle/>
          <a:p>
            <a:pPr lvl="1">
              <a:lnSpc>
                <a:spcPct val="150000"/>
              </a:lnSpc>
            </a:pPr>
            <a:r>
              <a:rPr lang="en-US" altLang="zh-CN" b="1" i="0" dirty="0">
                <a:solidFill>
                  <a:srgbClr val="333333"/>
                </a:solidFill>
                <a:effectLst/>
                <a:latin typeface="Times New Roman" panose="02020603050405020304" pitchFamily="18" charset="0"/>
                <a:cs typeface="Times New Roman" panose="02020603050405020304" pitchFamily="18" charset="0"/>
              </a:rPr>
              <a:t>Different regions have different resource bases. Based on the resource view theory, how should these regions combine their own resources to cultivate digital innovation ecosystems?</a:t>
            </a:r>
            <a:endParaRPr lang="zh-CN" altLang="en-US" b="1"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cxnSp>
        <p:nvCxnSpPr>
          <p:cNvPr id="5" name="直接连接符 4"/>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6" name="文本框 5"/>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sp>
        <p:nvSpPr>
          <p:cNvPr id="8" name="标题 1"/>
          <p:cNvSpPr>
            <a:spLocks noGrp="1"/>
          </p:cNvSpPr>
          <p:nvPr>
            <p:ph type="title"/>
          </p:nvPr>
        </p:nvSpPr>
        <p:spPr>
          <a:xfrm>
            <a:off x="-285751" y="714005"/>
            <a:ext cx="12620626" cy="969937"/>
          </a:xfrm>
        </p:spPr>
        <p:txBody>
          <a:bodyPr>
            <a:normAutofit/>
          </a:bodyPr>
          <a:lstStyle/>
          <a:p>
            <a:pPr algn="ctr"/>
            <a:r>
              <a:rPr lang="en-US" altLang="zh-CN" sz="2800" b="1" dirty="0">
                <a:latin typeface="Times New Roman" panose="02020603050405020304" pitchFamily="18" charset="0"/>
                <a:cs typeface="Times New Roman" panose="02020603050405020304" pitchFamily="18" charset="0"/>
              </a:rPr>
              <a:t>Research Question</a:t>
            </a:r>
            <a:endParaRPr lang="zh-CN" altLang="en-US" sz="2800" b="1" dirty="0">
              <a:latin typeface="Times New Roman" panose="02020603050405020304" pitchFamily="18" charset="0"/>
              <a:cs typeface="Times New Roman" panose="02020603050405020304" pitchFamily="18" charset="0"/>
            </a:endParaRPr>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dirty="0"/>
          </a:p>
        </p:txBody>
      </p:sp>
      <p:sp>
        <p:nvSpPr>
          <p:cNvPr id="5" name="标题 1"/>
          <p:cNvSpPr>
            <a:spLocks noGrp="1"/>
          </p:cNvSpPr>
          <p:nvPr>
            <p:ph type="title"/>
          </p:nvPr>
        </p:nvSpPr>
        <p:spPr>
          <a:xfrm>
            <a:off x="-214313" y="609230"/>
            <a:ext cx="12620626" cy="969937"/>
          </a:xfrm>
        </p:spPr>
        <p:txBody>
          <a:bodyPr>
            <a:normAutofit/>
          </a:bodyPr>
          <a:lstStyle/>
          <a:p>
            <a:pPr algn="ctr"/>
            <a:r>
              <a:rPr lang="en-US" altLang="zh-CN" sz="2800" b="1" dirty="0">
                <a:latin typeface="Times New Roman" panose="02020603050405020304" pitchFamily="18" charset="0"/>
                <a:cs typeface="Times New Roman" panose="02020603050405020304" pitchFamily="18" charset="0"/>
              </a:rPr>
              <a:t>Literature Review</a:t>
            </a:r>
            <a:endParaRPr lang="zh-CN" altLang="en-US" sz="2800" b="1" dirty="0">
              <a:latin typeface="Times New Roman" panose="02020603050405020304" pitchFamily="18" charset="0"/>
              <a:cs typeface="Times New Roman" panose="02020603050405020304" pitchFamily="18" charset="0"/>
            </a:endParaRPr>
          </a:p>
        </p:txBody>
      </p:sp>
      <p:grpSp>
        <p:nvGrpSpPr>
          <p:cNvPr id="8" name="组合 7"/>
          <p:cNvGrpSpPr/>
          <p:nvPr/>
        </p:nvGrpSpPr>
        <p:grpSpPr>
          <a:xfrm>
            <a:off x="67112" y="50334"/>
            <a:ext cx="7560732" cy="725229"/>
            <a:chOff x="67112" y="50334"/>
            <a:chExt cx="7560732" cy="725229"/>
          </a:xfrm>
        </p:grpSpPr>
        <p:cxnSp>
          <p:nvCxnSpPr>
            <p:cNvPr id="9" name="直接连接符 8"/>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10" name="文本框 9"/>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11" name="图片 10"/>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grpSp>
      <p:sp>
        <p:nvSpPr>
          <p:cNvPr id="17" name="文本框 16"/>
          <p:cNvSpPr txBox="1"/>
          <p:nvPr/>
        </p:nvSpPr>
        <p:spPr>
          <a:xfrm>
            <a:off x="448811" y="2588209"/>
            <a:ext cx="11609840" cy="2308324"/>
          </a:xfrm>
          <a:prstGeom prst="rect">
            <a:avLst/>
          </a:prstGeom>
          <a:no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Regional digital innovation ecosystem can be defined as a social ecosystem composed of digital innovation-related subjects, innovation behaviors, technologies and products, as well as environmental factors</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000" dirty="0">
                <a:latin typeface="Times New Roman" panose="02020603050405020304" pitchFamily="18" charset="0"/>
                <a:ea typeface="宋体" panose="02010600030101010101" pitchFamily="2" charset="-122"/>
              </a:rPr>
              <a:t>Yang W,2020). </a:t>
            </a:r>
            <a:endParaRPr lang="en-US" altLang="zh-CN" sz="2000" dirty="0">
              <a:latin typeface="Times New Roman" panose="02020603050405020304" pitchFamily="18" charset="0"/>
              <a:ea typeface="宋体" panose="02010600030101010101" pitchFamily="2" charset="-122"/>
            </a:endParaRPr>
          </a:p>
          <a:p>
            <a:pPr marL="342900" indent="-342900">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The main body, resources and other components of the innovation ecosystem are more heterogeneous.</a:t>
            </a:r>
            <a:endParaRPr lang="en-US" altLang="zh-CN"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The driving effect on regional innovation development is more obvious.</a:t>
            </a:r>
            <a:endParaRPr lang="en-US" altLang="zh-CN" sz="2400" dirty="0">
              <a:latin typeface="Times New Roman" panose="02020603050405020304" pitchFamily="18" charset="0"/>
              <a:cs typeface="Times New Roman" panose="02020603050405020304" pitchFamily="18" charset="0"/>
            </a:endParaRPr>
          </a:p>
        </p:txBody>
      </p:sp>
      <p:sp>
        <p:nvSpPr>
          <p:cNvPr id="26" name="文本框 25"/>
          <p:cNvSpPr txBox="1"/>
          <p:nvPr/>
        </p:nvSpPr>
        <p:spPr>
          <a:xfrm>
            <a:off x="250793" y="2084123"/>
            <a:ext cx="6307584" cy="460375"/>
          </a:xfrm>
          <a:prstGeom prst="rect">
            <a:avLst/>
          </a:prstGeom>
          <a:noFill/>
        </p:spPr>
        <p:txBody>
          <a:bodyPr wrap="square">
            <a:spAutoFit/>
          </a:bodyPr>
          <a:lstStyle/>
          <a:p>
            <a:r>
              <a:rPr lang="en-US" altLang="zh-CN" sz="2400" b="1" dirty="0">
                <a:latin typeface="Times New Roman" panose="02020603050405020304" pitchFamily="18" charset="0"/>
                <a:cs typeface="Times New Roman" panose="02020603050405020304" pitchFamily="18" charset="0"/>
              </a:rPr>
              <a:t>Ⅰ  Region Digital Innovation Ecosystem </a:t>
            </a:r>
            <a:endParaRPr lang="en-US" altLang="zh-CN" sz="2400" b="1" dirty="0">
              <a:latin typeface="Times New Roman" panose="02020603050405020304" pitchFamily="18" charset="0"/>
              <a:cs typeface="Times New Roman" panose="02020603050405020304" pitchFamily="18" charset="0"/>
            </a:endParaRPr>
          </a:p>
        </p:txBody>
      </p:sp>
      <p:pic>
        <p:nvPicPr>
          <p:cNvPr id="30" name="图片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dirty="0"/>
          </a:p>
        </p:txBody>
      </p:sp>
      <p:sp>
        <p:nvSpPr>
          <p:cNvPr id="5" name="标题 1"/>
          <p:cNvSpPr>
            <a:spLocks noGrp="1"/>
          </p:cNvSpPr>
          <p:nvPr>
            <p:ph type="title"/>
          </p:nvPr>
        </p:nvSpPr>
        <p:spPr>
          <a:xfrm>
            <a:off x="-214313" y="609230"/>
            <a:ext cx="12620626" cy="969937"/>
          </a:xfrm>
        </p:spPr>
        <p:txBody>
          <a:bodyPr>
            <a:normAutofit/>
          </a:bodyPr>
          <a:lstStyle/>
          <a:p>
            <a:pPr algn="ctr"/>
            <a:r>
              <a:rPr lang="en-US" altLang="zh-CN" sz="2800" b="1" dirty="0">
                <a:latin typeface="Times New Roman" panose="02020603050405020304" pitchFamily="18" charset="0"/>
                <a:cs typeface="Times New Roman" panose="02020603050405020304" pitchFamily="18" charset="0"/>
              </a:rPr>
              <a:t>Literature Review</a:t>
            </a:r>
            <a:endParaRPr lang="zh-CN" altLang="en-US" sz="2800" b="1" dirty="0">
              <a:latin typeface="Times New Roman" panose="02020603050405020304" pitchFamily="18" charset="0"/>
              <a:cs typeface="Times New Roman" panose="02020603050405020304" pitchFamily="18" charset="0"/>
            </a:endParaRPr>
          </a:p>
        </p:txBody>
      </p:sp>
      <p:grpSp>
        <p:nvGrpSpPr>
          <p:cNvPr id="8" name="组合 7"/>
          <p:cNvGrpSpPr/>
          <p:nvPr/>
        </p:nvGrpSpPr>
        <p:grpSpPr>
          <a:xfrm>
            <a:off x="67112" y="50334"/>
            <a:ext cx="7560732" cy="725229"/>
            <a:chOff x="67112" y="50334"/>
            <a:chExt cx="7560732" cy="725229"/>
          </a:xfrm>
        </p:grpSpPr>
        <p:cxnSp>
          <p:nvCxnSpPr>
            <p:cNvPr id="9" name="直接连接符 8"/>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10" name="文本框 9"/>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11" name="图片 10"/>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grpSp>
      <p:sp>
        <p:nvSpPr>
          <p:cNvPr id="17" name="文本框 16"/>
          <p:cNvSpPr txBox="1"/>
          <p:nvPr/>
        </p:nvSpPr>
        <p:spPr>
          <a:xfrm>
            <a:off x="448811" y="2464384"/>
            <a:ext cx="11609840" cy="3785652"/>
          </a:xfrm>
          <a:prstGeom prst="rect">
            <a:avLst/>
          </a:prstGeom>
          <a:noFill/>
        </p:spPr>
        <p:txBody>
          <a:bodyPr wrap="square" rtlCol="0">
            <a:spAutoFit/>
          </a:bodyPr>
          <a:lstStyle/>
          <a:p>
            <a:pPr marL="342900" indent="-342900">
              <a:buFont typeface="Wingdings" panose="05000000000000000000" pitchFamily="2" charset="2"/>
              <a:buChar char="p"/>
            </a:pPr>
            <a:r>
              <a:rPr lang="en-US" altLang="zh-CN" sz="2400" dirty="0" err="1">
                <a:latin typeface="Times New Roman" panose="02020603050405020304" pitchFamily="18" charset="0"/>
                <a:cs typeface="Times New Roman" panose="02020603050405020304" pitchFamily="18" charset="0"/>
              </a:rPr>
              <a:t>Gylfason</a:t>
            </a:r>
            <a:r>
              <a:rPr lang="en-US" altLang="zh-CN" sz="2400" dirty="0">
                <a:latin typeface="Times New Roman" panose="02020603050405020304" pitchFamily="18" charset="0"/>
                <a:cs typeface="Times New Roman" panose="02020603050405020304" pitchFamily="18" charset="0"/>
              </a:rPr>
              <a:t>(2016), Lee(2015), </a:t>
            </a:r>
            <a:r>
              <a:rPr lang="en-US" altLang="zh-CN" sz="2400" dirty="0" err="1">
                <a:latin typeface="Times New Roman" panose="02020603050405020304" pitchFamily="18" charset="0"/>
                <a:cs typeface="Times New Roman" panose="02020603050405020304" pitchFamily="18" charset="0"/>
              </a:rPr>
              <a:t>Apergis</a:t>
            </a:r>
            <a:r>
              <a:rPr lang="en-US" altLang="zh-CN" sz="2400" dirty="0">
                <a:latin typeface="Times New Roman" panose="02020603050405020304" pitchFamily="18" charset="0"/>
                <a:cs typeface="Times New Roman" panose="02020603050405020304" pitchFamily="18" charset="0"/>
              </a:rPr>
              <a:t>(2014) et al., are mature in terms of how to improve the resource utilization efficiency of industrial development.</a:t>
            </a:r>
            <a:endParaRPr lang="en-US" altLang="zh-CN"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The formation of regional production structure and its comparative advantage is closely related to social and economic conditions, resource endowment, market demand and other factors.</a:t>
            </a:r>
            <a:endParaRPr lang="en-US" altLang="zh-CN"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Saleh (2020) proposed that the development of regional economy can be promoted by optimizing natural resources and using technology.</a:t>
            </a:r>
            <a:endParaRPr lang="en-US" altLang="zh-CN" sz="2400" dirty="0">
              <a:latin typeface="Times New Roman" panose="02020603050405020304" pitchFamily="18" charset="0"/>
              <a:cs typeface="Times New Roman" panose="02020603050405020304" pitchFamily="18" charset="0"/>
            </a:endParaRPr>
          </a:p>
          <a:p>
            <a:endParaRPr lang="en-US" altLang="zh-CN" sz="2400" dirty="0">
              <a:latin typeface="Times New Roman" panose="02020603050405020304" pitchFamily="18" charset="0"/>
              <a:cs typeface="Times New Roman" panose="02020603050405020304" pitchFamily="18" charset="0"/>
            </a:endParaRPr>
          </a:p>
          <a:p>
            <a:pPr algn="just"/>
            <a:r>
              <a:rPr lang="en-US" altLang="zh-CN" sz="2400" dirty="0">
                <a:latin typeface="Times New Roman" panose="02020603050405020304" pitchFamily="18" charset="0"/>
                <a:cs typeface="Times New Roman" panose="02020603050405020304" pitchFamily="18" charset="0"/>
              </a:rPr>
              <a:t>This paper explores the development path of regional digital innovation ecosystem in China from the perspective of resource endowment.</a:t>
            </a:r>
            <a:endParaRPr lang="en-US" altLang="zh-CN" sz="2400" dirty="0">
              <a:latin typeface="Times New Roman" panose="02020603050405020304" pitchFamily="18" charset="0"/>
              <a:cs typeface="Times New Roman" panose="02020603050405020304" pitchFamily="18" charset="0"/>
            </a:endParaRPr>
          </a:p>
        </p:txBody>
      </p:sp>
      <p:sp>
        <p:nvSpPr>
          <p:cNvPr id="26" name="文本框 25"/>
          <p:cNvSpPr txBox="1"/>
          <p:nvPr/>
        </p:nvSpPr>
        <p:spPr>
          <a:xfrm>
            <a:off x="298418" y="1729794"/>
            <a:ext cx="6307584" cy="461665"/>
          </a:xfrm>
          <a:prstGeom prst="rect">
            <a:avLst/>
          </a:prstGeom>
          <a:noFill/>
        </p:spPr>
        <p:txBody>
          <a:bodyPr wrap="square">
            <a:spAutoFit/>
          </a:bodyPr>
          <a:lstStyle/>
          <a:p>
            <a:r>
              <a:rPr lang="en-US" altLang="zh-CN" sz="2400" b="1" dirty="0">
                <a:latin typeface="Times New Roman" panose="02020603050405020304" pitchFamily="18" charset="0"/>
                <a:cs typeface="Times New Roman" panose="02020603050405020304" pitchFamily="18" charset="0"/>
              </a:rPr>
              <a:t>Ⅱ Resource endowment Theory</a:t>
            </a:r>
            <a:endParaRPr lang="en-US" altLang="zh-CN" sz="2400" b="1" dirty="0">
              <a:latin typeface="Times New Roman" panose="02020603050405020304" pitchFamily="18" charset="0"/>
              <a:cs typeface="Times New Roman" panose="02020603050405020304" pitchFamily="18" charset="0"/>
            </a:endParaRPr>
          </a:p>
        </p:txBody>
      </p:sp>
      <p:pic>
        <p:nvPicPr>
          <p:cNvPr id="30" name="图片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cxnSp>
        <p:nvCxnSpPr>
          <p:cNvPr id="5" name="直接连接符 4"/>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6" name="文本框 5"/>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sp>
        <p:nvSpPr>
          <p:cNvPr id="12" name="标题 1"/>
          <p:cNvSpPr>
            <a:spLocks noGrp="1"/>
          </p:cNvSpPr>
          <p:nvPr>
            <p:ph type="title"/>
          </p:nvPr>
        </p:nvSpPr>
        <p:spPr>
          <a:xfrm>
            <a:off x="-214313" y="609230"/>
            <a:ext cx="12620626" cy="969937"/>
          </a:xfrm>
        </p:spPr>
        <p:txBody>
          <a:bodyPr>
            <a:normAutofit/>
          </a:bodyPr>
          <a:lstStyle/>
          <a:p>
            <a:pPr algn="ctr"/>
            <a:r>
              <a:rPr lang="en-US" altLang="zh-CN" sz="2800" b="1" dirty="0">
                <a:latin typeface="Times New Roman" panose="02020603050405020304" pitchFamily="18" charset="0"/>
                <a:cs typeface="Times New Roman" panose="02020603050405020304" pitchFamily="18" charset="0"/>
              </a:rPr>
              <a:t>Research Methodology</a:t>
            </a:r>
            <a:endParaRPr lang="zh-CN" altLang="en-US" sz="2800" b="1" dirty="0">
              <a:latin typeface="Times New Roman" panose="02020603050405020304" pitchFamily="18" charset="0"/>
              <a:cs typeface="Times New Roman" panose="02020603050405020304" pitchFamily="18" charset="0"/>
            </a:endParaRPr>
          </a:p>
        </p:txBody>
      </p:sp>
      <p:sp>
        <p:nvSpPr>
          <p:cNvPr id="17" name="文本框 16"/>
          <p:cNvSpPr txBox="1"/>
          <p:nvPr/>
        </p:nvSpPr>
        <p:spPr>
          <a:xfrm>
            <a:off x="182361" y="1424160"/>
            <a:ext cx="11827277" cy="461665"/>
          </a:xfrm>
          <a:prstGeom prst="rect">
            <a:avLst/>
          </a:prstGeom>
          <a:noFill/>
        </p:spPr>
        <p:txBody>
          <a:bodyPr wrap="square" rtlCol="0">
            <a:spAutoFit/>
          </a:bodyPr>
          <a:lstStyle/>
          <a:p>
            <a:pPr marL="342900" indent="-342900">
              <a:buFont typeface="Wingdings" panose="05000000000000000000" pitchFamily="2" charset="2"/>
              <a:buChar char="l"/>
            </a:pPr>
            <a:r>
              <a:rPr lang="en-US" altLang="zh-CN" sz="2400" dirty="0">
                <a:latin typeface="Times New Roman" panose="02020603050405020304" pitchFamily="18" charset="0"/>
                <a:cs typeface="Times New Roman" panose="02020603050405020304" pitchFamily="18" charset="0"/>
              </a:rPr>
              <a:t>Case Study</a:t>
            </a:r>
            <a:endParaRPr lang="en-US" altLang="zh-CN" sz="2400" dirty="0">
              <a:latin typeface="Times New Roman" panose="02020603050405020304" pitchFamily="18" charset="0"/>
              <a:cs typeface="Times New Roman" panose="02020603050405020304" pitchFamily="18" charset="0"/>
            </a:endParaRPr>
          </a:p>
        </p:txBody>
      </p:sp>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
        <p:nvSpPr>
          <p:cNvPr id="13" name="文本框 12"/>
          <p:cNvSpPr txBox="1"/>
          <p:nvPr/>
        </p:nvSpPr>
        <p:spPr>
          <a:xfrm>
            <a:off x="690149" y="1916603"/>
            <a:ext cx="10863676" cy="1938992"/>
          </a:xfrm>
          <a:prstGeom prst="rect">
            <a:avLst/>
          </a:prstGeom>
          <a:noFill/>
        </p:spPr>
        <p:txBody>
          <a:bodyPr wrap="square">
            <a:spAutoFit/>
          </a:bodyPr>
          <a:lstStyle/>
          <a:p>
            <a:pPr algn="just"/>
            <a:r>
              <a:rPr lang="en-US" altLang="zh-CN" sz="2400" dirty="0">
                <a:latin typeface="Times New Roman" panose="02020603050405020304" pitchFamily="18" charset="0"/>
                <a:cs typeface="Times New Roman" panose="02020603050405020304" pitchFamily="18" charset="0"/>
              </a:rPr>
              <a:t>The purpose of this study is to explore the development path of digital economy in different regions. To achieve the research objective, qualitative research is essential to carry out theoretical construction, which leads to a deeper understanding of the research of objects that has not been studied in depth(Yin,2013; Eisenhardt, 1989). Therefore, an exploratory multi-case study method is adopted in this study.</a:t>
            </a:r>
            <a:endParaRPr lang="en-US" altLang="zh-CN"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cxnSp>
        <p:nvCxnSpPr>
          <p:cNvPr id="5" name="直接连接符 4"/>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6" name="文本框 5"/>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sp>
        <p:nvSpPr>
          <p:cNvPr id="12" name="标题 1"/>
          <p:cNvSpPr>
            <a:spLocks noGrp="1"/>
          </p:cNvSpPr>
          <p:nvPr>
            <p:ph type="title"/>
          </p:nvPr>
        </p:nvSpPr>
        <p:spPr>
          <a:xfrm>
            <a:off x="-214313" y="609230"/>
            <a:ext cx="12620626" cy="969937"/>
          </a:xfrm>
        </p:spPr>
        <p:txBody>
          <a:bodyPr>
            <a:normAutofit/>
          </a:bodyPr>
          <a:lstStyle/>
          <a:p>
            <a:pPr algn="ctr"/>
            <a:r>
              <a:rPr lang="en-US" altLang="zh-CN" sz="2800" b="1" dirty="0">
                <a:latin typeface="Times New Roman" panose="02020603050405020304" pitchFamily="18" charset="0"/>
                <a:cs typeface="Times New Roman" panose="02020603050405020304" pitchFamily="18" charset="0"/>
              </a:rPr>
              <a:t>Research Methodology</a:t>
            </a:r>
            <a:endParaRPr lang="zh-CN" altLang="en-US" sz="2800" b="1" dirty="0">
              <a:latin typeface="Times New Roman" panose="02020603050405020304" pitchFamily="18" charset="0"/>
              <a:cs typeface="Times New Roman" panose="02020603050405020304" pitchFamily="18" charset="0"/>
            </a:endParaRPr>
          </a:p>
        </p:txBody>
      </p:sp>
      <p:sp>
        <p:nvSpPr>
          <p:cNvPr id="17" name="文本框 16"/>
          <p:cNvSpPr txBox="1"/>
          <p:nvPr/>
        </p:nvSpPr>
        <p:spPr>
          <a:xfrm>
            <a:off x="228599" y="1300064"/>
            <a:ext cx="6791326" cy="461665"/>
          </a:xfrm>
          <a:prstGeom prst="rect">
            <a:avLst/>
          </a:prstGeom>
          <a:noFill/>
        </p:spPr>
        <p:txBody>
          <a:bodyPr wrap="square" rtlCol="0">
            <a:spAutoFit/>
          </a:bodyPr>
          <a:lstStyle/>
          <a:p>
            <a:pPr marL="342900" indent="-342900">
              <a:buFont typeface="Wingdings" panose="05000000000000000000" pitchFamily="2" charset="2"/>
              <a:buChar char="l"/>
            </a:pPr>
            <a:r>
              <a:rPr lang="en-US" altLang="zh-CN" sz="2400" dirty="0">
                <a:latin typeface="Times New Roman" panose="02020603050405020304" pitchFamily="18" charset="0"/>
                <a:cs typeface="Times New Roman" panose="02020603050405020304" pitchFamily="18" charset="0"/>
              </a:rPr>
              <a:t>Case Study</a:t>
            </a:r>
            <a:endParaRPr lang="en-US" altLang="zh-CN" sz="2400" dirty="0">
              <a:latin typeface="Times New Roman" panose="02020603050405020304" pitchFamily="18" charset="0"/>
              <a:cs typeface="Times New Roman" panose="02020603050405020304" pitchFamily="18" charset="0"/>
            </a:endParaRPr>
          </a:p>
        </p:txBody>
      </p:sp>
      <p:graphicFrame>
        <p:nvGraphicFramePr>
          <p:cNvPr id="2" name="表格 1"/>
          <p:cNvGraphicFramePr>
            <a:graphicFrameLocks noGrp="1"/>
          </p:cNvGraphicFramePr>
          <p:nvPr>
            <p:custDataLst>
              <p:tags r:id="rId2"/>
            </p:custDataLst>
          </p:nvPr>
        </p:nvGraphicFramePr>
        <p:xfrm>
          <a:off x="218485" y="1810510"/>
          <a:ext cx="11755029" cy="4336798"/>
        </p:xfrm>
        <a:graphic>
          <a:graphicData uri="http://schemas.openxmlformats.org/drawingml/2006/table">
            <a:tbl>
              <a:tblPr firstRow="1" firstCol="1" bandRow="1">
                <a:tableStyleId>{5C22544A-7EE6-4342-B048-85BDC9FD1C3A}</a:tableStyleId>
              </a:tblPr>
              <a:tblGrid>
                <a:gridCol w="1448390"/>
                <a:gridCol w="1600200"/>
                <a:gridCol w="1707495"/>
                <a:gridCol w="6998944"/>
              </a:tblGrid>
              <a:tr h="480695">
                <a:tc>
                  <a:txBody>
                    <a:bodyPr/>
                    <a:lstStyle/>
                    <a:p>
                      <a:pPr algn="ctr"/>
                      <a:r>
                        <a:rPr lang="en-US" sz="1600" kern="100" dirty="0">
                          <a:effectLst/>
                          <a:latin typeface="Times New Roman" panose="02020603050405020304" pitchFamily="18" charset="0"/>
                          <a:cs typeface="Times New Roman" panose="02020603050405020304" pitchFamily="18" charset="0"/>
                        </a:rPr>
                        <a:t>Name</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algn="ctr"/>
                      <a:r>
                        <a:rPr lang="en-US" sz="1600" kern="100" dirty="0">
                          <a:effectLst/>
                          <a:latin typeface="Times New Roman" panose="02020603050405020304" pitchFamily="18" charset="0"/>
                          <a:cs typeface="Times New Roman" panose="02020603050405020304" pitchFamily="18" charset="0"/>
                        </a:rPr>
                        <a:t>Founder</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algn="ctr"/>
                      <a:r>
                        <a:rPr lang="en-US" sz="1600" kern="100" dirty="0">
                          <a:effectLst/>
                          <a:latin typeface="Times New Roman" panose="02020603050405020304" pitchFamily="18" charset="0"/>
                          <a:cs typeface="Times New Roman" panose="02020603050405020304" pitchFamily="18" charset="0"/>
                        </a:rPr>
                        <a:t>Established year</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algn="ctr"/>
                      <a:r>
                        <a:rPr lang="en-US" sz="1600" kern="100" dirty="0">
                          <a:effectLst/>
                          <a:latin typeface="Times New Roman" panose="02020603050405020304" pitchFamily="18" charset="0"/>
                          <a:cs typeface="Times New Roman" panose="02020603050405020304" pitchFamily="18" charset="0"/>
                        </a:rPr>
                        <a:t>Overview</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r>
              <a:tr h="1204470">
                <a:tc>
                  <a:txBody>
                    <a:bodyPr/>
                    <a:lstStyle/>
                    <a:p>
                      <a:pPr algn="ct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marL="0" algn="ctr" defTabSz="914400" rtl="0" eaLnBrk="1" latinLnBrk="0" hangingPunct="1"/>
                      <a:r>
                        <a:rPr lang="en-US" altLang="zh-CN" sz="1600" kern="100" dirty="0">
                          <a:solidFill>
                            <a:schemeClr val="dk1"/>
                          </a:solidFill>
                          <a:effectLst/>
                          <a:latin typeface="Times New Roman" panose="02020603050405020304" pitchFamily="18" charset="0"/>
                          <a:ea typeface="+mn-ea"/>
                          <a:cs typeface="Times New Roman" panose="02020603050405020304" pitchFamily="18" charset="0"/>
                        </a:rPr>
                        <a:t>Huawei Technologies Co., LTD</a:t>
                      </a:r>
                      <a:endParaRPr lang="zh-CN" altLang="en-US" sz="1600" kern="100" dirty="0">
                        <a:solidFill>
                          <a:schemeClr val="dk1"/>
                        </a:solidFill>
                        <a:effectLst/>
                        <a:latin typeface="Times New Roman" panose="02020603050405020304" pitchFamily="18" charset="0"/>
                        <a:ea typeface="+mn-ea"/>
                        <a:cs typeface="Times New Roman" panose="02020603050405020304" pitchFamily="18" charset="0"/>
                      </a:endParaRPr>
                    </a:p>
                  </a:txBody>
                  <a:tcPr marL="52423" marR="52423" marT="0" marB="0" anchor="ctr"/>
                </a:tc>
                <a:tc>
                  <a:txBody>
                    <a:bodyPr/>
                    <a:lstStyle/>
                    <a:p>
                      <a:pPr algn="ctr"/>
                      <a:r>
                        <a:rPr lang="en-US" sz="1600" kern="100" dirty="0">
                          <a:effectLst/>
                          <a:latin typeface="Times New Roman" panose="02020603050405020304" pitchFamily="18" charset="0"/>
                          <a:cs typeface="Times New Roman" panose="02020603050405020304" pitchFamily="18" charset="0"/>
                        </a:rPr>
                        <a:t>1987</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algn="just">
                        <a:lnSpc>
                          <a:spcPct val="114000"/>
                        </a:lnSpc>
                      </a:pPr>
                      <a:r>
                        <a:rPr lang="en-US" altLang="zh-CN" sz="1700" kern="100" dirty="0">
                          <a:solidFill>
                            <a:schemeClr val="dk1"/>
                          </a:solidFill>
                          <a:effectLst/>
                          <a:latin typeface="Times New Roman" panose="02020603050405020304" pitchFamily="18" charset="0"/>
                          <a:ea typeface="+mn-ea"/>
                          <a:cs typeface="Times New Roman" panose="02020603050405020304" pitchFamily="18" charset="0"/>
                        </a:rPr>
                        <a:t>Huawei is a leading global information and communication technology (ICT) solution provider, focusing on the ICT field.</a:t>
                      </a:r>
                      <a:r>
                        <a:rPr lang="en-US" altLang="zh-CN" sz="1800" b="0" i="0" kern="1200" dirty="0">
                          <a:solidFill>
                            <a:schemeClr val="dk1"/>
                          </a:solidFill>
                          <a:effectLst/>
                          <a:latin typeface="+mn-lt"/>
                          <a:ea typeface="+mn-ea"/>
                          <a:cs typeface="+mn-cs"/>
                        </a:rPr>
                        <a:t> </a:t>
                      </a:r>
                      <a:r>
                        <a:rPr lang="en-US" altLang="zh-CN" sz="1700" kern="100" dirty="0">
                          <a:solidFill>
                            <a:schemeClr val="dk1"/>
                          </a:solidFill>
                          <a:effectLst/>
                          <a:latin typeface="Times New Roman" panose="02020603050405020304" pitchFamily="18" charset="0"/>
                          <a:ea typeface="+mn-ea"/>
                          <a:cs typeface="Times New Roman" panose="02020603050405020304" pitchFamily="18" charset="0"/>
                        </a:rPr>
                        <a:t>Currently, Huawei employs about 195,000 people and operates in more than 170 countries and regions, serving more than 3 billion people worldwide. </a:t>
                      </a:r>
                      <a:endParaRPr lang="zh-CN" altLang="en-US" sz="1700" kern="100" dirty="0">
                        <a:solidFill>
                          <a:schemeClr val="dk1"/>
                        </a:solidFill>
                        <a:effectLst/>
                        <a:latin typeface="Times New Roman" panose="02020603050405020304" pitchFamily="18" charset="0"/>
                        <a:ea typeface="+mn-ea"/>
                        <a:cs typeface="Times New Roman" panose="02020603050405020304" pitchFamily="18" charset="0"/>
                      </a:endParaRPr>
                    </a:p>
                  </a:txBody>
                  <a:tcPr marL="52423" marR="52423" marT="0" marB="0" anchor="ctr"/>
                </a:tc>
              </a:tr>
              <a:tr h="838200">
                <a:tc>
                  <a:txBody>
                    <a:bodyPr/>
                    <a:lstStyle/>
                    <a:p>
                      <a:pPr algn="ct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marL="0" algn="ctr" defTabSz="914400" rtl="0" eaLnBrk="1" latinLnBrk="0" hangingPunct="1"/>
                      <a:r>
                        <a:rPr lang="en-US" altLang="zh-CN" sz="1600" kern="100" dirty="0">
                          <a:solidFill>
                            <a:schemeClr val="dk1"/>
                          </a:solidFill>
                          <a:effectLst/>
                          <a:latin typeface="Times New Roman" panose="02020603050405020304" pitchFamily="18" charset="0"/>
                          <a:ea typeface="+mn-ea"/>
                          <a:cs typeface="Times New Roman" panose="02020603050405020304" pitchFamily="18" charset="0"/>
                        </a:rPr>
                        <a:t>Alibaba Group Holding LTD</a:t>
                      </a:r>
                      <a:endParaRPr lang="zh-CN" altLang="en-US" sz="1600" kern="100" dirty="0">
                        <a:solidFill>
                          <a:schemeClr val="dk1"/>
                        </a:solidFill>
                        <a:effectLst/>
                        <a:latin typeface="Times New Roman" panose="02020603050405020304" pitchFamily="18" charset="0"/>
                        <a:ea typeface="+mn-ea"/>
                        <a:cs typeface="Times New Roman" panose="02020603050405020304" pitchFamily="18" charset="0"/>
                      </a:endParaRPr>
                    </a:p>
                  </a:txBody>
                  <a:tcPr marL="52423" marR="52423" marT="0" marB="0" anchor="ctr"/>
                </a:tc>
                <a:tc>
                  <a:txBody>
                    <a:bodyPr/>
                    <a:lstStyle/>
                    <a:p>
                      <a:pPr algn="ctr"/>
                      <a:r>
                        <a:rPr lang="en-US" altLang="zh-CN" sz="1600" kern="100" dirty="0">
                          <a:effectLst/>
                          <a:latin typeface="Times New Roman" panose="02020603050405020304" pitchFamily="18" charset="0"/>
                          <a:ea typeface="宋体" panose="02010600030101010101" pitchFamily="2" charset="-122"/>
                          <a:cs typeface="Times New Roman" panose="02020603050405020304" pitchFamily="18" charset="0"/>
                        </a:rPr>
                        <a:t>1999</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algn="just">
                        <a:lnSpc>
                          <a:spcPct val="114000"/>
                        </a:lnSpc>
                      </a:pPr>
                      <a:r>
                        <a:rPr lang="en-US" altLang="zh-CN" sz="1700" kern="100" dirty="0">
                          <a:solidFill>
                            <a:schemeClr val="dk1"/>
                          </a:solidFill>
                          <a:effectLst/>
                          <a:latin typeface="Times New Roman" panose="02020603050405020304" pitchFamily="18" charset="0"/>
                          <a:ea typeface="+mn-ea"/>
                          <a:cs typeface="Times New Roman" panose="02020603050405020304" pitchFamily="18" charset="0"/>
                        </a:rPr>
                        <a:t>Technology-driven platforms including digital commerce, fintech, smart logistics, cloud computing, human-land relationship, cultural entertainment and other scenarios serve hundreds of millions of consumers and tens of millions of small and medium-sized enterprises.</a:t>
                      </a:r>
                      <a:endParaRPr lang="zh-CN" altLang="en-US" sz="1700" kern="100" dirty="0">
                        <a:solidFill>
                          <a:schemeClr val="dk1"/>
                        </a:solidFill>
                        <a:effectLst/>
                        <a:latin typeface="Times New Roman" panose="02020603050405020304" pitchFamily="18" charset="0"/>
                        <a:ea typeface="+mn-ea"/>
                        <a:cs typeface="Times New Roman" panose="02020603050405020304" pitchFamily="18" charset="0"/>
                      </a:endParaRPr>
                    </a:p>
                  </a:txBody>
                  <a:tcPr marL="52423" marR="52423" marT="0" marB="0" anchor="ctr"/>
                </a:tc>
              </a:tr>
              <a:tr h="762000">
                <a:tc>
                  <a:txBody>
                    <a:bodyPr/>
                    <a:lstStyle/>
                    <a:p>
                      <a:pPr algn="ct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marL="0" algn="ctr" defTabSz="914400" rtl="0" eaLnBrk="1" latinLnBrk="0" hangingPunct="1"/>
                      <a:r>
                        <a:rPr lang="en-US" altLang="zh-CN" sz="1600" kern="100" dirty="0">
                          <a:solidFill>
                            <a:schemeClr val="dk1"/>
                          </a:solidFill>
                          <a:effectLst/>
                          <a:latin typeface="Times New Roman" panose="02020603050405020304" pitchFamily="18" charset="0"/>
                          <a:ea typeface="+mn-ea"/>
                          <a:cs typeface="Times New Roman" panose="02020603050405020304" pitchFamily="18" charset="0"/>
                        </a:rPr>
                        <a:t>Nantong Big Data Development Group Co. LTD</a:t>
                      </a:r>
                      <a:endParaRPr lang="zh-CN" altLang="en-US" sz="1600" kern="100" dirty="0">
                        <a:solidFill>
                          <a:schemeClr val="dk1"/>
                        </a:solidFill>
                        <a:effectLst/>
                        <a:latin typeface="Times New Roman" panose="02020603050405020304" pitchFamily="18" charset="0"/>
                        <a:ea typeface="+mn-ea"/>
                        <a:cs typeface="Times New Roman" panose="02020603050405020304" pitchFamily="18" charset="0"/>
                      </a:endParaRPr>
                    </a:p>
                  </a:txBody>
                  <a:tcPr marL="52423" marR="52423" marT="0" marB="0" anchor="ctr"/>
                </a:tc>
                <a:tc>
                  <a:txBody>
                    <a:bodyPr/>
                    <a:lstStyle/>
                    <a:p>
                      <a:pPr marL="0" algn="ctr" defTabSz="914400" rtl="0" eaLnBrk="1" latinLnBrk="0" hangingPunct="1"/>
                      <a:r>
                        <a:rPr lang="en-US" altLang="zh-CN" sz="1600" kern="100" dirty="0">
                          <a:solidFill>
                            <a:schemeClr val="dk1"/>
                          </a:solidFill>
                          <a:effectLst/>
                          <a:latin typeface="Times New Roman" panose="02020603050405020304" pitchFamily="18" charset="0"/>
                          <a:ea typeface="+mn-ea"/>
                          <a:cs typeface="Times New Roman" panose="02020603050405020304" pitchFamily="18" charset="0"/>
                        </a:rPr>
                        <a:t>2017</a:t>
                      </a:r>
                      <a:endParaRPr lang="zh-CN" altLang="en-US" sz="1600" kern="100" dirty="0">
                        <a:solidFill>
                          <a:schemeClr val="dk1"/>
                        </a:solidFill>
                        <a:effectLst/>
                        <a:latin typeface="Times New Roman" panose="02020603050405020304" pitchFamily="18" charset="0"/>
                        <a:ea typeface="+mn-ea"/>
                        <a:cs typeface="Times New Roman" panose="02020603050405020304" pitchFamily="18" charset="0"/>
                      </a:endParaRPr>
                    </a:p>
                  </a:txBody>
                  <a:tcPr marL="52423" marR="52423" marT="0" marB="0" anchor="ctr"/>
                </a:tc>
                <a:tc>
                  <a:txBody>
                    <a:bodyPr/>
                    <a:lstStyle/>
                    <a:p>
                      <a:pPr algn="just">
                        <a:lnSpc>
                          <a:spcPct val="114000"/>
                        </a:lnSpc>
                      </a:pPr>
                      <a:r>
                        <a:rPr lang="en-US" altLang="zh-CN" sz="1700" kern="100" dirty="0">
                          <a:solidFill>
                            <a:schemeClr val="dk1"/>
                          </a:solidFill>
                          <a:effectLst/>
                          <a:latin typeface="Times New Roman" panose="02020603050405020304" pitchFamily="18" charset="0"/>
                          <a:ea typeface="+mn-ea"/>
                          <a:cs typeface="Times New Roman" panose="02020603050405020304" pitchFamily="18" charset="0"/>
                        </a:rPr>
                        <a:t>Major project promotion, big data infrastructure construction and operation, data collection, analysis, transaction, information industry investment, etc.</a:t>
                      </a:r>
                      <a:endParaRPr lang="zh-CN" altLang="en-US" sz="1700" kern="100" dirty="0">
                        <a:solidFill>
                          <a:schemeClr val="dk1"/>
                        </a:solidFill>
                        <a:effectLst/>
                        <a:latin typeface="Times New Roman" panose="02020603050405020304" pitchFamily="18" charset="0"/>
                        <a:ea typeface="+mn-ea"/>
                        <a:cs typeface="Times New Roman" panose="02020603050405020304" pitchFamily="18" charset="0"/>
                      </a:endParaRPr>
                    </a:p>
                  </a:txBody>
                  <a:tcPr marL="52423" marR="52423" marT="0" marB="0" anchor="ctr"/>
                </a:tc>
              </a:tr>
              <a:tr h="457200">
                <a:tc>
                  <a:txBody>
                    <a:bodyPr/>
                    <a:lstStyle/>
                    <a:p>
                      <a:pPr algn="ct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algn="ctr"/>
                      <a:r>
                        <a:rPr lang="en-US" altLang="zh-CN" sz="1600" kern="100" dirty="0" err="1">
                          <a:solidFill>
                            <a:schemeClr val="dk1"/>
                          </a:solidFill>
                          <a:effectLst/>
                          <a:latin typeface="Times New Roman" panose="02020603050405020304" pitchFamily="18" charset="0"/>
                          <a:ea typeface="+mn-ea"/>
                          <a:cs typeface="Times New Roman" panose="02020603050405020304" pitchFamily="18" charset="0"/>
                        </a:rPr>
                        <a:t>Xugong</a:t>
                      </a:r>
                      <a:r>
                        <a:rPr lang="en-US" altLang="zh-CN" sz="1600" kern="100" dirty="0">
                          <a:solidFill>
                            <a:schemeClr val="dk1"/>
                          </a:solidFill>
                          <a:effectLst/>
                          <a:latin typeface="Times New Roman" panose="02020603050405020304" pitchFamily="18" charset="0"/>
                          <a:ea typeface="+mn-ea"/>
                          <a:cs typeface="Times New Roman" panose="02020603050405020304" pitchFamily="18" charset="0"/>
                        </a:rPr>
                        <a:t> </a:t>
                      </a:r>
                      <a:r>
                        <a:rPr lang="en-US" altLang="zh-CN" sz="1600" kern="100" dirty="0" err="1">
                          <a:solidFill>
                            <a:schemeClr val="dk1"/>
                          </a:solidFill>
                          <a:effectLst/>
                          <a:latin typeface="Times New Roman" panose="02020603050405020304" pitchFamily="18" charset="0"/>
                          <a:ea typeface="+mn-ea"/>
                          <a:cs typeface="Times New Roman" panose="02020603050405020304" pitchFamily="18" charset="0"/>
                        </a:rPr>
                        <a:t>Hanyun</a:t>
                      </a:r>
                      <a:r>
                        <a:rPr lang="en-US" altLang="zh-CN" sz="1600" kern="100" dirty="0">
                          <a:solidFill>
                            <a:schemeClr val="dk1"/>
                          </a:solidFill>
                          <a:effectLst/>
                          <a:latin typeface="Times New Roman" panose="02020603050405020304" pitchFamily="18" charset="0"/>
                          <a:ea typeface="+mn-ea"/>
                          <a:cs typeface="Times New Roman" panose="02020603050405020304" pitchFamily="18" charset="0"/>
                        </a:rPr>
                        <a:t> Technology Co., LTD</a:t>
                      </a:r>
                      <a:endParaRPr lang="zh-CN" altLang="en-US" sz="1600" kern="100" dirty="0">
                        <a:solidFill>
                          <a:schemeClr val="dk1"/>
                        </a:solidFill>
                        <a:effectLst/>
                        <a:latin typeface="Times New Roman" panose="02020603050405020304" pitchFamily="18" charset="0"/>
                        <a:ea typeface="+mn-ea"/>
                        <a:cs typeface="Times New Roman" panose="02020603050405020304" pitchFamily="18" charset="0"/>
                      </a:endParaRPr>
                    </a:p>
                  </a:txBody>
                  <a:tcPr marL="52423" marR="52423" marT="0" marB="0" anchor="ctr"/>
                </a:tc>
                <a:tc>
                  <a:txBody>
                    <a:bodyPr/>
                    <a:lstStyle/>
                    <a:p>
                      <a:pPr algn="ctr"/>
                      <a:r>
                        <a:rPr lang="en-US" sz="1600" kern="100" dirty="0">
                          <a:effectLst/>
                          <a:latin typeface="Times New Roman" panose="02020603050405020304" pitchFamily="18" charset="0"/>
                          <a:cs typeface="Times New Roman" panose="02020603050405020304" pitchFamily="18" charset="0"/>
                        </a:rPr>
                        <a:t>2014</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2423" marR="52423" marT="0" marB="0" anchor="ctr"/>
                </a:tc>
                <a:tc>
                  <a:txBody>
                    <a:bodyPr/>
                    <a:lstStyle/>
                    <a:p>
                      <a:pPr algn="just">
                        <a:lnSpc>
                          <a:spcPct val="114000"/>
                        </a:lnSpc>
                      </a:pPr>
                      <a:r>
                        <a:rPr lang="en-US" sz="1700" kern="100" dirty="0" err="1">
                          <a:solidFill>
                            <a:schemeClr val="dk1"/>
                          </a:solidFill>
                          <a:effectLst/>
                          <a:latin typeface="Times New Roman" panose="02020603050405020304" pitchFamily="18" charset="0"/>
                          <a:ea typeface="+mn-ea"/>
                          <a:cs typeface="Times New Roman" panose="02020603050405020304" pitchFamily="18" charset="0"/>
                        </a:rPr>
                        <a:t>Hanyun</a:t>
                      </a:r>
                      <a:r>
                        <a:rPr lang="en-US" sz="1700" kern="100" dirty="0">
                          <a:solidFill>
                            <a:schemeClr val="dk1"/>
                          </a:solidFill>
                          <a:effectLst/>
                          <a:latin typeface="Times New Roman" panose="02020603050405020304" pitchFamily="18" charset="0"/>
                          <a:ea typeface="+mn-ea"/>
                          <a:cs typeface="Times New Roman" panose="02020603050405020304" pitchFamily="18" charset="0"/>
                        </a:rPr>
                        <a:t> </a:t>
                      </a:r>
                      <a:r>
                        <a:rPr lang="en-US" altLang="zh-CN" sz="1700" kern="100" dirty="0">
                          <a:solidFill>
                            <a:schemeClr val="dk1"/>
                          </a:solidFill>
                          <a:effectLst/>
                          <a:latin typeface="Times New Roman" panose="02020603050405020304" pitchFamily="18" charset="0"/>
                          <a:ea typeface="+mn-ea"/>
                          <a:cs typeface="Times New Roman" panose="02020603050405020304" pitchFamily="18" charset="0"/>
                        </a:rPr>
                        <a:t>provide </a:t>
                      </a:r>
                      <a:r>
                        <a:rPr lang="en-US" sz="1700" kern="100" dirty="0">
                          <a:solidFill>
                            <a:schemeClr val="dk1"/>
                          </a:solidFill>
                          <a:effectLst/>
                          <a:latin typeface="Times New Roman" panose="02020603050405020304" pitchFamily="18" charset="0"/>
                          <a:ea typeface="+mn-ea"/>
                          <a:cs typeface="Times New Roman" panose="02020603050405020304" pitchFamily="18" charset="0"/>
                        </a:rPr>
                        <a:t>m</a:t>
                      </a:r>
                      <a:r>
                        <a:rPr lang="en-US" altLang="zh-CN" sz="1700" kern="100" dirty="0">
                          <a:solidFill>
                            <a:schemeClr val="dk1"/>
                          </a:solidFill>
                          <a:effectLst/>
                          <a:latin typeface="Times New Roman" panose="02020603050405020304" pitchFamily="18" charset="0"/>
                          <a:ea typeface="+mn-ea"/>
                          <a:cs typeface="Times New Roman" panose="02020603050405020304" pitchFamily="18" charset="0"/>
                        </a:rPr>
                        <a:t>ore than 80 professional fields, including logistics and transportation, smart city, core components and education</a:t>
                      </a:r>
                      <a:r>
                        <a:rPr lang="en-US" sz="1700" kern="100" dirty="0">
                          <a:solidFill>
                            <a:schemeClr val="dk1"/>
                          </a:solidFill>
                          <a:effectLst/>
                          <a:latin typeface="Times New Roman" panose="02020603050405020304" pitchFamily="18" charset="0"/>
                          <a:ea typeface="+mn-ea"/>
                          <a:cs typeface="Times New Roman" panose="02020603050405020304" pitchFamily="18" charset="0"/>
                        </a:rPr>
                        <a:t>. </a:t>
                      </a:r>
                      <a:endParaRPr lang="zh-CN" altLang="en-US" sz="1700" kern="100" dirty="0">
                        <a:solidFill>
                          <a:schemeClr val="dk1"/>
                        </a:solidFill>
                        <a:effectLst/>
                        <a:latin typeface="Times New Roman" panose="02020603050405020304" pitchFamily="18" charset="0"/>
                        <a:ea typeface="+mn-ea"/>
                        <a:cs typeface="Times New Roman" panose="02020603050405020304" pitchFamily="18" charset="0"/>
                      </a:endParaRPr>
                    </a:p>
                  </a:txBody>
                  <a:tcPr marL="52423" marR="52423" marT="0" marB="0" anchor="ctr"/>
                </a:tc>
              </a:tr>
            </a:tbl>
          </a:graphicData>
        </a:graphic>
      </p:graphicFrame>
      <p:pic>
        <p:nvPicPr>
          <p:cNvPr id="8" name="图片 7"/>
          <p:cNvPicPr>
            <a:picLocks noChangeAspect="1"/>
          </p:cNvPicPr>
          <p:nvPr/>
        </p:nvPicPr>
        <p:blipFill>
          <a:blip r:embed="rId3"/>
          <a:stretch>
            <a:fillRect/>
          </a:stretch>
        </p:blipFill>
        <p:spPr>
          <a:xfrm>
            <a:off x="228598" y="4774251"/>
            <a:ext cx="1433513" cy="426378"/>
          </a:xfrm>
          <a:prstGeom prst="rect">
            <a:avLst/>
          </a:prstGeom>
        </p:spPr>
      </p:pic>
      <p:pic>
        <p:nvPicPr>
          <p:cNvPr id="10" name="图片 9"/>
          <p:cNvPicPr>
            <a:picLocks noChangeAspect="1"/>
          </p:cNvPicPr>
          <p:nvPr/>
        </p:nvPicPr>
        <p:blipFill>
          <a:blip r:embed="rId4"/>
          <a:stretch>
            <a:fillRect/>
          </a:stretch>
        </p:blipFill>
        <p:spPr>
          <a:xfrm>
            <a:off x="228598" y="3651457"/>
            <a:ext cx="1433513" cy="780552"/>
          </a:xfrm>
          <a:prstGeom prst="rect">
            <a:avLst/>
          </a:prstGeom>
        </p:spPr>
      </p:pic>
      <p:pic>
        <p:nvPicPr>
          <p:cNvPr id="13" name="图片 12"/>
          <p:cNvPicPr>
            <a:picLocks noChangeAspect="1"/>
          </p:cNvPicPr>
          <p:nvPr/>
        </p:nvPicPr>
        <p:blipFill>
          <a:blip r:embed="rId5"/>
          <a:stretch>
            <a:fillRect/>
          </a:stretch>
        </p:blipFill>
        <p:spPr>
          <a:xfrm>
            <a:off x="232504" y="2819359"/>
            <a:ext cx="1429607" cy="387185"/>
          </a:xfrm>
          <a:prstGeom prst="rect">
            <a:avLst/>
          </a:prstGeom>
        </p:spPr>
      </p:pic>
      <p:pic>
        <p:nvPicPr>
          <p:cNvPr id="18" name="图片 17"/>
          <p:cNvPicPr>
            <a:picLocks noChangeAspect="1"/>
          </p:cNvPicPr>
          <p:nvPr/>
        </p:nvPicPr>
        <p:blipFill>
          <a:blip r:embed="rId6"/>
          <a:stretch>
            <a:fillRect/>
          </a:stretch>
        </p:blipFill>
        <p:spPr>
          <a:xfrm>
            <a:off x="228598" y="5513353"/>
            <a:ext cx="1433513" cy="5396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831B4D85-B377-425F-BB13-FAA3CE0FF2E4}" type="slidenum">
              <a:rPr lang="zh-CN" altLang="en-US" smtClean="0"/>
            </a:fld>
            <a:endParaRPr lang="zh-CN" altLang="en-US"/>
          </a:p>
        </p:txBody>
      </p:sp>
      <p:cxnSp>
        <p:nvCxnSpPr>
          <p:cNvPr id="5" name="直接连接符 4"/>
          <p:cNvCxnSpPr/>
          <p:nvPr/>
        </p:nvCxnSpPr>
        <p:spPr>
          <a:xfrm>
            <a:off x="690149" y="720751"/>
            <a:ext cx="6937695" cy="0"/>
          </a:xfrm>
          <a:prstGeom prst="line">
            <a:avLst/>
          </a:prstGeom>
          <a:ln w="12700"/>
        </p:spPr>
        <p:style>
          <a:lnRef idx="1">
            <a:schemeClr val="dk1"/>
          </a:lnRef>
          <a:fillRef idx="0">
            <a:schemeClr val="dk1"/>
          </a:fillRef>
          <a:effectRef idx="0">
            <a:schemeClr val="dk1"/>
          </a:effectRef>
          <a:fontRef idx="minor">
            <a:schemeClr val="tx1"/>
          </a:fontRef>
        </p:style>
      </p:cxnSp>
      <p:sp>
        <p:nvSpPr>
          <p:cNvPr id="6" name="文本框 5"/>
          <p:cNvSpPr txBox="1"/>
          <p:nvPr/>
        </p:nvSpPr>
        <p:spPr>
          <a:xfrm>
            <a:off x="830511" y="89782"/>
            <a:ext cx="4436471" cy="584775"/>
          </a:xfrm>
          <a:prstGeom prst="rect">
            <a:avLst/>
          </a:prstGeom>
          <a:noFill/>
        </p:spPr>
        <p:txBody>
          <a:bodyPr wrap="none" rtlCol="0">
            <a:spAutoFit/>
          </a:bodyPr>
          <a:lstStyle/>
          <a:p>
            <a:r>
              <a:rPr lang="en-US" altLang="zh-CN" sz="1600" dirty="0">
                <a:latin typeface="Arial Narrow" panose="020B0606020202030204" pitchFamily="34" charset="0"/>
              </a:rPr>
              <a:t>NANJING UNIVERSITY OF SCIENCE &amp; TECHNOLOGY</a:t>
            </a:r>
            <a:endParaRPr lang="en-US" altLang="zh-CN" sz="1600" dirty="0">
              <a:latin typeface="Arial Narrow" panose="020B0606020202030204" pitchFamily="34" charset="0"/>
            </a:endParaRPr>
          </a:p>
          <a:p>
            <a:r>
              <a:rPr lang="en-US" altLang="zh-CN" sz="1600" dirty="0">
                <a:latin typeface="Arial Narrow" panose="020B0606020202030204" pitchFamily="34" charset="0"/>
              </a:rPr>
              <a:t>CENTER FOR INNOVATION AND DEVELOPMENT</a:t>
            </a:r>
            <a:endParaRPr lang="zh-CN" altLang="en-US" sz="1600" dirty="0">
              <a:latin typeface="Arial Narrow" panose="020B0606020202030204" pitchFamily="34"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112" y="50334"/>
            <a:ext cx="763399" cy="725229"/>
          </a:xfrm>
          <a:prstGeom prst="rect">
            <a:avLst/>
          </a:prstGeom>
        </p:spPr>
      </p:pic>
      <p:sp>
        <p:nvSpPr>
          <p:cNvPr id="12" name="标题 1"/>
          <p:cNvSpPr>
            <a:spLocks noGrp="1"/>
          </p:cNvSpPr>
          <p:nvPr>
            <p:ph type="title"/>
          </p:nvPr>
        </p:nvSpPr>
        <p:spPr>
          <a:xfrm>
            <a:off x="-214313" y="609230"/>
            <a:ext cx="12620626" cy="969937"/>
          </a:xfrm>
        </p:spPr>
        <p:txBody>
          <a:bodyPr>
            <a:normAutofit/>
          </a:bodyPr>
          <a:lstStyle/>
          <a:p>
            <a:pPr algn="ctr"/>
            <a:r>
              <a:rPr lang="en-US" altLang="zh-CN" sz="2800" b="1" dirty="0">
                <a:latin typeface="Times New Roman" panose="02020603050405020304" pitchFamily="18" charset="0"/>
                <a:cs typeface="Times New Roman" panose="02020603050405020304" pitchFamily="18" charset="0"/>
              </a:rPr>
              <a:t>Discussion</a:t>
            </a:r>
            <a:endParaRPr lang="zh-CN" altLang="en-US" sz="2800" b="1" dirty="0">
              <a:latin typeface="Times New Roman" panose="02020603050405020304" pitchFamily="18" charset="0"/>
              <a:cs typeface="Times New Roman" panose="02020603050405020304" pitchFamily="18" charset="0"/>
            </a:endParaRPr>
          </a:p>
        </p:txBody>
      </p:sp>
      <p:sp>
        <p:nvSpPr>
          <p:cNvPr id="17" name="文本框 16"/>
          <p:cNvSpPr txBox="1"/>
          <p:nvPr/>
        </p:nvSpPr>
        <p:spPr>
          <a:xfrm>
            <a:off x="182361" y="1424160"/>
            <a:ext cx="11827277" cy="461665"/>
          </a:xfrm>
          <a:prstGeom prst="rect">
            <a:avLst/>
          </a:prstGeom>
          <a:noFill/>
        </p:spPr>
        <p:txBody>
          <a:bodyPr wrap="square" rtlCol="0">
            <a:spAutoFit/>
          </a:bodyPr>
          <a:lstStyle/>
          <a:p>
            <a:pPr marL="342900" indent="-342900">
              <a:buFont typeface="Wingdings" panose="05000000000000000000" pitchFamily="2" charset="2"/>
              <a:buChar char="l"/>
            </a:pPr>
            <a:r>
              <a:rPr lang="en-US" altLang="zh-CN" sz="2400" b="1" kern="100" dirty="0">
                <a:effectLst/>
                <a:latin typeface="Times New Roman" panose="02020603050405020304" pitchFamily="18" charset="0"/>
                <a:ea typeface="楷体" panose="02010609060101010101" pitchFamily="49" charset="-122"/>
                <a:cs typeface="Times New Roman" panose="02020603050405020304" pitchFamily="18" charset="0"/>
              </a:rPr>
              <a:t>Proposition 1</a:t>
            </a:r>
            <a:endParaRPr lang="en-US" altLang="zh-CN" sz="2400" dirty="0">
              <a:latin typeface="Times New Roman" panose="02020603050405020304" pitchFamily="18" charset="0"/>
              <a:cs typeface="Times New Roman" panose="02020603050405020304" pitchFamily="18" charset="0"/>
            </a:endParaRPr>
          </a:p>
        </p:txBody>
      </p:sp>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9174" y="0"/>
            <a:ext cx="3422826" cy="889046"/>
          </a:xfrm>
          <a:prstGeom prst="rect">
            <a:avLst/>
          </a:prstGeom>
        </p:spPr>
      </p:pic>
      <p:sp>
        <p:nvSpPr>
          <p:cNvPr id="13" name="文本框 12"/>
          <p:cNvSpPr txBox="1"/>
          <p:nvPr/>
        </p:nvSpPr>
        <p:spPr>
          <a:xfrm>
            <a:off x="690149" y="1916603"/>
            <a:ext cx="10863676" cy="2246769"/>
          </a:xfrm>
          <a:prstGeom prst="rect">
            <a:avLst/>
          </a:prstGeom>
          <a:noFill/>
        </p:spPr>
        <p:txBody>
          <a:bodyPr wrap="square">
            <a:spAutoFit/>
          </a:bodyPr>
          <a:lstStyle/>
          <a:p>
            <a:pPr algn="just"/>
            <a:r>
              <a:rPr lang="en-US" altLang="zh-CN" sz="2800" dirty="0">
                <a:latin typeface="Times New Roman" panose="02020603050405020304" pitchFamily="18" charset="0"/>
                <a:cs typeface="Times New Roman" panose="02020603050405020304" pitchFamily="18" charset="0"/>
              </a:rPr>
              <a:t>Gathering of ICT leading enterprises, digital industry ecology is formed by leading enterprises and upstream and downstream enterprises, digital industrialization is formed led by ICT leading enterprises, and the development of regional digital innovation ecosystem is promoted together with industrial digitalization, digital value and digital governance.</a:t>
            </a:r>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KSO_WM_UNIT_TABLE_BEAUTIFY" val="smartTable{c189e2ba-8741-433b-96d1-ad698c95995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7008</Words>
  <Application>WPS 演示</Application>
  <PresentationFormat>宽屏</PresentationFormat>
  <Paragraphs>182</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Arial</vt:lpstr>
      <vt:lpstr>宋体</vt:lpstr>
      <vt:lpstr>Wingdings</vt:lpstr>
      <vt:lpstr>Times New Roman</vt:lpstr>
      <vt:lpstr>楷体</vt:lpstr>
      <vt:lpstr>等线</vt:lpstr>
      <vt:lpstr>Bahnschrift Light</vt:lpstr>
      <vt:lpstr>Arial Narrow</vt:lpstr>
      <vt:lpstr>微软雅黑</vt:lpstr>
      <vt:lpstr>Arial Unicode MS</vt:lpstr>
      <vt:lpstr>等线 Light</vt:lpstr>
      <vt:lpstr>Office 主题​​</vt:lpstr>
      <vt:lpstr>A Resource-Based View on Nurturing Digital Innovation Ecosystem in a Region: Case Studies of Four Cites in China</vt:lpstr>
      <vt:lpstr>Contents</vt:lpstr>
      <vt:lpstr>Research Background</vt:lpstr>
      <vt:lpstr>Research Question</vt:lpstr>
      <vt:lpstr>Literature Review</vt:lpstr>
      <vt:lpstr>Literature Review</vt:lpstr>
      <vt:lpstr>Research Methodology</vt:lpstr>
      <vt:lpstr>Research Methodology</vt:lpstr>
      <vt:lpstr>Discussion</vt:lpstr>
      <vt:lpstr>Discussion</vt:lpstr>
      <vt:lpstr>Discussion</vt:lpstr>
      <vt:lpstr>PowerPoint 演示文稿</vt:lpstr>
      <vt:lpstr>Thank you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Tao LEE</dc:creator>
  <cp:lastModifiedBy>超级赛亚男</cp:lastModifiedBy>
  <cp:revision>344</cp:revision>
  <dcterms:created xsi:type="dcterms:W3CDTF">2020-07-10T06:23:00Z</dcterms:created>
  <dcterms:modified xsi:type="dcterms:W3CDTF">2022-05-16T05:52:11Z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0x010100460E49E653FB8648B5E8A66F602A6B1A</vt:lpwstr>
  </property>
  <property fmtid="{D5CDD505-2E9C-101B-9397-08002B2CF9AE}" pid="3" name="ICV">
    <vt:lpwstr>081BC80C65554FB6845EEFF08A4B5A51</vt:lpwstr>
  </property>
  <property fmtid="{D5CDD505-2E9C-101B-9397-08002B2CF9AE}" pid="4" name="KSOProductBuildVer">
    <vt:lpwstr>2052-11.1.0.11411</vt:lpwstr>
  </property>
</Properties>
</file>