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9" r:id="rId3"/>
    <p:sldId id="270" r:id="rId4"/>
    <p:sldId id="257" r:id="rId5"/>
    <p:sldId id="259" r:id="rId6"/>
    <p:sldId id="260" r:id="rId7"/>
    <p:sldId id="261" r:id="rId8"/>
    <p:sldId id="262" r:id="rId9"/>
    <p:sldId id="263" r:id="rId10"/>
    <p:sldId id="274" r:id="rId11"/>
    <p:sldId id="272" r:id="rId12"/>
    <p:sldId id="273" r:id="rId13"/>
    <p:sldId id="275" r:id="rId14"/>
    <p:sldId id="276" r:id="rId15"/>
    <p:sldId id="265" r:id="rId16"/>
    <p:sldId id="266" r:id="rId17"/>
    <p:sldId id="26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514" y="53"/>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CE85E-1707-4A3C-BF61-81908C3DAE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70EDEF6-C604-442E-B4AC-EE0176AC80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85740FD-6DF6-4C6F-A31A-AC04801E3370}"/>
              </a:ext>
            </a:extLst>
          </p:cNvPr>
          <p:cNvSpPr>
            <a:spLocks noGrp="1"/>
          </p:cNvSpPr>
          <p:nvPr>
            <p:ph type="dt" sz="half" idx="10"/>
          </p:nvPr>
        </p:nvSpPr>
        <p:spPr/>
        <p:txBody>
          <a:bodyPr/>
          <a:lstStyle/>
          <a:p>
            <a:fld id="{D7E12EFE-AF5B-4D40-92E7-66B59BFB07F7}" type="datetimeFigureOut">
              <a:rPr lang="en-GB" smtClean="0"/>
              <a:t>15/05/2022</a:t>
            </a:fld>
            <a:endParaRPr lang="en-GB"/>
          </a:p>
        </p:txBody>
      </p:sp>
      <p:sp>
        <p:nvSpPr>
          <p:cNvPr id="5" name="Footer Placeholder 4">
            <a:extLst>
              <a:ext uri="{FF2B5EF4-FFF2-40B4-BE49-F238E27FC236}">
                <a16:creationId xmlns:a16="http://schemas.microsoft.com/office/drawing/2014/main" id="{F71915EE-4CE0-4786-AA5F-160B45B868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1EDE98-6F15-4B48-BE8E-87EAD8C8DCB9}"/>
              </a:ext>
            </a:extLst>
          </p:cNvPr>
          <p:cNvSpPr>
            <a:spLocks noGrp="1"/>
          </p:cNvSpPr>
          <p:nvPr>
            <p:ph type="sldNum" sz="quarter" idx="12"/>
          </p:nvPr>
        </p:nvSpPr>
        <p:spPr/>
        <p:txBody>
          <a:bodyPr/>
          <a:lstStyle/>
          <a:p>
            <a:fld id="{CBC9A90B-E242-4C29-B9E5-A35688532CFB}" type="slidenum">
              <a:rPr lang="en-GB" smtClean="0"/>
              <a:t>‹#›</a:t>
            </a:fld>
            <a:endParaRPr lang="en-GB"/>
          </a:p>
        </p:txBody>
      </p:sp>
    </p:spTree>
    <p:extLst>
      <p:ext uri="{BB962C8B-B14F-4D97-AF65-F5344CB8AC3E}">
        <p14:creationId xmlns:p14="http://schemas.microsoft.com/office/powerpoint/2010/main" val="2437072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9654-A0BA-4053-844E-35F1F1A8808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F0B1369-439B-4BBA-A474-DBC4D4DE86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4F9D35-4A58-442A-A256-256A450343EF}"/>
              </a:ext>
            </a:extLst>
          </p:cNvPr>
          <p:cNvSpPr>
            <a:spLocks noGrp="1"/>
          </p:cNvSpPr>
          <p:nvPr>
            <p:ph type="dt" sz="half" idx="10"/>
          </p:nvPr>
        </p:nvSpPr>
        <p:spPr/>
        <p:txBody>
          <a:bodyPr/>
          <a:lstStyle/>
          <a:p>
            <a:fld id="{D7E12EFE-AF5B-4D40-92E7-66B59BFB07F7}" type="datetimeFigureOut">
              <a:rPr lang="en-GB" smtClean="0"/>
              <a:t>15/05/2022</a:t>
            </a:fld>
            <a:endParaRPr lang="en-GB"/>
          </a:p>
        </p:txBody>
      </p:sp>
      <p:sp>
        <p:nvSpPr>
          <p:cNvPr id="5" name="Footer Placeholder 4">
            <a:extLst>
              <a:ext uri="{FF2B5EF4-FFF2-40B4-BE49-F238E27FC236}">
                <a16:creationId xmlns:a16="http://schemas.microsoft.com/office/drawing/2014/main" id="{623533FD-F415-4D86-9DA0-968E6D07BF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1C8D89-E4C0-4D6D-9AB6-2F6A25670180}"/>
              </a:ext>
            </a:extLst>
          </p:cNvPr>
          <p:cNvSpPr>
            <a:spLocks noGrp="1"/>
          </p:cNvSpPr>
          <p:nvPr>
            <p:ph type="sldNum" sz="quarter" idx="12"/>
          </p:nvPr>
        </p:nvSpPr>
        <p:spPr/>
        <p:txBody>
          <a:bodyPr/>
          <a:lstStyle/>
          <a:p>
            <a:fld id="{CBC9A90B-E242-4C29-B9E5-A35688532CFB}" type="slidenum">
              <a:rPr lang="en-GB" smtClean="0"/>
              <a:t>‹#›</a:t>
            </a:fld>
            <a:endParaRPr lang="en-GB"/>
          </a:p>
        </p:txBody>
      </p:sp>
      <p:pic>
        <p:nvPicPr>
          <p:cNvPr id="7" name="Picture 2" descr="Sheffield Hallam University">
            <a:extLst>
              <a:ext uri="{FF2B5EF4-FFF2-40B4-BE49-F238E27FC236}">
                <a16:creationId xmlns:a16="http://schemas.microsoft.com/office/drawing/2014/main" id="{8688FEE7-0630-46EA-AAA2-86106B0264C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96526" y="185738"/>
            <a:ext cx="999940" cy="665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4596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D34E5D-7120-46FB-A30C-FB8154D4A6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79705F9-6EE1-4E2F-83B0-2F96C2337C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7FCC81-483A-4568-9D0B-CEB32D6BE4C4}"/>
              </a:ext>
            </a:extLst>
          </p:cNvPr>
          <p:cNvSpPr>
            <a:spLocks noGrp="1"/>
          </p:cNvSpPr>
          <p:nvPr>
            <p:ph type="dt" sz="half" idx="10"/>
          </p:nvPr>
        </p:nvSpPr>
        <p:spPr/>
        <p:txBody>
          <a:bodyPr/>
          <a:lstStyle/>
          <a:p>
            <a:fld id="{D7E12EFE-AF5B-4D40-92E7-66B59BFB07F7}" type="datetimeFigureOut">
              <a:rPr lang="en-GB" smtClean="0"/>
              <a:t>15/05/2022</a:t>
            </a:fld>
            <a:endParaRPr lang="en-GB"/>
          </a:p>
        </p:txBody>
      </p:sp>
      <p:sp>
        <p:nvSpPr>
          <p:cNvPr id="5" name="Footer Placeholder 4">
            <a:extLst>
              <a:ext uri="{FF2B5EF4-FFF2-40B4-BE49-F238E27FC236}">
                <a16:creationId xmlns:a16="http://schemas.microsoft.com/office/drawing/2014/main" id="{F7496956-8D46-45D5-843D-AD3B0E1D78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716D00-2329-4262-9D58-F5FEB4121568}"/>
              </a:ext>
            </a:extLst>
          </p:cNvPr>
          <p:cNvSpPr>
            <a:spLocks noGrp="1"/>
          </p:cNvSpPr>
          <p:nvPr>
            <p:ph type="sldNum" sz="quarter" idx="12"/>
          </p:nvPr>
        </p:nvSpPr>
        <p:spPr/>
        <p:txBody>
          <a:bodyPr/>
          <a:lstStyle/>
          <a:p>
            <a:fld id="{CBC9A90B-E242-4C29-B9E5-A35688532CFB}" type="slidenum">
              <a:rPr lang="en-GB" smtClean="0"/>
              <a:t>‹#›</a:t>
            </a:fld>
            <a:endParaRPr lang="en-GB"/>
          </a:p>
        </p:txBody>
      </p:sp>
      <p:pic>
        <p:nvPicPr>
          <p:cNvPr id="7" name="Picture 2" descr="Sheffield Hallam University">
            <a:extLst>
              <a:ext uri="{FF2B5EF4-FFF2-40B4-BE49-F238E27FC236}">
                <a16:creationId xmlns:a16="http://schemas.microsoft.com/office/drawing/2014/main" id="{B74C6ED9-26EA-40DC-AEAA-2B95BE92332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96526" y="185738"/>
            <a:ext cx="999940" cy="665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3626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556E9-EBE5-4FCC-8DF5-5898B6F8DF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3DA7ED-24DB-494E-B71B-336FB93233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6097B4-F590-4D6D-99F3-E8C848C0C209}"/>
              </a:ext>
            </a:extLst>
          </p:cNvPr>
          <p:cNvSpPr>
            <a:spLocks noGrp="1"/>
          </p:cNvSpPr>
          <p:nvPr>
            <p:ph type="dt" sz="half" idx="10"/>
          </p:nvPr>
        </p:nvSpPr>
        <p:spPr/>
        <p:txBody>
          <a:bodyPr/>
          <a:lstStyle/>
          <a:p>
            <a:fld id="{D7E12EFE-AF5B-4D40-92E7-66B59BFB07F7}" type="datetimeFigureOut">
              <a:rPr lang="en-GB" smtClean="0"/>
              <a:t>15/05/2022</a:t>
            </a:fld>
            <a:endParaRPr lang="en-GB"/>
          </a:p>
        </p:txBody>
      </p:sp>
      <p:sp>
        <p:nvSpPr>
          <p:cNvPr id="5" name="Footer Placeholder 4">
            <a:extLst>
              <a:ext uri="{FF2B5EF4-FFF2-40B4-BE49-F238E27FC236}">
                <a16:creationId xmlns:a16="http://schemas.microsoft.com/office/drawing/2014/main" id="{AEE788F6-DBE7-4937-BD6F-D8DEF5A37A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BF80A5-5490-41B9-AEDF-A52E52E365FC}"/>
              </a:ext>
            </a:extLst>
          </p:cNvPr>
          <p:cNvSpPr>
            <a:spLocks noGrp="1"/>
          </p:cNvSpPr>
          <p:nvPr>
            <p:ph type="sldNum" sz="quarter" idx="12"/>
          </p:nvPr>
        </p:nvSpPr>
        <p:spPr/>
        <p:txBody>
          <a:bodyPr/>
          <a:lstStyle/>
          <a:p>
            <a:fld id="{CBC9A90B-E242-4C29-B9E5-A35688532CFB}" type="slidenum">
              <a:rPr lang="en-GB" smtClean="0"/>
              <a:t>‹#›</a:t>
            </a:fld>
            <a:endParaRPr lang="en-GB"/>
          </a:p>
        </p:txBody>
      </p:sp>
      <p:pic>
        <p:nvPicPr>
          <p:cNvPr id="1026" name="Picture 2" descr="Sheffield Hallam University">
            <a:extLst>
              <a:ext uri="{FF2B5EF4-FFF2-40B4-BE49-F238E27FC236}">
                <a16:creationId xmlns:a16="http://schemas.microsoft.com/office/drawing/2014/main" id="{87CA1BC7-A0A9-4D58-B142-6D0EA36C936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96526" y="185738"/>
            <a:ext cx="999940" cy="665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4244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7726B-74A6-4A68-ACE8-0C222E7644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2DD244B-B9E5-434D-A63B-8351D2D95F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7461AF-6954-4EFE-977D-314E1D04164C}"/>
              </a:ext>
            </a:extLst>
          </p:cNvPr>
          <p:cNvSpPr>
            <a:spLocks noGrp="1"/>
          </p:cNvSpPr>
          <p:nvPr>
            <p:ph type="dt" sz="half" idx="10"/>
          </p:nvPr>
        </p:nvSpPr>
        <p:spPr/>
        <p:txBody>
          <a:bodyPr/>
          <a:lstStyle/>
          <a:p>
            <a:fld id="{D7E12EFE-AF5B-4D40-92E7-66B59BFB07F7}" type="datetimeFigureOut">
              <a:rPr lang="en-GB" smtClean="0"/>
              <a:t>15/05/2022</a:t>
            </a:fld>
            <a:endParaRPr lang="en-GB"/>
          </a:p>
        </p:txBody>
      </p:sp>
      <p:sp>
        <p:nvSpPr>
          <p:cNvPr id="5" name="Footer Placeholder 4">
            <a:extLst>
              <a:ext uri="{FF2B5EF4-FFF2-40B4-BE49-F238E27FC236}">
                <a16:creationId xmlns:a16="http://schemas.microsoft.com/office/drawing/2014/main" id="{33A8AE73-E5F4-4DEF-9022-88C3AE20A8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9B2F4E-8438-49B8-99AE-898AF5112AE8}"/>
              </a:ext>
            </a:extLst>
          </p:cNvPr>
          <p:cNvSpPr>
            <a:spLocks noGrp="1"/>
          </p:cNvSpPr>
          <p:nvPr>
            <p:ph type="sldNum" sz="quarter" idx="12"/>
          </p:nvPr>
        </p:nvSpPr>
        <p:spPr/>
        <p:txBody>
          <a:bodyPr/>
          <a:lstStyle/>
          <a:p>
            <a:fld id="{CBC9A90B-E242-4C29-B9E5-A35688532CFB}" type="slidenum">
              <a:rPr lang="en-GB" smtClean="0"/>
              <a:t>‹#›</a:t>
            </a:fld>
            <a:endParaRPr lang="en-GB"/>
          </a:p>
        </p:txBody>
      </p:sp>
      <p:pic>
        <p:nvPicPr>
          <p:cNvPr id="7" name="Picture 2" descr="Sheffield Hallam University">
            <a:extLst>
              <a:ext uri="{FF2B5EF4-FFF2-40B4-BE49-F238E27FC236}">
                <a16:creationId xmlns:a16="http://schemas.microsoft.com/office/drawing/2014/main" id="{1774AC6F-8987-4B11-B12F-EBF08B8C051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96526" y="185738"/>
            <a:ext cx="999940" cy="665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6107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F831E-DA6D-4A29-8F7B-9E2509A978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D4DD31-3B57-408C-A889-CCB81EE36B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FD34FCC-3670-47D3-93F1-A25EBDCBD4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F2B4F3E-6854-4875-8C08-4599B8F36A11}"/>
              </a:ext>
            </a:extLst>
          </p:cNvPr>
          <p:cNvSpPr>
            <a:spLocks noGrp="1"/>
          </p:cNvSpPr>
          <p:nvPr>
            <p:ph type="dt" sz="half" idx="10"/>
          </p:nvPr>
        </p:nvSpPr>
        <p:spPr/>
        <p:txBody>
          <a:bodyPr/>
          <a:lstStyle/>
          <a:p>
            <a:fld id="{D7E12EFE-AF5B-4D40-92E7-66B59BFB07F7}" type="datetimeFigureOut">
              <a:rPr lang="en-GB" smtClean="0"/>
              <a:t>15/05/2022</a:t>
            </a:fld>
            <a:endParaRPr lang="en-GB"/>
          </a:p>
        </p:txBody>
      </p:sp>
      <p:sp>
        <p:nvSpPr>
          <p:cNvPr id="6" name="Footer Placeholder 5">
            <a:extLst>
              <a:ext uri="{FF2B5EF4-FFF2-40B4-BE49-F238E27FC236}">
                <a16:creationId xmlns:a16="http://schemas.microsoft.com/office/drawing/2014/main" id="{8870C381-B87C-4883-A507-C6876D0607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0EDC8E-A55F-4E1A-93C8-7D8D51A98C04}"/>
              </a:ext>
            </a:extLst>
          </p:cNvPr>
          <p:cNvSpPr>
            <a:spLocks noGrp="1"/>
          </p:cNvSpPr>
          <p:nvPr>
            <p:ph type="sldNum" sz="quarter" idx="12"/>
          </p:nvPr>
        </p:nvSpPr>
        <p:spPr/>
        <p:txBody>
          <a:bodyPr/>
          <a:lstStyle/>
          <a:p>
            <a:fld id="{CBC9A90B-E242-4C29-B9E5-A35688532CFB}" type="slidenum">
              <a:rPr lang="en-GB" smtClean="0"/>
              <a:t>‹#›</a:t>
            </a:fld>
            <a:endParaRPr lang="en-GB"/>
          </a:p>
        </p:txBody>
      </p:sp>
      <p:pic>
        <p:nvPicPr>
          <p:cNvPr id="8" name="Picture 2" descr="Sheffield Hallam University">
            <a:extLst>
              <a:ext uri="{FF2B5EF4-FFF2-40B4-BE49-F238E27FC236}">
                <a16:creationId xmlns:a16="http://schemas.microsoft.com/office/drawing/2014/main" id="{35591DE4-8387-46FD-9AE3-60B630F9B51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96526" y="185738"/>
            <a:ext cx="999940" cy="665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2602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9ED35-971F-42F9-B32F-0F205594B95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C4999A3-9F95-4DCF-8187-F24A87039D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A4D9D8-2E01-4CD6-9F1E-8A1EA5C999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20DAC88-D787-478F-9F77-1290E48A58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459D7E-C1F5-461D-B68F-9C79F72A3C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5B8501B-8944-49ED-B452-98122F344167}"/>
              </a:ext>
            </a:extLst>
          </p:cNvPr>
          <p:cNvSpPr>
            <a:spLocks noGrp="1"/>
          </p:cNvSpPr>
          <p:nvPr>
            <p:ph type="dt" sz="half" idx="10"/>
          </p:nvPr>
        </p:nvSpPr>
        <p:spPr/>
        <p:txBody>
          <a:bodyPr/>
          <a:lstStyle/>
          <a:p>
            <a:fld id="{D7E12EFE-AF5B-4D40-92E7-66B59BFB07F7}" type="datetimeFigureOut">
              <a:rPr lang="en-GB" smtClean="0"/>
              <a:t>15/05/2022</a:t>
            </a:fld>
            <a:endParaRPr lang="en-GB"/>
          </a:p>
        </p:txBody>
      </p:sp>
      <p:sp>
        <p:nvSpPr>
          <p:cNvPr id="8" name="Footer Placeholder 7">
            <a:extLst>
              <a:ext uri="{FF2B5EF4-FFF2-40B4-BE49-F238E27FC236}">
                <a16:creationId xmlns:a16="http://schemas.microsoft.com/office/drawing/2014/main" id="{AB5AE86C-F986-4270-BA6F-C136B5C4092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8E4B6AC-5C9A-4236-B3DB-F40B046BDC77}"/>
              </a:ext>
            </a:extLst>
          </p:cNvPr>
          <p:cNvSpPr>
            <a:spLocks noGrp="1"/>
          </p:cNvSpPr>
          <p:nvPr>
            <p:ph type="sldNum" sz="quarter" idx="12"/>
          </p:nvPr>
        </p:nvSpPr>
        <p:spPr/>
        <p:txBody>
          <a:bodyPr/>
          <a:lstStyle/>
          <a:p>
            <a:fld id="{CBC9A90B-E242-4C29-B9E5-A35688532CFB}" type="slidenum">
              <a:rPr lang="en-GB" smtClean="0"/>
              <a:t>‹#›</a:t>
            </a:fld>
            <a:endParaRPr lang="en-GB"/>
          </a:p>
        </p:txBody>
      </p:sp>
      <p:pic>
        <p:nvPicPr>
          <p:cNvPr id="10" name="Picture 2" descr="Sheffield Hallam University">
            <a:extLst>
              <a:ext uri="{FF2B5EF4-FFF2-40B4-BE49-F238E27FC236}">
                <a16:creationId xmlns:a16="http://schemas.microsoft.com/office/drawing/2014/main" id="{EF1DC225-01DF-4EC9-9725-207BD10315F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96526" y="185738"/>
            <a:ext cx="999940" cy="665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5450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EF12C-63F7-4254-B5D1-3AF2876667B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3FB8DE8-9FF7-4859-AAA6-6C5E53DC72B7}"/>
              </a:ext>
            </a:extLst>
          </p:cNvPr>
          <p:cNvSpPr>
            <a:spLocks noGrp="1"/>
          </p:cNvSpPr>
          <p:nvPr>
            <p:ph type="dt" sz="half" idx="10"/>
          </p:nvPr>
        </p:nvSpPr>
        <p:spPr/>
        <p:txBody>
          <a:bodyPr/>
          <a:lstStyle/>
          <a:p>
            <a:fld id="{D7E12EFE-AF5B-4D40-92E7-66B59BFB07F7}" type="datetimeFigureOut">
              <a:rPr lang="en-GB" smtClean="0"/>
              <a:t>15/05/2022</a:t>
            </a:fld>
            <a:endParaRPr lang="en-GB"/>
          </a:p>
        </p:txBody>
      </p:sp>
      <p:sp>
        <p:nvSpPr>
          <p:cNvPr id="4" name="Footer Placeholder 3">
            <a:extLst>
              <a:ext uri="{FF2B5EF4-FFF2-40B4-BE49-F238E27FC236}">
                <a16:creationId xmlns:a16="http://schemas.microsoft.com/office/drawing/2014/main" id="{2D64472B-5D97-402A-BE6B-1A6911D64ED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BA34105-6E5E-4153-A457-29FE3F76B5BB}"/>
              </a:ext>
            </a:extLst>
          </p:cNvPr>
          <p:cNvSpPr>
            <a:spLocks noGrp="1"/>
          </p:cNvSpPr>
          <p:nvPr>
            <p:ph type="sldNum" sz="quarter" idx="12"/>
          </p:nvPr>
        </p:nvSpPr>
        <p:spPr/>
        <p:txBody>
          <a:bodyPr/>
          <a:lstStyle/>
          <a:p>
            <a:fld id="{CBC9A90B-E242-4C29-B9E5-A35688532CFB}" type="slidenum">
              <a:rPr lang="en-GB" smtClean="0"/>
              <a:t>‹#›</a:t>
            </a:fld>
            <a:endParaRPr lang="en-GB"/>
          </a:p>
        </p:txBody>
      </p:sp>
      <p:pic>
        <p:nvPicPr>
          <p:cNvPr id="7" name="Picture 2" descr="Sheffield Hallam University">
            <a:extLst>
              <a:ext uri="{FF2B5EF4-FFF2-40B4-BE49-F238E27FC236}">
                <a16:creationId xmlns:a16="http://schemas.microsoft.com/office/drawing/2014/main" id="{EA7D120E-4CFB-4E94-872B-00B31890554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96526" y="185738"/>
            <a:ext cx="999940" cy="665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089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D45E1A-2D6D-4026-BE0B-7AEE5C8DFCC9}"/>
              </a:ext>
            </a:extLst>
          </p:cNvPr>
          <p:cNvSpPr>
            <a:spLocks noGrp="1"/>
          </p:cNvSpPr>
          <p:nvPr>
            <p:ph type="dt" sz="half" idx="10"/>
          </p:nvPr>
        </p:nvSpPr>
        <p:spPr/>
        <p:txBody>
          <a:bodyPr/>
          <a:lstStyle/>
          <a:p>
            <a:fld id="{D7E12EFE-AF5B-4D40-92E7-66B59BFB07F7}" type="datetimeFigureOut">
              <a:rPr lang="en-GB" smtClean="0"/>
              <a:t>15/05/2022</a:t>
            </a:fld>
            <a:endParaRPr lang="en-GB"/>
          </a:p>
        </p:txBody>
      </p:sp>
      <p:sp>
        <p:nvSpPr>
          <p:cNvPr id="3" name="Footer Placeholder 2">
            <a:extLst>
              <a:ext uri="{FF2B5EF4-FFF2-40B4-BE49-F238E27FC236}">
                <a16:creationId xmlns:a16="http://schemas.microsoft.com/office/drawing/2014/main" id="{3CC7375C-46D5-4270-A538-18E64256178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059581C-CD1A-484D-A690-62AD05BDAB02}"/>
              </a:ext>
            </a:extLst>
          </p:cNvPr>
          <p:cNvSpPr>
            <a:spLocks noGrp="1"/>
          </p:cNvSpPr>
          <p:nvPr>
            <p:ph type="sldNum" sz="quarter" idx="12"/>
          </p:nvPr>
        </p:nvSpPr>
        <p:spPr/>
        <p:txBody>
          <a:bodyPr/>
          <a:lstStyle/>
          <a:p>
            <a:fld id="{CBC9A90B-E242-4C29-B9E5-A35688532CFB}" type="slidenum">
              <a:rPr lang="en-GB" smtClean="0"/>
              <a:t>‹#›</a:t>
            </a:fld>
            <a:endParaRPr lang="en-GB"/>
          </a:p>
        </p:txBody>
      </p:sp>
      <p:pic>
        <p:nvPicPr>
          <p:cNvPr id="5" name="Picture 2" descr="Sheffield Hallam University">
            <a:extLst>
              <a:ext uri="{FF2B5EF4-FFF2-40B4-BE49-F238E27FC236}">
                <a16:creationId xmlns:a16="http://schemas.microsoft.com/office/drawing/2014/main" id="{056A334F-4813-42D6-A5EB-3104254580E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96526" y="185738"/>
            <a:ext cx="999940" cy="665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9480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5EA35-4902-4503-BBB9-C5C2A4F3FF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A43EF2B-353A-4553-9F01-0691F26AFD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5FC1629-7A8D-4C43-AA94-6269144576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490990-1A38-49D2-896C-F8FAA8559646}"/>
              </a:ext>
            </a:extLst>
          </p:cNvPr>
          <p:cNvSpPr>
            <a:spLocks noGrp="1"/>
          </p:cNvSpPr>
          <p:nvPr>
            <p:ph type="dt" sz="half" idx="10"/>
          </p:nvPr>
        </p:nvSpPr>
        <p:spPr/>
        <p:txBody>
          <a:bodyPr/>
          <a:lstStyle/>
          <a:p>
            <a:fld id="{D7E12EFE-AF5B-4D40-92E7-66B59BFB07F7}" type="datetimeFigureOut">
              <a:rPr lang="en-GB" smtClean="0"/>
              <a:t>15/05/2022</a:t>
            </a:fld>
            <a:endParaRPr lang="en-GB"/>
          </a:p>
        </p:txBody>
      </p:sp>
      <p:sp>
        <p:nvSpPr>
          <p:cNvPr id="6" name="Footer Placeholder 5">
            <a:extLst>
              <a:ext uri="{FF2B5EF4-FFF2-40B4-BE49-F238E27FC236}">
                <a16:creationId xmlns:a16="http://schemas.microsoft.com/office/drawing/2014/main" id="{D19C0A50-28E8-49C5-920E-DACE2C0F511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1ADF34F-3969-4AE6-BEF7-72BD1DED4237}"/>
              </a:ext>
            </a:extLst>
          </p:cNvPr>
          <p:cNvSpPr>
            <a:spLocks noGrp="1"/>
          </p:cNvSpPr>
          <p:nvPr>
            <p:ph type="sldNum" sz="quarter" idx="12"/>
          </p:nvPr>
        </p:nvSpPr>
        <p:spPr/>
        <p:txBody>
          <a:bodyPr/>
          <a:lstStyle/>
          <a:p>
            <a:fld id="{CBC9A90B-E242-4C29-B9E5-A35688532CFB}" type="slidenum">
              <a:rPr lang="en-GB" smtClean="0"/>
              <a:t>‹#›</a:t>
            </a:fld>
            <a:endParaRPr lang="en-GB"/>
          </a:p>
        </p:txBody>
      </p:sp>
      <p:pic>
        <p:nvPicPr>
          <p:cNvPr id="8" name="Picture 2" descr="Sheffield Hallam University">
            <a:extLst>
              <a:ext uri="{FF2B5EF4-FFF2-40B4-BE49-F238E27FC236}">
                <a16:creationId xmlns:a16="http://schemas.microsoft.com/office/drawing/2014/main" id="{8653F878-8C0F-4621-9FD9-B498D924ADA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96526" y="185738"/>
            <a:ext cx="999940" cy="665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0582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AB365-1513-4CCD-A889-0EF173775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7FC8D28-068F-4036-BDE5-295452D9C9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F780838-1B96-4FF2-8B75-2027148824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909F23-6CDA-4ED9-A3DB-EE067965E955}"/>
              </a:ext>
            </a:extLst>
          </p:cNvPr>
          <p:cNvSpPr>
            <a:spLocks noGrp="1"/>
          </p:cNvSpPr>
          <p:nvPr>
            <p:ph type="dt" sz="half" idx="10"/>
          </p:nvPr>
        </p:nvSpPr>
        <p:spPr/>
        <p:txBody>
          <a:bodyPr/>
          <a:lstStyle/>
          <a:p>
            <a:fld id="{D7E12EFE-AF5B-4D40-92E7-66B59BFB07F7}" type="datetimeFigureOut">
              <a:rPr lang="en-GB" smtClean="0"/>
              <a:t>15/05/2022</a:t>
            </a:fld>
            <a:endParaRPr lang="en-GB"/>
          </a:p>
        </p:txBody>
      </p:sp>
      <p:sp>
        <p:nvSpPr>
          <p:cNvPr id="6" name="Footer Placeholder 5">
            <a:extLst>
              <a:ext uri="{FF2B5EF4-FFF2-40B4-BE49-F238E27FC236}">
                <a16:creationId xmlns:a16="http://schemas.microsoft.com/office/drawing/2014/main" id="{64548C58-F48F-4E50-9531-BC0564FACD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7E567C-A2E0-49CE-B3E1-E35FF08A7475}"/>
              </a:ext>
            </a:extLst>
          </p:cNvPr>
          <p:cNvSpPr>
            <a:spLocks noGrp="1"/>
          </p:cNvSpPr>
          <p:nvPr>
            <p:ph type="sldNum" sz="quarter" idx="12"/>
          </p:nvPr>
        </p:nvSpPr>
        <p:spPr/>
        <p:txBody>
          <a:bodyPr/>
          <a:lstStyle/>
          <a:p>
            <a:fld id="{CBC9A90B-E242-4C29-B9E5-A35688532CFB}" type="slidenum">
              <a:rPr lang="en-GB" smtClean="0"/>
              <a:t>‹#›</a:t>
            </a:fld>
            <a:endParaRPr lang="en-GB"/>
          </a:p>
        </p:txBody>
      </p:sp>
      <p:pic>
        <p:nvPicPr>
          <p:cNvPr id="8" name="Picture 2" descr="Sheffield Hallam University">
            <a:extLst>
              <a:ext uri="{FF2B5EF4-FFF2-40B4-BE49-F238E27FC236}">
                <a16:creationId xmlns:a16="http://schemas.microsoft.com/office/drawing/2014/main" id="{2EA247FB-8477-48F3-AFD5-B7F73E421E3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96526" y="185738"/>
            <a:ext cx="999940" cy="665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5165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3E2D6E-8801-4273-9618-55FF55FDA1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B8819CC-C022-4437-9235-A9A35A80CB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2EE5A4-FCD6-4C8A-9419-11E8F4EF5D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E12EFE-AF5B-4D40-92E7-66B59BFB07F7}" type="datetimeFigureOut">
              <a:rPr lang="en-GB" smtClean="0"/>
              <a:t>15/05/2022</a:t>
            </a:fld>
            <a:endParaRPr lang="en-GB"/>
          </a:p>
        </p:txBody>
      </p:sp>
      <p:sp>
        <p:nvSpPr>
          <p:cNvPr id="5" name="Footer Placeholder 4">
            <a:extLst>
              <a:ext uri="{FF2B5EF4-FFF2-40B4-BE49-F238E27FC236}">
                <a16:creationId xmlns:a16="http://schemas.microsoft.com/office/drawing/2014/main" id="{C502D6ED-F2AD-4EB3-BE8E-731F283CFB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CAE4169-1DA0-450B-B16F-E8ECDECE6E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9A90B-E242-4C29-B9E5-A35688532CFB}" type="slidenum">
              <a:rPr lang="en-GB" smtClean="0"/>
              <a:t>‹#›</a:t>
            </a:fld>
            <a:endParaRPr lang="en-GB"/>
          </a:p>
        </p:txBody>
      </p:sp>
      <p:pic>
        <p:nvPicPr>
          <p:cNvPr id="7" name="Picture 2" descr="Sheffield Hallam University">
            <a:extLst>
              <a:ext uri="{FF2B5EF4-FFF2-40B4-BE49-F238E27FC236}">
                <a16:creationId xmlns:a16="http://schemas.microsoft.com/office/drawing/2014/main" id="{CDFEE20E-9319-419B-BEBA-001498CE1B7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996526" y="185738"/>
            <a:ext cx="999940" cy="665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630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1A69B-E124-430D-AD80-CF5D3FFB275F}"/>
              </a:ext>
            </a:extLst>
          </p:cNvPr>
          <p:cNvSpPr>
            <a:spLocks noGrp="1"/>
          </p:cNvSpPr>
          <p:nvPr>
            <p:ph type="ctrTitle"/>
          </p:nvPr>
        </p:nvSpPr>
        <p:spPr>
          <a:xfrm>
            <a:off x="1523999" y="1122363"/>
            <a:ext cx="9954827" cy="2387600"/>
          </a:xfrm>
        </p:spPr>
        <p:txBody>
          <a:bodyPr>
            <a:normAutofit fontScale="90000"/>
          </a:bodyPr>
          <a:lstStyle/>
          <a:p>
            <a:r>
              <a:rPr lang="en-GB" sz="3600" b="1" dirty="0"/>
              <a:t>Service-Dominant Logic: Transforming retailer and supplier collaboration and value co-creation post COVID-19</a:t>
            </a:r>
            <a:br>
              <a:rPr lang="en-GB" sz="3600" b="1" dirty="0"/>
            </a:br>
            <a:br>
              <a:rPr lang="en-GB" sz="3600" b="1" dirty="0"/>
            </a:br>
            <a:r>
              <a:rPr lang="en-GB" sz="3600" dirty="0"/>
              <a:t>Investigating the application of Service Dominant Logic to Retail Category Management</a:t>
            </a:r>
            <a:endParaRPr lang="en-GB" sz="3600" b="1" dirty="0"/>
          </a:p>
        </p:txBody>
      </p:sp>
      <p:sp>
        <p:nvSpPr>
          <p:cNvPr id="3" name="Subtitle 2">
            <a:extLst>
              <a:ext uri="{FF2B5EF4-FFF2-40B4-BE49-F238E27FC236}">
                <a16:creationId xmlns:a16="http://schemas.microsoft.com/office/drawing/2014/main" id="{80DD02A2-3A37-4143-A70E-B6B14D64EA9B}"/>
              </a:ext>
            </a:extLst>
          </p:cNvPr>
          <p:cNvSpPr>
            <a:spLocks noGrp="1"/>
          </p:cNvSpPr>
          <p:nvPr>
            <p:ph type="subTitle" idx="1"/>
          </p:nvPr>
        </p:nvSpPr>
        <p:spPr>
          <a:xfrm>
            <a:off x="1524000" y="4333558"/>
            <a:ext cx="9144000" cy="1655762"/>
          </a:xfrm>
        </p:spPr>
        <p:txBody>
          <a:bodyPr>
            <a:normAutofit lnSpcReduction="10000"/>
          </a:bodyPr>
          <a:lstStyle/>
          <a:p>
            <a:r>
              <a:rPr lang="en-GB" dirty="0"/>
              <a:t>Dr Michael Benson</a:t>
            </a:r>
          </a:p>
          <a:p>
            <a:r>
              <a:rPr lang="en-GB" dirty="0"/>
              <a:t>Dr Keith Glanfield</a:t>
            </a:r>
          </a:p>
          <a:p>
            <a:r>
              <a:rPr lang="en-GB" dirty="0"/>
              <a:t>Dr Craig Hirst</a:t>
            </a:r>
          </a:p>
          <a:p>
            <a:r>
              <a:rPr lang="en-GB" dirty="0"/>
              <a:t>Dr Susan Wakenshaw</a:t>
            </a:r>
          </a:p>
        </p:txBody>
      </p:sp>
      <p:pic>
        <p:nvPicPr>
          <p:cNvPr id="4" name="Picture 3">
            <a:extLst>
              <a:ext uri="{FF2B5EF4-FFF2-40B4-BE49-F238E27FC236}">
                <a16:creationId xmlns:a16="http://schemas.microsoft.com/office/drawing/2014/main" id="{30EA251D-906C-4CB0-A1FC-BB34F1D1E1B8}"/>
              </a:ext>
            </a:extLst>
          </p:cNvPr>
          <p:cNvPicPr>
            <a:picLocks noChangeAspect="1"/>
          </p:cNvPicPr>
          <p:nvPr/>
        </p:nvPicPr>
        <p:blipFill>
          <a:blip r:embed="rId2"/>
          <a:stretch>
            <a:fillRect/>
          </a:stretch>
        </p:blipFill>
        <p:spPr>
          <a:xfrm>
            <a:off x="215483" y="82845"/>
            <a:ext cx="1391946" cy="691596"/>
          </a:xfrm>
          <a:prstGeom prst="rect">
            <a:avLst/>
          </a:prstGeom>
        </p:spPr>
      </p:pic>
      <p:pic>
        <p:nvPicPr>
          <p:cNvPr id="1026" name="Picture 2" descr="University of Warwick - Wikipedia">
            <a:extLst>
              <a:ext uri="{FF2B5EF4-FFF2-40B4-BE49-F238E27FC236}">
                <a16:creationId xmlns:a16="http://schemas.microsoft.com/office/drawing/2014/main" id="{A107510E-05CA-4727-B9A9-D225214260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4485" y="134739"/>
            <a:ext cx="1106927" cy="733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5216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F029F-ACE1-4221-AFD8-24C2129203B0}"/>
              </a:ext>
            </a:extLst>
          </p:cNvPr>
          <p:cNvSpPr>
            <a:spLocks noGrp="1"/>
          </p:cNvSpPr>
          <p:nvPr>
            <p:ph type="title"/>
          </p:nvPr>
        </p:nvSpPr>
        <p:spPr>
          <a:xfrm>
            <a:off x="387149" y="659650"/>
            <a:ext cx="10515600" cy="1325563"/>
          </a:xfrm>
        </p:spPr>
        <p:txBody>
          <a:bodyPr>
            <a:normAutofit/>
          </a:bodyPr>
          <a:lstStyle/>
          <a:p>
            <a:pPr algn="ctr"/>
            <a:r>
              <a:rPr lang="en-GB" sz="2800" b="1" dirty="0"/>
              <a:t>Findings of the study (1) </a:t>
            </a:r>
          </a:p>
        </p:txBody>
      </p:sp>
      <p:graphicFrame>
        <p:nvGraphicFramePr>
          <p:cNvPr id="10" name="Table 9">
            <a:extLst>
              <a:ext uri="{FF2B5EF4-FFF2-40B4-BE49-F238E27FC236}">
                <a16:creationId xmlns:a16="http://schemas.microsoft.com/office/drawing/2014/main" id="{BFBC8B98-0E04-4423-B7DF-0DA12F4C2DDF}"/>
              </a:ext>
            </a:extLst>
          </p:cNvPr>
          <p:cNvGraphicFramePr>
            <a:graphicFrameLocks noGrp="1"/>
          </p:cNvGraphicFramePr>
          <p:nvPr/>
        </p:nvGraphicFramePr>
        <p:xfrm>
          <a:off x="2130640" y="1776182"/>
          <a:ext cx="7652551" cy="4240672"/>
        </p:xfrm>
        <a:graphic>
          <a:graphicData uri="http://schemas.openxmlformats.org/drawingml/2006/table">
            <a:tbl>
              <a:tblPr firstRow="1" firstCol="1" bandRow="1"/>
              <a:tblGrid>
                <a:gridCol w="2525104">
                  <a:extLst>
                    <a:ext uri="{9D8B030D-6E8A-4147-A177-3AD203B41FA5}">
                      <a16:colId xmlns:a16="http://schemas.microsoft.com/office/drawing/2014/main" val="2360449097"/>
                    </a:ext>
                  </a:extLst>
                </a:gridCol>
                <a:gridCol w="2533592">
                  <a:extLst>
                    <a:ext uri="{9D8B030D-6E8A-4147-A177-3AD203B41FA5}">
                      <a16:colId xmlns:a16="http://schemas.microsoft.com/office/drawing/2014/main" val="1396423146"/>
                    </a:ext>
                  </a:extLst>
                </a:gridCol>
                <a:gridCol w="2593855">
                  <a:extLst>
                    <a:ext uri="{9D8B030D-6E8A-4147-A177-3AD203B41FA5}">
                      <a16:colId xmlns:a16="http://schemas.microsoft.com/office/drawing/2014/main" val="138154451"/>
                    </a:ext>
                  </a:extLst>
                </a:gridCol>
              </a:tblGrid>
              <a:tr h="158694">
                <a:tc>
                  <a:txBody>
                    <a:bodyPr/>
                    <a:lstStyle/>
                    <a:p>
                      <a:pPr>
                        <a:spcAft>
                          <a:spcPts val="0"/>
                        </a:spcAft>
                      </a:pP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1st order concepts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Times New Roman" panose="02020603050405020304" pitchFamily="18" charset="0"/>
                          <a:ea typeface="Times New Roman" panose="02020603050405020304" pitchFamily="18" charset="0"/>
                          <a:cs typeface="Times New Roman" panose="02020603050405020304" pitchFamily="18" charset="0"/>
                        </a:rPr>
                        <a:t>2</a:t>
                      </a:r>
                      <a:r>
                        <a:rPr lang="en-GB" sz="1000" baseline="30000">
                          <a:effectLst/>
                          <a:latin typeface="Times New Roman" panose="02020603050405020304" pitchFamily="18" charset="0"/>
                          <a:ea typeface="Times New Roman" panose="02020603050405020304" pitchFamily="18" charset="0"/>
                          <a:cs typeface="Times New Roman" panose="02020603050405020304" pitchFamily="18" charset="0"/>
                        </a:rPr>
                        <a:t>nd</a:t>
                      </a:r>
                      <a:r>
                        <a:rPr lang="en-GB" sz="1000">
                          <a:effectLst/>
                          <a:latin typeface="Times New Roman" panose="02020603050405020304" pitchFamily="18" charset="0"/>
                          <a:ea typeface="Times New Roman" panose="02020603050405020304" pitchFamily="18" charset="0"/>
                          <a:cs typeface="Times New Roman" panose="02020603050405020304" pitchFamily="18" charset="0"/>
                        </a:rPr>
                        <a:t> order themes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effectLst/>
                          <a:latin typeface="Times New Roman" panose="02020603050405020304" pitchFamily="18" charset="0"/>
                          <a:ea typeface="Times New Roman" panose="02020603050405020304" pitchFamily="18" charset="0"/>
                          <a:cs typeface="Times New Roman" panose="02020603050405020304" pitchFamily="18" charset="0"/>
                        </a:rPr>
                        <a:t>SD-L Axiom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4668970"/>
                  </a:ext>
                </a:extLst>
              </a:tr>
              <a:tr h="634774">
                <a:tc>
                  <a:txBody>
                    <a:bodyPr/>
                    <a:lstStyle/>
                    <a:p>
                      <a:pPr>
                        <a:spcAft>
                          <a:spcPts val="0"/>
                        </a:spcAft>
                      </a:pP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In category management ‘service’ specifically applies to suppliers continually meeting operational performance targets set by the retailer.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spcAft>
                          <a:spcPts val="0"/>
                        </a:spcAft>
                      </a:pPr>
                      <a:r>
                        <a:rPr lang="en-GB" sz="1000" b="1">
                          <a:effectLst/>
                          <a:latin typeface="Times New Roman" panose="02020603050405020304" pitchFamily="18" charset="0"/>
                          <a:ea typeface="Times New Roman" panose="02020603050405020304" pitchFamily="18" charset="0"/>
                          <a:cs typeface="Times New Roman" panose="02020603050405020304" pitchFamily="18" charset="0"/>
                        </a:rPr>
                        <a:t>Service is not a fundamental basis of exchange</a:t>
                      </a:r>
                      <a:endParaRPr lang="en-GB"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0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spcAft>
                          <a:spcPts val="0"/>
                        </a:spcAft>
                      </a:pPr>
                      <a:r>
                        <a:rPr lang="en-GB" sz="1000" b="1">
                          <a:effectLst/>
                          <a:latin typeface="Times New Roman" panose="02020603050405020304" pitchFamily="18" charset="0"/>
                          <a:ea typeface="Times New Roman" panose="02020603050405020304" pitchFamily="18" charset="0"/>
                          <a:cs typeface="Times New Roman" panose="02020603050405020304" pitchFamily="18" charset="0"/>
                        </a:rPr>
                        <a:t>Service is the fundamental basis of exchange: Axiom 1.</a:t>
                      </a:r>
                      <a:endParaRPr lang="en-GB"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2048769"/>
                  </a:ext>
                </a:extLst>
              </a:tr>
              <a:tr h="476081">
                <a:tc>
                  <a:txBody>
                    <a:bodyPr/>
                    <a:lstStyle/>
                    <a:p>
                      <a:pPr>
                        <a:spcAft>
                          <a:spcPts val="0"/>
                        </a:spcAft>
                      </a:pP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Category data and insight is provided as a ‘good’ to the Retailer and packaged as a ‘good’ to be received and consumed by the retail buyer.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081212749"/>
                  </a:ext>
                </a:extLst>
              </a:tr>
              <a:tr h="317387">
                <a:tc>
                  <a:txBody>
                    <a:bodyPr/>
                    <a:lstStyle/>
                    <a:p>
                      <a:pPr>
                        <a:spcAft>
                          <a:spcPts val="0"/>
                        </a:spcAft>
                      </a:pP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Retailers independently and separately consume and develop category data and insight.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389566403"/>
                  </a:ext>
                </a:extLst>
              </a:tr>
              <a:tr h="634774">
                <a:tc>
                  <a:txBody>
                    <a:bodyPr/>
                    <a:lstStyle/>
                    <a:p>
                      <a:pPr>
                        <a:spcAft>
                          <a:spcPts val="0"/>
                        </a:spcAft>
                      </a:pP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A relationship not based upon mutuality and reciprocity and framed more as an on-going commercial transaction and not a space to co-create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524106922"/>
                  </a:ext>
                </a:extLst>
              </a:tr>
              <a:tr h="476081">
                <a:tc>
                  <a:txBody>
                    <a:bodyPr/>
                    <a:lstStyle/>
                    <a:p>
                      <a:pPr>
                        <a:spcAft>
                          <a:spcPts val="0"/>
                        </a:spcAft>
                      </a:pP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The Retailers purpose is primary and automatically applied to that of the Category Captain.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spcAft>
                          <a:spcPts val="0"/>
                        </a:spcAft>
                      </a:pPr>
                      <a:r>
                        <a:rPr lang="en-GB" sz="1000" b="1">
                          <a:effectLst/>
                          <a:latin typeface="Times New Roman" panose="02020603050405020304" pitchFamily="18" charset="0"/>
                          <a:ea typeface="Times New Roman" panose="02020603050405020304" pitchFamily="18" charset="0"/>
                          <a:cs typeface="Times New Roman" panose="02020603050405020304" pitchFamily="18" charset="0"/>
                        </a:rPr>
                        <a:t>Value uniquely, independently, and separately created by the retailer and benefits are not equally distributed.</a:t>
                      </a:r>
                      <a:endParaRPr lang="en-GB"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cs typeface="Times New Roman" panose="02020603050405020304" pitchFamily="18" charset="0"/>
                        </a:rPr>
                        <a:t> </a:t>
                      </a:r>
                    </a:p>
                    <a:p>
                      <a:pPr>
                        <a:spcAft>
                          <a:spcPts val="0"/>
                        </a:spcAft>
                      </a:pPr>
                      <a:r>
                        <a:rPr lang="en-GB" sz="10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spcAft>
                          <a:spcPts val="0"/>
                        </a:spcAft>
                      </a:pPr>
                      <a:r>
                        <a:rPr lang="en-GB" sz="1000" b="1">
                          <a:effectLst/>
                          <a:latin typeface="Times New Roman" panose="02020603050405020304" pitchFamily="18" charset="0"/>
                          <a:ea typeface="Times New Roman" panose="02020603050405020304" pitchFamily="18" charset="0"/>
                          <a:cs typeface="Times New Roman" panose="02020603050405020304" pitchFamily="18" charset="0"/>
                        </a:rPr>
                        <a:t>Value is co-created by multiple actors, always including the beneficiary: Axiom 2.</a:t>
                      </a:r>
                      <a:endParaRPr lang="en-GB"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5545803"/>
                  </a:ext>
                </a:extLst>
              </a:tr>
              <a:tr h="634774">
                <a:tc>
                  <a:txBody>
                    <a:bodyPr/>
                    <a:lstStyle/>
                    <a:p>
                      <a:pPr>
                        <a:spcAft>
                          <a:spcPts val="0"/>
                        </a:spcAft>
                      </a:pP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Value creation is not co-created by both parties but instead created separately by the Retailer by independently developing and deciding their category plans and priorities.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493962299"/>
                  </a:ext>
                </a:extLst>
              </a:tr>
              <a:tr h="476081">
                <a:tc>
                  <a:txBody>
                    <a:bodyPr/>
                    <a:lstStyle/>
                    <a:p>
                      <a:pPr>
                        <a:spcAft>
                          <a:spcPts val="0"/>
                        </a:spcAft>
                      </a:pP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Decision power is vested in the Retailer claiming to understand their customers better than suppliers and the Category Captain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499780139"/>
                  </a:ext>
                </a:extLst>
              </a:tr>
              <a:tr h="158694">
                <a:tc>
                  <a:txBody>
                    <a:bodyPr/>
                    <a:lstStyle/>
                    <a:p>
                      <a:pPr>
                        <a:spcAft>
                          <a:spcPts val="0"/>
                        </a:spcAft>
                      </a:pP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The Retailer is the primary beneficiary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598669528"/>
                  </a:ext>
                </a:extLst>
              </a:tr>
            </a:tbl>
          </a:graphicData>
        </a:graphic>
      </p:graphicFrame>
      <p:pic>
        <p:nvPicPr>
          <p:cNvPr id="12" name="Picture 11">
            <a:extLst>
              <a:ext uri="{FF2B5EF4-FFF2-40B4-BE49-F238E27FC236}">
                <a16:creationId xmlns:a16="http://schemas.microsoft.com/office/drawing/2014/main" id="{995382A1-291C-4523-BBE6-C46754E74B25}"/>
              </a:ext>
            </a:extLst>
          </p:cNvPr>
          <p:cNvPicPr>
            <a:picLocks noChangeAspect="1"/>
          </p:cNvPicPr>
          <p:nvPr/>
        </p:nvPicPr>
        <p:blipFill>
          <a:blip r:embed="rId2"/>
          <a:stretch>
            <a:fillRect/>
          </a:stretch>
        </p:blipFill>
        <p:spPr>
          <a:xfrm>
            <a:off x="218804" y="80652"/>
            <a:ext cx="1391946" cy="691596"/>
          </a:xfrm>
          <a:prstGeom prst="rect">
            <a:avLst/>
          </a:prstGeom>
        </p:spPr>
      </p:pic>
      <p:pic>
        <p:nvPicPr>
          <p:cNvPr id="7" name="Picture 2" descr="University of Warwick - Wikipedia">
            <a:extLst>
              <a:ext uri="{FF2B5EF4-FFF2-40B4-BE49-F238E27FC236}">
                <a16:creationId xmlns:a16="http://schemas.microsoft.com/office/drawing/2014/main" id="{DAD078F4-5755-43BF-9A48-A0AB1D78CD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4485" y="134739"/>
            <a:ext cx="1106927" cy="733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2493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F029F-ACE1-4221-AFD8-24C2129203B0}"/>
              </a:ext>
            </a:extLst>
          </p:cNvPr>
          <p:cNvSpPr>
            <a:spLocks noGrp="1"/>
          </p:cNvSpPr>
          <p:nvPr>
            <p:ph type="title"/>
          </p:nvPr>
        </p:nvSpPr>
        <p:spPr>
          <a:xfrm>
            <a:off x="283907" y="654802"/>
            <a:ext cx="10515600" cy="1325563"/>
          </a:xfrm>
        </p:spPr>
        <p:txBody>
          <a:bodyPr>
            <a:normAutofit/>
          </a:bodyPr>
          <a:lstStyle/>
          <a:p>
            <a:pPr algn="ctr"/>
            <a:r>
              <a:rPr lang="en-GB" sz="2800" b="1" dirty="0"/>
              <a:t>Findings of the study (2) </a:t>
            </a:r>
          </a:p>
        </p:txBody>
      </p:sp>
      <p:pic>
        <p:nvPicPr>
          <p:cNvPr id="12" name="Picture 11">
            <a:extLst>
              <a:ext uri="{FF2B5EF4-FFF2-40B4-BE49-F238E27FC236}">
                <a16:creationId xmlns:a16="http://schemas.microsoft.com/office/drawing/2014/main" id="{995382A1-291C-4523-BBE6-C46754E74B25}"/>
              </a:ext>
            </a:extLst>
          </p:cNvPr>
          <p:cNvPicPr>
            <a:picLocks noChangeAspect="1"/>
          </p:cNvPicPr>
          <p:nvPr/>
        </p:nvPicPr>
        <p:blipFill>
          <a:blip r:embed="rId2"/>
          <a:stretch>
            <a:fillRect/>
          </a:stretch>
        </p:blipFill>
        <p:spPr>
          <a:xfrm>
            <a:off x="218804" y="80652"/>
            <a:ext cx="1391946" cy="691596"/>
          </a:xfrm>
          <a:prstGeom prst="rect">
            <a:avLst/>
          </a:prstGeom>
        </p:spPr>
      </p:pic>
      <p:graphicFrame>
        <p:nvGraphicFramePr>
          <p:cNvPr id="14" name="Table 13">
            <a:extLst>
              <a:ext uri="{FF2B5EF4-FFF2-40B4-BE49-F238E27FC236}">
                <a16:creationId xmlns:a16="http://schemas.microsoft.com/office/drawing/2014/main" id="{214C8C31-B9A0-49D7-9920-A2011B0C368A}"/>
              </a:ext>
            </a:extLst>
          </p:cNvPr>
          <p:cNvGraphicFramePr>
            <a:graphicFrameLocks noGrp="1"/>
          </p:cNvGraphicFramePr>
          <p:nvPr>
            <p:extLst>
              <p:ext uri="{D42A27DB-BD31-4B8C-83A1-F6EECF244321}">
                <p14:modId xmlns:p14="http://schemas.microsoft.com/office/powerpoint/2010/main" val="3134014116"/>
              </p:ext>
            </p:extLst>
          </p:nvPr>
        </p:nvGraphicFramePr>
        <p:xfrm>
          <a:off x="1935332" y="1749654"/>
          <a:ext cx="7476009" cy="3657600"/>
        </p:xfrm>
        <a:graphic>
          <a:graphicData uri="http://schemas.openxmlformats.org/drawingml/2006/table">
            <a:tbl>
              <a:tblPr firstRow="1" firstCol="1" bandRow="1"/>
              <a:tblGrid>
                <a:gridCol w="2466851">
                  <a:extLst>
                    <a:ext uri="{9D8B030D-6E8A-4147-A177-3AD203B41FA5}">
                      <a16:colId xmlns:a16="http://schemas.microsoft.com/office/drawing/2014/main" val="488775351"/>
                    </a:ext>
                  </a:extLst>
                </a:gridCol>
                <a:gridCol w="2475143">
                  <a:extLst>
                    <a:ext uri="{9D8B030D-6E8A-4147-A177-3AD203B41FA5}">
                      <a16:colId xmlns:a16="http://schemas.microsoft.com/office/drawing/2014/main" val="4232482171"/>
                    </a:ext>
                  </a:extLst>
                </a:gridCol>
                <a:gridCol w="2534015">
                  <a:extLst>
                    <a:ext uri="{9D8B030D-6E8A-4147-A177-3AD203B41FA5}">
                      <a16:colId xmlns:a16="http://schemas.microsoft.com/office/drawing/2014/main" val="837073917"/>
                    </a:ext>
                  </a:extLst>
                </a:gridCol>
              </a:tblGrid>
              <a:tr h="285438">
                <a:tc>
                  <a:txBody>
                    <a:bodyPr/>
                    <a:lstStyle/>
                    <a:p>
                      <a:pPr>
                        <a:spcAft>
                          <a:spcPts val="0"/>
                        </a:spcAft>
                      </a:pP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Retailers and Category Captain organisations own substantial and varied resources.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spcAft>
                          <a:spcPts val="0"/>
                        </a:spcAft>
                      </a:pPr>
                      <a:r>
                        <a:rPr lang="en-GB" sz="1000" b="1">
                          <a:effectLst/>
                          <a:latin typeface="Times New Roman" panose="02020603050405020304" pitchFamily="18" charset="0"/>
                          <a:ea typeface="Times New Roman" panose="02020603050405020304" pitchFamily="18" charset="0"/>
                          <a:cs typeface="Times New Roman" panose="02020603050405020304" pitchFamily="18" charset="0"/>
                        </a:rPr>
                        <a:t>Resource substitution instead of resource integration</a:t>
                      </a:r>
                      <a:endParaRPr lang="en-GB"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0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spcAft>
                          <a:spcPts val="0"/>
                        </a:spcAft>
                      </a:pPr>
                      <a:r>
                        <a:rPr lang="en-GB" sz="1000" b="1">
                          <a:effectLst/>
                          <a:latin typeface="Times New Roman" panose="02020603050405020304" pitchFamily="18" charset="0"/>
                          <a:ea typeface="Times New Roman" panose="02020603050405020304" pitchFamily="18" charset="0"/>
                          <a:cs typeface="Times New Roman" panose="02020603050405020304" pitchFamily="18" charset="0"/>
                        </a:rPr>
                        <a:t>All social and economic actors are</a:t>
                      </a:r>
                      <a:endParaRPr lang="en-GB"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000" b="1">
                          <a:effectLst/>
                          <a:latin typeface="Times New Roman" panose="02020603050405020304" pitchFamily="18" charset="0"/>
                          <a:ea typeface="Times New Roman" panose="02020603050405020304" pitchFamily="18" charset="0"/>
                          <a:cs typeface="Times New Roman" panose="02020603050405020304" pitchFamily="18" charset="0"/>
                        </a:rPr>
                        <a:t>resource integrators: Axiom 3.</a:t>
                      </a:r>
                      <a:endParaRPr lang="en-GB"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2986101"/>
                  </a:ext>
                </a:extLst>
              </a:tr>
              <a:tr h="570875">
                <a:tc>
                  <a:txBody>
                    <a:bodyPr/>
                    <a:lstStyle/>
                    <a:p>
                      <a:pPr>
                        <a:spcAft>
                          <a:spcPts val="0"/>
                        </a:spcAft>
                      </a:pP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The focal resource in the Retail Buyer and Category Captain relationship is constrained to ‘knowledge and skill” to collect and interpret category data.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747786854"/>
                  </a:ext>
                </a:extLst>
              </a:tr>
              <a:tr h="428157">
                <a:tc>
                  <a:txBody>
                    <a:bodyPr/>
                    <a:lstStyle/>
                    <a:p>
                      <a:pPr>
                        <a:spcAft>
                          <a:spcPts val="0"/>
                        </a:spcAft>
                      </a:pP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 Resources are independently held and owned by either of the individual parties and not integrated.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212677811"/>
                  </a:ext>
                </a:extLst>
              </a:tr>
              <a:tr h="428157">
                <a:tc>
                  <a:txBody>
                    <a:bodyPr/>
                    <a:lstStyle/>
                    <a:p>
                      <a:pPr>
                        <a:spcAft>
                          <a:spcPts val="0"/>
                        </a:spcAft>
                      </a:pP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Resource substitution of the Retailers resource by the Category Captain supplier is the primary consideration.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531095101"/>
                  </a:ext>
                </a:extLst>
              </a:tr>
              <a:tr h="428157">
                <a:tc>
                  <a:txBody>
                    <a:bodyPr/>
                    <a:lstStyle/>
                    <a:p>
                      <a:pPr>
                        <a:spcAft>
                          <a:spcPts val="0"/>
                        </a:spcAft>
                      </a:pP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Implicit tension between the retail buyer and the category captain on the priorities and plans to create value in the category.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spcAft>
                          <a:spcPts val="0"/>
                        </a:spcAft>
                      </a:pPr>
                      <a:r>
                        <a:rPr lang="en-GB" sz="1000" b="1">
                          <a:effectLst/>
                          <a:latin typeface="Times New Roman" panose="02020603050405020304" pitchFamily="18" charset="0"/>
                          <a:ea typeface="Times New Roman" panose="02020603050405020304" pitchFamily="18" charset="0"/>
                          <a:cs typeface="Times New Roman" panose="02020603050405020304" pitchFamily="18" charset="0"/>
                        </a:rPr>
                        <a:t>Exercising power to influence value creation</a:t>
                      </a:r>
                      <a:endParaRPr lang="en-GB"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cs typeface="Times New Roman" panose="02020603050405020304" pitchFamily="18" charset="0"/>
                        </a:rPr>
                        <a:t> </a:t>
                      </a:r>
                    </a:p>
                    <a:p>
                      <a:pPr>
                        <a:spcAft>
                          <a:spcPts val="0"/>
                        </a:spcAft>
                      </a:pPr>
                      <a:r>
                        <a:rPr lang="en-GB" sz="10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spcAft>
                          <a:spcPts val="0"/>
                        </a:spcAft>
                      </a:pPr>
                      <a:r>
                        <a:rPr lang="en-GB" sz="1000" b="1">
                          <a:effectLst/>
                          <a:latin typeface="Times New Roman" panose="02020603050405020304" pitchFamily="18" charset="0"/>
                          <a:ea typeface="Times New Roman" panose="02020603050405020304" pitchFamily="18" charset="0"/>
                          <a:cs typeface="Times New Roman" panose="02020603050405020304" pitchFamily="18" charset="0"/>
                        </a:rPr>
                        <a:t>Value is always uniquely and</a:t>
                      </a:r>
                      <a:endParaRPr lang="en-GB"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000" b="1">
                          <a:effectLst/>
                          <a:latin typeface="Times New Roman" panose="02020603050405020304" pitchFamily="18" charset="0"/>
                          <a:ea typeface="Times New Roman" panose="02020603050405020304" pitchFamily="18" charset="0"/>
                          <a:cs typeface="Times New Roman" panose="02020603050405020304" pitchFamily="18" charset="0"/>
                        </a:rPr>
                        <a:t>phenomenologically determined</a:t>
                      </a:r>
                      <a:endParaRPr lang="en-GB"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000" b="1">
                          <a:effectLst/>
                          <a:latin typeface="Times New Roman" panose="02020603050405020304" pitchFamily="18" charset="0"/>
                          <a:ea typeface="Times New Roman" panose="02020603050405020304" pitchFamily="18" charset="0"/>
                          <a:cs typeface="Times New Roman" panose="02020603050405020304" pitchFamily="18" charset="0"/>
                        </a:rPr>
                        <a:t>by the beneficiary: Axiom 4.</a:t>
                      </a:r>
                      <a:endParaRPr lang="en-GB"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6749779"/>
                  </a:ext>
                </a:extLst>
              </a:tr>
              <a:tr h="428157">
                <a:tc>
                  <a:txBody>
                    <a:bodyPr/>
                    <a:lstStyle/>
                    <a:p>
                      <a:pPr>
                        <a:spcAft>
                          <a:spcPts val="0"/>
                        </a:spcAft>
                      </a:pP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Non-category captain suppliers are selectively and informally involved as and when required by the retail buyer.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525553092"/>
                  </a:ext>
                </a:extLst>
              </a:tr>
              <a:tr h="428157">
                <a:tc>
                  <a:txBody>
                    <a:bodyPr/>
                    <a:lstStyle/>
                    <a:p>
                      <a:pPr>
                        <a:spcAft>
                          <a:spcPts val="0"/>
                        </a:spcAft>
                      </a:pP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Very limited extensive, collective, and reciprocal dialogue between the Retailer and suppliers in the whole category.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259940060"/>
                  </a:ext>
                </a:extLst>
              </a:tr>
              <a:tr h="285438">
                <a:tc>
                  <a:txBody>
                    <a:bodyPr/>
                    <a:lstStyle/>
                    <a:p>
                      <a:pPr>
                        <a:spcAft>
                          <a:spcPts val="0"/>
                        </a:spcAft>
                      </a:pP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Value creation is the subject of the Retailer creating and concentrating power around them.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926426584"/>
                  </a:ext>
                </a:extLst>
              </a:tr>
            </a:tbl>
          </a:graphicData>
        </a:graphic>
      </p:graphicFrame>
      <p:pic>
        <p:nvPicPr>
          <p:cNvPr id="7" name="Picture 2" descr="University of Warwick - Wikipedia">
            <a:extLst>
              <a:ext uri="{FF2B5EF4-FFF2-40B4-BE49-F238E27FC236}">
                <a16:creationId xmlns:a16="http://schemas.microsoft.com/office/drawing/2014/main" id="{DAEACF7F-3D55-4BAC-8506-B1FEC648ED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4485" y="134739"/>
            <a:ext cx="1106927" cy="733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3491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F029F-ACE1-4221-AFD8-24C2129203B0}"/>
              </a:ext>
            </a:extLst>
          </p:cNvPr>
          <p:cNvSpPr>
            <a:spLocks noGrp="1"/>
          </p:cNvSpPr>
          <p:nvPr>
            <p:ph type="title"/>
          </p:nvPr>
        </p:nvSpPr>
        <p:spPr>
          <a:xfrm>
            <a:off x="690148" y="814823"/>
            <a:ext cx="10515600" cy="1325563"/>
          </a:xfrm>
        </p:spPr>
        <p:txBody>
          <a:bodyPr>
            <a:normAutofit/>
          </a:bodyPr>
          <a:lstStyle/>
          <a:p>
            <a:pPr algn="ctr"/>
            <a:r>
              <a:rPr lang="en-GB" sz="2800" b="1" dirty="0"/>
              <a:t>Findings of the study (3) </a:t>
            </a:r>
          </a:p>
        </p:txBody>
      </p:sp>
      <p:pic>
        <p:nvPicPr>
          <p:cNvPr id="12" name="Picture 11">
            <a:extLst>
              <a:ext uri="{FF2B5EF4-FFF2-40B4-BE49-F238E27FC236}">
                <a16:creationId xmlns:a16="http://schemas.microsoft.com/office/drawing/2014/main" id="{995382A1-291C-4523-BBE6-C46754E74B25}"/>
              </a:ext>
            </a:extLst>
          </p:cNvPr>
          <p:cNvPicPr>
            <a:picLocks noChangeAspect="1"/>
          </p:cNvPicPr>
          <p:nvPr/>
        </p:nvPicPr>
        <p:blipFill>
          <a:blip r:embed="rId2"/>
          <a:stretch>
            <a:fillRect/>
          </a:stretch>
        </p:blipFill>
        <p:spPr>
          <a:xfrm>
            <a:off x="218804" y="80652"/>
            <a:ext cx="1391946" cy="691596"/>
          </a:xfrm>
          <a:prstGeom prst="rect">
            <a:avLst/>
          </a:prstGeom>
        </p:spPr>
      </p:pic>
      <p:graphicFrame>
        <p:nvGraphicFramePr>
          <p:cNvPr id="3" name="Table 2">
            <a:extLst>
              <a:ext uri="{FF2B5EF4-FFF2-40B4-BE49-F238E27FC236}">
                <a16:creationId xmlns:a16="http://schemas.microsoft.com/office/drawing/2014/main" id="{5869F1CC-CAC4-4B85-85BF-138772377354}"/>
              </a:ext>
            </a:extLst>
          </p:cNvPr>
          <p:cNvGraphicFramePr>
            <a:graphicFrameLocks noGrp="1"/>
          </p:cNvGraphicFramePr>
          <p:nvPr>
            <p:extLst>
              <p:ext uri="{D42A27DB-BD31-4B8C-83A1-F6EECF244321}">
                <p14:modId xmlns:p14="http://schemas.microsoft.com/office/powerpoint/2010/main" val="2586918164"/>
              </p:ext>
            </p:extLst>
          </p:nvPr>
        </p:nvGraphicFramePr>
        <p:xfrm>
          <a:off x="2422085" y="2001381"/>
          <a:ext cx="7347830" cy="3071138"/>
        </p:xfrm>
        <a:graphic>
          <a:graphicData uri="http://schemas.openxmlformats.org/drawingml/2006/table">
            <a:tbl>
              <a:tblPr firstRow="1" firstCol="1" bandRow="1"/>
              <a:tblGrid>
                <a:gridCol w="2424556">
                  <a:extLst>
                    <a:ext uri="{9D8B030D-6E8A-4147-A177-3AD203B41FA5}">
                      <a16:colId xmlns:a16="http://schemas.microsoft.com/office/drawing/2014/main" val="3958198129"/>
                    </a:ext>
                  </a:extLst>
                </a:gridCol>
                <a:gridCol w="2432705">
                  <a:extLst>
                    <a:ext uri="{9D8B030D-6E8A-4147-A177-3AD203B41FA5}">
                      <a16:colId xmlns:a16="http://schemas.microsoft.com/office/drawing/2014/main" val="231247701"/>
                    </a:ext>
                  </a:extLst>
                </a:gridCol>
                <a:gridCol w="2490569">
                  <a:extLst>
                    <a:ext uri="{9D8B030D-6E8A-4147-A177-3AD203B41FA5}">
                      <a16:colId xmlns:a16="http://schemas.microsoft.com/office/drawing/2014/main" val="202044317"/>
                    </a:ext>
                  </a:extLst>
                </a:gridCol>
              </a:tblGrid>
              <a:tr h="708724">
                <a:tc>
                  <a:txBody>
                    <a:bodyPr/>
                    <a:lstStyle/>
                    <a:p>
                      <a:pPr>
                        <a:spcAft>
                          <a:spcPts val="0"/>
                        </a:spcAft>
                      </a:pP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Supplier recognition of the potential and value of service exchange for both the Retailer and Category Captain.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spcAft>
                          <a:spcPts val="0"/>
                        </a:spcAft>
                      </a:pPr>
                      <a:r>
                        <a:rPr lang="en-GB" sz="1000" b="1">
                          <a:effectLst/>
                          <a:latin typeface="Times New Roman" panose="02020603050405020304" pitchFamily="18" charset="0"/>
                          <a:ea typeface="Times New Roman" panose="02020603050405020304" pitchFamily="18" charset="0"/>
                          <a:cs typeface="Times New Roman" panose="02020603050405020304" pitchFamily="18" charset="0"/>
                        </a:rPr>
                        <a:t>Category service eco-systems are narrow, indicating signs of potential change</a:t>
                      </a:r>
                      <a:endParaRPr lang="en-GB"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0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spcAft>
                          <a:spcPts val="0"/>
                        </a:spcAft>
                      </a:pPr>
                      <a:r>
                        <a:rPr lang="en-GB" sz="1000" b="1">
                          <a:effectLst/>
                          <a:latin typeface="Times New Roman" panose="02020603050405020304" pitchFamily="18" charset="0"/>
                          <a:ea typeface="Times New Roman" panose="02020603050405020304" pitchFamily="18" charset="0"/>
                          <a:cs typeface="Times New Roman" panose="02020603050405020304" pitchFamily="18" charset="0"/>
                        </a:rPr>
                        <a:t>Value co-creation is coordinated through</a:t>
                      </a:r>
                      <a:endParaRPr lang="en-GB"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000" b="1">
                          <a:effectLst/>
                          <a:latin typeface="Times New Roman" panose="02020603050405020304" pitchFamily="18" charset="0"/>
                          <a:ea typeface="Times New Roman" panose="02020603050405020304" pitchFamily="18" charset="0"/>
                          <a:cs typeface="Times New Roman" panose="02020603050405020304" pitchFamily="18" charset="0"/>
                        </a:rPr>
                        <a:t>actor-generated institutions and</a:t>
                      </a:r>
                      <a:endParaRPr lang="en-GB"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000" b="1">
                          <a:effectLst/>
                          <a:latin typeface="Times New Roman" panose="02020603050405020304" pitchFamily="18" charset="0"/>
                          <a:ea typeface="Times New Roman" panose="02020603050405020304" pitchFamily="18" charset="0"/>
                          <a:cs typeface="Times New Roman" panose="02020603050405020304" pitchFamily="18" charset="0"/>
                        </a:rPr>
                        <a:t>institutional arrangements: Axiom 5.</a:t>
                      </a:r>
                      <a:endParaRPr lang="en-GB"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2401082"/>
                  </a:ext>
                </a:extLst>
              </a:tr>
              <a:tr h="708724">
                <a:tc>
                  <a:txBody>
                    <a:bodyPr/>
                    <a:lstStyle/>
                    <a:p>
                      <a:pPr>
                        <a:spcAft>
                          <a:spcPts val="0"/>
                        </a:spcAft>
                      </a:pP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New and advancing technology is considered as disruptor and a latent force to change the Category Captain system.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615358210"/>
                  </a:ext>
                </a:extLst>
              </a:tr>
              <a:tr h="944966">
                <a:tc>
                  <a:txBody>
                    <a:bodyPr/>
                    <a:lstStyle/>
                    <a:p>
                      <a:pPr>
                        <a:spcAft>
                          <a:spcPts val="0"/>
                        </a:spcAft>
                      </a:pP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Recognition of the need to widen a categories service eco system through extending the reach of category captains contacts and influence within Retailers.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53105188"/>
                  </a:ext>
                </a:extLst>
              </a:tr>
              <a:tr h="708724">
                <a:tc>
                  <a:txBody>
                    <a:bodyPr/>
                    <a:lstStyle/>
                    <a:p>
                      <a:pPr>
                        <a:spcAft>
                          <a:spcPts val="0"/>
                        </a:spcAft>
                      </a:pP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Thinking within retailers of the need to align category captain and retailer organisations to share a common purpose and integrate resources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616342544"/>
                  </a:ext>
                </a:extLst>
              </a:tr>
            </a:tbl>
          </a:graphicData>
        </a:graphic>
      </p:graphicFrame>
      <p:sp>
        <p:nvSpPr>
          <p:cNvPr id="4" name="Rectangle 1">
            <a:extLst>
              <a:ext uri="{FF2B5EF4-FFF2-40B4-BE49-F238E27FC236}">
                <a16:creationId xmlns:a16="http://schemas.microsoft.com/office/drawing/2014/main" id="{72021E25-660F-48EB-9387-225FD814D255}"/>
              </a:ext>
            </a:extLst>
          </p:cNvPr>
          <p:cNvSpPr>
            <a:spLocks noChangeArrowheads="1"/>
          </p:cNvSpPr>
          <p:nvPr/>
        </p:nvSpPr>
        <p:spPr bwMode="auto">
          <a:xfrm>
            <a:off x="3233738" y="33083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8" name="Picture 2" descr="University of Warwick - Wikipedia">
            <a:extLst>
              <a:ext uri="{FF2B5EF4-FFF2-40B4-BE49-F238E27FC236}">
                <a16:creationId xmlns:a16="http://schemas.microsoft.com/office/drawing/2014/main" id="{412FD55E-FAA4-461D-8F33-EDDA4BC1A5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4485" y="134739"/>
            <a:ext cx="1106927" cy="733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9512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2D0D6-3BA4-42E1-BEAA-F2BF54DEA04B}"/>
              </a:ext>
            </a:extLst>
          </p:cNvPr>
          <p:cNvSpPr>
            <a:spLocks noGrp="1"/>
          </p:cNvSpPr>
          <p:nvPr>
            <p:ph type="title"/>
          </p:nvPr>
        </p:nvSpPr>
        <p:spPr>
          <a:xfrm>
            <a:off x="838200" y="681037"/>
            <a:ext cx="10515600" cy="1325563"/>
          </a:xfrm>
        </p:spPr>
        <p:txBody>
          <a:bodyPr>
            <a:normAutofit/>
          </a:bodyPr>
          <a:lstStyle/>
          <a:p>
            <a:r>
              <a:rPr lang="en-GB" dirty="0"/>
              <a:t>Our conclusions!</a:t>
            </a:r>
          </a:p>
        </p:txBody>
      </p:sp>
      <p:sp>
        <p:nvSpPr>
          <p:cNvPr id="3" name="Content Placeholder 2">
            <a:extLst>
              <a:ext uri="{FF2B5EF4-FFF2-40B4-BE49-F238E27FC236}">
                <a16:creationId xmlns:a16="http://schemas.microsoft.com/office/drawing/2014/main" id="{07A087FF-4C90-49E2-AE60-23C2CF183535}"/>
              </a:ext>
            </a:extLst>
          </p:cNvPr>
          <p:cNvSpPr>
            <a:spLocks noGrp="1"/>
          </p:cNvSpPr>
          <p:nvPr>
            <p:ph idx="1"/>
          </p:nvPr>
        </p:nvSpPr>
        <p:spPr>
          <a:xfrm>
            <a:off x="838200" y="1914402"/>
            <a:ext cx="10515600" cy="4351338"/>
          </a:xfrm>
        </p:spPr>
        <p:txBody>
          <a:bodyPr>
            <a:normAutofit/>
          </a:bodyPr>
          <a:lstStyle/>
          <a:p>
            <a:r>
              <a:rPr lang="en-GB" sz="2000" dirty="0"/>
              <a:t>To what degree do current category management practices (category captain system) support or constrain post-</a:t>
            </a:r>
            <a:r>
              <a:rPr lang="en-GB" sz="2000" dirty="0" err="1"/>
              <a:t>covid</a:t>
            </a:r>
            <a:r>
              <a:rPr lang="en-GB" sz="2000" dirty="0"/>
              <a:t> retailer / supplier collaboration and value co-creation?</a:t>
            </a:r>
          </a:p>
          <a:p>
            <a:pPr marL="0" indent="0">
              <a:buNone/>
            </a:pPr>
            <a:r>
              <a:rPr lang="en-GB" sz="2000" dirty="0"/>
              <a:t>	</a:t>
            </a:r>
            <a:r>
              <a:rPr lang="en-GB" sz="2000" b="1" dirty="0"/>
              <a:t>Current practices potentially constrain and limit are limited</a:t>
            </a:r>
          </a:p>
          <a:p>
            <a:r>
              <a:rPr lang="en-GB" sz="2000" dirty="0"/>
              <a:t>To what degree are the five axioms of service dominant logic (SD-L) applied within the ‘Category Captain’ system? </a:t>
            </a:r>
          </a:p>
          <a:p>
            <a:pPr marL="0" indent="0">
              <a:buNone/>
            </a:pPr>
            <a:r>
              <a:rPr lang="en-GB" sz="2000" dirty="0"/>
              <a:t>	</a:t>
            </a:r>
            <a:r>
              <a:rPr lang="en-GB" sz="2000" b="1" dirty="0"/>
              <a:t>Application of SD-L is limited in the ‘Category Captain’ system</a:t>
            </a:r>
          </a:p>
          <a:p>
            <a:r>
              <a:rPr lang="en-GB" sz="2000" dirty="0"/>
              <a:t>What is the potential for the application of SD-L to re-frame collaborative relationships and innovation between retailers and their category suppliers? </a:t>
            </a:r>
          </a:p>
          <a:p>
            <a:pPr marL="0" indent="0">
              <a:buNone/>
            </a:pPr>
            <a:r>
              <a:rPr lang="en-GB" sz="2000" dirty="0"/>
              <a:t>	</a:t>
            </a:r>
            <a:r>
              <a:rPr lang="en-GB" sz="2000" b="1" dirty="0"/>
              <a:t>Extensive potential to re-frame category management through SD-L</a:t>
            </a:r>
          </a:p>
          <a:p>
            <a:r>
              <a:rPr lang="en-GB" sz="2000" dirty="0"/>
              <a:t>Ascertain how, in practice, SD-L might likely positively support retailers to build new and rapid market facing partnerships when emerging out of COVID19?</a:t>
            </a:r>
          </a:p>
          <a:p>
            <a:pPr marL="0" indent="0">
              <a:buNone/>
            </a:pPr>
            <a:r>
              <a:rPr lang="en-GB" sz="2000" dirty="0"/>
              <a:t>	</a:t>
            </a:r>
            <a:r>
              <a:rPr lang="en-GB" sz="2000" b="1" dirty="0"/>
              <a:t>There is scope for change</a:t>
            </a:r>
          </a:p>
          <a:p>
            <a:pPr marL="0" indent="0">
              <a:buNone/>
            </a:pPr>
            <a:endParaRPr lang="en-GB" sz="2000" dirty="0"/>
          </a:p>
          <a:p>
            <a:endParaRPr lang="en-GB" dirty="0"/>
          </a:p>
        </p:txBody>
      </p:sp>
      <p:pic>
        <p:nvPicPr>
          <p:cNvPr id="9" name="Picture 8">
            <a:extLst>
              <a:ext uri="{FF2B5EF4-FFF2-40B4-BE49-F238E27FC236}">
                <a16:creationId xmlns:a16="http://schemas.microsoft.com/office/drawing/2014/main" id="{0FD0A1E0-E98F-45AD-BBAC-3B2804B72F21}"/>
              </a:ext>
            </a:extLst>
          </p:cNvPr>
          <p:cNvPicPr>
            <a:picLocks noChangeAspect="1"/>
          </p:cNvPicPr>
          <p:nvPr/>
        </p:nvPicPr>
        <p:blipFill>
          <a:blip r:embed="rId2"/>
          <a:stretch>
            <a:fillRect/>
          </a:stretch>
        </p:blipFill>
        <p:spPr>
          <a:xfrm>
            <a:off x="215483" y="82845"/>
            <a:ext cx="1391946" cy="691596"/>
          </a:xfrm>
          <a:prstGeom prst="rect">
            <a:avLst/>
          </a:prstGeom>
        </p:spPr>
      </p:pic>
      <p:pic>
        <p:nvPicPr>
          <p:cNvPr id="5" name="Picture 2" descr="University of Warwick - Wikipedia">
            <a:extLst>
              <a:ext uri="{FF2B5EF4-FFF2-40B4-BE49-F238E27FC236}">
                <a16:creationId xmlns:a16="http://schemas.microsoft.com/office/drawing/2014/main" id="{3D7A4973-C3AC-483D-B986-5EF32B3C1C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4485" y="134739"/>
            <a:ext cx="1106927" cy="733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2422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2D0D6-3BA4-42E1-BEAA-F2BF54DEA04B}"/>
              </a:ext>
            </a:extLst>
          </p:cNvPr>
          <p:cNvSpPr>
            <a:spLocks noGrp="1"/>
          </p:cNvSpPr>
          <p:nvPr>
            <p:ph type="title"/>
          </p:nvPr>
        </p:nvSpPr>
        <p:spPr>
          <a:xfrm>
            <a:off x="838200" y="681037"/>
            <a:ext cx="10515600" cy="1325563"/>
          </a:xfrm>
        </p:spPr>
        <p:txBody>
          <a:bodyPr>
            <a:normAutofit/>
          </a:bodyPr>
          <a:lstStyle/>
          <a:p>
            <a:r>
              <a:rPr lang="en-GB" dirty="0"/>
              <a:t>Our conclusions!</a:t>
            </a:r>
          </a:p>
        </p:txBody>
      </p:sp>
      <p:sp>
        <p:nvSpPr>
          <p:cNvPr id="3" name="Content Placeholder 2">
            <a:extLst>
              <a:ext uri="{FF2B5EF4-FFF2-40B4-BE49-F238E27FC236}">
                <a16:creationId xmlns:a16="http://schemas.microsoft.com/office/drawing/2014/main" id="{07A087FF-4C90-49E2-AE60-23C2CF183535}"/>
              </a:ext>
            </a:extLst>
          </p:cNvPr>
          <p:cNvSpPr>
            <a:spLocks noGrp="1"/>
          </p:cNvSpPr>
          <p:nvPr>
            <p:ph idx="1"/>
          </p:nvPr>
        </p:nvSpPr>
        <p:spPr>
          <a:xfrm>
            <a:off x="838200" y="1914402"/>
            <a:ext cx="10515600" cy="4351338"/>
          </a:xfrm>
        </p:spPr>
        <p:txBody>
          <a:bodyPr>
            <a:normAutofit/>
          </a:bodyPr>
          <a:lstStyle/>
          <a:p>
            <a:r>
              <a:rPr lang="en-GB" sz="2000" dirty="0"/>
              <a:t>To what degree do current category management practices (category captain system) support or constrain post-</a:t>
            </a:r>
            <a:r>
              <a:rPr lang="en-GB" sz="2000" dirty="0" err="1"/>
              <a:t>covid</a:t>
            </a:r>
            <a:r>
              <a:rPr lang="en-GB" sz="2000" dirty="0"/>
              <a:t> retailer / supplier collaboration and value co-creation?</a:t>
            </a:r>
          </a:p>
          <a:p>
            <a:pPr marL="0" indent="0">
              <a:buNone/>
            </a:pPr>
            <a:r>
              <a:rPr lang="en-GB" sz="2000" dirty="0"/>
              <a:t>	</a:t>
            </a:r>
            <a:r>
              <a:rPr lang="en-GB" sz="2000" b="1" dirty="0"/>
              <a:t>Current practices potentially constrain and limit are limited</a:t>
            </a:r>
          </a:p>
          <a:p>
            <a:r>
              <a:rPr lang="en-GB" sz="2000" dirty="0"/>
              <a:t>To what degree are the five axioms of service dominant logic (SD-L) applied within the ‘Category Captain’ system? </a:t>
            </a:r>
          </a:p>
          <a:p>
            <a:pPr marL="0" indent="0">
              <a:buNone/>
            </a:pPr>
            <a:r>
              <a:rPr lang="en-GB" sz="2000" dirty="0"/>
              <a:t>	</a:t>
            </a:r>
            <a:r>
              <a:rPr lang="en-GB" sz="2000" b="1" dirty="0"/>
              <a:t>Application of SD-L is limited in the ‘Category Captain’ system</a:t>
            </a:r>
          </a:p>
          <a:p>
            <a:r>
              <a:rPr lang="en-GB" sz="2000" dirty="0"/>
              <a:t>What is the potential for the application of SD-L to re-frame collaborative relationships and innovation between retailers and their category suppliers? </a:t>
            </a:r>
          </a:p>
          <a:p>
            <a:pPr marL="0" indent="0">
              <a:buNone/>
            </a:pPr>
            <a:r>
              <a:rPr lang="en-GB" sz="2000" dirty="0"/>
              <a:t>	</a:t>
            </a:r>
            <a:r>
              <a:rPr lang="en-GB" sz="2000" b="1" dirty="0"/>
              <a:t>Extensive potential to re-frame category management through SD-L</a:t>
            </a:r>
          </a:p>
          <a:p>
            <a:r>
              <a:rPr lang="en-GB" sz="2000" dirty="0"/>
              <a:t>Ascertain how, in practice, SD-L might likely positively support retailers to build new and rapid market facing partnerships when emerging out of COVID19?</a:t>
            </a:r>
          </a:p>
          <a:p>
            <a:pPr marL="0" indent="0">
              <a:buNone/>
            </a:pPr>
            <a:r>
              <a:rPr lang="en-GB" sz="2000" dirty="0"/>
              <a:t>	</a:t>
            </a:r>
            <a:r>
              <a:rPr lang="en-GB" sz="2000" b="1" dirty="0"/>
              <a:t>There is scope for change</a:t>
            </a:r>
          </a:p>
          <a:p>
            <a:pPr marL="0" indent="0">
              <a:buNone/>
            </a:pPr>
            <a:endParaRPr lang="en-GB" sz="2000" dirty="0"/>
          </a:p>
          <a:p>
            <a:endParaRPr lang="en-GB" dirty="0"/>
          </a:p>
        </p:txBody>
      </p:sp>
      <p:pic>
        <p:nvPicPr>
          <p:cNvPr id="9" name="Picture 8">
            <a:extLst>
              <a:ext uri="{FF2B5EF4-FFF2-40B4-BE49-F238E27FC236}">
                <a16:creationId xmlns:a16="http://schemas.microsoft.com/office/drawing/2014/main" id="{0FD0A1E0-E98F-45AD-BBAC-3B2804B72F21}"/>
              </a:ext>
            </a:extLst>
          </p:cNvPr>
          <p:cNvPicPr>
            <a:picLocks noChangeAspect="1"/>
          </p:cNvPicPr>
          <p:nvPr/>
        </p:nvPicPr>
        <p:blipFill>
          <a:blip r:embed="rId2"/>
          <a:stretch>
            <a:fillRect/>
          </a:stretch>
        </p:blipFill>
        <p:spPr>
          <a:xfrm>
            <a:off x="215483" y="82845"/>
            <a:ext cx="1391946" cy="691596"/>
          </a:xfrm>
          <a:prstGeom prst="rect">
            <a:avLst/>
          </a:prstGeom>
        </p:spPr>
      </p:pic>
      <p:pic>
        <p:nvPicPr>
          <p:cNvPr id="5" name="Picture 2" descr="University of Warwick - Wikipedia">
            <a:extLst>
              <a:ext uri="{FF2B5EF4-FFF2-40B4-BE49-F238E27FC236}">
                <a16:creationId xmlns:a16="http://schemas.microsoft.com/office/drawing/2014/main" id="{A03DE5AE-A1DA-42D5-9DE5-52D153D6DA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4485" y="134739"/>
            <a:ext cx="1106927" cy="733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5229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6D8AFD7-35FA-49A9-A46F-179AF56D625B}"/>
              </a:ext>
            </a:extLst>
          </p:cNvPr>
          <p:cNvSpPr txBox="1"/>
          <p:nvPr/>
        </p:nvSpPr>
        <p:spPr>
          <a:xfrm>
            <a:off x="416653" y="919016"/>
            <a:ext cx="11358693" cy="5724644"/>
          </a:xfrm>
          <a:prstGeom prst="rect">
            <a:avLst/>
          </a:prstGeom>
          <a:noFill/>
        </p:spPr>
        <p:txBody>
          <a:bodyPr wrap="square">
            <a:spAutoFit/>
          </a:bodyPr>
          <a:lstStyle/>
          <a:p>
            <a:endParaRPr lang="en-GB" dirty="0"/>
          </a:p>
          <a:p>
            <a:r>
              <a:rPr lang="en-GB" sz="1200" dirty="0"/>
              <a:t>Alan, Y., Dotson, P., and </a:t>
            </a:r>
            <a:r>
              <a:rPr lang="en-GB" sz="1200" dirty="0" err="1"/>
              <a:t>Kurtuluş</a:t>
            </a:r>
            <a:r>
              <a:rPr lang="en-GB" sz="1200" dirty="0"/>
              <a:t>, </a:t>
            </a:r>
            <a:r>
              <a:rPr lang="en-GB" sz="1200" dirty="0" err="1"/>
              <a:t>Mumin</a:t>
            </a:r>
            <a:r>
              <a:rPr lang="en-GB" sz="1200" dirty="0"/>
              <a:t> (2017). On the Competitive and Collaborative Implications of Category Captainship, Journal of Marketing, 81 (July 2017), pp.127-143. </a:t>
            </a:r>
          </a:p>
          <a:p>
            <a:endParaRPr lang="en-GB" sz="1200" dirty="0"/>
          </a:p>
          <a:p>
            <a:endParaRPr lang="en-GB" sz="1200" dirty="0"/>
          </a:p>
          <a:p>
            <a:r>
              <a:rPr lang="en-GB" sz="1200" dirty="0" err="1"/>
              <a:t>Basuroy</a:t>
            </a:r>
            <a:r>
              <a:rPr lang="en-GB" sz="1200" dirty="0"/>
              <a:t>, S., </a:t>
            </a:r>
            <a:r>
              <a:rPr lang="en-GB" sz="1200" dirty="0" err="1"/>
              <a:t>Mantrala</a:t>
            </a:r>
            <a:r>
              <a:rPr lang="en-GB" sz="1200" dirty="0"/>
              <a:t>, M.K. and Walters, R.G. (2001). The Impact of Category Management on Retailer Prices and Performance: Theory and Evidence. Journal of Marketing, 65(4), pp.16-32.</a:t>
            </a:r>
          </a:p>
          <a:p>
            <a:endParaRPr lang="en-GB" sz="1200" dirty="0"/>
          </a:p>
          <a:p>
            <a:r>
              <a:rPr lang="en-GB" sz="1200" dirty="0"/>
              <a:t>Benson, M.C. (2020). Value Creation in Category Management Relationships in the UK Grocery Market. Research DBA Thesis, Sheffield Hallam University.</a:t>
            </a:r>
          </a:p>
          <a:p>
            <a:endParaRPr lang="en-GB" sz="1200" dirty="0"/>
          </a:p>
          <a:p>
            <a:r>
              <a:rPr lang="en-GB" sz="1200" dirty="0" err="1"/>
              <a:t>Blattberg</a:t>
            </a:r>
            <a:r>
              <a:rPr lang="en-GB" sz="1200" dirty="0"/>
              <a:t>, R.C. and Fox, E.J. (1995). Category Management: A Series of Implementation Guides. Guide 1. Washington DC, USA: Food Marketing Institute.</a:t>
            </a:r>
          </a:p>
          <a:p>
            <a:endParaRPr lang="en-GB" sz="1200" dirty="0"/>
          </a:p>
          <a:p>
            <a:endParaRPr lang="en-GB" sz="1200" dirty="0"/>
          </a:p>
          <a:p>
            <a:r>
              <a:rPr lang="en-GB" sz="1200" dirty="0" err="1"/>
              <a:t>Carameli</a:t>
            </a:r>
            <a:r>
              <a:rPr lang="en-GB" sz="1200" dirty="0"/>
              <a:t>, L.S., Jr. (2004). The Anti-Competitive Effects and Antitrust Implications of Category Management and Category Captains of Consumer Products. Chicago- Kent Law Review, 79(3), pp.1313-1356.</a:t>
            </a:r>
          </a:p>
          <a:p>
            <a:endParaRPr lang="en-GB" sz="1200" dirty="0"/>
          </a:p>
          <a:p>
            <a:r>
              <a:rPr lang="en-GB" sz="1200" dirty="0" err="1"/>
              <a:t>Chimhundu</a:t>
            </a:r>
            <a:r>
              <a:rPr lang="en-GB" sz="1200" dirty="0"/>
              <a:t>, R., Kong, E., and </a:t>
            </a:r>
            <a:r>
              <a:rPr lang="en-GB" sz="1200" dirty="0" err="1"/>
              <a:t>Gururajan</a:t>
            </a:r>
            <a:r>
              <a:rPr lang="en-GB" sz="1200" dirty="0"/>
              <a:t>, R. (2015). Category captain arrangements in grocery retail marketing. Asia Pacific Journal of Marketing and Logistics, 27(3), pp.368-384.</a:t>
            </a:r>
          </a:p>
          <a:p>
            <a:endParaRPr lang="en-GB" sz="1200" dirty="0"/>
          </a:p>
          <a:p>
            <a:r>
              <a:rPr lang="en-GB" sz="1200" dirty="0"/>
              <a:t>Corley, K.G., and </a:t>
            </a:r>
            <a:r>
              <a:rPr lang="en-GB" sz="1200" dirty="0" err="1"/>
              <a:t>Gioia</a:t>
            </a:r>
            <a:r>
              <a:rPr lang="en-GB" sz="1200" dirty="0"/>
              <a:t>, D.A. (2011). Building Theory About Theory Building: What Constitutes a Theoretical Contribution? Academy of Management Review, 36(1), pp.12-32.</a:t>
            </a:r>
          </a:p>
          <a:p>
            <a:endParaRPr lang="en-GB" sz="1200" dirty="0"/>
          </a:p>
          <a:p>
            <a:endParaRPr lang="en-GB" sz="1200" dirty="0"/>
          </a:p>
          <a:p>
            <a:r>
              <a:rPr lang="en-GB" sz="1200" dirty="0"/>
              <a:t>Desrochers, D.M., Gundlach, G.T. and Foer, A.A. (2003). Analysis of Antitrust Challenges to Category Captain Arrangements. Journal of Public Policy Marketing, 22(Fall), pp.201-215.</a:t>
            </a:r>
          </a:p>
          <a:p>
            <a:endParaRPr lang="en-GB" sz="1200" dirty="0"/>
          </a:p>
          <a:p>
            <a:r>
              <a:rPr lang="en-GB" sz="1200" dirty="0"/>
              <a:t>Desrochers, D.M. and Nelson, P. (2006). Adding Consumer Behaviour Insights To Category Management: Improving Item Placement Decisions. Journal of Retailing, 82(4), pp.357-365.</a:t>
            </a:r>
          </a:p>
          <a:p>
            <a:endParaRPr lang="en-GB" sz="1200" dirty="0"/>
          </a:p>
          <a:p>
            <a:r>
              <a:rPr lang="en-GB" sz="1200" dirty="0"/>
              <a:t>Dhar, S.K., Hoch, S.J. and Kumar, N. (2001). Effective Category Management Depends on the Role of the Category, Journal of Retailing, 77(2), pp.165-184.</a:t>
            </a:r>
          </a:p>
          <a:p>
            <a:endParaRPr lang="en-GB" sz="1200" dirty="0"/>
          </a:p>
          <a:p>
            <a:endParaRPr lang="en-GB" sz="1200" dirty="0"/>
          </a:p>
          <a:p>
            <a:r>
              <a:rPr lang="en-GB" sz="1200" dirty="0" err="1"/>
              <a:t>Galbreth</a:t>
            </a:r>
            <a:r>
              <a:rPr lang="en-GB" sz="1200" dirty="0"/>
              <a:t>, M., M. </a:t>
            </a:r>
            <a:r>
              <a:rPr lang="en-GB" sz="1200" dirty="0" err="1"/>
              <a:t>Kurtulųs</a:t>
            </a:r>
            <a:r>
              <a:rPr lang="en-GB" sz="1200" dirty="0"/>
              <a:t> and M. Shor. (2015). How Collaborative Forecasting Can Reduce Forecast Accuracy. Operations Research Letters. 43 (4), pp.349-353.</a:t>
            </a:r>
            <a:endParaRPr lang="en-GB" sz="1600" dirty="0"/>
          </a:p>
        </p:txBody>
      </p:sp>
      <p:pic>
        <p:nvPicPr>
          <p:cNvPr id="10" name="Picture 9">
            <a:extLst>
              <a:ext uri="{FF2B5EF4-FFF2-40B4-BE49-F238E27FC236}">
                <a16:creationId xmlns:a16="http://schemas.microsoft.com/office/drawing/2014/main" id="{13529F8E-5286-4AB9-A777-61BB31B73E94}"/>
              </a:ext>
            </a:extLst>
          </p:cNvPr>
          <p:cNvPicPr>
            <a:picLocks noChangeAspect="1"/>
          </p:cNvPicPr>
          <p:nvPr/>
        </p:nvPicPr>
        <p:blipFill>
          <a:blip r:embed="rId2"/>
          <a:stretch>
            <a:fillRect/>
          </a:stretch>
        </p:blipFill>
        <p:spPr>
          <a:xfrm>
            <a:off x="278235" y="148160"/>
            <a:ext cx="1391946" cy="691596"/>
          </a:xfrm>
          <a:prstGeom prst="rect">
            <a:avLst/>
          </a:prstGeom>
        </p:spPr>
      </p:pic>
      <p:pic>
        <p:nvPicPr>
          <p:cNvPr id="5" name="Picture 2" descr="University of Warwick - Wikipedia">
            <a:extLst>
              <a:ext uri="{FF2B5EF4-FFF2-40B4-BE49-F238E27FC236}">
                <a16:creationId xmlns:a16="http://schemas.microsoft.com/office/drawing/2014/main" id="{87FC47F7-A05D-40A3-9AB9-BE621E8715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4485" y="134739"/>
            <a:ext cx="1106927" cy="733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2025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F54FE97-33C1-4DBA-947A-2235124DA45E}"/>
              </a:ext>
            </a:extLst>
          </p:cNvPr>
          <p:cNvSpPr txBox="1"/>
          <p:nvPr/>
        </p:nvSpPr>
        <p:spPr>
          <a:xfrm>
            <a:off x="278235" y="1041023"/>
            <a:ext cx="11635529" cy="5816977"/>
          </a:xfrm>
          <a:prstGeom prst="rect">
            <a:avLst/>
          </a:prstGeom>
          <a:noFill/>
        </p:spPr>
        <p:txBody>
          <a:bodyPr wrap="square">
            <a:spAutoFit/>
          </a:bodyPr>
          <a:lstStyle/>
          <a:p>
            <a:r>
              <a:rPr lang="en-GB" sz="1200" dirty="0" err="1"/>
              <a:t>Gooner</a:t>
            </a:r>
            <a:r>
              <a:rPr lang="en-GB" sz="1200" dirty="0"/>
              <a:t>, R.A., Morgan, N.A. and Perreault, W.D. (2011). Is Retail Category Management Worth the Effort (and Does a Category Captain Help or Hinder)? Journal of Marketing, 75(9), pp.18-33.</a:t>
            </a:r>
          </a:p>
          <a:p>
            <a:endParaRPr lang="en-GB" sz="1200" dirty="0"/>
          </a:p>
          <a:p>
            <a:endParaRPr lang="en-GB" sz="1200" dirty="0"/>
          </a:p>
          <a:p>
            <a:r>
              <a:rPr lang="en-GB" sz="1200" dirty="0"/>
              <a:t>Harris, B. and McPartland, M. (1993). Category Management Defined: What it is and Why it Works. Progressive Grocer, 72(9), pp.5-8.</a:t>
            </a:r>
          </a:p>
          <a:p>
            <a:endParaRPr lang="en-GB" sz="1200" dirty="0"/>
          </a:p>
          <a:p>
            <a:endParaRPr lang="en-GB" sz="1200" dirty="0"/>
          </a:p>
          <a:p>
            <a:r>
              <a:rPr lang="en-GB" sz="1200" dirty="0" err="1"/>
              <a:t>Kurtulųs</a:t>
            </a:r>
            <a:r>
              <a:rPr lang="en-GB" sz="1200" dirty="0"/>
              <a:t>, M., </a:t>
            </a:r>
            <a:r>
              <a:rPr lang="en-GB" sz="1200" dirty="0" err="1"/>
              <a:t>Nakkas</a:t>
            </a:r>
            <a:r>
              <a:rPr lang="en-GB" sz="1200" dirty="0"/>
              <a:t>, A. and </a:t>
            </a:r>
            <a:r>
              <a:rPr lang="en-GB" sz="1200" dirty="0" err="1"/>
              <a:t>Ülkü</a:t>
            </a:r>
            <a:r>
              <a:rPr lang="en-GB" sz="1200" dirty="0"/>
              <a:t>, S. (2014). The Value of Category Captainship in the Presence of Manufacturer Competition. Production and Operations Management, 23(3), pp.420-430.</a:t>
            </a:r>
          </a:p>
          <a:p>
            <a:endParaRPr lang="en-GB" sz="1200" dirty="0"/>
          </a:p>
          <a:p>
            <a:r>
              <a:rPr lang="en-GB" sz="1200" dirty="0" err="1"/>
              <a:t>Kurtulųs</a:t>
            </a:r>
            <a:r>
              <a:rPr lang="en-GB" sz="1200" dirty="0"/>
              <a:t>, M. and </a:t>
            </a:r>
            <a:r>
              <a:rPr lang="en-GB" sz="1200" dirty="0" err="1"/>
              <a:t>Toktay</a:t>
            </a:r>
            <a:r>
              <a:rPr lang="en-GB" sz="1200" dirty="0"/>
              <a:t>, L. B. (2011). Category Captainship vs. Retailer Category Management under Limited Retail Shelf Space. Production and Operations Management, 20(1), pp.47-56.</a:t>
            </a:r>
          </a:p>
          <a:p>
            <a:endParaRPr lang="en-GB" sz="1200" dirty="0"/>
          </a:p>
          <a:p>
            <a:r>
              <a:rPr lang="en-GB" sz="1200" dirty="0" err="1"/>
              <a:t>Kurtulųs</a:t>
            </a:r>
            <a:r>
              <a:rPr lang="en-GB" sz="1200" dirty="0"/>
              <a:t>, M. and </a:t>
            </a:r>
            <a:r>
              <a:rPr lang="en-GB" sz="1200" dirty="0" err="1"/>
              <a:t>Toktay</a:t>
            </a:r>
            <a:r>
              <a:rPr lang="en-GB" sz="1200" dirty="0"/>
              <a:t>, L.B. (2009). Category Captainship Practices in the Retail Industry. Retail Supply Chain Management, 122, pp.79-98</a:t>
            </a:r>
          </a:p>
          <a:p>
            <a:endParaRPr lang="en-GB" sz="1200" dirty="0"/>
          </a:p>
          <a:p>
            <a:r>
              <a:rPr lang="en-GB" sz="1200" dirty="0" err="1"/>
              <a:t>Kurtulųs</a:t>
            </a:r>
            <a:r>
              <a:rPr lang="en-GB" sz="1200" dirty="0"/>
              <a:t>, M. and </a:t>
            </a:r>
            <a:r>
              <a:rPr lang="en-GB" sz="1200" dirty="0" err="1"/>
              <a:t>Toktay</a:t>
            </a:r>
            <a:r>
              <a:rPr lang="en-GB" sz="1200" dirty="0"/>
              <a:t>, L.B. (2004). Category Captainship: Who Wins, who Loses? ECR Journal, 4 (2), Winter 2004.</a:t>
            </a:r>
          </a:p>
          <a:p>
            <a:endParaRPr lang="en-GB" sz="1200" dirty="0"/>
          </a:p>
          <a:p>
            <a:r>
              <a:rPr lang="en-GB" sz="1200" dirty="0"/>
              <a:t>Levy, M., Grewal, D., </a:t>
            </a:r>
            <a:r>
              <a:rPr lang="en-GB" sz="1200" dirty="0" err="1"/>
              <a:t>Kopalle</a:t>
            </a:r>
            <a:r>
              <a:rPr lang="en-GB" sz="1200" dirty="0"/>
              <a:t>, P.K. and Hess J.D. (2004). Emerging Trends in Retail Pricing Practice: Implications for Research. Journal of Retailing, 80, </a:t>
            </a:r>
            <a:r>
              <a:rPr lang="en-GB" sz="1200" dirty="0" err="1"/>
              <a:t>pp.xiii</a:t>
            </a:r>
            <a:r>
              <a:rPr lang="en-GB" sz="1200" dirty="0"/>
              <a:t>-xxi.</a:t>
            </a:r>
          </a:p>
          <a:p>
            <a:endParaRPr lang="en-GB" sz="1200" dirty="0"/>
          </a:p>
          <a:p>
            <a:r>
              <a:rPr lang="en-GB" sz="1200" dirty="0"/>
              <a:t>Lindblom, A. and </a:t>
            </a:r>
            <a:r>
              <a:rPr lang="en-GB" sz="1200" dirty="0" err="1"/>
              <a:t>Olkkonen</a:t>
            </a:r>
            <a:r>
              <a:rPr lang="en-GB" sz="1200" dirty="0"/>
              <a:t>, R. (2008). An analysis of suppliers' roles in category management collaboration, Journal of Retailing and Consumer Services, 15, pp.1-8.</a:t>
            </a:r>
          </a:p>
          <a:p>
            <a:endParaRPr lang="en-GB" sz="1200" dirty="0"/>
          </a:p>
          <a:p>
            <a:r>
              <a:rPr lang="en-GB" sz="1200" dirty="0"/>
              <a:t>Lindblom, A., </a:t>
            </a:r>
            <a:r>
              <a:rPr lang="en-GB" sz="1200" dirty="0" err="1"/>
              <a:t>Olkkonen</a:t>
            </a:r>
            <a:r>
              <a:rPr lang="en-GB" sz="1200" dirty="0"/>
              <a:t>, R., </a:t>
            </a:r>
            <a:r>
              <a:rPr lang="en-GB" sz="1200" dirty="0" err="1"/>
              <a:t>Ollila</a:t>
            </a:r>
            <a:r>
              <a:rPr lang="en-GB" sz="1200" dirty="0"/>
              <a:t>, P., and </a:t>
            </a:r>
            <a:r>
              <a:rPr lang="en-GB" sz="1200" dirty="0" err="1"/>
              <a:t>Hyvönen</a:t>
            </a:r>
            <a:r>
              <a:rPr lang="en-GB" sz="1200" dirty="0"/>
              <a:t>, S. (2009). Suppliers’ roles in category management: A study of supplier–retailer relationships in Finland and Sweden. Industrial Marketing Management, 38(8), pp.1006–1013.</a:t>
            </a:r>
          </a:p>
          <a:p>
            <a:endParaRPr lang="en-GB" sz="1200" dirty="0"/>
          </a:p>
          <a:p>
            <a:r>
              <a:rPr lang="en-GB" sz="1200" dirty="0"/>
              <a:t>Mintel Academic. (2021). The Impact of COVID-19 on Retail and Ecommerce (UK) – June 2020 www.academic.mintel.com [Last accessed June 2021].</a:t>
            </a:r>
          </a:p>
          <a:p>
            <a:endParaRPr lang="en-GB" sz="1200" dirty="0"/>
          </a:p>
          <a:p>
            <a:r>
              <a:rPr lang="en-GB" sz="1200" dirty="0" err="1"/>
              <a:t>Misra</a:t>
            </a:r>
            <a:r>
              <a:rPr lang="en-GB" sz="1200" dirty="0"/>
              <a:t>, K. (2012). Should Retailers Outsource Category Management to a Category Captain? Doctoral Dissertation, School of Management, University of California, San Diego, CA.</a:t>
            </a:r>
          </a:p>
          <a:p>
            <a:endParaRPr lang="en-GB" sz="1200" dirty="0"/>
          </a:p>
          <a:p>
            <a:r>
              <a:rPr lang="en-GB" sz="1200" dirty="0"/>
              <a:t>Morgan, N.A, </a:t>
            </a:r>
            <a:r>
              <a:rPr lang="en-GB" sz="1200" dirty="0" err="1"/>
              <a:t>Kaleka</a:t>
            </a:r>
            <a:r>
              <a:rPr lang="en-GB" sz="1200" dirty="0"/>
              <a:t>, A. and </a:t>
            </a:r>
            <a:r>
              <a:rPr lang="en-GB" sz="1200" dirty="0" err="1"/>
              <a:t>Gooner</a:t>
            </a:r>
            <a:r>
              <a:rPr lang="en-GB" sz="1200" dirty="0"/>
              <a:t>, R.A. (2007). Focal Supplier Opportunism in Supermarket Retailer Category Management. Journal of Operations Management, 25(2), pp.512-527.</a:t>
            </a:r>
          </a:p>
          <a:p>
            <a:endParaRPr lang="en-GB" sz="1200" dirty="0"/>
          </a:p>
          <a:p>
            <a:r>
              <a:rPr lang="en-GB" sz="1200" dirty="0"/>
              <a:t>Mount, P. (2021). Bank of England Annual Update? FABSTALKS, March 2021, Sheffield Hallam University.</a:t>
            </a:r>
          </a:p>
          <a:p>
            <a:endParaRPr lang="en-GB" sz="1200" dirty="0"/>
          </a:p>
        </p:txBody>
      </p:sp>
      <p:pic>
        <p:nvPicPr>
          <p:cNvPr id="4" name="Picture 3">
            <a:extLst>
              <a:ext uri="{FF2B5EF4-FFF2-40B4-BE49-F238E27FC236}">
                <a16:creationId xmlns:a16="http://schemas.microsoft.com/office/drawing/2014/main" id="{A89B25DF-BAF2-43FB-A41D-3369BF07B899}"/>
              </a:ext>
            </a:extLst>
          </p:cNvPr>
          <p:cNvPicPr>
            <a:picLocks noChangeAspect="1"/>
          </p:cNvPicPr>
          <p:nvPr/>
        </p:nvPicPr>
        <p:blipFill>
          <a:blip r:embed="rId2"/>
          <a:stretch>
            <a:fillRect/>
          </a:stretch>
        </p:blipFill>
        <p:spPr>
          <a:xfrm>
            <a:off x="278235" y="148160"/>
            <a:ext cx="1391946" cy="691596"/>
          </a:xfrm>
          <a:prstGeom prst="rect">
            <a:avLst/>
          </a:prstGeom>
        </p:spPr>
      </p:pic>
      <p:pic>
        <p:nvPicPr>
          <p:cNvPr id="5" name="Picture 2" descr="University of Warwick - Wikipedia">
            <a:extLst>
              <a:ext uri="{FF2B5EF4-FFF2-40B4-BE49-F238E27FC236}">
                <a16:creationId xmlns:a16="http://schemas.microsoft.com/office/drawing/2014/main" id="{F449DC6F-8A59-40D6-9E44-0D3FE557EB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4485" y="134739"/>
            <a:ext cx="1106927" cy="733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4082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F54FE97-33C1-4DBA-947A-2235124DA45E}"/>
              </a:ext>
            </a:extLst>
          </p:cNvPr>
          <p:cNvSpPr txBox="1"/>
          <p:nvPr/>
        </p:nvSpPr>
        <p:spPr>
          <a:xfrm>
            <a:off x="352339" y="494950"/>
            <a:ext cx="11635529" cy="6217087"/>
          </a:xfrm>
          <a:prstGeom prst="rect">
            <a:avLst/>
          </a:prstGeom>
          <a:noFill/>
        </p:spPr>
        <p:txBody>
          <a:bodyPr wrap="square">
            <a:spAutoFit/>
          </a:bodyPr>
          <a:lstStyle/>
          <a:p>
            <a:endParaRPr lang="en-GB" sz="1200" dirty="0"/>
          </a:p>
          <a:p>
            <a:endParaRPr lang="en-GB" sz="1200" dirty="0"/>
          </a:p>
          <a:p>
            <a:r>
              <a:rPr lang="en-GB" sz="1100" dirty="0" err="1"/>
              <a:t>Nakkas</a:t>
            </a:r>
            <a:r>
              <a:rPr lang="en-GB" sz="1100" dirty="0"/>
              <a:t>, A., Y. Alan, M. </a:t>
            </a:r>
            <a:r>
              <a:rPr lang="en-GB" sz="1100" dirty="0" err="1"/>
              <a:t>Kurtuluş</a:t>
            </a:r>
            <a:r>
              <a:rPr lang="en-GB" sz="1100" dirty="0"/>
              <a:t>. (2020). Category Captainship in the Presence of Retail Competition. Forthcoming in Production and Operations Management.</a:t>
            </a:r>
          </a:p>
          <a:p>
            <a:endParaRPr lang="en-GB" sz="1100" dirty="0"/>
          </a:p>
          <a:p>
            <a:r>
              <a:rPr lang="en-GB" sz="1100" dirty="0"/>
              <a:t>Nielsen, A.C., </a:t>
            </a:r>
            <a:r>
              <a:rPr lang="en-GB" sz="1100" dirty="0" err="1"/>
              <a:t>Karolefski</a:t>
            </a:r>
            <a:r>
              <a:rPr lang="en-GB" sz="1100" dirty="0"/>
              <a:t>, J. and Heller, A. (2006). Consumer-Centric Category Management: How to Increase Profits by Managing Categories Based on Consumer Needs. New Jersey, USA: John Wiley.</a:t>
            </a:r>
          </a:p>
          <a:p>
            <a:endParaRPr lang="en-GB" sz="1100" dirty="0"/>
          </a:p>
          <a:p>
            <a:r>
              <a:rPr lang="en-GB" sz="1100" dirty="0" err="1"/>
              <a:t>Nijs</a:t>
            </a:r>
            <a:r>
              <a:rPr lang="en-GB" sz="1100" dirty="0"/>
              <a:t>, V.R., </a:t>
            </a:r>
            <a:r>
              <a:rPr lang="en-GB" sz="1100" dirty="0" err="1"/>
              <a:t>Misra</a:t>
            </a:r>
            <a:r>
              <a:rPr lang="en-GB" sz="1100" dirty="0"/>
              <a:t>, K., Hansen K. (2014). Outsourcing Retail Pricing to a Category Captain: The Role of Information Firewalls. Marketing Science, 33(1), pp.66-81.</a:t>
            </a:r>
          </a:p>
          <a:p>
            <a:endParaRPr lang="en-GB" sz="1100" dirty="0"/>
          </a:p>
          <a:p>
            <a:r>
              <a:rPr lang="en-GB" sz="1100" dirty="0"/>
              <a:t>Progressive Grocer (2007). Category Captains 2007, Armed and Ready. Progressive Grocer, November 15. www.progressivegrocer.com</a:t>
            </a:r>
          </a:p>
          <a:p>
            <a:endParaRPr lang="en-GB" sz="1100" dirty="0"/>
          </a:p>
          <a:p>
            <a:r>
              <a:rPr lang="en-GB" sz="1100" dirty="0"/>
              <a:t>Progressive Grocer (2008). Category Captains 2008, Progressive Grocer, November 15.www.progressivegrocer.com</a:t>
            </a:r>
          </a:p>
          <a:p>
            <a:endParaRPr lang="en-GB" sz="1100" dirty="0"/>
          </a:p>
          <a:p>
            <a:r>
              <a:rPr lang="en-GB" sz="1100" dirty="0"/>
              <a:t>Progressive Grocer (2009). Category Captains 2009, Progressive Grocer, November 15. www.progressivegrocer.com</a:t>
            </a:r>
          </a:p>
          <a:p>
            <a:endParaRPr lang="en-GB" sz="1100" dirty="0"/>
          </a:p>
          <a:p>
            <a:r>
              <a:rPr lang="en-GB" sz="1100" dirty="0"/>
              <a:t>Progressive Grocer (2011). Collective Excellence, 90 (11), 37-105.</a:t>
            </a:r>
          </a:p>
          <a:p>
            <a:r>
              <a:rPr lang="en-GB" sz="1100" dirty="0"/>
              <a:t>            www.progressivegrocer.com</a:t>
            </a:r>
          </a:p>
          <a:p>
            <a:endParaRPr lang="en-GB" sz="1100" dirty="0"/>
          </a:p>
          <a:p>
            <a:r>
              <a:rPr lang="en-GB" sz="1100" dirty="0"/>
              <a:t>Sainsbury’s Supermarkets (2020). www.sainsburys.co.uk [Last accessed February 2020].</a:t>
            </a:r>
          </a:p>
          <a:p>
            <a:endParaRPr lang="en-GB" sz="1100" dirty="0"/>
          </a:p>
          <a:p>
            <a:r>
              <a:rPr lang="en-GB" sz="1100" dirty="0"/>
              <a:t>Subramanian, U., Raju, J.S, Dhar, S.K. and Wang, Y. (2010). Competitive Consequences of using a Category Captain. Management Science, 56(10), pp.1739-1765.</a:t>
            </a:r>
          </a:p>
          <a:p>
            <a:endParaRPr lang="en-GB" sz="1100" dirty="0"/>
          </a:p>
          <a:p>
            <a:r>
              <a:rPr lang="en-GB" sz="1100" dirty="0"/>
              <a:t>Tremblett, B. (2010). Category Captain Management: An Idea Whose Time Has Come In The Pharmaceutical Industry? International Journal of Pharmaceutical and Healthcare Marketing, 4(2), pp.157-174.</a:t>
            </a:r>
          </a:p>
          <a:p>
            <a:endParaRPr lang="en-GB" sz="1100" dirty="0"/>
          </a:p>
          <a:p>
            <a:r>
              <a:rPr lang="en-GB" sz="1100" dirty="0"/>
              <a:t>Vargo, S.L., and </a:t>
            </a:r>
            <a:r>
              <a:rPr lang="en-GB" sz="1100" dirty="0" err="1"/>
              <a:t>Lusch</a:t>
            </a:r>
            <a:r>
              <a:rPr lang="en-GB" sz="1100" dirty="0"/>
              <a:t>, R.F. (2004). Evolving to a New Dominant Logic for Marketing. Journal of Marketing, 68, pp.1-17.</a:t>
            </a:r>
          </a:p>
          <a:p>
            <a:endParaRPr lang="en-GB" sz="1100" dirty="0"/>
          </a:p>
          <a:p>
            <a:r>
              <a:rPr lang="en-GB" sz="1100" dirty="0"/>
              <a:t>Vargo, S.L. and </a:t>
            </a:r>
            <a:r>
              <a:rPr lang="en-GB" sz="1100" dirty="0" err="1"/>
              <a:t>Lusch</a:t>
            </a:r>
            <a:r>
              <a:rPr lang="en-GB" sz="1100" dirty="0"/>
              <a:t>, R.F. (2008). Service-Dominant Logic: Continuing the Evolution. Journal of the Academy of Marketing Science, 36(1), pp.1-10.</a:t>
            </a:r>
          </a:p>
          <a:p>
            <a:endParaRPr lang="en-GB" sz="1100" dirty="0"/>
          </a:p>
          <a:p>
            <a:r>
              <a:rPr lang="en-GB" sz="1100" dirty="0"/>
              <a:t>Vargo, S.L. and </a:t>
            </a:r>
            <a:r>
              <a:rPr lang="en-GB" sz="1100" dirty="0" err="1"/>
              <a:t>Lusch</a:t>
            </a:r>
            <a:r>
              <a:rPr lang="en-GB" sz="1100" dirty="0"/>
              <a:t>, R.F. (2017). Service Dominant Logic 2025. International Journal of Research in Marketing, 34, pp.46-67.</a:t>
            </a:r>
          </a:p>
          <a:p>
            <a:endParaRPr lang="en-GB" sz="1100" dirty="0"/>
          </a:p>
          <a:p>
            <a:r>
              <a:rPr lang="en-GB" sz="1100" dirty="0"/>
              <a:t>Wang, Y., Raju, J.S., and Dhar, S.K. (2003). The Choice and Consequences of Using a Category Captain for Category Management, Working Paper. Marketing Dept., Wharton, University of Pennsylvania.</a:t>
            </a:r>
          </a:p>
          <a:p>
            <a:endParaRPr lang="en-GB" sz="1100" dirty="0"/>
          </a:p>
          <a:p>
            <a:r>
              <a:rPr lang="en-GB" sz="1100" dirty="0"/>
              <a:t>Walter, A. (1999). Relationship Promoters: Driving Forces for Successful Customer Relationships, Industrial Marketing Management, 28 (5), pp.537-51.</a:t>
            </a:r>
          </a:p>
          <a:p>
            <a:endParaRPr lang="en-GB" sz="1100" dirty="0"/>
          </a:p>
          <a:p>
            <a:r>
              <a:rPr lang="en-GB" sz="1100" dirty="0"/>
              <a:t>Walter, A., Ritter, T., and </a:t>
            </a:r>
            <a:r>
              <a:rPr lang="en-GB" sz="1100" dirty="0" err="1"/>
              <a:t>Gemunden</a:t>
            </a:r>
            <a:r>
              <a:rPr lang="en-GB" sz="1100" dirty="0"/>
              <a:t>, H. G. (2001). Value Creation in Buyer-Seller Relationships – Theoretical Considerations and Empirical Results from a Supplier’s Perspective. Industrial Marketing Management, 30 (4), pp.365-377.</a:t>
            </a:r>
          </a:p>
        </p:txBody>
      </p:sp>
      <p:pic>
        <p:nvPicPr>
          <p:cNvPr id="4" name="Picture 3">
            <a:extLst>
              <a:ext uri="{FF2B5EF4-FFF2-40B4-BE49-F238E27FC236}">
                <a16:creationId xmlns:a16="http://schemas.microsoft.com/office/drawing/2014/main" id="{EC502D14-4199-48B6-B5BB-5638D4EB3580}"/>
              </a:ext>
            </a:extLst>
          </p:cNvPr>
          <p:cNvPicPr>
            <a:picLocks noChangeAspect="1"/>
          </p:cNvPicPr>
          <p:nvPr/>
        </p:nvPicPr>
        <p:blipFill>
          <a:blip r:embed="rId2"/>
          <a:stretch>
            <a:fillRect/>
          </a:stretch>
        </p:blipFill>
        <p:spPr>
          <a:xfrm>
            <a:off x="278235" y="148160"/>
            <a:ext cx="1391946" cy="691596"/>
          </a:xfrm>
          <a:prstGeom prst="rect">
            <a:avLst/>
          </a:prstGeom>
        </p:spPr>
      </p:pic>
      <p:pic>
        <p:nvPicPr>
          <p:cNvPr id="5" name="Picture 2" descr="University of Warwick - Wikipedia">
            <a:extLst>
              <a:ext uri="{FF2B5EF4-FFF2-40B4-BE49-F238E27FC236}">
                <a16:creationId xmlns:a16="http://schemas.microsoft.com/office/drawing/2014/main" id="{13BEE74D-5785-44FC-AF13-0E8704D1B6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4485" y="134739"/>
            <a:ext cx="1106927" cy="733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5240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48E379-1A03-4967-B9F5-FF75E36B7F2C}"/>
              </a:ext>
            </a:extLst>
          </p:cNvPr>
          <p:cNvSpPr/>
          <p:nvPr/>
        </p:nvSpPr>
        <p:spPr>
          <a:xfrm>
            <a:off x="1627573" y="1795364"/>
            <a:ext cx="8759301" cy="4204356"/>
          </a:xfrm>
          <a:prstGeom prst="rect">
            <a:avLst/>
          </a:prstGeom>
        </p:spPr>
        <p:txBody>
          <a:bodyPr wrap="square">
            <a:spAutoFit/>
          </a:bodyPr>
          <a:lstStyle/>
          <a:p>
            <a:pPr algn="just">
              <a:lnSpc>
                <a:spcPct val="150000"/>
              </a:lnSpc>
              <a:spcAft>
                <a:spcPts val="0"/>
              </a:spcAft>
            </a:pPr>
            <a:r>
              <a:rPr lang="en-GB" dirty="0">
                <a:latin typeface="Calibri" panose="020F0502020204030204" pitchFamily="34" charset="0"/>
                <a:ea typeface="Times New Roman" panose="02020603050405020304" pitchFamily="18" charset="0"/>
                <a:cs typeface="Calibri" panose="020F0502020204030204" pitchFamily="34" charset="0"/>
              </a:rPr>
              <a:t>Prior to the emergence of COVID19 academic discourse on the future of retailing into 2020 and beyond spanned a wide array of subjects and related issues (</a:t>
            </a:r>
            <a:r>
              <a:rPr lang="en-GB" dirty="0" err="1">
                <a:latin typeface="Calibri" panose="020F0502020204030204" pitchFamily="34" charset="0"/>
                <a:ea typeface="Times New Roman" panose="02020603050405020304" pitchFamily="18" charset="0"/>
                <a:cs typeface="Calibri" panose="020F0502020204030204" pitchFamily="34" charset="0"/>
              </a:rPr>
              <a:t>Grewel</a:t>
            </a:r>
            <a:r>
              <a:rPr lang="en-GB" i="1" dirty="0">
                <a:latin typeface="Calibri" panose="020F0502020204030204" pitchFamily="34" charset="0"/>
                <a:ea typeface="Times New Roman" panose="02020603050405020304" pitchFamily="18" charset="0"/>
                <a:cs typeface="Calibri" panose="020F0502020204030204" pitchFamily="34" charset="0"/>
              </a:rPr>
              <a:t> et al.</a:t>
            </a:r>
            <a:r>
              <a:rPr lang="en-GB" dirty="0">
                <a:latin typeface="Calibri" panose="020F0502020204030204" pitchFamily="34" charset="0"/>
                <a:ea typeface="Times New Roman" panose="02020603050405020304" pitchFamily="18" charset="0"/>
                <a:cs typeface="Calibri" panose="020F0502020204030204" pitchFamily="34" charset="0"/>
              </a:rPr>
              <a:t>, 2017):</a:t>
            </a:r>
          </a:p>
          <a:p>
            <a:pPr algn="just">
              <a:lnSpc>
                <a:spcPct val="150000"/>
              </a:lnSpc>
              <a:spcAft>
                <a:spcPts val="0"/>
              </a:spcAft>
            </a:pPr>
            <a:endParaRPr lang="en-GB" dirty="0">
              <a:latin typeface="Calibri" panose="020F0502020204030204" pitchFamily="34" charset="0"/>
              <a:ea typeface="Times New Roman" panose="02020603050405020304" pitchFamily="18" charset="0"/>
              <a:cs typeface="Calibri" panose="020F0502020204030204" pitchFamily="34" charset="0"/>
            </a:endParaRPr>
          </a:p>
          <a:p>
            <a:pPr marL="285750" indent="-285750" algn="just">
              <a:lnSpc>
                <a:spcPct val="150000"/>
              </a:lnSpc>
              <a:spcAft>
                <a:spcPts val="0"/>
              </a:spcAft>
              <a:buFont typeface="Arial" panose="020B0604020202020204" pitchFamily="34" charset="0"/>
              <a:buChar char="•"/>
            </a:pPr>
            <a:r>
              <a:rPr lang="en-GB" dirty="0">
                <a:latin typeface="Calibri" panose="020F0502020204030204" pitchFamily="34" charset="0"/>
                <a:ea typeface="Times New Roman" panose="02020603050405020304" pitchFamily="18" charset="0"/>
                <a:cs typeface="Calibri" panose="020F0502020204030204" pitchFamily="34" charset="0"/>
              </a:rPr>
              <a:t>The role and influence of big data (Bradlow </a:t>
            </a:r>
            <a:r>
              <a:rPr lang="en-GB" i="1" dirty="0">
                <a:latin typeface="Calibri" panose="020F0502020204030204" pitchFamily="34" charset="0"/>
                <a:ea typeface="Times New Roman" panose="02020603050405020304" pitchFamily="18" charset="0"/>
                <a:cs typeface="Calibri" panose="020F0502020204030204" pitchFamily="34" charset="0"/>
              </a:rPr>
              <a:t>et al.</a:t>
            </a:r>
            <a:r>
              <a:rPr lang="en-GB" dirty="0">
                <a:latin typeface="Calibri" panose="020F0502020204030204" pitchFamily="34" charset="0"/>
                <a:ea typeface="Times New Roman" panose="02020603050405020304" pitchFamily="18" charset="0"/>
                <a:cs typeface="Calibri" panose="020F0502020204030204" pitchFamily="34" charset="0"/>
              </a:rPr>
              <a:t>, 2017)</a:t>
            </a:r>
          </a:p>
          <a:p>
            <a:pPr marL="285750" indent="-285750" algn="just">
              <a:lnSpc>
                <a:spcPct val="150000"/>
              </a:lnSpc>
              <a:spcAft>
                <a:spcPts val="0"/>
              </a:spcAft>
              <a:buFont typeface="Arial" panose="020B0604020202020204" pitchFamily="34" charset="0"/>
              <a:buChar char="•"/>
            </a:pPr>
            <a:r>
              <a:rPr lang="en-GB" dirty="0">
                <a:latin typeface="Calibri" panose="020F0502020204030204" pitchFamily="34" charset="0"/>
                <a:ea typeface="Times New Roman" panose="02020603050405020304" pitchFamily="18" charset="0"/>
                <a:cs typeface="Calibri" panose="020F0502020204030204" pitchFamily="34" charset="0"/>
              </a:rPr>
              <a:t>Adoption of shopper-facing retail technology (Inman and </a:t>
            </a:r>
            <a:r>
              <a:rPr lang="en-GB" dirty="0" err="1">
                <a:latin typeface="Calibri" panose="020F0502020204030204" pitchFamily="34" charset="0"/>
                <a:ea typeface="Times New Roman" panose="02020603050405020304" pitchFamily="18" charset="0"/>
                <a:cs typeface="Calibri" panose="020F0502020204030204" pitchFamily="34" charset="0"/>
              </a:rPr>
              <a:t>Nikolva</a:t>
            </a:r>
            <a:r>
              <a:rPr lang="en-GB" dirty="0">
                <a:latin typeface="Calibri" panose="020F0502020204030204" pitchFamily="34" charset="0"/>
                <a:ea typeface="Times New Roman" panose="02020603050405020304" pitchFamily="18" charset="0"/>
                <a:cs typeface="Calibri" panose="020F0502020204030204" pitchFamily="34" charset="0"/>
              </a:rPr>
              <a:t>, 2017)  </a:t>
            </a:r>
          </a:p>
          <a:p>
            <a:pPr marL="285750" indent="-285750" algn="just">
              <a:lnSpc>
                <a:spcPct val="150000"/>
              </a:lnSpc>
              <a:spcAft>
                <a:spcPts val="0"/>
              </a:spcAft>
              <a:buFont typeface="Arial" panose="020B0604020202020204" pitchFamily="34" charset="0"/>
              <a:buChar char="•"/>
            </a:pPr>
            <a:r>
              <a:rPr lang="en-GB" dirty="0">
                <a:latin typeface="Calibri" panose="020F0502020204030204" pitchFamily="34" charset="0"/>
                <a:ea typeface="Times New Roman" panose="02020603050405020304" pitchFamily="18" charset="0"/>
                <a:cs typeface="Calibri" panose="020F0502020204030204" pitchFamily="34" charset="0"/>
              </a:rPr>
              <a:t>Managing Multi and Omni-Channel distribution (</a:t>
            </a:r>
            <a:r>
              <a:rPr lang="en-GB" dirty="0" err="1">
                <a:latin typeface="Calibri" panose="020F0502020204030204" pitchFamily="34" charset="0"/>
                <a:ea typeface="Times New Roman" panose="02020603050405020304" pitchFamily="18" charset="0"/>
                <a:cs typeface="Calibri" panose="020F0502020204030204" pitchFamily="34" charset="0"/>
              </a:rPr>
              <a:t>Ailawadi</a:t>
            </a:r>
            <a:r>
              <a:rPr lang="en-GB" dirty="0">
                <a:latin typeface="Calibri" panose="020F0502020204030204" pitchFamily="34" charset="0"/>
                <a:ea typeface="Times New Roman" panose="02020603050405020304" pitchFamily="18" charset="0"/>
                <a:cs typeface="Calibri" panose="020F0502020204030204" pitchFamily="34" charset="0"/>
              </a:rPr>
              <a:t> and Farris, 2017). </a:t>
            </a:r>
          </a:p>
          <a:p>
            <a:pPr marL="285750" indent="-285750" algn="just">
              <a:lnSpc>
                <a:spcPct val="150000"/>
              </a:lnSpc>
              <a:spcAft>
                <a:spcPts val="0"/>
              </a:spcAft>
              <a:buFont typeface="Arial" panose="020B0604020202020204" pitchFamily="34" charset="0"/>
              <a:buChar char="•"/>
            </a:pPr>
            <a:r>
              <a:rPr lang="en-GB" dirty="0">
                <a:latin typeface="Calibri" panose="020F0502020204030204" pitchFamily="34" charset="0"/>
                <a:ea typeface="Times New Roman" panose="02020603050405020304" pitchFamily="18" charset="0"/>
                <a:cs typeface="Calibri" panose="020F0502020204030204" pitchFamily="34" charset="0"/>
              </a:rPr>
              <a:t>Intersection of physical and digital marketplaces (Benoit </a:t>
            </a:r>
            <a:r>
              <a:rPr lang="en-GB" i="1" dirty="0">
                <a:latin typeface="Calibri" panose="020F0502020204030204" pitchFamily="34" charset="0"/>
                <a:ea typeface="Times New Roman" panose="02020603050405020304" pitchFamily="18" charset="0"/>
                <a:cs typeface="Calibri" panose="020F0502020204030204" pitchFamily="34" charset="0"/>
              </a:rPr>
              <a:t>et al.</a:t>
            </a:r>
            <a:r>
              <a:rPr lang="en-GB" dirty="0">
                <a:latin typeface="Calibri" panose="020F0502020204030204" pitchFamily="34" charset="0"/>
                <a:ea typeface="Times New Roman" panose="02020603050405020304" pitchFamily="18" charset="0"/>
                <a:cs typeface="Calibri" panose="020F0502020204030204" pitchFamily="34" charset="0"/>
              </a:rPr>
              <a:t>, 2019), </a:t>
            </a:r>
          </a:p>
          <a:p>
            <a:pPr marL="285750" indent="-285750" algn="just">
              <a:lnSpc>
                <a:spcPct val="150000"/>
              </a:lnSpc>
              <a:spcAft>
                <a:spcPts val="0"/>
              </a:spcAft>
              <a:buFont typeface="Arial" panose="020B0604020202020204" pitchFamily="34" charset="0"/>
              <a:buChar char="•"/>
            </a:pPr>
            <a:r>
              <a:rPr lang="en-GB" dirty="0">
                <a:latin typeface="Calibri" panose="020F0502020204030204" pitchFamily="34" charset="0"/>
                <a:ea typeface="Times New Roman" panose="02020603050405020304" pitchFamily="18" charset="0"/>
                <a:cs typeface="Calibri" panose="020F0502020204030204" pitchFamily="34" charset="0"/>
              </a:rPr>
              <a:t>Next generation of retailer market intelligence systems (Theodoridis </a:t>
            </a:r>
            <a:r>
              <a:rPr lang="en-GB" i="1" dirty="0">
                <a:latin typeface="Calibri" panose="020F0502020204030204" pitchFamily="34" charset="0"/>
                <a:ea typeface="Times New Roman" panose="02020603050405020304" pitchFamily="18" charset="0"/>
                <a:cs typeface="Calibri" panose="020F0502020204030204" pitchFamily="34" charset="0"/>
              </a:rPr>
              <a:t>et al.</a:t>
            </a:r>
            <a:r>
              <a:rPr lang="en-GB" dirty="0">
                <a:latin typeface="Calibri" panose="020F0502020204030204" pitchFamily="34" charset="0"/>
                <a:ea typeface="Times New Roman" panose="02020603050405020304" pitchFamily="18" charset="0"/>
                <a:cs typeface="Calibri" panose="020F0502020204030204" pitchFamily="34" charset="0"/>
              </a:rPr>
              <a:t>, 2019) </a:t>
            </a:r>
          </a:p>
          <a:p>
            <a:pPr marL="285750" indent="-285750" algn="just">
              <a:lnSpc>
                <a:spcPct val="150000"/>
              </a:lnSpc>
              <a:spcAft>
                <a:spcPts val="0"/>
              </a:spcAft>
              <a:buFont typeface="Arial" panose="020B0604020202020204" pitchFamily="34" charset="0"/>
              <a:buChar char="•"/>
            </a:pPr>
            <a:r>
              <a:rPr lang="en-GB" dirty="0">
                <a:latin typeface="Calibri" panose="020F0502020204030204" pitchFamily="34" charset="0"/>
                <a:ea typeface="Times New Roman" panose="02020603050405020304" pitchFamily="18" charset="0"/>
                <a:cs typeface="Calibri" panose="020F0502020204030204" pitchFamily="34" charset="0"/>
              </a:rPr>
              <a:t>Evolution of retailer B2B relationships in the context of institutional environments and collaborations (Boulay, 2019).</a:t>
            </a:r>
          </a:p>
        </p:txBody>
      </p:sp>
      <p:sp>
        <p:nvSpPr>
          <p:cNvPr id="5" name="Title 1">
            <a:extLst>
              <a:ext uri="{FF2B5EF4-FFF2-40B4-BE49-F238E27FC236}">
                <a16:creationId xmlns:a16="http://schemas.microsoft.com/office/drawing/2014/main" id="{227A2E40-632D-40D9-B69E-4EF8E2188A4A}"/>
              </a:ext>
            </a:extLst>
          </p:cNvPr>
          <p:cNvSpPr>
            <a:spLocks noGrp="1"/>
          </p:cNvSpPr>
          <p:nvPr>
            <p:ph type="title"/>
          </p:nvPr>
        </p:nvSpPr>
        <p:spPr>
          <a:xfrm>
            <a:off x="1042481" y="656955"/>
            <a:ext cx="10515600" cy="1325563"/>
          </a:xfrm>
        </p:spPr>
        <p:txBody>
          <a:bodyPr>
            <a:normAutofit/>
          </a:bodyPr>
          <a:lstStyle/>
          <a:p>
            <a:r>
              <a:rPr lang="en-GB" sz="2800" b="1" dirty="0"/>
              <a:t>Pre-Covid19: Academic retailing priorities</a:t>
            </a:r>
          </a:p>
        </p:txBody>
      </p:sp>
      <p:pic>
        <p:nvPicPr>
          <p:cNvPr id="6" name="Picture 5">
            <a:extLst>
              <a:ext uri="{FF2B5EF4-FFF2-40B4-BE49-F238E27FC236}">
                <a16:creationId xmlns:a16="http://schemas.microsoft.com/office/drawing/2014/main" id="{425BEAB2-C1DE-4F81-8EB6-18AB111C7B18}"/>
              </a:ext>
            </a:extLst>
          </p:cNvPr>
          <p:cNvPicPr>
            <a:picLocks noChangeAspect="1"/>
          </p:cNvPicPr>
          <p:nvPr/>
        </p:nvPicPr>
        <p:blipFill>
          <a:blip r:embed="rId2"/>
          <a:stretch>
            <a:fillRect/>
          </a:stretch>
        </p:blipFill>
        <p:spPr>
          <a:xfrm>
            <a:off x="215483" y="82845"/>
            <a:ext cx="1391946" cy="691596"/>
          </a:xfrm>
          <a:prstGeom prst="rect">
            <a:avLst/>
          </a:prstGeom>
        </p:spPr>
      </p:pic>
      <p:pic>
        <p:nvPicPr>
          <p:cNvPr id="7" name="Picture 2" descr="University of Warwick - Wikipedia">
            <a:extLst>
              <a:ext uri="{FF2B5EF4-FFF2-40B4-BE49-F238E27FC236}">
                <a16:creationId xmlns:a16="http://schemas.microsoft.com/office/drawing/2014/main" id="{9657249E-8514-47AE-A057-BC7AF8C509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4485" y="134739"/>
            <a:ext cx="1106927" cy="733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7424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27A2E40-632D-40D9-B69E-4EF8E2188A4A}"/>
              </a:ext>
            </a:extLst>
          </p:cNvPr>
          <p:cNvSpPr>
            <a:spLocks noGrp="1"/>
          </p:cNvSpPr>
          <p:nvPr>
            <p:ph type="title"/>
          </p:nvPr>
        </p:nvSpPr>
        <p:spPr>
          <a:xfrm>
            <a:off x="1149485" y="631899"/>
            <a:ext cx="10515600" cy="1325563"/>
          </a:xfrm>
        </p:spPr>
        <p:txBody>
          <a:bodyPr>
            <a:normAutofit/>
          </a:bodyPr>
          <a:lstStyle/>
          <a:p>
            <a:pPr algn="ctr"/>
            <a:r>
              <a:rPr lang="en-GB" sz="2800" b="1" dirty="0"/>
              <a:t>Now emerging out of COVID</a:t>
            </a:r>
          </a:p>
        </p:txBody>
      </p:sp>
      <p:pic>
        <p:nvPicPr>
          <p:cNvPr id="6" name="Picture 5">
            <a:extLst>
              <a:ext uri="{FF2B5EF4-FFF2-40B4-BE49-F238E27FC236}">
                <a16:creationId xmlns:a16="http://schemas.microsoft.com/office/drawing/2014/main" id="{2A41114B-81CE-40B9-9E78-45327DA3551A}"/>
              </a:ext>
            </a:extLst>
          </p:cNvPr>
          <p:cNvPicPr>
            <a:picLocks noChangeAspect="1"/>
          </p:cNvPicPr>
          <p:nvPr/>
        </p:nvPicPr>
        <p:blipFill>
          <a:blip r:embed="rId2"/>
          <a:stretch>
            <a:fillRect/>
          </a:stretch>
        </p:blipFill>
        <p:spPr>
          <a:xfrm>
            <a:off x="215483" y="82845"/>
            <a:ext cx="1391946" cy="691596"/>
          </a:xfrm>
          <a:prstGeom prst="rect">
            <a:avLst/>
          </a:prstGeom>
        </p:spPr>
      </p:pic>
      <p:sp>
        <p:nvSpPr>
          <p:cNvPr id="2" name="Rectangle 1">
            <a:extLst>
              <a:ext uri="{FF2B5EF4-FFF2-40B4-BE49-F238E27FC236}">
                <a16:creationId xmlns:a16="http://schemas.microsoft.com/office/drawing/2014/main" id="{736010E2-293E-44C0-9C8C-8145B626BF25}"/>
              </a:ext>
            </a:extLst>
          </p:cNvPr>
          <p:cNvSpPr/>
          <p:nvPr/>
        </p:nvSpPr>
        <p:spPr>
          <a:xfrm>
            <a:off x="526915" y="1720681"/>
            <a:ext cx="11038528" cy="6124754"/>
          </a:xfrm>
          <a:prstGeom prst="rect">
            <a:avLst/>
          </a:prstGeom>
        </p:spPr>
        <p:txBody>
          <a:bodyPr wrap="square">
            <a:spAutoFit/>
          </a:bodyPr>
          <a:lstStyle/>
          <a:p>
            <a:pPr algn="ctr"/>
            <a:r>
              <a:rPr lang="en-GB" b="1" dirty="0">
                <a:solidFill>
                  <a:srgbClr val="1E0A3C"/>
                </a:solidFill>
                <a:latin typeface="Neue Plak"/>
              </a:rPr>
              <a:t> </a:t>
            </a:r>
            <a:r>
              <a:rPr lang="en-GB" sz="2800" dirty="0">
                <a:solidFill>
                  <a:srgbClr val="1E0A3C"/>
                </a:solidFill>
              </a:rPr>
              <a:t>Sustainable business innovations for the future: Lessons learnt</a:t>
            </a:r>
          </a:p>
          <a:p>
            <a:pPr algn="ctr"/>
            <a:r>
              <a:rPr lang="en-GB" sz="2800" dirty="0">
                <a:solidFill>
                  <a:srgbClr val="1E0A3C"/>
                </a:solidFill>
              </a:rPr>
              <a:t> from COVID-19</a:t>
            </a:r>
          </a:p>
          <a:p>
            <a:pPr algn="ctr"/>
            <a:endParaRPr lang="en-GB" sz="2800" i="0" dirty="0">
              <a:solidFill>
                <a:srgbClr val="1E0A3C"/>
              </a:solidFill>
              <a:effectLst/>
            </a:endParaRPr>
          </a:p>
          <a:p>
            <a:pPr algn="ctr"/>
            <a:r>
              <a:rPr lang="en-GB" sz="2800" dirty="0"/>
              <a:t>Retailers continue to consolidate, develop and benefit from the operational and market adjustments made in their initial response to COVID-19 (Nanda, 2021).</a:t>
            </a:r>
          </a:p>
          <a:p>
            <a:pPr algn="ctr"/>
            <a:endParaRPr lang="en-GB" sz="2800" dirty="0"/>
          </a:p>
          <a:p>
            <a:pPr algn="ctr"/>
            <a:r>
              <a:rPr lang="en-GB" sz="2800" dirty="0"/>
              <a:t>An opportunity to build new and different collaborations and strategic partnerships with other organisations and suppliers, to materialise business benefits from this once and for all opportunity (McKinsey &amp; Company, 2021).  </a:t>
            </a:r>
          </a:p>
          <a:p>
            <a:pPr algn="ctr"/>
            <a:endParaRPr lang="en-GB" sz="2800" b="1" dirty="0"/>
          </a:p>
          <a:p>
            <a:pPr algn="ctr"/>
            <a:endParaRPr lang="en-GB" sz="2800" b="1" i="0" dirty="0">
              <a:solidFill>
                <a:srgbClr val="1E0A3C"/>
              </a:solidFill>
              <a:effectLst/>
            </a:endParaRPr>
          </a:p>
          <a:p>
            <a:pPr algn="ctr"/>
            <a:endParaRPr lang="en-GB" sz="2800" b="1" i="0" dirty="0">
              <a:solidFill>
                <a:srgbClr val="1E0A3C"/>
              </a:solidFill>
              <a:effectLst/>
            </a:endParaRPr>
          </a:p>
        </p:txBody>
      </p:sp>
      <p:pic>
        <p:nvPicPr>
          <p:cNvPr id="7" name="Picture 2" descr="University of Warwick - Wikipedia">
            <a:extLst>
              <a:ext uri="{FF2B5EF4-FFF2-40B4-BE49-F238E27FC236}">
                <a16:creationId xmlns:a16="http://schemas.microsoft.com/office/drawing/2014/main" id="{030B95EB-B40A-452E-83EE-15763C2883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4485" y="134739"/>
            <a:ext cx="1106927" cy="733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514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2D0D6-3BA4-42E1-BEAA-F2BF54DEA04B}"/>
              </a:ext>
            </a:extLst>
          </p:cNvPr>
          <p:cNvSpPr>
            <a:spLocks noGrp="1"/>
          </p:cNvSpPr>
          <p:nvPr>
            <p:ph type="title"/>
          </p:nvPr>
        </p:nvSpPr>
        <p:spPr>
          <a:xfrm>
            <a:off x="838200" y="681037"/>
            <a:ext cx="10515600" cy="1325563"/>
          </a:xfrm>
        </p:spPr>
        <p:txBody>
          <a:bodyPr>
            <a:normAutofit/>
          </a:bodyPr>
          <a:lstStyle/>
          <a:p>
            <a:r>
              <a:rPr lang="en-GB" sz="2800" b="1" dirty="0"/>
              <a:t>In Short: Empirical qualitative study with category and retail managers</a:t>
            </a:r>
          </a:p>
        </p:txBody>
      </p:sp>
      <p:sp>
        <p:nvSpPr>
          <p:cNvPr id="3" name="Content Placeholder 2">
            <a:extLst>
              <a:ext uri="{FF2B5EF4-FFF2-40B4-BE49-F238E27FC236}">
                <a16:creationId xmlns:a16="http://schemas.microsoft.com/office/drawing/2014/main" id="{07A087FF-4C90-49E2-AE60-23C2CF183535}"/>
              </a:ext>
            </a:extLst>
          </p:cNvPr>
          <p:cNvSpPr>
            <a:spLocks noGrp="1"/>
          </p:cNvSpPr>
          <p:nvPr>
            <p:ph idx="1"/>
          </p:nvPr>
        </p:nvSpPr>
        <p:spPr>
          <a:xfrm>
            <a:off x="838200" y="2136344"/>
            <a:ext cx="10515600" cy="4351338"/>
          </a:xfrm>
        </p:spPr>
        <p:txBody>
          <a:bodyPr>
            <a:normAutofit lnSpcReduction="10000"/>
          </a:bodyPr>
          <a:lstStyle/>
          <a:p>
            <a:r>
              <a:rPr lang="en-GB" dirty="0"/>
              <a:t>To what degree do current category management practices (category captain system) support or constrain post-</a:t>
            </a:r>
            <a:r>
              <a:rPr lang="en-GB" dirty="0" err="1"/>
              <a:t>covid</a:t>
            </a:r>
            <a:r>
              <a:rPr lang="en-GB" dirty="0"/>
              <a:t> retailer / supplier collaboration and value-co-creation?</a:t>
            </a:r>
          </a:p>
          <a:p>
            <a:r>
              <a:rPr lang="en-GB" dirty="0"/>
              <a:t>To what degree are the five axioms of service dominant logic (SD-L) applied within the ‘Category Captain’ system? </a:t>
            </a:r>
          </a:p>
          <a:p>
            <a:r>
              <a:rPr lang="en-GB" dirty="0"/>
              <a:t>What is the potential for the application of SD-L to re-frame collaborative relationships and innovation between retailers and their category suppliers? </a:t>
            </a:r>
          </a:p>
          <a:p>
            <a:r>
              <a:rPr lang="en-GB" dirty="0"/>
              <a:t>Ascertain how, in practice, SD-L might likely positively support retailers to build new and rapid market facing partnerships when emerging out of COVID19?</a:t>
            </a:r>
          </a:p>
          <a:p>
            <a:endParaRPr lang="en-GB" dirty="0"/>
          </a:p>
        </p:txBody>
      </p:sp>
      <p:pic>
        <p:nvPicPr>
          <p:cNvPr id="9" name="Picture 8">
            <a:extLst>
              <a:ext uri="{FF2B5EF4-FFF2-40B4-BE49-F238E27FC236}">
                <a16:creationId xmlns:a16="http://schemas.microsoft.com/office/drawing/2014/main" id="{0FD0A1E0-E98F-45AD-BBAC-3B2804B72F21}"/>
              </a:ext>
            </a:extLst>
          </p:cNvPr>
          <p:cNvPicPr>
            <a:picLocks noChangeAspect="1"/>
          </p:cNvPicPr>
          <p:nvPr/>
        </p:nvPicPr>
        <p:blipFill>
          <a:blip r:embed="rId2"/>
          <a:stretch>
            <a:fillRect/>
          </a:stretch>
        </p:blipFill>
        <p:spPr>
          <a:xfrm>
            <a:off x="215483" y="82845"/>
            <a:ext cx="1391946" cy="691596"/>
          </a:xfrm>
          <a:prstGeom prst="rect">
            <a:avLst/>
          </a:prstGeom>
        </p:spPr>
      </p:pic>
      <p:pic>
        <p:nvPicPr>
          <p:cNvPr id="5" name="Picture 2" descr="University of Warwick - Wikipedia">
            <a:extLst>
              <a:ext uri="{FF2B5EF4-FFF2-40B4-BE49-F238E27FC236}">
                <a16:creationId xmlns:a16="http://schemas.microsoft.com/office/drawing/2014/main" id="{A0B759C8-2D9C-4D5D-B645-4F035746D7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4485" y="134739"/>
            <a:ext cx="1106927" cy="733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5491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6E0E3-BBFE-4355-A9AF-773ACEDD21F5}"/>
              </a:ext>
            </a:extLst>
          </p:cNvPr>
          <p:cNvSpPr>
            <a:spLocks noGrp="1"/>
          </p:cNvSpPr>
          <p:nvPr>
            <p:ph type="title"/>
          </p:nvPr>
        </p:nvSpPr>
        <p:spPr>
          <a:xfrm>
            <a:off x="838200" y="590132"/>
            <a:ext cx="10515600" cy="1325563"/>
          </a:xfrm>
        </p:spPr>
        <p:txBody>
          <a:bodyPr>
            <a:normAutofit/>
          </a:bodyPr>
          <a:lstStyle/>
          <a:p>
            <a:pPr algn="ctr"/>
            <a:r>
              <a:rPr lang="en-GB" sz="2800" b="1" dirty="0"/>
              <a:t>What is Category Management?</a:t>
            </a:r>
          </a:p>
        </p:txBody>
      </p:sp>
      <p:sp>
        <p:nvSpPr>
          <p:cNvPr id="3" name="Content Placeholder 2">
            <a:extLst>
              <a:ext uri="{FF2B5EF4-FFF2-40B4-BE49-F238E27FC236}">
                <a16:creationId xmlns:a16="http://schemas.microsoft.com/office/drawing/2014/main" id="{B4F950C3-A54C-4484-8C48-29F9BE0D6FF0}"/>
              </a:ext>
            </a:extLst>
          </p:cNvPr>
          <p:cNvSpPr>
            <a:spLocks noGrp="1"/>
          </p:cNvSpPr>
          <p:nvPr>
            <p:ph idx="1"/>
          </p:nvPr>
        </p:nvSpPr>
        <p:spPr/>
        <p:txBody>
          <a:bodyPr>
            <a:normAutofit/>
          </a:bodyPr>
          <a:lstStyle/>
          <a:p>
            <a:r>
              <a:rPr lang="en-GB" dirty="0"/>
              <a:t>Strategic management of inter-related product groups within trading partnerships, product categories managed as separate business units </a:t>
            </a:r>
            <a:r>
              <a:rPr lang="en-GB" sz="2000" dirty="0">
                <a:latin typeface="Times New Roman" panose="02020603050405020304" pitchFamily="18" charset="0"/>
                <a:cs typeface="Times New Roman" panose="02020603050405020304" pitchFamily="18" charset="0"/>
              </a:rPr>
              <a:t>(Benson, 2020; Nielsen, 2006)</a:t>
            </a:r>
          </a:p>
          <a:p>
            <a:r>
              <a:rPr lang="en-GB" dirty="0"/>
              <a:t>Previous Retailer Category Management – no support from suppliers and supply chain </a:t>
            </a:r>
            <a:r>
              <a:rPr lang="en-GB" sz="2000" dirty="0">
                <a:latin typeface="Times New Roman" panose="02020603050405020304" pitchFamily="18" charset="0"/>
                <a:cs typeface="Times New Roman" panose="02020603050405020304" pitchFamily="18" charset="0"/>
              </a:rPr>
              <a:t>(Nielsen, 2006)</a:t>
            </a:r>
          </a:p>
          <a:p>
            <a:r>
              <a:rPr lang="en-GB" dirty="0"/>
              <a:t>Now better collaborative relationships</a:t>
            </a:r>
          </a:p>
          <a:p>
            <a:r>
              <a:rPr lang="en-GB" dirty="0"/>
              <a:t>Understand shopper needs</a:t>
            </a:r>
          </a:p>
          <a:p>
            <a:r>
              <a:rPr lang="en-GB" dirty="0"/>
              <a:t>Brands &amp; Private Label / Quality tiers</a:t>
            </a:r>
          </a:p>
          <a:p>
            <a:r>
              <a:rPr lang="en-GB" dirty="0"/>
              <a:t>Helps retailers co-ordinate assortment, pricing and merchandising</a:t>
            </a:r>
          </a:p>
        </p:txBody>
      </p:sp>
      <p:pic>
        <p:nvPicPr>
          <p:cNvPr id="4" name="Picture 3">
            <a:extLst>
              <a:ext uri="{FF2B5EF4-FFF2-40B4-BE49-F238E27FC236}">
                <a16:creationId xmlns:a16="http://schemas.microsoft.com/office/drawing/2014/main" id="{9D51C1B8-BBC3-42E6-B9CF-270052888D2C}"/>
              </a:ext>
            </a:extLst>
          </p:cNvPr>
          <p:cNvPicPr>
            <a:picLocks noChangeAspect="1"/>
          </p:cNvPicPr>
          <p:nvPr/>
        </p:nvPicPr>
        <p:blipFill>
          <a:blip r:embed="rId2"/>
          <a:stretch>
            <a:fillRect/>
          </a:stretch>
        </p:blipFill>
        <p:spPr>
          <a:xfrm>
            <a:off x="215483" y="82845"/>
            <a:ext cx="1391946" cy="691596"/>
          </a:xfrm>
          <a:prstGeom prst="rect">
            <a:avLst/>
          </a:prstGeom>
        </p:spPr>
      </p:pic>
      <p:pic>
        <p:nvPicPr>
          <p:cNvPr id="5" name="Picture 2" descr="University of Warwick - Wikipedia">
            <a:extLst>
              <a:ext uri="{FF2B5EF4-FFF2-40B4-BE49-F238E27FC236}">
                <a16:creationId xmlns:a16="http://schemas.microsoft.com/office/drawing/2014/main" id="{FB4E9D0C-2D67-4DD9-A36A-E9464C40B3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4485" y="134739"/>
            <a:ext cx="1106927" cy="733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3881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B50CD-7FA1-4228-8BF1-0D883FD613F5}"/>
              </a:ext>
            </a:extLst>
          </p:cNvPr>
          <p:cNvSpPr>
            <a:spLocks noGrp="1"/>
          </p:cNvSpPr>
          <p:nvPr>
            <p:ph type="title"/>
          </p:nvPr>
        </p:nvSpPr>
        <p:spPr>
          <a:xfrm>
            <a:off x="911456" y="681037"/>
            <a:ext cx="10515600" cy="1325563"/>
          </a:xfrm>
        </p:spPr>
        <p:txBody>
          <a:bodyPr>
            <a:normAutofit/>
          </a:bodyPr>
          <a:lstStyle/>
          <a:p>
            <a:pPr algn="ctr"/>
            <a:r>
              <a:rPr lang="en-GB" sz="2800" b="1" dirty="0"/>
              <a:t>Modern Day Category Captain?</a:t>
            </a:r>
          </a:p>
        </p:txBody>
      </p:sp>
      <p:sp>
        <p:nvSpPr>
          <p:cNvPr id="3" name="Content Placeholder 2">
            <a:extLst>
              <a:ext uri="{FF2B5EF4-FFF2-40B4-BE49-F238E27FC236}">
                <a16:creationId xmlns:a16="http://schemas.microsoft.com/office/drawing/2014/main" id="{139A6022-9DDD-44F7-8FAA-9D19EE91F0B5}"/>
              </a:ext>
            </a:extLst>
          </p:cNvPr>
          <p:cNvSpPr>
            <a:spLocks noGrp="1"/>
          </p:cNvSpPr>
          <p:nvPr>
            <p:ph idx="1"/>
          </p:nvPr>
        </p:nvSpPr>
        <p:spPr/>
        <p:txBody>
          <a:bodyPr>
            <a:normAutofit fontScale="92500" lnSpcReduction="10000"/>
          </a:bodyPr>
          <a:lstStyle/>
          <a:p>
            <a:r>
              <a:rPr lang="en-GB" dirty="0"/>
              <a:t>Expert in category </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(Harris and McPartland, 1993; Progressive Grocer, 2007, 2008, 2009)</a:t>
            </a:r>
            <a:endParaRPr lang="en-GB" sz="2200" dirty="0">
              <a:latin typeface="Times New Roman" panose="02020603050405020304" pitchFamily="18" charset="0"/>
              <a:cs typeface="Times New Roman" panose="02020603050405020304" pitchFamily="18" charset="0"/>
            </a:endParaRPr>
          </a:p>
          <a:p>
            <a:r>
              <a:rPr lang="en-GB" dirty="0"/>
              <a:t>Appointed by retailer to manage the entire category </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(Alan, Dotson, </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Kurtuluş</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Mumin</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2017; </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Galbreth</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Kurtuluş</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and Shor, 2015)</a:t>
            </a:r>
            <a:r>
              <a:rPr lang="en-GB" sz="2200" dirty="0">
                <a:latin typeface="Times New Roman" panose="02020603050405020304" pitchFamily="18" charset="0"/>
                <a:cs typeface="Times New Roman" panose="02020603050405020304" pitchFamily="18" charset="0"/>
              </a:rPr>
              <a:t> </a:t>
            </a:r>
          </a:p>
          <a:p>
            <a:r>
              <a:rPr lang="en-GB" dirty="0"/>
              <a:t>Cause disadvantage to non-captain suppliers</a:t>
            </a:r>
          </a:p>
          <a:p>
            <a:r>
              <a:rPr lang="en-GB" dirty="0"/>
              <a:t>Can retailer trust the CC</a:t>
            </a:r>
          </a:p>
          <a:p>
            <a:r>
              <a:rPr lang="en-GB" dirty="0"/>
              <a:t>Too much power with one supplier </a:t>
            </a:r>
            <a:r>
              <a:rPr lang="en-GB" sz="2200" dirty="0">
                <a:effectLst/>
                <a:latin typeface="Times New Roman" panose="02020603050405020304" pitchFamily="18" charset="0"/>
                <a:ea typeface="Calibri" panose="020F0502020204030204" pitchFamily="34" charset="0"/>
              </a:rPr>
              <a:t>(Alan, Dotson, </a:t>
            </a:r>
            <a:r>
              <a:rPr lang="en-GB" sz="2200" dirty="0" err="1">
                <a:effectLst/>
                <a:latin typeface="Times New Roman" panose="02020603050405020304" pitchFamily="18" charset="0"/>
                <a:ea typeface="Calibri" panose="020F0502020204030204" pitchFamily="34" charset="0"/>
              </a:rPr>
              <a:t>Kurtuluş</a:t>
            </a:r>
            <a:r>
              <a:rPr lang="en-GB" sz="2200" dirty="0">
                <a:effectLst/>
                <a:latin typeface="Times New Roman" panose="02020603050405020304" pitchFamily="18" charset="0"/>
                <a:ea typeface="Calibri" panose="020F0502020204030204" pitchFamily="34" charset="0"/>
              </a:rPr>
              <a:t> and </a:t>
            </a:r>
            <a:r>
              <a:rPr lang="en-GB" sz="2200" dirty="0" err="1">
                <a:effectLst/>
                <a:latin typeface="Times New Roman" panose="02020603050405020304" pitchFamily="18" charset="0"/>
                <a:ea typeface="Calibri" panose="020F0502020204030204" pitchFamily="34" charset="0"/>
              </a:rPr>
              <a:t>Mumin</a:t>
            </a:r>
            <a:r>
              <a:rPr lang="en-GB" sz="2200" dirty="0">
                <a:effectLst/>
                <a:latin typeface="Times New Roman" panose="02020603050405020304" pitchFamily="18" charset="0"/>
                <a:ea typeface="Calibri" panose="020F0502020204030204" pitchFamily="34" charset="0"/>
              </a:rPr>
              <a:t>, 2017; </a:t>
            </a:r>
            <a:r>
              <a:rPr lang="en-GB" sz="2200" dirty="0" err="1">
                <a:effectLst/>
                <a:latin typeface="Times New Roman" panose="02020603050405020304" pitchFamily="18" charset="0"/>
                <a:ea typeface="Calibri" panose="020F0502020204030204" pitchFamily="34" charset="0"/>
              </a:rPr>
              <a:t>Galbreth</a:t>
            </a:r>
            <a:r>
              <a:rPr lang="en-GB" sz="2200" dirty="0">
                <a:effectLst/>
                <a:latin typeface="Times New Roman" panose="02020603050405020304" pitchFamily="18" charset="0"/>
                <a:ea typeface="Calibri" panose="020F0502020204030204" pitchFamily="34" charset="0"/>
              </a:rPr>
              <a:t>, </a:t>
            </a:r>
            <a:r>
              <a:rPr lang="en-GB" sz="2200" dirty="0" err="1">
                <a:effectLst/>
                <a:latin typeface="Times New Roman" panose="02020603050405020304" pitchFamily="18" charset="0"/>
                <a:ea typeface="Calibri" panose="020F0502020204030204" pitchFamily="34" charset="0"/>
              </a:rPr>
              <a:t>Kurtuluş</a:t>
            </a:r>
            <a:r>
              <a:rPr lang="en-GB" sz="2200" dirty="0">
                <a:effectLst/>
                <a:latin typeface="Times New Roman" panose="02020603050405020304" pitchFamily="18" charset="0"/>
                <a:ea typeface="Calibri" panose="020F0502020204030204" pitchFamily="34" charset="0"/>
              </a:rPr>
              <a:t> and Shor, 2015)</a:t>
            </a:r>
            <a:endParaRPr lang="en-GB" sz="2200" dirty="0"/>
          </a:p>
          <a:p>
            <a:r>
              <a:rPr lang="en-GB" dirty="0">
                <a:solidFill>
                  <a:srgbClr val="C00000"/>
                </a:solidFill>
              </a:rPr>
              <a:t>So, we ask:</a:t>
            </a:r>
          </a:p>
          <a:p>
            <a:pPr marL="457200" lvl="1" indent="0">
              <a:buNone/>
            </a:pPr>
            <a:r>
              <a:rPr lang="en-GB" dirty="0">
                <a:solidFill>
                  <a:srgbClr val="C00000"/>
                </a:solidFill>
              </a:rPr>
              <a:t>Is there an opportunity to re-examine RCM and the retailer relationship from a new perspective to potentially address the innate problems and issues embedded in the CC system, so change the operation of RCM to the benefit of the retailer but also to the whole of their supply base</a:t>
            </a:r>
          </a:p>
        </p:txBody>
      </p:sp>
      <p:pic>
        <p:nvPicPr>
          <p:cNvPr id="4" name="Picture 3">
            <a:extLst>
              <a:ext uri="{FF2B5EF4-FFF2-40B4-BE49-F238E27FC236}">
                <a16:creationId xmlns:a16="http://schemas.microsoft.com/office/drawing/2014/main" id="{BCA6D99B-36F9-4D94-90E2-3FA23B9821AF}"/>
              </a:ext>
            </a:extLst>
          </p:cNvPr>
          <p:cNvPicPr>
            <a:picLocks noChangeAspect="1"/>
          </p:cNvPicPr>
          <p:nvPr/>
        </p:nvPicPr>
        <p:blipFill>
          <a:blip r:embed="rId2"/>
          <a:stretch>
            <a:fillRect/>
          </a:stretch>
        </p:blipFill>
        <p:spPr>
          <a:xfrm>
            <a:off x="215483" y="82845"/>
            <a:ext cx="1391946" cy="691596"/>
          </a:xfrm>
          <a:prstGeom prst="rect">
            <a:avLst/>
          </a:prstGeom>
        </p:spPr>
      </p:pic>
      <p:pic>
        <p:nvPicPr>
          <p:cNvPr id="5" name="Picture 2" descr="University of Warwick - Wikipedia">
            <a:extLst>
              <a:ext uri="{FF2B5EF4-FFF2-40B4-BE49-F238E27FC236}">
                <a16:creationId xmlns:a16="http://schemas.microsoft.com/office/drawing/2014/main" id="{35C9662F-799C-4EE4-B7DC-C92324600D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4485" y="134739"/>
            <a:ext cx="1106927" cy="733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2661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47042-DB1D-44CC-ACC5-177B930834D1}"/>
              </a:ext>
            </a:extLst>
          </p:cNvPr>
          <p:cNvSpPr>
            <a:spLocks noGrp="1"/>
          </p:cNvSpPr>
          <p:nvPr>
            <p:ph type="title"/>
          </p:nvPr>
        </p:nvSpPr>
        <p:spPr/>
        <p:txBody>
          <a:bodyPr>
            <a:normAutofit/>
          </a:bodyPr>
          <a:lstStyle/>
          <a:p>
            <a:r>
              <a:rPr lang="en-GB" sz="2800" b="1" dirty="0"/>
              <a:t>Extent of SD-Logic Application within CC System – comparing the literature</a:t>
            </a:r>
          </a:p>
        </p:txBody>
      </p:sp>
      <p:pic>
        <p:nvPicPr>
          <p:cNvPr id="6" name="Picture 5">
            <a:extLst>
              <a:ext uri="{FF2B5EF4-FFF2-40B4-BE49-F238E27FC236}">
                <a16:creationId xmlns:a16="http://schemas.microsoft.com/office/drawing/2014/main" id="{6C000C42-DCF7-4E6F-8A70-E877281C2E1C}"/>
              </a:ext>
            </a:extLst>
          </p:cNvPr>
          <p:cNvPicPr>
            <a:picLocks noChangeAspect="1"/>
          </p:cNvPicPr>
          <p:nvPr/>
        </p:nvPicPr>
        <p:blipFill>
          <a:blip r:embed="rId2"/>
          <a:stretch>
            <a:fillRect/>
          </a:stretch>
        </p:blipFill>
        <p:spPr>
          <a:xfrm>
            <a:off x="10800054" y="6017114"/>
            <a:ext cx="1391946" cy="691596"/>
          </a:xfrm>
          <a:prstGeom prst="rect">
            <a:avLst/>
          </a:prstGeom>
        </p:spPr>
      </p:pic>
      <p:pic>
        <p:nvPicPr>
          <p:cNvPr id="7" name="Picture 2" descr="University of Warwick - Wikipedia">
            <a:extLst>
              <a:ext uri="{FF2B5EF4-FFF2-40B4-BE49-F238E27FC236}">
                <a16:creationId xmlns:a16="http://schemas.microsoft.com/office/drawing/2014/main" id="{BEB0E658-46A5-4CD4-80AB-496D401288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45046" y="3142912"/>
            <a:ext cx="1106927" cy="73394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a:extLst>
              <a:ext uri="{FF2B5EF4-FFF2-40B4-BE49-F238E27FC236}">
                <a16:creationId xmlns:a16="http://schemas.microsoft.com/office/drawing/2014/main" id="{48C4A596-1173-415A-888D-8D90991CC687}"/>
              </a:ext>
            </a:extLst>
          </p:cNvPr>
          <p:cNvGraphicFramePr>
            <a:graphicFrameLocks noGrp="1"/>
          </p:cNvGraphicFramePr>
          <p:nvPr>
            <p:extLst>
              <p:ext uri="{D42A27DB-BD31-4B8C-83A1-F6EECF244321}">
                <p14:modId xmlns:p14="http://schemas.microsoft.com/office/powerpoint/2010/main" val="2155743755"/>
              </p:ext>
            </p:extLst>
          </p:nvPr>
        </p:nvGraphicFramePr>
        <p:xfrm>
          <a:off x="1358283" y="1597981"/>
          <a:ext cx="8583589" cy="4894897"/>
        </p:xfrm>
        <a:graphic>
          <a:graphicData uri="http://schemas.openxmlformats.org/drawingml/2006/table">
            <a:tbl>
              <a:tblPr firstRow="1" firstCol="1" bandRow="1"/>
              <a:tblGrid>
                <a:gridCol w="2860991">
                  <a:extLst>
                    <a:ext uri="{9D8B030D-6E8A-4147-A177-3AD203B41FA5}">
                      <a16:colId xmlns:a16="http://schemas.microsoft.com/office/drawing/2014/main" val="2703065291"/>
                    </a:ext>
                  </a:extLst>
                </a:gridCol>
                <a:gridCol w="974178">
                  <a:extLst>
                    <a:ext uri="{9D8B030D-6E8A-4147-A177-3AD203B41FA5}">
                      <a16:colId xmlns:a16="http://schemas.microsoft.com/office/drawing/2014/main" val="558492265"/>
                    </a:ext>
                  </a:extLst>
                </a:gridCol>
                <a:gridCol w="4748420">
                  <a:extLst>
                    <a:ext uri="{9D8B030D-6E8A-4147-A177-3AD203B41FA5}">
                      <a16:colId xmlns:a16="http://schemas.microsoft.com/office/drawing/2014/main" val="2975221"/>
                    </a:ext>
                  </a:extLst>
                </a:gridCol>
              </a:tblGrid>
              <a:tr h="121192">
                <a:tc>
                  <a:txBody>
                    <a:bodyPr/>
                    <a:lstStyle/>
                    <a:p>
                      <a:pPr>
                        <a:lnSpc>
                          <a:spcPct val="107000"/>
                        </a:lnSpc>
                        <a:spcAft>
                          <a:spcPts val="0"/>
                        </a:spcAft>
                      </a:pPr>
                      <a:r>
                        <a:rPr lang="en-GB" sz="700" b="1">
                          <a:effectLst/>
                          <a:latin typeface="Times New Roman" panose="02020603050405020304" pitchFamily="18" charset="0"/>
                          <a:ea typeface="Calibri" panose="020F0502020204030204" pitchFamily="34" charset="0"/>
                          <a:cs typeface="Times New Roman" panose="02020603050405020304" pitchFamily="18" charset="0"/>
                        </a:rPr>
                        <a:t>Foundation premise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700" b="1">
                          <a:effectLst/>
                          <a:latin typeface="Times New Roman" panose="02020603050405020304" pitchFamily="18" charset="0"/>
                          <a:ea typeface="Calibri" panose="020F0502020204030204" pitchFamily="34" charset="0"/>
                          <a:cs typeface="Times New Roman" panose="02020603050405020304" pitchFamily="18" charset="0"/>
                        </a:rPr>
                        <a:t>Axiom</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700" b="1">
                          <a:effectLst/>
                          <a:latin typeface="Times New Roman" panose="02020603050405020304" pitchFamily="18" charset="0"/>
                          <a:ea typeface="Calibri" panose="020F0502020204030204" pitchFamily="34" charset="0"/>
                          <a:cs typeface="Times New Roman" panose="02020603050405020304" pitchFamily="18" charset="0"/>
                        </a:rPr>
                        <a:t>Per existing literature : Extent of SD-L application within category captain system</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8059568"/>
                  </a:ext>
                </a:extLst>
              </a:tr>
              <a:tr h="376051">
                <a:tc>
                  <a:txBody>
                    <a:bodyPr/>
                    <a:lstStyle/>
                    <a:p>
                      <a:pPr>
                        <a:lnSpc>
                          <a:spcPct val="107000"/>
                        </a:lnSpc>
                        <a:spcAft>
                          <a:spcPts val="0"/>
                        </a:spcAft>
                      </a:pPr>
                      <a:r>
                        <a:rPr lang="en-GB" sz="700">
                          <a:solidFill>
                            <a:srgbClr val="131413"/>
                          </a:solidFill>
                          <a:effectLst/>
                          <a:latin typeface="Times New Roman" panose="02020603050405020304" pitchFamily="18" charset="0"/>
                          <a:ea typeface="Calibri" panose="020F0502020204030204" pitchFamily="34" charset="0"/>
                          <a:cs typeface="Times New Roman" panose="02020603050405020304" pitchFamily="18" charset="0"/>
                        </a:rPr>
                        <a:t>FP1: Service is the fundamental basis of exchange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700">
                          <a:effectLst/>
                          <a:latin typeface="Times New Roman" panose="02020603050405020304" pitchFamily="18" charset="0"/>
                          <a:ea typeface="Calibri" panose="020F0502020204030204" pitchFamily="34" charset="0"/>
                          <a:cs typeface="Times New Roman" panose="02020603050405020304" pitchFamily="18" charset="0"/>
                        </a:rPr>
                        <a:t>Axiom 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700" dirty="0">
                          <a:effectLst/>
                          <a:latin typeface="Times New Roman" panose="02020603050405020304" pitchFamily="18" charset="0"/>
                          <a:ea typeface="Calibri" panose="020F0502020204030204" pitchFamily="34" charset="0"/>
                          <a:cs typeface="Times New Roman" panose="02020603050405020304" pitchFamily="18" charset="0"/>
                        </a:rPr>
                        <a:t>The category captain system focusses on the production of </a:t>
                      </a:r>
                      <a:r>
                        <a:rPr lang="en-GB" sz="700" b="1" dirty="0">
                          <a:effectLst/>
                          <a:latin typeface="Times New Roman" panose="02020603050405020304" pitchFamily="18" charset="0"/>
                          <a:ea typeface="Calibri" panose="020F0502020204030204" pitchFamily="34" charset="0"/>
                          <a:cs typeface="Times New Roman" panose="02020603050405020304" pitchFamily="18" charset="0"/>
                        </a:rPr>
                        <a:t>tangible artefacts for the category manager </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i.e. category priorities, strategy and so on. Artefacts, as a form </a:t>
                      </a:r>
                      <a:r>
                        <a:rPr lang="en-GB" sz="700" b="1" dirty="0">
                          <a:effectLst/>
                          <a:latin typeface="Times New Roman" panose="02020603050405020304" pitchFamily="18" charset="0"/>
                          <a:ea typeface="Calibri" panose="020F0502020204030204" pitchFamily="34" charset="0"/>
                          <a:cs typeface="Times New Roman" panose="02020603050405020304" pitchFamily="18" charset="0"/>
                        </a:rPr>
                        <a:t>of goods, are produced by the category captain and consumed and used by the retailer.</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 Services are not considered in this context.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1469919"/>
                  </a:ext>
                </a:extLst>
              </a:tr>
              <a:tr h="121192">
                <a:tc>
                  <a:txBody>
                    <a:bodyPr/>
                    <a:lstStyle/>
                    <a:p>
                      <a:pPr>
                        <a:lnSpc>
                          <a:spcPct val="107000"/>
                        </a:lnSpc>
                        <a:spcAft>
                          <a:spcPts val="0"/>
                        </a:spcAft>
                      </a:pPr>
                      <a:r>
                        <a:rPr lang="en-GB" sz="700">
                          <a:solidFill>
                            <a:srgbClr val="131413"/>
                          </a:solidFill>
                          <a:effectLst/>
                          <a:latin typeface="Times New Roman" panose="02020603050405020304" pitchFamily="18" charset="0"/>
                          <a:ea typeface="Calibri" panose="020F0502020204030204" pitchFamily="34" charset="0"/>
                          <a:cs typeface="Times New Roman" panose="02020603050405020304" pitchFamily="18" charset="0"/>
                        </a:rPr>
                        <a:t>FP2 Indirect exchange masks the fundamental basis of exchange.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700">
                          <a:effectLst/>
                          <a:latin typeface="Times New Roman" panose="02020603050405020304" pitchFamily="18"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700">
                          <a:effectLst/>
                          <a:latin typeface="Times New Roman" panose="02020603050405020304" pitchFamily="18" charset="0"/>
                          <a:ea typeface="Calibri" panose="020F0502020204030204" pitchFamily="34" charset="0"/>
                          <a:cs typeface="Times New Roman" panose="02020603050405020304" pitchFamily="18" charset="0"/>
                        </a:rPr>
                        <a:t>Because of the specificity of the category captain ‘role’, there is no opportunity for indirect exchange.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6880187"/>
                  </a:ext>
                </a:extLst>
              </a:tr>
              <a:tr h="503480">
                <a:tc>
                  <a:txBody>
                    <a:bodyPr/>
                    <a:lstStyle/>
                    <a:p>
                      <a:pPr>
                        <a:lnSpc>
                          <a:spcPct val="107000"/>
                        </a:lnSpc>
                        <a:spcAft>
                          <a:spcPts val="0"/>
                        </a:spcAft>
                      </a:pPr>
                      <a:r>
                        <a:rPr lang="en-GB" sz="700">
                          <a:solidFill>
                            <a:srgbClr val="131413"/>
                          </a:solidFill>
                          <a:effectLst/>
                          <a:latin typeface="Times New Roman" panose="02020603050405020304" pitchFamily="18" charset="0"/>
                          <a:ea typeface="Calibri" panose="020F0502020204030204" pitchFamily="34" charset="0"/>
                          <a:cs typeface="Times New Roman" panose="02020603050405020304" pitchFamily="18" charset="0"/>
                        </a:rPr>
                        <a:t>FP3: Goods are distribution mechanisms for service provision.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700">
                          <a:effectLst/>
                          <a:latin typeface="Times New Roman" panose="02020603050405020304" pitchFamily="18"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700">
                          <a:effectLst/>
                          <a:latin typeface="Times New Roman" panose="02020603050405020304" pitchFamily="18" charset="0"/>
                          <a:ea typeface="Calibri" panose="020F0502020204030204" pitchFamily="34" charset="0"/>
                          <a:cs typeface="Times New Roman" panose="02020603050405020304" pitchFamily="18" charset="0"/>
                        </a:rPr>
                        <a:t>The produced, methodical and standardised ‘goods’ supplied by the category captain are perceived to be a provision of a specific output for the retailer. They simplify the demands of the retail buyer role. If re-framed these ‘goods’ are an opportunity to elevate and increase the activity levels of discussion, debate, evolution and innovation within the category across the whole supplier base.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3306696"/>
                  </a:ext>
                </a:extLst>
              </a:tr>
              <a:tr h="503480">
                <a:tc>
                  <a:txBody>
                    <a:bodyPr/>
                    <a:lstStyle/>
                    <a:p>
                      <a:pPr>
                        <a:lnSpc>
                          <a:spcPct val="107000"/>
                        </a:lnSpc>
                        <a:spcAft>
                          <a:spcPts val="0"/>
                        </a:spcAft>
                      </a:pPr>
                      <a:r>
                        <a:rPr lang="en-GB" sz="700">
                          <a:solidFill>
                            <a:srgbClr val="131413"/>
                          </a:solidFill>
                          <a:effectLst/>
                          <a:latin typeface="Times New Roman" panose="02020603050405020304" pitchFamily="18" charset="0"/>
                          <a:ea typeface="Calibri" panose="020F0502020204030204" pitchFamily="34" charset="0"/>
                          <a:cs typeface="Times New Roman" panose="02020603050405020304" pitchFamily="18" charset="0"/>
                        </a:rPr>
                        <a:t>FP4: Operant resources are the fundamental source of strategic benefit.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700">
                          <a:effectLst/>
                          <a:latin typeface="Times New Roman" panose="02020603050405020304" pitchFamily="18"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700">
                          <a:effectLst/>
                          <a:latin typeface="Times New Roman" panose="02020603050405020304" pitchFamily="18" charset="0"/>
                          <a:ea typeface="Calibri" panose="020F0502020204030204" pitchFamily="34" charset="0"/>
                          <a:cs typeface="Times New Roman" panose="02020603050405020304" pitchFamily="18" charset="0"/>
                        </a:rPr>
                        <a:t>Because of the exclusion of multiple suppliers within the category captain system  the operand resources of all the suppliers within a whole given category are only partially operationalised for the benefit of the category, the retailer and the category captain. This under-utilised and latent capacity of operant resources is a potential source of additional and incremental ‘strategic benefit’ across the category.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1593503"/>
                  </a:ext>
                </a:extLst>
              </a:tr>
              <a:tr h="376051">
                <a:tc>
                  <a:txBody>
                    <a:bodyPr/>
                    <a:lstStyle/>
                    <a:p>
                      <a:pPr>
                        <a:lnSpc>
                          <a:spcPct val="107000"/>
                        </a:lnSpc>
                        <a:spcAft>
                          <a:spcPts val="0"/>
                        </a:spcAft>
                      </a:pPr>
                      <a:r>
                        <a:rPr lang="en-GB" sz="700">
                          <a:solidFill>
                            <a:srgbClr val="131413"/>
                          </a:solidFill>
                          <a:effectLst/>
                          <a:latin typeface="Times New Roman" panose="02020603050405020304" pitchFamily="18" charset="0"/>
                          <a:ea typeface="Calibri" panose="020F0502020204030204" pitchFamily="34" charset="0"/>
                          <a:cs typeface="Times New Roman" panose="02020603050405020304" pitchFamily="18" charset="0"/>
                        </a:rPr>
                        <a:t>FP5: All economies are service economies.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700">
                          <a:effectLst/>
                          <a:latin typeface="Times New Roman" panose="02020603050405020304" pitchFamily="18"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700">
                          <a:effectLst/>
                          <a:latin typeface="Times New Roman" panose="02020603050405020304" pitchFamily="18" charset="0"/>
                          <a:ea typeface="Calibri" panose="020F0502020204030204" pitchFamily="34" charset="0"/>
                          <a:cs typeface="Times New Roman" panose="02020603050405020304" pitchFamily="18" charset="0"/>
                        </a:rPr>
                        <a:t>This form of economic mechanism implies a service-for-service form of exchange in business-to-business relationships. Within the CM and retailer relationship the service element and opportunities that stem from it are largely dormant and latent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7059799"/>
                  </a:ext>
                </a:extLst>
              </a:tr>
              <a:tr h="503480">
                <a:tc>
                  <a:txBody>
                    <a:bodyPr/>
                    <a:lstStyle/>
                    <a:p>
                      <a:pPr>
                        <a:lnSpc>
                          <a:spcPct val="107000"/>
                        </a:lnSpc>
                        <a:spcAft>
                          <a:spcPts val="0"/>
                        </a:spcAft>
                      </a:pPr>
                      <a:r>
                        <a:rPr lang="en-GB" sz="700">
                          <a:solidFill>
                            <a:srgbClr val="131413"/>
                          </a:solidFill>
                          <a:effectLst/>
                          <a:latin typeface="Times New Roman" panose="02020603050405020304" pitchFamily="18" charset="0"/>
                          <a:ea typeface="Calibri" panose="020F0502020204030204" pitchFamily="34" charset="0"/>
                          <a:cs typeface="Times New Roman" panose="02020603050405020304" pitchFamily="18" charset="0"/>
                        </a:rPr>
                        <a:t>FP6: Value is co-created by multiple actors,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700">
                          <a:solidFill>
                            <a:srgbClr val="131413"/>
                          </a:solidFill>
                          <a:effectLst/>
                          <a:latin typeface="Times New Roman" panose="02020603050405020304" pitchFamily="18" charset="0"/>
                          <a:ea typeface="Calibri" panose="020F0502020204030204" pitchFamily="34" charset="0"/>
                          <a:cs typeface="Times New Roman" panose="02020603050405020304" pitchFamily="18" charset="0"/>
                        </a:rPr>
                        <a:t>always including the beneficiary.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700">
                          <a:effectLst/>
                          <a:latin typeface="Times New Roman" panose="02020603050405020304" pitchFamily="18" charset="0"/>
                          <a:ea typeface="Calibri" panose="020F0502020204030204" pitchFamily="34" charset="0"/>
                          <a:cs typeface="Times New Roman" panose="02020603050405020304" pitchFamily="18" charset="0"/>
                        </a:rPr>
                        <a:t>Axiom 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700" b="1" dirty="0">
                          <a:effectLst/>
                          <a:latin typeface="Times New Roman" panose="02020603050405020304" pitchFamily="18" charset="0"/>
                          <a:ea typeface="Calibri" panose="020F0502020204030204" pitchFamily="34" charset="0"/>
                          <a:cs typeface="Times New Roman" panose="02020603050405020304" pitchFamily="18" charset="0"/>
                        </a:rPr>
                        <a:t>The category captain system is framed in a manner that implies a transaction between the category captain and the retailer. The actors are transacting with each other</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 not co-creating. Implying an unequal hierarchy between the retailer and the category captain. The former being the major beneficiary and the latter the subsidiary to the former. Thus limiting the creation of value within that specific relationship and the category as a whole.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9462555"/>
                  </a:ext>
                </a:extLst>
              </a:tr>
              <a:tr h="376051">
                <a:tc>
                  <a:txBody>
                    <a:bodyPr/>
                    <a:lstStyle/>
                    <a:p>
                      <a:pPr>
                        <a:lnSpc>
                          <a:spcPct val="107000"/>
                        </a:lnSpc>
                        <a:spcAft>
                          <a:spcPts val="0"/>
                        </a:spcAft>
                      </a:pPr>
                      <a:r>
                        <a:rPr lang="en-GB" sz="700">
                          <a:solidFill>
                            <a:srgbClr val="131413"/>
                          </a:solidFill>
                          <a:effectLst/>
                          <a:latin typeface="Times New Roman" panose="02020603050405020304" pitchFamily="18" charset="0"/>
                          <a:ea typeface="Calibri" panose="020F0502020204030204" pitchFamily="34" charset="0"/>
                          <a:cs typeface="Times New Roman" panose="02020603050405020304" pitchFamily="18" charset="0"/>
                        </a:rPr>
                        <a:t>FP7: Actors cannot deliver value but can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700">
                          <a:solidFill>
                            <a:srgbClr val="131413"/>
                          </a:solidFill>
                          <a:effectLst/>
                          <a:latin typeface="Times New Roman" panose="02020603050405020304" pitchFamily="18" charset="0"/>
                          <a:ea typeface="Calibri" panose="020F0502020204030204" pitchFamily="34" charset="0"/>
                          <a:cs typeface="Times New Roman" panose="02020603050405020304" pitchFamily="18" charset="0"/>
                        </a:rPr>
                        <a:t>participate in the creation and offering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700">
                          <a:solidFill>
                            <a:srgbClr val="131413"/>
                          </a:solidFill>
                          <a:effectLst/>
                          <a:latin typeface="Times New Roman" panose="02020603050405020304" pitchFamily="18" charset="0"/>
                          <a:ea typeface="Calibri" panose="020F0502020204030204" pitchFamily="34" charset="0"/>
                          <a:cs typeface="Times New Roman" panose="02020603050405020304" pitchFamily="18" charset="0"/>
                        </a:rPr>
                        <a:t>of value propositions.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700">
                          <a:effectLst/>
                          <a:latin typeface="Times New Roman" panose="02020603050405020304" pitchFamily="18"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700">
                          <a:effectLst/>
                          <a:latin typeface="Times New Roman" panose="02020603050405020304" pitchFamily="18" charset="0"/>
                          <a:ea typeface="Calibri" panose="020F0502020204030204" pitchFamily="34" charset="0"/>
                          <a:cs typeface="Times New Roman" panose="02020603050405020304" pitchFamily="18" charset="0"/>
                        </a:rPr>
                        <a:t>The category captain system assumes the captain, in their specific role, delivers ‘value’ to the retailer. Reframing the relationship to consider it as a space where both participate, with other actors, to create a joint value proposition opens up new opportunities within the category.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7680588"/>
                  </a:ext>
                </a:extLst>
              </a:tr>
              <a:tr h="376051">
                <a:tc>
                  <a:txBody>
                    <a:bodyPr/>
                    <a:lstStyle/>
                    <a:p>
                      <a:pPr>
                        <a:lnSpc>
                          <a:spcPct val="107000"/>
                        </a:lnSpc>
                        <a:spcAft>
                          <a:spcPts val="0"/>
                        </a:spcAft>
                      </a:pPr>
                      <a:r>
                        <a:rPr lang="en-GB" sz="700">
                          <a:solidFill>
                            <a:srgbClr val="131413"/>
                          </a:solidFill>
                          <a:effectLst/>
                          <a:latin typeface="Times New Roman" panose="02020603050405020304" pitchFamily="18" charset="0"/>
                          <a:ea typeface="Calibri" panose="020F0502020204030204" pitchFamily="34" charset="0"/>
                          <a:cs typeface="Times New Roman" panose="02020603050405020304" pitchFamily="18" charset="0"/>
                        </a:rPr>
                        <a:t>FP8: A service-centered view is inherently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700">
                          <a:solidFill>
                            <a:srgbClr val="131413"/>
                          </a:solidFill>
                          <a:effectLst/>
                          <a:latin typeface="Times New Roman" panose="02020603050405020304" pitchFamily="18" charset="0"/>
                          <a:ea typeface="Calibri" panose="020F0502020204030204" pitchFamily="34" charset="0"/>
                          <a:cs typeface="Times New Roman" panose="02020603050405020304" pitchFamily="18" charset="0"/>
                        </a:rPr>
                        <a:t>beneficiary oriented and relational.</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700">
                          <a:effectLst/>
                          <a:latin typeface="Times New Roman" panose="02020603050405020304" pitchFamily="18"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700">
                          <a:effectLst/>
                          <a:latin typeface="Times New Roman" panose="02020603050405020304" pitchFamily="18" charset="0"/>
                          <a:ea typeface="Calibri" panose="020F0502020204030204" pitchFamily="34" charset="0"/>
                          <a:cs typeface="Times New Roman" panose="02020603050405020304" pitchFamily="18" charset="0"/>
                        </a:rPr>
                        <a:t>Assuming that all actors are beneficiaries and benefits are relative and relational between them changes the premise and assumptions of the category captain system and CM. It assumes that the benefits and beneficiaries shift and change over time and are not fixed and rigid as with the category captain system.</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5882328"/>
                  </a:ext>
                </a:extLst>
              </a:tr>
              <a:tr h="376051">
                <a:tc>
                  <a:txBody>
                    <a:bodyPr/>
                    <a:lstStyle/>
                    <a:p>
                      <a:pPr>
                        <a:lnSpc>
                          <a:spcPct val="107000"/>
                        </a:lnSpc>
                        <a:spcAft>
                          <a:spcPts val="0"/>
                        </a:spcAft>
                      </a:pPr>
                      <a:r>
                        <a:rPr lang="en-GB" sz="700">
                          <a:effectLst/>
                          <a:latin typeface="Times New Roman" panose="02020603050405020304" pitchFamily="18" charset="0"/>
                          <a:ea typeface="Calibri" panose="020F0502020204030204" pitchFamily="34" charset="0"/>
                          <a:cs typeface="Times New Roman" panose="02020603050405020304" pitchFamily="18" charset="0"/>
                        </a:rPr>
                        <a:t>FP9: </a:t>
                      </a:r>
                      <a:r>
                        <a:rPr lang="en-GB" sz="700">
                          <a:solidFill>
                            <a:srgbClr val="131413"/>
                          </a:solidFill>
                          <a:effectLst/>
                          <a:latin typeface="Times New Roman" panose="02020603050405020304" pitchFamily="18" charset="0"/>
                          <a:ea typeface="Calibri" panose="020F0502020204030204" pitchFamily="34" charset="0"/>
                          <a:cs typeface="Times New Roman" panose="02020603050405020304" pitchFamily="18" charset="0"/>
                        </a:rPr>
                        <a:t>All social and economic actors are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700">
                          <a:solidFill>
                            <a:srgbClr val="131413"/>
                          </a:solidFill>
                          <a:effectLst/>
                          <a:latin typeface="Times New Roman" panose="02020603050405020304" pitchFamily="18" charset="0"/>
                          <a:ea typeface="Calibri" panose="020F0502020204030204" pitchFamily="34" charset="0"/>
                          <a:cs typeface="Times New Roman" panose="02020603050405020304" pitchFamily="18" charset="0"/>
                        </a:rPr>
                        <a:t>resource integrators.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700">
                          <a:effectLst/>
                          <a:latin typeface="Times New Roman" panose="02020603050405020304" pitchFamily="18" charset="0"/>
                          <a:ea typeface="Calibri" panose="020F0502020204030204" pitchFamily="34" charset="0"/>
                          <a:cs typeface="Times New Roman" panose="02020603050405020304" pitchFamily="18" charset="0"/>
                        </a:rPr>
                        <a:t>Axiom 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700" dirty="0">
                          <a:effectLst/>
                          <a:latin typeface="Times New Roman" panose="02020603050405020304" pitchFamily="18" charset="0"/>
                          <a:ea typeface="Calibri" panose="020F0502020204030204" pitchFamily="34" charset="0"/>
                          <a:cs typeface="Times New Roman" panose="02020603050405020304" pitchFamily="18" charset="0"/>
                        </a:rPr>
                        <a:t>All suppliers within a category are resource integrators and through resource integration offer the opportunity with retailers to generate value through service exchange and it’s resulting co-creation. </a:t>
                      </a:r>
                      <a:r>
                        <a:rPr lang="en-GB" sz="700" b="1" dirty="0">
                          <a:effectLst/>
                          <a:latin typeface="Times New Roman" panose="02020603050405020304" pitchFamily="18" charset="0"/>
                          <a:ea typeface="Calibri" panose="020F0502020204030204" pitchFamily="34" charset="0"/>
                          <a:cs typeface="Times New Roman" panose="02020603050405020304" pitchFamily="18" charset="0"/>
                        </a:rPr>
                        <a:t>Resource integration across a categories supplier base is limited within the category captain system,</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 limiting the potential for value co-creation.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4231057"/>
                  </a:ext>
                </a:extLst>
              </a:tr>
              <a:tr h="630909">
                <a:tc>
                  <a:txBody>
                    <a:bodyPr/>
                    <a:lstStyle/>
                    <a:p>
                      <a:pPr>
                        <a:lnSpc>
                          <a:spcPct val="107000"/>
                        </a:lnSpc>
                        <a:spcAft>
                          <a:spcPts val="0"/>
                        </a:spcAft>
                      </a:pPr>
                      <a:r>
                        <a:rPr lang="en-GB" sz="700">
                          <a:effectLst/>
                          <a:latin typeface="Times New Roman" panose="02020603050405020304" pitchFamily="18" charset="0"/>
                          <a:ea typeface="Calibri" panose="020F0502020204030204" pitchFamily="34" charset="0"/>
                          <a:cs typeface="Times New Roman" panose="02020603050405020304" pitchFamily="18" charset="0"/>
                        </a:rPr>
                        <a:t>FP10: </a:t>
                      </a:r>
                      <a:r>
                        <a:rPr lang="en-GB" sz="700">
                          <a:solidFill>
                            <a:srgbClr val="131413"/>
                          </a:solidFill>
                          <a:effectLst/>
                          <a:latin typeface="Times New Roman" panose="02020603050405020304" pitchFamily="18" charset="0"/>
                          <a:ea typeface="Calibri" panose="020F0502020204030204" pitchFamily="34" charset="0"/>
                          <a:cs typeface="Times New Roman" panose="02020603050405020304" pitchFamily="18" charset="0"/>
                        </a:rPr>
                        <a:t>Value is always uniquely and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700">
                          <a:solidFill>
                            <a:srgbClr val="131413"/>
                          </a:solidFill>
                          <a:effectLst/>
                          <a:latin typeface="Times New Roman" panose="02020603050405020304" pitchFamily="18" charset="0"/>
                          <a:ea typeface="Calibri" panose="020F0502020204030204" pitchFamily="34" charset="0"/>
                          <a:cs typeface="Times New Roman" panose="02020603050405020304" pitchFamily="18" charset="0"/>
                        </a:rPr>
                        <a:t>phenomenologically determined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700">
                          <a:solidFill>
                            <a:srgbClr val="131413"/>
                          </a:solidFill>
                          <a:effectLst/>
                          <a:latin typeface="Times New Roman" panose="02020603050405020304" pitchFamily="18" charset="0"/>
                          <a:ea typeface="Calibri" panose="020F0502020204030204" pitchFamily="34" charset="0"/>
                          <a:cs typeface="Times New Roman" panose="02020603050405020304" pitchFamily="18" charset="0"/>
                        </a:rPr>
                        <a:t>by the beneficiary.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700">
                          <a:effectLst/>
                          <a:latin typeface="Times New Roman" panose="02020603050405020304" pitchFamily="18" charset="0"/>
                          <a:ea typeface="Calibri" panose="020F0502020204030204" pitchFamily="34" charset="0"/>
                          <a:cs typeface="Times New Roman" panose="02020603050405020304" pitchFamily="18" charset="0"/>
                        </a:rPr>
                        <a:t>Axiom 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700" b="1" dirty="0">
                          <a:effectLst/>
                          <a:latin typeface="Times New Roman" panose="02020603050405020304" pitchFamily="18" charset="0"/>
                          <a:ea typeface="Calibri" panose="020F0502020204030204" pitchFamily="34" charset="0"/>
                          <a:cs typeface="Times New Roman" panose="02020603050405020304" pitchFamily="18" charset="0"/>
                        </a:rPr>
                        <a:t>The category captain system focusses on the retailer as the beneficiary. </a:t>
                      </a:r>
                      <a:r>
                        <a:rPr lang="en-GB" sz="700" dirty="0">
                          <a:effectLst/>
                          <a:latin typeface="Times New Roman" panose="02020603050405020304" pitchFamily="18" charset="0"/>
                          <a:ea typeface="Calibri" panose="020F0502020204030204" pitchFamily="34" charset="0"/>
                          <a:cs typeface="Times New Roman" panose="02020603050405020304" pitchFamily="18" charset="0"/>
                        </a:rPr>
                        <a:t>However, the literature indicates category captains also are a beneficiary of subtle benefits, as against non-captain suppliers, that unfold as an unintended consequences of the category captain system. The potential to increase the value within a category is dependent upon considering each actor within the service eco-system to be a beneficiary of co-creation and to create a category environment so optimise the latent ‘value’ potential within any given category (see FP11)</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3536955"/>
                  </a:ext>
                </a:extLst>
              </a:tr>
              <a:tr h="630909">
                <a:tc>
                  <a:txBody>
                    <a:bodyPr/>
                    <a:lstStyle/>
                    <a:p>
                      <a:pPr>
                        <a:lnSpc>
                          <a:spcPct val="107000"/>
                        </a:lnSpc>
                        <a:spcAft>
                          <a:spcPts val="0"/>
                        </a:spcAft>
                      </a:pPr>
                      <a:r>
                        <a:rPr lang="en-GB" sz="700">
                          <a:effectLst/>
                          <a:latin typeface="Times New Roman" panose="02020603050405020304" pitchFamily="18" charset="0"/>
                          <a:ea typeface="Calibri" panose="020F0502020204030204" pitchFamily="34" charset="0"/>
                          <a:cs typeface="Times New Roman" panose="02020603050405020304" pitchFamily="18" charset="0"/>
                        </a:rPr>
                        <a:t>FP11:</a:t>
                      </a:r>
                      <a:r>
                        <a:rPr lang="en-GB" sz="700">
                          <a:solidFill>
                            <a:srgbClr val="131413"/>
                          </a:solidFill>
                          <a:effectLst/>
                          <a:latin typeface="Times New Roman" panose="02020603050405020304" pitchFamily="18" charset="0"/>
                          <a:ea typeface="Calibri" panose="020F0502020204030204" pitchFamily="34" charset="0"/>
                          <a:cs typeface="Times New Roman" panose="02020603050405020304" pitchFamily="18" charset="0"/>
                        </a:rPr>
                        <a:t> Value co-creation is coordinated through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700">
                          <a:solidFill>
                            <a:srgbClr val="131413"/>
                          </a:solidFill>
                          <a:effectLst/>
                          <a:latin typeface="Times New Roman" panose="02020603050405020304" pitchFamily="18" charset="0"/>
                          <a:ea typeface="Calibri" panose="020F0502020204030204" pitchFamily="34" charset="0"/>
                          <a:cs typeface="Times New Roman" panose="02020603050405020304" pitchFamily="18" charset="0"/>
                        </a:rPr>
                        <a:t>actor-generated institutions and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700">
                          <a:solidFill>
                            <a:srgbClr val="131413"/>
                          </a:solidFill>
                          <a:effectLst/>
                          <a:latin typeface="Times New Roman" panose="02020603050405020304" pitchFamily="18" charset="0"/>
                          <a:ea typeface="Calibri" panose="020F0502020204030204" pitchFamily="34" charset="0"/>
                          <a:cs typeface="Times New Roman" panose="02020603050405020304" pitchFamily="18" charset="0"/>
                        </a:rPr>
                        <a:t>institutional arrangements.</a:t>
                      </a:r>
                      <a:r>
                        <a:rPr lang="en-GB" sz="700">
                          <a:effectLst/>
                          <a:latin typeface="Times New Roman" panose="02020603050405020304" pitchFamily="18"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700">
                          <a:effectLst/>
                          <a:latin typeface="Times New Roman" panose="02020603050405020304" pitchFamily="18" charset="0"/>
                          <a:ea typeface="Calibri" panose="020F0502020204030204" pitchFamily="34" charset="0"/>
                          <a:cs typeface="Times New Roman" panose="02020603050405020304" pitchFamily="18" charset="0"/>
                        </a:rPr>
                        <a:t>Axiom 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700" dirty="0">
                          <a:effectLst/>
                          <a:latin typeface="Times New Roman" panose="02020603050405020304" pitchFamily="18" charset="0"/>
                          <a:ea typeface="Calibri" panose="020F0502020204030204" pitchFamily="34" charset="0"/>
                          <a:cs typeface="Times New Roman" panose="02020603050405020304" pitchFamily="18" charset="0"/>
                        </a:rPr>
                        <a:t>The value co-created in any given category is dependant upon service exchange between all actors within the category. Actors, as individuals, are a components of a specific organisation and their specific organisations are a component of a wider eco-system within a category. </a:t>
                      </a:r>
                      <a:r>
                        <a:rPr lang="en-GB" sz="700" b="1" dirty="0">
                          <a:effectLst/>
                          <a:latin typeface="Times New Roman" panose="02020603050405020304" pitchFamily="18" charset="0"/>
                          <a:ea typeface="Calibri" panose="020F0502020204030204" pitchFamily="34" charset="0"/>
                          <a:cs typeface="Times New Roman" panose="02020603050405020304" pitchFamily="18" charset="0"/>
                        </a:rPr>
                        <a:t>The institutional arrangement of the category captain, given the above, limits the value co-creating potential of any given category because it limits service exchange within it’d eco-system.</a:t>
                      </a:r>
                      <a:endParaRPr lang="en-GB"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558" marR="59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8645973"/>
                  </a:ext>
                </a:extLst>
              </a:tr>
            </a:tbl>
          </a:graphicData>
        </a:graphic>
      </p:graphicFrame>
    </p:spTree>
    <p:extLst>
      <p:ext uri="{BB962C8B-B14F-4D97-AF65-F5344CB8AC3E}">
        <p14:creationId xmlns:p14="http://schemas.microsoft.com/office/powerpoint/2010/main" val="4227339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A2F9E-719E-422D-B341-9A0ACC3C72E1}"/>
              </a:ext>
            </a:extLst>
          </p:cNvPr>
          <p:cNvSpPr>
            <a:spLocks noGrp="1"/>
          </p:cNvSpPr>
          <p:nvPr>
            <p:ph type="title"/>
          </p:nvPr>
        </p:nvSpPr>
        <p:spPr>
          <a:xfrm>
            <a:off x="911456" y="585693"/>
            <a:ext cx="10515600" cy="1325563"/>
          </a:xfrm>
        </p:spPr>
        <p:txBody>
          <a:bodyPr>
            <a:normAutofit/>
          </a:bodyPr>
          <a:lstStyle/>
          <a:p>
            <a:pPr algn="ctr"/>
            <a:r>
              <a:rPr lang="en-GB" sz="2800" b="1" dirty="0"/>
              <a:t>SD-Logic Reframing RCM</a:t>
            </a:r>
          </a:p>
        </p:txBody>
      </p:sp>
      <p:sp>
        <p:nvSpPr>
          <p:cNvPr id="3" name="Content Placeholder 2">
            <a:extLst>
              <a:ext uri="{FF2B5EF4-FFF2-40B4-BE49-F238E27FC236}">
                <a16:creationId xmlns:a16="http://schemas.microsoft.com/office/drawing/2014/main" id="{B218BE70-5EE7-42CD-97D7-3CF85883396A}"/>
              </a:ext>
            </a:extLst>
          </p:cNvPr>
          <p:cNvSpPr>
            <a:spLocks noGrp="1"/>
          </p:cNvSpPr>
          <p:nvPr>
            <p:ph idx="1"/>
          </p:nvPr>
        </p:nvSpPr>
        <p:spPr>
          <a:xfrm>
            <a:off x="838200" y="1816747"/>
            <a:ext cx="10515600" cy="4351338"/>
          </a:xfrm>
        </p:spPr>
        <p:txBody>
          <a:bodyPr>
            <a:normAutofit fontScale="92500" lnSpcReduction="10000"/>
          </a:bodyPr>
          <a:lstStyle/>
          <a:p>
            <a:r>
              <a:rPr lang="en-GB" dirty="0"/>
              <a:t>Existing CC research based on legal theory </a:t>
            </a:r>
            <a:r>
              <a:rPr lang="en-GB" sz="2200" dirty="0">
                <a:latin typeface="Times New Roman" panose="02020603050405020304" pitchFamily="18" charset="0"/>
                <a:cs typeface="Times New Roman" panose="02020603050405020304" pitchFamily="18" charset="0"/>
              </a:rPr>
              <a:t>(Wright, 2009); </a:t>
            </a:r>
            <a:r>
              <a:rPr lang="en-GB" dirty="0"/>
              <a:t>game theory of supplier-retailer interactions </a:t>
            </a:r>
            <a:r>
              <a:rPr lang="en-GB" sz="2200" dirty="0">
                <a:latin typeface="Times New Roman" panose="02020603050405020304" pitchFamily="18" charset="0"/>
                <a:cs typeface="Times New Roman" panose="02020603050405020304" pitchFamily="18" charset="0"/>
              </a:rPr>
              <a:t>(</a:t>
            </a:r>
            <a:r>
              <a:rPr lang="en-GB" sz="2200" dirty="0" err="1">
                <a:latin typeface="Times New Roman" panose="02020603050405020304" pitchFamily="18" charset="0"/>
                <a:cs typeface="Times New Roman" panose="02020603050405020304" pitchFamily="18" charset="0"/>
              </a:rPr>
              <a:t>Kurtulus</a:t>
            </a:r>
            <a:r>
              <a:rPr lang="en-GB" sz="2200" dirty="0">
                <a:latin typeface="Times New Roman" panose="02020603050405020304" pitchFamily="18" charset="0"/>
                <a:cs typeface="Times New Roman" panose="02020603050405020304" pitchFamily="18" charset="0"/>
              </a:rPr>
              <a:t> et al., 2014)</a:t>
            </a:r>
          </a:p>
          <a:p>
            <a:r>
              <a:rPr lang="en-GB" dirty="0"/>
              <a:t>Structural estimation which enabled counter-factual analyses depending upon how </a:t>
            </a:r>
            <a:r>
              <a:rPr lang="en-GB" dirty="0" err="1"/>
              <a:t>hyperthetical</a:t>
            </a:r>
            <a:r>
              <a:rPr lang="en-GB" dirty="0"/>
              <a:t> CC implementation effect category decisions </a:t>
            </a:r>
            <a:r>
              <a:rPr lang="en-GB" sz="2200" dirty="0">
                <a:latin typeface="Times New Roman" panose="02020603050405020304" pitchFamily="18" charset="0"/>
                <a:cs typeface="Times New Roman" panose="02020603050405020304" pitchFamily="18" charset="0"/>
              </a:rPr>
              <a:t>(</a:t>
            </a:r>
            <a:r>
              <a:rPr lang="en-GB" sz="2200" dirty="0" err="1">
                <a:latin typeface="Times New Roman" panose="02020603050405020304" pitchFamily="18" charset="0"/>
                <a:cs typeface="Times New Roman" panose="02020603050405020304" pitchFamily="18" charset="0"/>
              </a:rPr>
              <a:t>Nijs</a:t>
            </a:r>
            <a:r>
              <a:rPr lang="en-GB" sz="2200" dirty="0">
                <a:latin typeface="Times New Roman" panose="02020603050405020304" pitchFamily="18" charset="0"/>
                <a:cs typeface="Times New Roman" panose="02020603050405020304" pitchFamily="18" charset="0"/>
              </a:rPr>
              <a:t> et al., 2014)</a:t>
            </a:r>
          </a:p>
          <a:p>
            <a:r>
              <a:rPr lang="en-GB" dirty="0"/>
              <a:t>Alternative to RCM – consider relationship between retailer and its category suppliers as a continual service encounter containing a constantly evolving set of service exchanges</a:t>
            </a:r>
          </a:p>
          <a:p>
            <a:r>
              <a:rPr lang="en-GB" dirty="0"/>
              <a:t>Moving from GD-Logic (physical goods in a category) to SD-Logic where retailers and category managers frame the collaboration to co-create value for both parties and the consumer rather than currently co-produce for retailer only </a:t>
            </a:r>
            <a:r>
              <a:rPr lang="en-GB" sz="2200" dirty="0">
                <a:latin typeface="Times New Roman" panose="02020603050405020304" pitchFamily="18" charset="0"/>
                <a:cs typeface="Times New Roman" panose="02020603050405020304" pitchFamily="18" charset="0"/>
              </a:rPr>
              <a:t>(Vargo &amp; </a:t>
            </a:r>
            <a:r>
              <a:rPr lang="en-GB" sz="2200" dirty="0" err="1">
                <a:latin typeface="Times New Roman" panose="02020603050405020304" pitchFamily="18" charset="0"/>
                <a:cs typeface="Times New Roman" panose="02020603050405020304" pitchFamily="18" charset="0"/>
              </a:rPr>
              <a:t>Lusch</a:t>
            </a:r>
            <a:r>
              <a:rPr lang="en-GB" sz="2200" dirty="0">
                <a:latin typeface="Times New Roman" panose="02020603050405020304" pitchFamily="18" charset="0"/>
                <a:cs typeface="Times New Roman" panose="02020603050405020304" pitchFamily="18" charset="0"/>
              </a:rPr>
              <a:t>, 2004) </a:t>
            </a:r>
          </a:p>
          <a:p>
            <a:endParaRPr lang="en-GB" dirty="0"/>
          </a:p>
        </p:txBody>
      </p:sp>
      <p:pic>
        <p:nvPicPr>
          <p:cNvPr id="4" name="Picture 3">
            <a:extLst>
              <a:ext uri="{FF2B5EF4-FFF2-40B4-BE49-F238E27FC236}">
                <a16:creationId xmlns:a16="http://schemas.microsoft.com/office/drawing/2014/main" id="{C7E62CFA-5EF0-4D96-B2F1-40454FC7F0D7}"/>
              </a:ext>
            </a:extLst>
          </p:cNvPr>
          <p:cNvPicPr>
            <a:picLocks noChangeAspect="1"/>
          </p:cNvPicPr>
          <p:nvPr/>
        </p:nvPicPr>
        <p:blipFill>
          <a:blip r:embed="rId2"/>
          <a:stretch>
            <a:fillRect/>
          </a:stretch>
        </p:blipFill>
        <p:spPr>
          <a:xfrm>
            <a:off x="215483" y="82845"/>
            <a:ext cx="1391946" cy="691596"/>
          </a:xfrm>
          <a:prstGeom prst="rect">
            <a:avLst/>
          </a:prstGeom>
        </p:spPr>
      </p:pic>
      <p:pic>
        <p:nvPicPr>
          <p:cNvPr id="5" name="Picture 2" descr="University of Warwick - Wikipedia">
            <a:extLst>
              <a:ext uri="{FF2B5EF4-FFF2-40B4-BE49-F238E27FC236}">
                <a16:creationId xmlns:a16="http://schemas.microsoft.com/office/drawing/2014/main" id="{4934545F-92B3-4C1B-9BC1-82CD14D77A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4485" y="134739"/>
            <a:ext cx="1106927" cy="733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3786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4F42E-B4FF-4EB2-A715-B29794FEB08B}"/>
              </a:ext>
            </a:extLst>
          </p:cNvPr>
          <p:cNvSpPr>
            <a:spLocks noGrp="1"/>
          </p:cNvSpPr>
          <p:nvPr>
            <p:ph type="title"/>
          </p:nvPr>
        </p:nvSpPr>
        <p:spPr>
          <a:xfrm>
            <a:off x="838200" y="571986"/>
            <a:ext cx="10515600" cy="1325563"/>
          </a:xfrm>
        </p:spPr>
        <p:txBody>
          <a:bodyPr>
            <a:normAutofit/>
          </a:bodyPr>
          <a:lstStyle/>
          <a:p>
            <a:pPr algn="ctr"/>
            <a:r>
              <a:rPr lang="en-GB" sz="2800" b="1" dirty="0"/>
              <a:t>The Research Study</a:t>
            </a:r>
          </a:p>
        </p:txBody>
      </p:sp>
      <p:sp>
        <p:nvSpPr>
          <p:cNvPr id="3" name="Content Placeholder 2">
            <a:extLst>
              <a:ext uri="{FF2B5EF4-FFF2-40B4-BE49-F238E27FC236}">
                <a16:creationId xmlns:a16="http://schemas.microsoft.com/office/drawing/2014/main" id="{1467A926-0978-4AD6-93F3-84F1338E8116}"/>
              </a:ext>
            </a:extLst>
          </p:cNvPr>
          <p:cNvSpPr>
            <a:spLocks noGrp="1"/>
          </p:cNvSpPr>
          <p:nvPr>
            <p:ph idx="1"/>
          </p:nvPr>
        </p:nvSpPr>
        <p:spPr>
          <a:xfrm>
            <a:off x="838200" y="1573980"/>
            <a:ext cx="10931554" cy="5201175"/>
          </a:xfrm>
        </p:spPr>
        <p:txBody>
          <a:bodyPr>
            <a:normAutofit/>
          </a:bodyPr>
          <a:lstStyle/>
          <a:p>
            <a:r>
              <a:rPr lang="en-GB" dirty="0"/>
              <a:t>No empirical research study to investigate the application of SD-L to category management</a:t>
            </a:r>
          </a:p>
          <a:p>
            <a:pPr marL="0" indent="0">
              <a:buNone/>
            </a:pPr>
            <a:endParaRPr lang="en-GB" dirty="0"/>
          </a:p>
          <a:p>
            <a:r>
              <a:rPr lang="en-GB" dirty="0"/>
              <a:t>Investigate the Application of SD-Logic principals inferred in literature with retailers buyers and category managers.</a:t>
            </a:r>
          </a:p>
          <a:p>
            <a:endParaRPr lang="en-GB" dirty="0"/>
          </a:p>
          <a:p>
            <a:r>
              <a:rPr lang="en-GB" dirty="0"/>
              <a:t>Thematic analysis Corley &amp; </a:t>
            </a:r>
            <a:r>
              <a:rPr lang="en-GB" dirty="0" err="1"/>
              <a:t>Gioia</a:t>
            </a:r>
            <a:r>
              <a:rPr lang="en-GB" dirty="0"/>
              <a:t> (2011) methodology indicate a number of emerging 2</a:t>
            </a:r>
            <a:r>
              <a:rPr lang="en-GB" baseline="30000" dirty="0"/>
              <a:t>nd</a:t>
            </a:r>
            <a:r>
              <a:rPr lang="en-GB" dirty="0"/>
              <a:t> order themes ...</a:t>
            </a:r>
          </a:p>
        </p:txBody>
      </p:sp>
      <p:pic>
        <p:nvPicPr>
          <p:cNvPr id="4" name="Picture 3">
            <a:extLst>
              <a:ext uri="{FF2B5EF4-FFF2-40B4-BE49-F238E27FC236}">
                <a16:creationId xmlns:a16="http://schemas.microsoft.com/office/drawing/2014/main" id="{E6C4F97E-4C40-4F2C-8A35-34D2092B01EB}"/>
              </a:ext>
            </a:extLst>
          </p:cNvPr>
          <p:cNvPicPr>
            <a:picLocks noChangeAspect="1"/>
          </p:cNvPicPr>
          <p:nvPr/>
        </p:nvPicPr>
        <p:blipFill>
          <a:blip r:embed="rId2"/>
          <a:stretch>
            <a:fillRect/>
          </a:stretch>
        </p:blipFill>
        <p:spPr>
          <a:xfrm>
            <a:off x="215483" y="82845"/>
            <a:ext cx="1391946" cy="691596"/>
          </a:xfrm>
          <a:prstGeom prst="rect">
            <a:avLst/>
          </a:prstGeom>
        </p:spPr>
      </p:pic>
      <p:pic>
        <p:nvPicPr>
          <p:cNvPr id="5" name="Picture 2" descr="University of Warwick - Wikipedia">
            <a:extLst>
              <a:ext uri="{FF2B5EF4-FFF2-40B4-BE49-F238E27FC236}">
                <a16:creationId xmlns:a16="http://schemas.microsoft.com/office/drawing/2014/main" id="{EF41AF2E-4489-4C9D-B245-1A15902309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4485" y="134739"/>
            <a:ext cx="1106927" cy="733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4445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TotalTime>
  <Words>3767</Words>
  <Application>Microsoft Office PowerPoint</Application>
  <PresentationFormat>Widescreen</PresentationFormat>
  <Paragraphs>260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Neue Plak</vt:lpstr>
      <vt:lpstr>Times New Roman</vt:lpstr>
      <vt:lpstr>Office Theme</vt:lpstr>
      <vt:lpstr>Service-Dominant Logic: Transforming retailer and supplier collaboration and value co-creation post COVID-19  Investigating the application of Service Dominant Logic to Retail Category Management</vt:lpstr>
      <vt:lpstr>Pre-Covid19: Academic retailing priorities</vt:lpstr>
      <vt:lpstr>Now emerging out of COVID</vt:lpstr>
      <vt:lpstr>In Short: Empirical qualitative study with category and retail managers</vt:lpstr>
      <vt:lpstr>What is Category Management?</vt:lpstr>
      <vt:lpstr>Modern Day Category Captain?</vt:lpstr>
      <vt:lpstr>Extent of SD-Logic Application within CC System – comparing the literature</vt:lpstr>
      <vt:lpstr>SD-Logic Reframing RCM</vt:lpstr>
      <vt:lpstr>The Research Study</vt:lpstr>
      <vt:lpstr>Findings of the study (1) </vt:lpstr>
      <vt:lpstr>Findings of the study (2) </vt:lpstr>
      <vt:lpstr>Findings of the study (3) </vt:lpstr>
      <vt:lpstr>Our conclusions!</vt:lpstr>
      <vt:lpstr>Our conclusions!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Benson, Michael</dc:creator>
  <cp:lastModifiedBy>Glanfield, Keith</cp:lastModifiedBy>
  <cp:revision>35</cp:revision>
  <dcterms:created xsi:type="dcterms:W3CDTF">2021-03-04T13:47:43Z</dcterms:created>
  <dcterms:modified xsi:type="dcterms:W3CDTF">2022-05-15T12:53:00Z</dcterms:modified>
</cp:coreProperties>
</file>