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sldIdLst>
    <p:sldId id="402" r:id="rId5"/>
    <p:sldId id="586" r:id="rId6"/>
    <p:sldId id="587" r:id="rId7"/>
    <p:sldId id="588" r:id="rId8"/>
    <p:sldId id="589" r:id="rId9"/>
    <p:sldId id="590" r:id="rId10"/>
    <p:sldId id="591" r:id="rId11"/>
    <p:sldId id="256" r:id="rId12"/>
    <p:sldId id="592" r:id="rId13"/>
    <p:sldId id="594" r:id="rId14"/>
    <p:sldId id="258" r:id="rId15"/>
    <p:sldId id="262" r:id="rId16"/>
    <p:sldId id="593" r:id="rId17"/>
    <p:sldId id="595" r:id="rId18"/>
    <p:sldId id="257" r:id="rId19"/>
    <p:sldId id="261" r:id="rId20"/>
    <p:sldId id="259" r:id="rId21"/>
    <p:sldId id="596" r:id="rId22"/>
    <p:sldId id="599" r:id="rId23"/>
    <p:sldId id="600" r:id="rId24"/>
    <p:sldId id="601" r:id="rId25"/>
    <p:sldId id="602" r:id="rId26"/>
    <p:sldId id="603" r:id="rId27"/>
    <p:sldId id="604" r:id="rId28"/>
    <p:sldId id="265" r:id="rId29"/>
    <p:sldId id="263" r:id="rId30"/>
    <p:sldId id="60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13"/>
    <p:restoredTop sz="94674"/>
  </p:normalViewPr>
  <p:slideViewPr>
    <p:cSldViewPr snapToGrid="0" snapToObjects="1">
      <p:cViewPr varScale="1">
        <p:scale>
          <a:sx n="81" d="100"/>
          <a:sy n="81" d="100"/>
        </p:scale>
        <p:origin x="85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8ACD08-5DF5-BD4B-807B-F11B16FFC28F}" type="datetimeFigureOut">
              <a:rPr lang="en-US" smtClean="0"/>
              <a:t>5/15/2022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B902F4-BDC4-E545-963F-EE58C192BFC7}" type="slidenum">
              <a:rPr lang="en-US" smtClean="0"/>
              <a:t>‹#›</a:t>
            </a:fld>
            <a:endParaRPr lang="en-US"/>
          </a:p>
        </p:txBody>
      </p:sp>
    </p:spTree>
    <p:extLst>
      <p:ext uri="{BB962C8B-B14F-4D97-AF65-F5344CB8AC3E}">
        <p14:creationId xmlns:p14="http://schemas.microsoft.com/office/powerpoint/2010/main" val="4190417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B902F4-BDC4-E545-963F-EE58C192BFC7}" type="slidenum">
              <a:rPr lang="en-US" smtClean="0"/>
              <a:t>1</a:t>
            </a:fld>
            <a:endParaRPr lang="en-US"/>
          </a:p>
        </p:txBody>
      </p:sp>
    </p:spTree>
    <p:extLst>
      <p:ext uri="{BB962C8B-B14F-4D97-AF65-F5344CB8AC3E}">
        <p14:creationId xmlns:p14="http://schemas.microsoft.com/office/powerpoint/2010/main" val="1371744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B902F4-BDC4-E545-963F-EE58C192BFC7}" type="slidenum">
              <a:rPr lang="en-US" smtClean="0"/>
              <a:t>3</a:t>
            </a:fld>
            <a:endParaRPr lang="en-US"/>
          </a:p>
        </p:txBody>
      </p:sp>
    </p:spTree>
    <p:extLst>
      <p:ext uri="{BB962C8B-B14F-4D97-AF65-F5344CB8AC3E}">
        <p14:creationId xmlns:p14="http://schemas.microsoft.com/office/powerpoint/2010/main" val="3336723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B902F4-BDC4-E545-963F-EE58C192BFC7}" type="slidenum">
              <a:rPr lang="en-US" smtClean="0"/>
              <a:t>4</a:t>
            </a:fld>
            <a:endParaRPr lang="en-US"/>
          </a:p>
        </p:txBody>
      </p:sp>
    </p:spTree>
    <p:extLst>
      <p:ext uri="{BB962C8B-B14F-4D97-AF65-F5344CB8AC3E}">
        <p14:creationId xmlns:p14="http://schemas.microsoft.com/office/powerpoint/2010/main" val="2381719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B902F4-BDC4-E545-963F-EE58C192BFC7}" type="slidenum">
              <a:rPr lang="en-US" smtClean="0"/>
              <a:t>6</a:t>
            </a:fld>
            <a:endParaRPr lang="en-US"/>
          </a:p>
        </p:txBody>
      </p:sp>
    </p:spTree>
    <p:extLst>
      <p:ext uri="{BB962C8B-B14F-4D97-AF65-F5344CB8AC3E}">
        <p14:creationId xmlns:p14="http://schemas.microsoft.com/office/powerpoint/2010/main" val="2163321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B902F4-BDC4-E545-963F-EE58C192BFC7}" type="slidenum">
              <a:rPr lang="en-US" smtClean="0"/>
              <a:t>13</a:t>
            </a:fld>
            <a:endParaRPr lang="en-US"/>
          </a:p>
        </p:txBody>
      </p:sp>
    </p:spTree>
    <p:extLst>
      <p:ext uri="{BB962C8B-B14F-4D97-AF65-F5344CB8AC3E}">
        <p14:creationId xmlns:p14="http://schemas.microsoft.com/office/powerpoint/2010/main" val="973504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B902F4-BDC4-E545-963F-EE58C192BFC7}" type="slidenum">
              <a:rPr lang="en-US" smtClean="0"/>
              <a:t>18</a:t>
            </a:fld>
            <a:endParaRPr lang="en-US"/>
          </a:p>
        </p:txBody>
      </p:sp>
    </p:spTree>
    <p:extLst>
      <p:ext uri="{BB962C8B-B14F-4D97-AF65-F5344CB8AC3E}">
        <p14:creationId xmlns:p14="http://schemas.microsoft.com/office/powerpoint/2010/main" val="1790802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B902F4-BDC4-E545-963F-EE58C192BFC7}" type="slidenum">
              <a:rPr lang="en-US" smtClean="0"/>
              <a:t>23</a:t>
            </a:fld>
            <a:endParaRPr lang="en-US"/>
          </a:p>
        </p:txBody>
      </p:sp>
    </p:spTree>
    <p:extLst>
      <p:ext uri="{BB962C8B-B14F-4D97-AF65-F5344CB8AC3E}">
        <p14:creationId xmlns:p14="http://schemas.microsoft.com/office/powerpoint/2010/main" val="3760137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B902F4-BDC4-E545-963F-EE58C192BFC7}" type="slidenum">
              <a:rPr lang="en-US" smtClean="0"/>
              <a:t>27</a:t>
            </a:fld>
            <a:endParaRPr lang="en-US"/>
          </a:p>
        </p:txBody>
      </p:sp>
    </p:spTree>
    <p:extLst>
      <p:ext uri="{BB962C8B-B14F-4D97-AF65-F5344CB8AC3E}">
        <p14:creationId xmlns:p14="http://schemas.microsoft.com/office/powerpoint/2010/main" val="2962088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3235036" cy="365125"/>
          </a:xfrm>
        </p:spPr>
        <p:txBody>
          <a:bodyPr/>
          <a:lstStyle/>
          <a:p>
            <a:fld id="{0C31D5D2-5FC6-8744-87A0-60E5ED809D74}" type="slidenum">
              <a:rPr lang="en-US" smtClean="0"/>
              <a:t>‹#›</a:t>
            </a:fld>
            <a:endParaRPr lang="en-US"/>
          </a:p>
        </p:txBody>
      </p:sp>
      <p:sp>
        <p:nvSpPr>
          <p:cNvPr id="8" name="Title 7"/>
          <p:cNvSpPr>
            <a:spLocks noGrp="1"/>
          </p:cNvSpPr>
          <p:nvPr>
            <p:ph type="title"/>
          </p:nvPr>
        </p:nvSpPr>
        <p:spPr>
          <a:xfrm>
            <a:off x="357447" y="365126"/>
            <a:ext cx="11488189" cy="2004002"/>
          </a:xfrm>
        </p:spPr>
        <p:txBody>
          <a:bodyPr/>
          <a:lstStyle/>
          <a:p>
            <a:r>
              <a:rPr lang="en-US" dirty="0"/>
              <a:t>Click to edit Master title style</a:t>
            </a:r>
          </a:p>
        </p:txBody>
      </p:sp>
      <p:sp>
        <p:nvSpPr>
          <p:cNvPr id="10" name="Text Placeholder 9"/>
          <p:cNvSpPr>
            <a:spLocks noGrp="1"/>
          </p:cNvSpPr>
          <p:nvPr>
            <p:ph type="body" sz="quarter" idx="13"/>
          </p:nvPr>
        </p:nvSpPr>
        <p:spPr>
          <a:xfrm>
            <a:off x="357448" y="2660074"/>
            <a:ext cx="5503025" cy="3183774"/>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4"/>
          </p:nvPr>
        </p:nvSpPr>
        <p:spPr>
          <a:xfrm>
            <a:off x="6342611" y="2660074"/>
            <a:ext cx="5503025" cy="3183774"/>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009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10"/>
          </p:nvPr>
        </p:nvSpPr>
        <p:spPr>
          <a:ln/>
        </p:spPr>
        <p:txBody>
          <a:bodyPr/>
          <a:lstStyle>
            <a:lvl1pPr>
              <a:defRPr/>
            </a:lvl1pPr>
          </a:lstStyle>
          <a:p>
            <a:pPr>
              <a:defRPr/>
            </a:pPr>
            <a:fld id="{DE9B5369-4595-4841-8097-41F10B9C1CAA}" type="datetime1">
              <a:rPr lang="en-US"/>
              <a:pPr>
                <a:defRPr/>
              </a:pPr>
              <a:t>5/15/2022</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0DE4E0CD-36D0-40E2-BF9C-788D74915C6B}" type="slidenum">
              <a:rPr lang="en-GB" altLang="en-US"/>
              <a:pPr>
                <a:defRPr/>
              </a:pPr>
              <a:t>‹#›</a:t>
            </a:fld>
            <a:endParaRPr lang="en-GB" altLang="en-US"/>
          </a:p>
        </p:txBody>
      </p:sp>
    </p:spTree>
    <p:extLst>
      <p:ext uri="{BB962C8B-B14F-4D97-AF65-F5344CB8AC3E}">
        <p14:creationId xmlns:p14="http://schemas.microsoft.com/office/powerpoint/2010/main" val="3009518172"/>
      </p:ext>
    </p:extLst>
  </p:cSld>
  <p:clrMapOvr>
    <a:masterClrMapping/>
  </p:clrMapOvr>
  <p:transition spd="slow"/>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B1EA17D-7FEC-49A1-87C4-B27A574E99B7}" type="datetimeFigureOut">
              <a:rPr lang="en-GB" smtClean="0"/>
              <a:t>15/05/2022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232699A-B439-45CE-B3DE-4B70059FA2EA}" type="slidenum">
              <a:rPr lang="en-GB" smtClean="0"/>
              <a:t>‹#›</a:t>
            </a:fld>
            <a:endParaRPr lang="en-GB"/>
          </a:p>
        </p:txBody>
      </p:sp>
    </p:spTree>
    <p:extLst>
      <p:ext uri="{BB962C8B-B14F-4D97-AF65-F5344CB8AC3E}">
        <p14:creationId xmlns:p14="http://schemas.microsoft.com/office/powerpoint/2010/main" val="24889509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00B365A-6B9E-604D-BA5C-88A9FFDA93B4}"/>
              </a:ext>
            </a:extLst>
          </p:cNvPr>
          <p:cNvPicPr>
            <a:picLocks noChangeAspect="1"/>
          </p:cNvPicPr>
          <p:nvPr userDrawn="1"/>
        </p:nvPicPr>
        <p:blipFill>
          <a:blip r:embed="rId5"/>
          <a:stretch>
            <a:fillRect/>
          </a:stretch>
        </p:blipFill>
        <p:spPr>
          <a:xfrm>
            <a:off x="0" y="12700"/>
            <a:ext cx="12192000" cy="68453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31D5D2-5FC6-8744-87A0-60E5ED809D74}" type="slidenum">
              <a:rPr lang="en-US" smtClean="0"/>
              <a:t>‹#›</a:t>
            </a:fld>
            <a:endParaRPr lang="en-US"/>
          </a:p>
        </p:txBody>
      </p:sp>
    </p:spTree>
    <p:extLst>
      <p:ext uri="{BB962C8B-B14F-4D97-AF65-F5344CB8AC3E}">
        <p14:creationId xmlns:p14="http://schemas.microsoft.com/office/powerpoint/2010/main" val="890727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00E493-D2E9-BD49-8CFA-CCCADDF7E5D6}"/>
              </a:ext>
            </a:extLst>
          </p:cNvPr>
          <p:cNvPicPr>
            <a:picLocks noChangeAspect="1"/>
          </p:cNvPicPr>
          <p:nvPr/>
        </p:nvPicPr>
        <p:blipFill>
          <a:blip r:embed="rId3"/>
          <a:stretch>
            <a:fillRect/>
          </a:stretch>
        </p:blipFill>
        <p:spPr>
          <a:xfrm>
            <a:off x="0" y="-94268"/>
            <a:ext cx="12192000" cy="6845300"/>
          </a:xfrm>
          <a:prstGeom prst="rect">
            <a:avLst/>
          </a:prstGeom>
        </p:spPr>
      </p:pic>
      <p:sp>
        <p:nvSpPr>
          <p:cNvPr id="5" name="TextBox 4"/>
          <p:cNvSpPr txBox="1"/>
          <p:nvPr/>
        </p:nvSpPr>
        <p:spPr>
          <a:xfrm>
            <a:off x="858078" y="892008"/>
            <a:ext cx="10475843" cy="3847207"/>
          </a:xfrm>
          <a:prstGeom prst="rect">
            <a:avLst/>
          </a:prstGeom>
          <a:noFill/>
        </p:spPr>
        <p:txBody>
          <a:bodyPr wrap="square" rtlCol="0">
            <a:spAutoFit/>
          </a:bodyPr>
          <a:lstStyle/>
          <a:p>
            <a:endParaRPr lang="en-GB" dirty="0"/>
          </a:p>
          <a:p>
            <a:pPr algn="ctr"/>
            <a:r>
              <a:rPr lang="en-GB" dirty="0"/>
              <a:t> </a:t>
            </a:r>
            <a:r>
              <a:rPr lang="en-GB" sz="2800" b="1" dirty="0">
                <a:solidFill>
                  <a:schemeClr val="bg1"/>
                </a:solidFill>
              </a:rPr>
              <a:t>A marketing conundrum: resolving the contradictions and primacy claims between the brand experience or customer experience literature and marketing scholars </a:t>
            </a:r>
          </a:p>
          <a:p>
            <a:pPr algn="ctr"/>
            <a:endParaRPr lang="en-GB" sz="2800" b="1" dirty="0">
              <a:solidFill>
                <a:schemeClr val="bg1"/>
              </a:solidFill>
              <a:latin typeface="+mj-lt"/>
            </a:endParaRPr>
          </a:p>
          <a:p>
            <a:endParaRPr lang="en-GB" dirty="0"/>
          </a:p>
          <a:p>
            <a:pPr algn="ctr"/>
            <a:r>
              <a:rPr lang="en-GB" dirty="0"/>
              <a:t> </a:t>
            </a:r>
            <a:r>
              <a:rPr lang="en-GB" sz="2400" dirty="0">
                <a:solidFill>
                  <a:schemeClr val="bg1"/>
                </a:solidFill>
              </a:rPr>
              <a:t>Mrs Poorvi Agarwal, Cardiff Metropolitan University </a:t>
            </a:r>
          </a:p>
          <a:p>
            <a:pPr algn="ctr"/>
            <a:r>
              <a:rPr lang="en-GB" sz="2400" dirty="0">
                <a:solidFill>
                  <a:schemeClr val="bg1"/>
                </a:solidFill>
              </a:rPr>
              <a:t>Dr Keith Glanfield, Cardiff Metropolitan University </a:t>
            </a:r>
          </a:p>
          <a:p>
            <a:pPr algn="ctr"/>
            <a:r>
              <a:rPr lang="en-GB" sz="2400" dirty="0">
                <a:solidFill>
                  <a:schemeClr val="bg1"/>
                </a:solidFill>
              </a:rPr>
              <a:t>Dr Ahmed Almoraish, Cardiff Metropolitan University </a:t>
            </a:r>
          </a:p>
          <a:p>
            <a:pPr algn="ctr"/>
            <a:r>
              <a:rPr lang="it-IT" sz="2400" dirty="0">
                <a:solidFill>
                  <a:schemeClr val="bg1"/>
                </a:solidFill>
              </a:rPr>
              <a:t>Dr Nichola Bolton, Cardiff Metropolitan University </a:t>
            </a:r>
            <a:endParaRPr lang="en-US" sz="2400" b="1" dirty="0">
              <a:solidFill>
                <a:schemeClr val="bg1"/>
              </a:solidFill>
              <a:latin typeface="+mj-lt"/>
            </a:endParaRPr>
          </a:p>
        </p:txBody>
      </p:sp>
    </p:spTree>
    <p:extLst>
      <p:ext uri="{BB962C8B-B14F-4D97-AF65-F5344CB8AC3E}">
        <p14:creationId xmlns:p14="http://schemas.microsoft.com/office/powerpoint/2010/main" val="1278996723"/>
      </p:ext>
    </p:extLst>
  </p:cSld>
  <p:clrMapOvr>
    <a:masterClrMapping/>
  </p:clrMapOvr>
  <mc:AlternateContent xmlns:mc="http://schemas.openxmlformats.org/markup-compatibility/2006" xmlns:p14="http://schemas.microsoft.com/office/powerpoint/2010/main">
    <mc:Choice Requires="p14">
      <p:transition spd="slow" p14:dur="2000" advTm="126761"/>
    </mc:Choice>
    <mc:Fallback xmlns="">
      <p:transition spd="slow" advTm="12676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31CC9-4EE2-4658-94B6-F6825889F0E1}"/>
              </a:ext>
            </a:extLst>
          </p:cNvPr>
          <p:cNvSpPr>
            <a:spLocks noGrp="1"/>
          </p:cNvSpPr>
          <p:nvPr>
            <p:ph type="title"/>
          </p:nvPr>
        </p:nvSpPr>
        <p:spPr>
          <a:xfrm>
            <a:off x="1073870" y="390885"/>
            <a:ext cx="10515600" cy="1325563"/>
          </a:xfrm>
        </p:spPr>
        <p:txBody>
          <a:bodyPr/>
          <a:lstStyle/>
          <a:p>
            <a:r>
              <a:rPr lang="en-GB" dirty="0"/>
              <a:t>Brand experience influence?</a:t>
            </a:r>
          </a:p>
        </p:txBody>
      </p:sp>
      <p:sp>
        <p:nvSpPr>
          <p:cNvPr id="3" name="Rectangle 2">
            <a:extLst>
              <a:ext uri="{FF2B5EF4-FFF2-40B4-BE49-F238E27FC236}">
                <a16:creationId xmlns:a16="http://schemas.microsoft.com/office/drawing/2014/main" id="{982393B1-D6A2-4CB3-9477-CD8F2761E849}"/>
              </a:ext>
            </a:extLst>
          </p:cNvPr>
          <p:cNvSpPr/>
          <p:nvPr/>
        </p:nvSpPr>
        <p:spPr>
          <a:xfrm>
            <a:off x="2279715" y="1935878"/>
            <a:ext cx="7632569" cy="3262432"/>
          </a:xfrm>
          <a:prstGeom prst="rect">
            <a:avLst/>
          </a:prstGeom>
        </p:spPr>
        <p:txBody>
          <a:bodyPr wrap="square">
            <a:spAutoFit/>
          </a:bodyPr>
          <a:lstStyle/>
          <a:p>
            <a:endParaRPr lang="en-GB" sz="2000" dirty="0">
              <a:solidFill>
                <a:srgbClr val="000000"/>
              </a:solidFill>
              <a:latin typeface="Times New Roman" panose="02020603050405020304" pitchFamily="18" charset="0"/>
            </a:endParaRPr>
          </a:p>
          <a:p>
            <a:r>
              <a:rPr lang="en-GB" sz="2400" dirty="0">
                <a:solidFill>
                  <a:srgbClr val="000000"/>
                </a:solidFill>
                <a:latin typeface="Times New Roman" panose="02020603050405020304" pitchFamily="18" charset="0"/>
              </a:rPr>
              <a:t>Many, many quantitative studies establish strong relationships between brand experience and consumer marketing phenomena, most recently:</a:t>
            </a:r>
          </a:p>
          <a:p>
            <a:endParaRPr lang="en-GB" sz="2400" dirty="0">
              <a:solidFill>
                <a:srgbClr val="000000"/>
              </a:solidFill>
              <a:latin typeface="Times New Roman" panose="02020603050405020304" pitchFamily="18" charset="0"/>
            </a:endParaRPr>
          </a:p>
          <a:p>
            <a:pPr marL="342900" indent="-342900">
              <a:buFont typeface="Arial" panose="020B0604020202020204" pitchFamily="34" charset="0"/>
              <a:buChar char="•"/>
            </a:pPr>
            <a:r>
              <a:rPr lang="en-GB" sz="2400" dirty="0">
                <a:solidFill>
                  <a:srgbClr val="000000"/>
                </a:solidFill>
                <a:latin typeface="Times New Roman" panose="02020603050405020304" pitchFamily="18" charset="0"/>
              </a:rPr>
              <a:t>Customer loyalty (Ong, Lee &amp; </a:t>
            </a:r>
            <a:r>
              <a:rPr lang="en-GB" sz="2400" dirty="0" err="1">
                <a:solidFill>
                  <a:srgbClr val="000000"/>
                </a:solidFill>
                <a:latin typeface="Times New Roman" panose="02020603050405020304" pitchFamily="18" charset="0"/>
              </a:rPr>
              <a:t>Ramayah</a:t>
            </a:r>
            <a:r>
              <a:rPr lang="en-GB" sz="2400" dirty="0">
                <a:solidFill>
                  <a:srgbClr val="000000"/>
                </a:solidFill>
                <a:latin typeface="Times New Roman" panose="02020603050405020304" pitchFamily="18" charset="0"/>
              </a:rPr>
              <a:t>, 2018)</a:t>
            </a:r>
          </a:p>
          <a:p>
            <a:pPr marL="342900" indent="-342900">
              <a:buFont typeface="Arial" panose="020B0604020202020204" pitchFamily="34" charset="0"/>
              <a:buChar char="•"/>
            </a:pPr>
            <a:r>
              <a:rPr lang="en-GB" sz="2400" dirty="0">
                <a:solidFill>
                  <a:srgbClr val="000000"/>
                </a:solidFill>
                <a:latin typeface="Times New Roman" panose="02020603050405020304" pitchFamily="18" charset="0"/>
              </a:rPr>
              <a:t>Customer inspiration (Kwon &amp; Boger, 2021) </a:t>
            </a:r>
          </a:p>
          <a:p>
            <a:pPr marL="285750" indent="-285750">
              <a:buFont typeface="Arial" panose="020B0604020202020204" pitchFamily="34" charset="0"/>
              <a:buChar char="•"/>
            </a:pPr>
            <a:r>
              <a:rPr lang="en-GB" sz="2400" i="1" dirty="0">
                <a:solidFill>
                  <a:srgbClr val="000000"/>
                </a:solidFill>
                <a:latin typeface="Times New Roman" panose="02020603050405020304" pitchFamily="18" charset="0"/>
              </a:rPr>
              <a:t> </a:t>
            </a:r>
            <a:r>
              <a:rPr lang="en-GB" sz="2400" dirty="0">
                <a:solidFill>
                  <a:srgbClr val="000000"/>
                </a:solidFill>
                <a:latin typeface="Times New Roman" panose="02020603050405020304" pitchFamily="18" charset="0"/>
              </a:rPr>
              <a:t>Etc ………………..</a:t>
            </a:r>
            <a:endParaRPr lang="en-GB" sz="2400" i="1" dirty="0">
              <a:solidFill>
                <a:srgbClr val="000000"/>
              </a:solidFill>
              <a:latin typeface="Times New Roman" panose="02020603050405020304" pitchFamily="18" charset="0"/>
            </a:endParaRPr>
          </a:p>
          <a:p>
            <a:endParaRPr lang="en-GB" b="1" dirty="0"/>
          </a:p>
        </p:txBody>
      </p:sp>
    </p:spTree>
    <p:extLst>
      <p:ext uri="{BB962C8B-B14F-4D97-AF65-F5344CB8AC3E}">
        <p14:creationId xmlns:p14="http://schemas.microsoft.com/office/powerpoint/2010/main" val="3008368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746E0-028E-4749-877A-CD6C2DD32919}"/>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Brand Experience revisited:</a:t>
            </a:r>
            <a:br>
              <a:rPr lang="en-US" sz="2600" kern="1200" dirty="0">
                <a:solidFill>
                  <a:srgbClr val="FFFFFF"/>
                </a:solidFill>
                <a:latin typeface="+mj-lt"/>
                <a:ea typeface="+mj-ea"/>
                <a:cs typeface="+mj-cs"/>
              </a:rPr>
            </a:br>
            <a:r>
              <a:rPr lang="en-US" sz="2600" kern="1200" dirty="0">
                <a:solidFill>
                  <a:srgbClr val="FFFFFF"/>
                </a:solidFill>
                <a:latin typeface="+mj-lt"/>
                <a:ea typeface="+mj-ea"/>
                <a:cs typeface="+mj-cs"/>
              </a:rPr>
              <a:t> 2020 </a:t>
            </a:r>
            <a:r>
              <a:rPr lang="en-US" sz="2600" dirty="0">
                <a:solidFill>
                  <a:srgbClr val="FFFFFF"/>
                </a:solidFill>
              </a:rPr>
              <a:t>onwards!</a:t>
            </a:r>
            <a:endParaRPr lang="en-US" sz="2600" kern="1200" dirty="0">
              <a:solidFill>
                <a:srgbClr val="FFFFFF"/>
              </a:solidFill>
              <a:latin typeface="+mj-lt"/>
              <a:ea typeface="+mj-ea"/>
              <a:cs typeface="+mj-cs"/>
            </a:endParaRPr>
          </a:p>
        </p:txBody>
      </p:sp>
      <p:pic>
        <p:nvPicPr>
          <p:cNvPr id="4" name="Content Placeholder 3">
            <a:extLst>
              <a:ext uri="{FF2B5EF4-FFF2-40B4-BE49-F238E27FC236}">
                <a16:creationId xmlns:a16="http://schemas.microsoft.com/office/drawing/2014/main" id="{4445D911-4BF6-497E-B7E2-AA1A11A7EB39}"/>
              </a:ext>
            </a:extLst>
          </p:cNvPr>
          <p:cNvPicPr>
            <a:picLocks noGrp="1" noChangeAspect="1"/>
          </p:cNvPicPr>
          <p:nvPr>
            <p:ph idx="1"/>
          </p:nvPr>
        </p:nvPicPr>
        <p:blipFill>
          <a:blip r:embed="rId2"/>
          <a:stretch>
            <a:fillRect/>
          </a:stretch>
        </p:blipFill>
        <p:spPr>
          <a:xfrm>
            <a:off x="3503488" y="1"/>
            <a:ext cx="8688512" cy="6750120"/>
          </a:xfrm>
          <a:prstGeom prst="rect">
            <a:avLst/>
          </a:prstGeom>
        </p:spPr>
      </p:pic>
      <p:sp>
        <p:nvSpPr>
          <p:cNvPr id="3" name="Rectangle 2">
            <a:extLst>
              <a:ext uri="{FF2B5EF4-FFF2-40B4-BE49-F238E27FC236}">
                <a16:creationId xmlns:a16="http://schemas.microsoft.com/office/drawing/2014/main" id="{48570B1D-C00E-40CE-8CA2-1D310185B249}"/>
              </a:ext>
            </a:extLst>
          </p:cNvPr>
          <p:cNvSpPr/>
          <p:nvPr/>
        </p:nvSpPr>
        <p:spPr>
          <a:xfrm>
            <a:off x="0" y="5455746"/>
            <a:ext cx="3611758" cy="338554"/>
          </a:xfrm>
          <a:prstGeom prst="rect">
            <a:avLst/>
          </a:prstGeom>
        </p:spPr>
        <p:txBody>
          <a:bodyPr wrap="none">
            <a:spAutoFit/>
          </a:bodyPr>
          <a:lstStyle/>
          <a:p>
            <a:r>
              <a:rPr lang="en-GB" sz="1600" b="1" dirty="0" err="1">
                <a:solidFill>
                  <a:srgbClr val="000000"/>
                </a:solidFill>
                <a:latin typeface="Times New Roman" panose="02020603050405020304" pitchFamily="18" charset="0"/>
              </a:rPr>
              <a:t>Zha</a:t>
            </a:r>
            <a:r>
              <a:rPr lang="en-GB" sz="1600" b="1" dirty="0">
                <a:solidFill>
                  <a:srgbClr val="000000"/>
                </a:solidFill>
                <a:latin typeface="Times New Roman" panose="02020603050405020304" pitchFamily="18" charset="0"/>
              </a:rPr>
              <a:t>, Melewar, </a:t>
            </a:r>
            <a:r>
              <a:rPr lang="en-GB" sz="1600" b="1" dirty="0" err="1">
                <a:solidFill>
                  <a:srgbClr val="000000"/>
                </a:solidFill>
                <a:latin typeface="Times New Roman" panose="02020603050405020304" pitchFamily="18" charset="0"/>
              </a:rPr>
              <a:t>Foroudi</a:t>
            </a:r>
            <a:r>
              <a:rPr lang="en-GB" sz="1600" b="1" dirty="0">
                <a:solidFill>
                  <a:srgbClr val="000000"/>
                </a:solidFill>
                <a:latin typeface="Times New Roman" panose="02020603050405020304" pitchFamily="18" charset="0"/>
              </a:rPr>
              <a:t>, and </a:t>
            </a:r>
            <a:r>
              <a:rPr lang="en-GB" sz="1600" b="1" dirty="0" err="1">
                <a:solidFill>
                  <a:srgbClr val="000000"/>
                </a:solidFill>
                <a:latin typeface="Times New Roman" panose="02020603050405020304" pitchFamily="18" charset="0"/>
              </a:rPr>
              <a:t>Jin</a:t>
            </a:r>
            <a:r>
              <a:rPr lang="en-GB" sz="1600" b="1" dirty="0">
                <a:solidFill>
                  <a:srgbClr val="000000"/>
                </a:solidFill>
                <a:latin typeface="Times New Roman" panose="02020603050405020304" pitchFamily="18" charset="0"/>
              </a:rPr>
              <a:t> (2020) </a:t>
            </a:r>
            <a:endParaRPr lang="en-GB" sz="1600" b="1" dirty="0"/>
          </a:p>
        </p:txBody>
      </p:sp>
    </p:spTree>
    <p:extLst>
      <p:ext uri="{BB962C8B-B14F-4D97-AF65-F5344CB8AC3E}">
        <p14:creationId xmlns:p14="http://schemas.microsoft.com/office/powerpoint/2010/main" val="2080526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789F6372-00BD-41FB-881F-F42FB8198F8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20629" y="0"/>
            <a:ext cx="7671372" cy="68579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B9B9CC52-C68A-46F9-BBF0-363F710D6E3B}"/>
              </a:ext>
            </a:extLst>
          </p:cNvPr>
          <p:cNvSpPr>
            <a:spLocks noGrp="1"/>
          </p:cNvSpPr>
          <p:nvPr>
            <p:ph type="title"/>
          </p:nvPr>
        </p:nvSpPr>
        <p:spPr>
          <a:xfrm>
            <a:off x="379622" y="1204273"/>
            <a:ext cx="4069830" cy="3225148"/>
          </a:xfrm>
        </p:spPr>
        <p:txBody>
          <a:bodyPr vert="horz" lIns="91440" tIns="45720" rIns="91440" bIns="45720" rtlCol="0" anchor="b">
            <a:normAutofit/>
          </a:bodyPr>
          <a:lstStyle/>
          <a:p>
            <a:r>
              <a:rPr lang="en-GB" sz="2800" dirty="0"/>
              <a:t>A bibliometric examination of the brand experience literature covering 136 articles published between 2002 and 2018, resulting in a database of 2698 citations. </a:t>
            </a:r>
            <a:endParaRPr lang="en-US" sz="2800" kern="1200" dirty="0">
              <a:solidFill>
                <a:schemeClr val="tx1"/>
              </a:solidFill>
              <a:latin typeface="+mj-lt"/>
              <a:ea typeface="+mj-ea"/>
              <a:cs typeface="+mj-cs"/>
            </a:endParaRPr>
          </a:p>
        </p:txBody>
      </p:sp>
      <p:sp>
        <p:nvSpPr>
          <p:cNvPr id="7" name="Rectangle 6">
            <a:extLst>
              <a:ext uri="{FF2B5EF4-FFF2-40B4-BE49-F238E27FC236}">
                <a16:creationId xmlns:a16="http://schemas.microsoft.com/office/drawing/2014/main" id="{A1BAC821-8478-46CE-91A9-C234B2DED9D9}"/>
              </a:ext>
            </a:extLst>
          </p:cNvPr>
          <p:cNvSpPr/>
          <p:nvPr/>
        </p:nvSpPr>
        <p:spPr>
          <a:xfrm>
            <a:off x="235670" y="5114818"/>
            <a:ext cx="3611758" cy="338554"/>
          </a:xfrm>
          <a:prstGeom prst="rect">
            <a:avLst/>
          </a:prstGeom>
        </p:spPr>
        <p:txBody>
          <a:bodyPr wrap="none">
            <a:spAutoFit/>
          </a:bodyPr>
          <a:lstStyle/>
          <a:p>
            <a:r>
              <a:rPr lang="en-GB" sz="1600" b="1" dirty="0" err="1">
                <a:solidFill>
                  <a:srgbClr val="000000"/>
                </a:solidFill>
                <a:latin typeface="Times New Roman" panose="02020603050405020304" pitchFamily="18" charset="0"/>
              </a:rPr>
              <a:t>Zha</a:t>
            </a:r>
            <a:r>
              <a:rPr lang="en-GB" sz="1600" b="1" dirty="0">
                <a:solidFill>
                  <a:srgbClr val="000000"/>
                </a:solidFill>
                <a:latin typeface="Times New Roman" panose="02020603050405020304" pitchFamily="18" charset="0"/>
              </a:rPr>
              <a:t>, Melewar, </a:t>
            </a:r>
            <a:r>
              <a:rPr lang="en-GB" sz="1600" b="1" dirty="0" err="1">
                <a:solidFill>
                  <a:srgbClr val="000000"/>
                </a:solidFill>
                <a:latin typeface="Times New Roman" panose="02020603050405020304" pitchFamily="18" charset="0"/>
              </a:rPr>
              <a:t>Foroudi</a:t>
            </a:r>
            <a:r>
              <a:rPr lang="en-GB" sz="1600" b="1" dirty="0">
                <a:solidFill>
                  <a:srgbClr val="000000"/>
                </a:solidFill>
                <a:latin typeface="Times New Roman" panose="02020603050405020304" pitchFamily="18" charset="0"/>
              </a:rPr>
              <a:t>, and </a:t>
            </a:r>
            <a:r>
              <a:rPr lang="en-GB" sz="1600" b="1" dirty="0" err="1">
                <a:solidFill>
                  <a:srgbClr val="000000"/>
                </a:solidFill>
                <a:latin typeface="Times New Roman" panose="02020603050405020304" pitchFamily="18" charset="0"/>
              </a:rPr>
              <a:t>Jin</a:t>
            </a:r>
            <a:r>
              <a:rPr lang="en-GB" sz="1600" b="1" dirty="0">
                <a:solidFill>
                  <a:srgbClr val="000000"/>
                </a:solidFill>
                <a:latin typeface="Times New Roman" panose="02020603050405020304" pitchFamily="18" charset="0"/>
              </a:rPr>
              <a:t> (2020) </a:t>
            </a:r>
            <a:endParaRPr lang="en-GB" sz="1600" b="1" dirty="0"/>
          </a:p>
        </p:txBody>
      </p:sp>
    </p:spTree>
    <p:extLst>
      <p:ext uri="{BB962C8B-B14F-4D97-AF65-F5344CB8AC3E}">
        <p14:creationId xmlns:p14="http://schemas.microsoft.com/office/powerpoint/2010/main" val="2810086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00E493-D2E9-BD49-8CFA-CCCADDF7E5D6}"/>
              </a:ext>
            </a:extLst>
          </p:cNvPr>
          <p:cNvPicPr>
            <a:picLocks noChangeAspect="1"/>
          </p:cNvPicPr>
          <p:nvPr/>
        </p:nvPicPr>
        <p:blipFill>
          <a:blip r:embed="rId3"/>
          <a:stretch>
            <a:fillRect/>
          </a:stretch>
        </p:blipFill>
        <p:spPr>
          <a:xfrm>
            <a:off x="0" y="-94268"/>
            <a:ext cx="12192000" cy="6845300"/>
          </a:xfrm>
          <a:prstGeom prst="rect">
            <a:avLst/>
          </a:prstGeom>
        </p:spPr>
      </p:pic>
      <p:sp>
        <p:nvSpPr>
          <p:cNvPr id="5" name="TextBox 4"/>
          <p:cNvSpPr txBox="1"/>
          <p:nvPr/>
        </p:nvSpPr>
        <p:spPr>
          <a:xfrm>
            <a:off x="1272857" y="1905506"/>
            <a:ext cx="10475843" cy="3046988"/>
          </a:xfrm>
          <a:prstGeom prst="rect">
            <a:avLst/>
          </a:prstGeom>
          <a:noFill/>
        </p:spPr>
        <p:txBody>
          <a:bodyPr wrap="square" rtlCol="0">
            <a:spAutoFit/>
          </a:bodyPr>
          <a:lstStyle/>
          <a:p>
            <a:endParaRPr lang="en-GB" dirty="0"/>
          </a:p>
          <a:p>
            <a:pPr algn="ctr"/>
            <a:r>
              <a:rPr lang="en-GB" sz="4400" b="1" dirty="0">
                <a:solidFill>
                  <a:schemeClr val="bg1"/>
                </a:solidFill>
              </a:rPr>
              <a:t>Customer experience? </a:t>
            </a:r>
          </a:p>
          <a:p>
            <a:pPr algn="ctr"/>
            <a:endParaRPr lang="en-GB" sz="2800" b="1" dirty="0">
              <a:solidFill>
                <a:schemeClr val="bg1"/>
              </a:solidFill>
            </a:endParaRPr>
          </a:p>
          <a:p>
            <a:pPr algn="ctr"/>
            <a:endParaRPr lang="en-GB" sz="2800" b="1" dirty="0">
              <a:solidFill>
                <a:schemeClr val="bg1"/>
              </a:solidFill>
            </a:endParaRPr>
          </a:p>
          <a:p>
            <a:pPr algn="ctr"/>
            <a:endParaRPr lang="en-GB" sz="2800" b="1" dirty="0">
              <a:solidFill>
                <a:schemeClr val="bg1"/>
              </a:solidFill>
            </a:endParaRPr>
          </a:p>
          <a:p>
            <a:pPr algn="ctr"/>
            <a:endParaRPr lang="en-GB" sz="2800" b="1" dirty="0">
              <a:solidFill>
                <a:schemeClr val="bg1"/>
              </a:solidFill>
              <a:latin typeface="+mj-lt"/>
            </a:endParaRPr>
          </a:p>
          <a:p>
            <a:endParaRPr lang="en-GB" dirty="0"/>
          </a:p>
        </p:txBody>
      </p:sp>
    </p:spTree>
    <p:extLst>
      <p:ext uri="{BB962C8B-B14F-4D97-AF65-F5344CB8AC3E}">
        <p14:creationId xmlns:p14="http://schemas.microsoft.com/office/powerpoint/2010/main" val="755804187"/>
      </p:ext>
    </p:extLst>
  </p:cSld>
  <p:clrMapOvr>
    <a:masterClrMapping/>
  </p:clrMapOvr>
  <mc:AlternateContent xmlns:mc="http://schemas.openxmlformats.org/markup-compatibility/2006" xmlns:p14="http://schemas.microsoft.com/office/powerpoint/2010/main">
    <mc:Choice Requires="p14">
      <p:transition spd="slow" p14:dur="2000" advTm="126761"/>
    </mc:Choice>
    <mc:Fallback xmlns="">
      <p:transition spd="slow" advTm="12676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31CC9-4EE2-4658-94B6-F6825889F0E1}"/>
              </a:ext>
            </a:extLst>
          </p:cNvPr>
          <p:cNvSpPr>
            <a:spLocks noGrp="1"/>
          </p:cNvSpPr>
          <p:nvPr>
            <p:ph type="title"/>
          </p:nvPr>
        </p:nvSpPr>
        <p:spPr/>
        <p:txBody>
          <a:bodyPr/>
          <a:lstStyle/>
          <a:p>
            <a:r>
              <a:rPr lang="en-GB" dirty="0"/>
              <a:t>A simple definition of customer experience!</a:t>
            </a:r>
          </a:p>
        </p:txBody>
      </p:sp>
      <p:sp>
        <p:nvSpPr>
          <p:cNvPr id="3" name="Rectangle 2">
            <a:extLst>
              <a:ext uri="{FF2B5EF4-FFF2-40B4-BE49-F238E27FC236}">
                <a16:creationId xmlns:a16="http://schemas.microsoft.com/office/drawing/2014/main" id="{982393B1-D6A2-4CB3-9477-CD8F2761E849}"/>
              </a:ext>
            </a:extLst>
          </p:cNvPr>
          <p:cNvSpPr/>
          <p:nvPr/>
        </p:nvSpPr>
        <p:spPr>
          <a:xfrm>
            <a:off x="2383410" y="2218682"/>
            <a:ext cx="7632569" cy="2154436"/>
          </a:xfrm>
          <a:prstGeom prst="rect">
            <a:avLst/>
          </a:prstGeom>
        </p:spPr>
        <p:txBody>
          <a:bodyPr wrap="square">
            <a:spAutoFit/>
          </a:bodyPr>
          <a:lstStyle/>
          <a:p>
            <a:endParaRPr lang="en-GB" sz="2000" dirty="0">
              <a:solidFill>
                <a:srgbClr val="000000"/>
              </a:solidFill>
              <a:latin typeface="Times New Roman" panose="02020603050405020304" pitchFamily="18" charset="0"/>
            </a:endParaRPr>
          </a:p>
          <a:p>
            <a:r>
              <a:rPr lang="en-GB" sz="2400" dirty="0">
                <a:solidFill>
                  <a:srgbClr val="000000"/>
                </a:solidFill>
                <a:latin typeface="Times New Roman" panose="02020603050405020304" pitchFamily="18" charset="0"/>
              </a:rPr>
              <a:t>Meyer (2007) defines customer experience as :</a:t>
            </a:r>
          </a:p>
          <a:p>
            <a:endParaRPr lang="en-GB" sz="2400" i="1" dirty="0">
              <a:solidFill>
                <a:srgbClr val="000000"/>
              </a:solidFill>
              <a:latin typeface="Times New Roman" panose="02020603050405020304" pitchFamily="18" charset="0"/>
            </a:endParaRPr>
          </a:p>
          <a:p>
            <a:r>
              <a:rPr lang="en-GB" sz="2400" i="1" dirty="0">
                <a:solidFill>
                  <a:srgbClr val="000000"/>
                </a:solidFill>
                <a:latin typeface="Times New Roman" panose="02020603050405020304" pitchFamily="18" charset="0"/>
              </a:rPr>
              <a:t>‘the internal and subjective response customers have to any direct or indirect contact with a company’</a:t>
            </a:r>
            <a:r>
              <a:rPr lang="en-GB" sz="2400" dirty="0">
                <a:solidFill>
                  <a:srgbClr val="000000"/>
                </a:solidFill>
                <a:latin typeface="Times New Roman" panose="02020603050405020304" pitchFamily="18" charset="0"/>
              </a:rPr>
              <a:t>. </a:t>
            </a:r>
            <a:endParaRPr lang="en-GB" i="1" dirty="0">
              <a:solidFill>
                <a:srgbClr val="000000"/>
              </a:solidFill>
              <a:latin typeface="Times New Roman" panose="02020603050405020304" pitchFamily="18" charset="0"/>
            </a:endParaRPr>
          </a:p>
          <a:p>
            <a:endParaRPr lang="en-GB" b="1" dirty="0"/>
          </a:p>
        </p:txBody>
      </p:sp>
    </p:spTree>
    <p:extLst>
      <p:ext uri="{BB962C8B-B14F-4D97-AF65-F5344CB8AC3E}">
        <p14:creationId xmlns:p14="http://schemas.microsoft.com/office/powerpoint/2010/main" val="2349992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1F6C8-6AA5-40C1-8857-8CA2045B0A63}"/>
              </a:ext>
            </a:extLst>
          </p:cNvPr>
          <p:cNvSpPr>
            <a:spLocks noGrp="1"/>
          </p:cNvSpPr>
          <p:nvPr>
            <p:ph type="title"/>
          </p:nvPr>
        </p:nvSpPr>
        <p:spPr>
          <a:xfrm>
            <a:off x="594360" y="640263"/>
            <a:ext cx="3822192" cy="1344975"/>
          </a:xfrm>
        </p:spPr>
        <p:txBody>
          <a:bodyPr>
            <a:normAutofit/>
          </a:bodyPr>
          <a:lstStyle/>
          <a:p>
            <a:r>
              <a:rPr lang="en-GB" sz="3300" dirty="0"/>
              <a:t>Customer Experience 2012 Model</a:t>
            </a:r>
          </a:p>
        </p:txBody>
      </p:sp>
      <p:sp>
        <p:nvSpPr>
          <p:cNvPr id="8" name="Content Placeholder 7">
            <a:extLst>
              <a:ext uri="{FF2B5EF4-FFF2-40B4-BE49-F238E27FC236}">
                <a16:creationId xmlns:a16="http://schemas.microsoft.com/office/drawing/2014/main" id="{1D50A0DE-87BD-1CC9-BCE8-519061D93288}"/>
              </a:ext>
            </a:extLst>
          </p:cNvPr>
          <p:cNvSpPr>
            <a:spLocks noGrp="1"/>
          </p:cNvSpPr>
          <p:nvPr>
            <p:ph idx="1"/>
          </p:nvPr>
        </p:nvSpPr>
        <p:spPr>
          <a:xfrm>
            <a:off x="593610" y="2121763"/>
            <a:ext cx="3822192" cy="3773010"/>
          </a:xfrm>
        </p:spPr>
        <p:txBody>
          <a:bodyPr>
            <a:normAutofit/>
          </a:bodyPr>
          <a:lstStyle/>
          <a:p>
            <a:r>
              <a:rPr lang="en-GB" sz="1900" dirty="0"/>
              <a:t>Philipp ‘Phil’ Klaus used same factors for measuring customer experience like Brand experience.</a:t>
            </a:r>
          </a:p>
          <a:p>
            <a:r>
              <a:rPr lang="en-GB" sz="1900" dirty="0"/>
              <a:t>Product experience- Sensory factor and it has impression on senses.</a:t>
            </a:r>
          </a:p>
          <a:p>
            <a:r>
              <a:rPr lang="en-GB" sz="1900" dirty="0"/>
              <a:t>Outcome focus- Affective factor</a:t>
            </a:r>
          </a:p>
          <a:p>
            <a:r>
              <a:rPr lang="en-GB" sz="1900" dirty="0"/>
              <a:t>Moment of truth- Behavioural factor</a:t>
            </a:r>
          </a:p>
          <a:p>
            <a:r>
              <a:rPr lang="en-GB" sz="1900" dirty="0"/>
              <a:t>Peace of mind- Intellectual factor</a:t>
            </a:r>
            <a:endParaRPr lang="en-US" sz="1900" dirty="0"/>
          </a:p>
        </p:txBody>
      </p:sp>
      <p:pic>
        <p:nvPicPr>
          <p:cNvPr id="4" name="Content Placeholder 3">
            <a:extLst>
              <a:ext uri="{FF2B5EF4-FFF2-40B4-BE49-F238E27FC236}">
                <a16:creationId xmlns:a16="http://schemas.microsoft.com/office/drawing/2014/main" id="{A1442D78-5E7D-46B3-92BA-15246EF5868D}"/>
              </a:ext>
            </a:extLst>
          </p:cNvPr>
          <p:cNvPicPr>
            <a:picLocks noChangeAspect="1"/>
          </p:cNvPicPr>
          <p:nvPr/>
        </p:nvPicPr>
        <p:blipFill>
          <a:blip r:embed="rId2"/>
          <a:stretch>
            <a:fillRect/>
          </a:stretch>
        </p:blipFill>
        <p:spPr>
          <a:xfrm>
            <a:off x="4783506" y="-143838"/>
            <a:ext cx="7658498" cy="6975831"/>
          </a:xfrm>
          <a:prstGeom prst="rect">
            <a:avLst/>
          </a:prstGeom>
        </p:spPr>
      </p:pic>
      <p:sp>
        <p:nvSpPr>
          <p:cNvPr id="3" name="Rectangle 2">
            <a:extLst>
              <a:ext uri="{FF2B5EF4-FFF2-40B4-BE49-F238E27FC236}">
                <a16:creationId xmlns:a16="http://schemas.microsoft.com/office/drawing/2014/main" id="{2DD5B7C2-EF6D-4BF8-8D58-88B65E472030}"/>
              </a:ext>
            </a:extLst>
          </p:cNvPr>
          <p:cNvSpPr/>
          <p:nvPr/>
        </p:nvSpPr>
        <p:spPr>
          <a:xfrm>
            <a:off x="924786" y="5694718"/>
            <a:ext cx="3159839" cy="400110"/>
          </a:xfrm>
          <a:prstGeom prst="rect">
            <a:avLst/>
          </a:prstGeom>
        </p:spPr>
        <p:txBody>
          <a:bodyPr wrap="none">
            <a:spAutoFit/>
          </a:bodyPr>
          <a:lstStyle/>
          <a:p>
            <a:r>
              <a:rPr lang="en-GB" sz="2000" b="1" dirty="0">
                <a:solidFill>
                  <a:srgbClr val="000000"/>
                </a:solidFill>
                <a:latin typeface="Times New Roman" panose="02020603050405020304" pitchFamily="18" charset="0"/>
              </a:rPr>
              <a:t>(Klaus and </a:t>
            </a:r>
            <a:r>
              <a:rPr lang="en-GB" sz="2000" b="1" dirty="0" err="1">
                <a:solidFill>
                  <a:srgbClr val="000000"/>
                </a:solidFill>
                <a:latin typeface="Times New Roman" panose="02020603050405020304" pitchFamily="18" charset="0"/>
              </a:rPr>
              <a:t>Maklan</a:t>
            </a:r>
            <a:r>
              <a:rPr lang="en-GB" sz="2000" b="1" dirty="0">
                <a:solidFill>
                  <a:srgbClr val="000000"/>
                </a:solidFill>
                <a:latin typeface="Times New Roman" panose="02020603050405020304" pitchFamily="18" charset="0"/>
              </a:rPr>
              <a:t>, 2012). </a:t>
            </a:r>
            <a:endParaRPr lang="en-GB" sz="2000" b="1" dirty="0"/>
          </a:p>
        </p:txBody>
      </p:sp>
    </p:spTree>
    <p:extLst>
      <p:ext uri="{BB962C8B-B14F-4D97-AF65-F5344CB8AC3E}">
        <p14:creationId xmlns:p14="http://schemas.microsoft.com/office/powerpoint/2010/main" val="96361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DA539-5B81-4004-8410-FA2A709D00E7}"/>
              </a:ext>
            </a:extLst>
          </p:cNvPr>
          <p:cNvSpPr>
            <a:spLocks noGrp="1"/>
          </p:cNvSpPr>
          <p:nvPr>
            <p:ph type="title"/>
          </p:nvPr>
        </p:nvSpPr>
        <p:spPr>
          <a:xfrm>
            <a:off x="254524" y="1967266"/>
            <a:ext cx="3403076" cy="2547257"/>
          </a:xfrm>
          <a:noFill/>
        </p:spPr>
        <p:txBody>
          <a:bodyPr vert="horz" lIns="91440" tIns="45720" rIns="91440" bIns="45720" rtlCol="0" anchor="ctr">
            <a:normAutofit fontScale="90000"/>
          </a:bodyPr>
          <a:lstStyle/>
          <a:p>
            <a:pPr algn="ctr"/>
            <a:r>
              <a:rPr lang="en-US" sz="3300" kern="1200" dirty="0">
                <a:latin typeface="+mj-lt"/>
                <a:ea typeface="+mj-ea"/>
                <a:cs typeface="+mj-cs"/>
              </a:rPr>
              <a:t>Customer experience </a:t>
            </a:r>
            <a:r>
              <a:rPr lang="en-US" sz="3300" dirty="0"/>
              <a:t>occurs as part of a customer journey! </a:t>
            </a:r>
            <a:br>
              <a:rPr lang="en-US" sz="3300" dirty="0"/>
            </a:br>
            <a:br>
              <a:rPr lang="en-US" sz="3300" dirty="0"/>
            </a:br>
            <a:r>
              <a:rPr lang="en-GB" sz="2200" dirty="0">
                <a:solidFill>
                  <a:srgbClr val="000000"/>
                </a:solidFill>
                <a:latin typeface="Times New Roman" panose="02020603050405020304" pitchFamily="18" charset="0"/>
              </a:rPr>
              <a:t>(Lemon and </a:t>
            </a:r>
            <a:r>
              <a:rPr lang="en-GB" sz="2200" dirty="0" err="1">
                <a:solidFill>
                  <a:srgbClr val="000000"/>
                </a:solidFill>
                <a:latin typeface="Times New Roman" panose="02020603050405020304" pitchFamily="18" charset="0"/>
              </a:rPr>
              <a:t>Verhoef</a:t>
            </a:r>
            <a:r>
              <a:rPr lang="en-GB" sz="2200" dirty="0">
                <a:solidFill>
                  <a:srgbClr val="000000"/>
                </a:solidFill>
                <a:latin typeface="Times New Roman" panose="02020603050405020304" pitchFamily="18" charset="0"/>
              </a:rPr>
              <a:t>, 2016). </a:t>
            </a:r>
            <a:endParaRPr lang="en-US" sz="2200" kern="1200" dirty="0">
              <a:latin typeface="+mj-lt"/>
              <a:ea typeface="+mj-ea"/>
              <a:cs typeface="+mj-cs"/>
            </a:endParaRPr>
          </a:p>
        </p:txBody>
      </p:sp>
      <p:pic>
        <p:nvPicPr>
          <p:cNvPr id="4" name="Content Placeholder 3">
            <a:extLst>
              <a:ext uri="{FF2B5EF4-FFF2-40B4-BE49-F238E27FC236}">
                <a16:creationId xmlns:a16="http://schemas.microsoft.com/office/drawing/2014/main" id="{DFA30269-330D-4348-ABD0-5CF2C5F563E8}"/>
              </a:ext>
            </a:extLst>
          </p:cNvPr>
          <p:cNvPicPr>
            <a:picLocks noGrp="1" noChangeAspect="1"/>
          </p:cNvPicPr>
          <p:nvPr>
            <p:ph idx="1"/>
          </p:nvPr>
        </p:nvPicPr>
        <p:blipFill>
          <a:blip r:embed="rId2"/>
          <a:stretch>
            <a:fillRect/>
          </a:stretch>
        </p:blipFill>
        <p:spPr>
          <a:xfrm>
            <a:off x="4216526" y="0"/>
            <a:ext cx="7975474" cy="7017249"/>
          </a:xfrm>
          <a:prstGeom prst="rect">
            <a:avLst/>
          </a:prstGeom>
        </p:spPr>
      </p:pic>
    </p:spTree>
    <p:extLst>
      <p:ext uri="{BB962C8B-B14F-4D97-AF65-F5344CB8AC3E}">
        <p14:creationId xmlns:p14="http://schemas.microsoft.com/office/powerpoint/2010/main" val="2157395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765B9-012C-49EF-BC19-59491EB6B92F}"/>
              </a:ext>
            </a:extLst>
          </p:cNvPr>
          <p:cNvSpPr>
            <a:spLocks noGrp="1"/>
          </p:cNvSpPr>
          <p:nvPr>
            <p:ph type="title"/>
          </p:nvPr>
        </p:nvSpPr>
        <p:spPr>
          <a:xfrm>
            <a:off x="1028700" y="1778730"/>
            <a:ext cx="2628900" cy="2547257"/>
          </a:xfrm>
          <a:noFill/>
        </p:spPr>
        <p:txBody>
          <a:bodyPr vert="horz" lIns="91440" tIns="45720" rIns="91440" bIns="45720" rtlCol="0" anchor="ctr">
            <a:normAutofit/>
          </a:bodyPr>
          <a:lstStyle/>
          <a:p>
            <a:pPr algn="ctr"/>
            <a:r>
              <a:rPr lang="en-US" sz="3100" kern="1200" dirty="0">
                <a:latin typeface="+mj-lt"/>
                <a:ea typeface="+mj-ea"/>
                <a:cs typeface="+mj-cs"/>
              </a:rPr>
              <a:t>Customer experience</a:t>
            </a:r>
            <a:br>
              <a:rPr lang="en-US" sz="3100" kern="1200" dirty="0">
                <a:latin typeface="+mj-lt"/>
                <a:ea typeface="+mj-ea"/>
                <a:cs typeface="+mj-cs"/>
              </a:rPr>
            </a:br>
            <a:r>
              <a:rPr lang="en-US" sz="3100" kern="1200" dirty="0">
                <a:latin typeface="+mj-lt"/>
                <a:ea typeface="+mj-ea"/>
                <a:cs typeface="+mj-cs"/>
              </a:rPr>
              <a:t>revisited: new measurement in 2021</a:t>
            </a:r>
          </a:p>
        </p:txBody>
      </p:sp>
      <p:pic>
        <p:nvPicPr>
          <p:cNvPr id="5" name="Content Placeholder 4">
            <a:extLst>
              <a:ext uri="{FF2B5EF4-FFF2-40B4-BE49-F238E27FC236}">
                <a16:creationId xmlns:a16="http://schemas.microsoft.com/office/drawing/2014/main" id="{8B6A1E6A-BA50-4E66-95F3-11D03D3EDA65}"/>
              </a:ext>
            </a:extLst>
          </p:cNvPr>
          <p:cNvPicPr>
            <a:picLocks noGrp="1" noChangeAspect="1"/>
          </p:cNvPicPr>
          <p:nvPr>
            <p:ph idx="1"/>
          </p:nvPr>
        </p:nvPicPr>
        <p:blipFill>
          <a:blip r:embed="rId2"/>
          <a:stretch>
            <a:fillRect/>
          </a:stretch>
        </p:blipFill>
        <p:spPr>
          <a:xfrm>
            <a:off x="4216526" y="0"/>
            <a:ext cx="7975474" cy="6857999"/>
          </a:xfrm>
          <a:prstGeom prst="rect">
            <a:avLst/>
          </a:prstGeom>
        </p:spPr>
      </p:pic>
      <p:sp>
        <p:nvSpPr>
          <p:cNvPr id="4" name="Rectangle 3">
            <a:extLst>
              <a:ext uri="{FF2B5EF4-FFF2-40B4-BE49-F238E27FC236}">
                <a16:creationId xmlns:a16="http://schemas.microsoft.com/office/drawing/2014/main" id="{4EA44D67-5150-46DD-AAAB-AE82545C789B}"/>
              </a:ext>
            </a:extLst>
          </p:cNvPr>
          <p:cNvSpPr/>
          <p:nvPr/>
        </p:nvSpPr>
        <p:spPr>
          <a:xfrm>
            <a:off x="764825" y="4325987"/>
            <a:ext cx="3235694" cy="369332"/>
          </a:xfrm>
          <a:prstGeom prst="rect">
            <a:avLst/>
          </a:prstGeom>
        </p:spPr>
        <p:txBody>
          <a:bodyPr wrap="none">
            <a:spAutoFit/>
          </a:bodyPr>
          <a:lstStyle/>
          <a:p>
            <a:r>
              <a:rPr lang="en-GB" b="1" dirty="0">
                <a:solidFill>
                  <a:srgbClr val="000000"/>
                </a:solidFill>
              </a:rPr>
              <a:t>(</a:t>
            </a:r>
            <a:r>
              <a:rPr lang="en-GB" b="1" dirty="0" err="1">
                <a:solidFill>
                  <a:srgbClr val="000000"/>
                </a:solidFill>
              </a:rPr>
              <a:t>Kuppelweiser</a:t>
            </a:r>
            <a:r>
              <a:rPr lang="en-GB" b="1" dirty="0">
                <a:solidFill>
                  <a:srgbClr val="000000"/>
                </a:solidFill>
              </a:rPr>
              <a:t> and Klaus, 2021) </a:t>
            </a:r>
            <a:endParaRPr lang="en-GB" b="1" dirty="0"/>
          </a:p>
        </p:txBody>
      </p:sp>
    </p:spTree>
    <p:extLst>
      <p:ext uri="{BB962C8B-B14F-4D97-AF65-F5344CB8AC3E}">
        <p14:creationId xmlns:p14="http://schemas.microsoft.com/office/powerpoint/2010/main" val="3133802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00E493-D2E9-BD49-8CFA-CCCADDF7E5D6}"/>
              </a:ext>
            </a:extLst>
          </p:cNvPr>
          <p:cNvPicPr>
            <a:picLocks noChangeAspect="1"/>
          </p:cNvPicPr>
          <p:nvPr/>
        </p:nvPicPr>
        <p:blipFill>
          <a:blip r:embed="rId3"/>
          <a:stretch>
            <a:fillRect/>
          </a:stretch>
        </p:blipFill>
        <p:spPr>
          <a:xfrm>
            <a:off x="0" y="-207390"/>
            <a:ext cx="12192000" cy="6845300"/>
          </a:xfrm>
          <a:prstGeom prst="rect">
            <a:avLst/>
          </a:prstGeom>
        </p:spPr>
      </p:pic>
      <p:sp>
        <p:nvSpPr>
          <p:cNvPr id="5" name="TextBox 4"/>
          <p:cNvSpPr txBox="1"/>
          <p:nvPr/>
        </p:nvSpPr>
        <p:spPr>
          <a:xfrm>
            <a:off x="1272857" y="1905506"/>
            <a:ext cx="10475843" cy="4401205"/>
          </a:xfrm>
          <a:prstGeom prst="rect">
            <a:avLst/>
          </a:prstGeom>
          <a:noFill/>
        </p:spPr>
        <p:txBody>
          <a:bodyPr wrap="square" rtlCol="0">
            <a:spAutoFit/>
          </a:bodyPr>
          <a:lstStyle/>
          <a:p>
            <a:endParaRPr lang="en-GB" dirty="0"/>
          </a:p>
          <a:p>
            <a:pPr algn="ctr"/>
            <a:r>
              <a:rPr lang="en-GB" sz="4400" b="1" dirty="0">
                <a:solidFill>
                  <a:schemeClr val="bg1"/>
                </a:solidFill>
              </a:rPr>
              <a:t>The marketing conundrum?</a:t>
            </a:r>
          </a:p>
          <a:p>
            <a:pPr algn="ctr"/>
            <a:endParaRPr lang="en-GB" sz="4400" b="1" dirty="0">
              <a:solidFill>
                <a:schemeClr val="bg1"/>
              </a:solidFill>
            </a:endParaRPr>
          </a:p>
          <a:p>
            <a:pPr algn="ctr"/>
            <a:r>
              <a:rPr lang="en-GB" sz="4400" b="1" dirty="0">
                <a:solidFill>
                  <a:schemeClr val="bg1"/>
                </a:solidFill>
              </a:rPr>
              <a:t>Let battle commence! </a:t>
            </a:r>
          </a:p>
          <a:p>
            <a:pPr algn="ctr"/>
            <a:endParaRPr lang="en-GB" sz="2800" b="1" dirty="0">
              <a:solidFill>
                <a:schemeClr val="bg1"/>
              </a:solidFill>
            </a:endParaRPr>
          </a:p>
          <a:p>
            <a:pPr algn="ctr"/>
            <a:endParaRPr lang="en-GB" sz="2800" b="1" dirty="0">
              <a:solidFill>
                <a:schemeClr val="bg1"/>
              </a:solidFill>
            </a:endParaRPr>
          </a:p>
          <a:p>
            <a:pPr algn="ctr"/>
            <a:endParaRPr lang="en-GB" sz="2800" b="1" dirty="0">
              <a:solidFill>
                <a:schemeClr val="bg1"/>
              </a:solidFill>
            </a:endParaRPr>
          </a:p>
          <a:p>
            <a:pPr algn="ctr"/>
            <a:endParaRPr lang="en-GB" sz="2800" b="1" dirty="0">
              <a:solidFill>
                <a:schemeClr val="bg1"/>
              </a:solidFill>
              <a:latin typeface="+mj-lt"/>
            </a:endParaRPr>
          </a:p>
          <a:p>
            <a:endParaRPr lang="en-GB" dirty="0"/>
          </a:p>
        </p:txBody>
      </p:sp>
    </p:spTree>
    <p:extLst>
      <p:ext uri="{BB962C8B-B14F-4D97-AF65-F5344CB8AC3E}">
        <p14:creationId xmlns:p14="http://schemas.microsoft.com/office/powerpoint/2010/main" val="3595333315"/>
      </p:ext>
    </p:extLst>
  </p:cSld>
  <p:clrMapOvr>
    <a:masterClrMapping/>
  </p:clrMapOvr>
  <mc:AlternateContent xmlns:mc="http://schemas.openxmlformats.org/markup-compatibility/2006" xmlns:p14="http://schemas.microsoft.com/office/powerpoint/2010/main">
    <mc:Choice Requires="p14">
      <p:transition spd="slow" p14:dur="2000" advTm="126761"/>
    </mc:Choice>
    <mc:Fallback xmlns="">
      <p:transition spd="slow" advTm="126761"/>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31CC9-4EE2-4658-94B6-F6825889F0E1}"/>
              </a:ext>
            </a:extLst>
          </p:cNvPr>
          <p:cNvSpPr>
            <a:spLocks noGrp="1"/>
          </p:cNvSpPr>
          <p:nvPr>
            <p:ph type="title"/>
          </p:nvPr>
        </p:nvSpPr>
        <p:spPr/>
        <p:txBody>
          <a:bodyPr/>
          <a:lstStyle/>
          <a:p>
            <a:r>
              <a:rPr lang="en-GB" dirty="0"/>
              <a:t>A simple definition of customer experience!</a:t>
            </a:r>
          </a:p>
        </p:txBody>
      </p:sp>
      <p:sp>
        <p:nvSpPr>
          <p:cNvPr id="3" name="Rectangle 2">
            <a:extLst>
              <a:ext uri="{FF2B5EF4-FFF2-40B4-BE49-F238E27FC236}">
                <a16:creationId xmlns:a16="http://schemas.microsoft.com/office/drawing/2014/main" id="{982393B1-D6A2-4CB3-9477-CD8F2761E849}"/>
              </a:ext>
            </a:extLst>
          </p:cNvPr>
          <p:cNvSpPr/>
          <p:nvPr/>
        </p:nvSpPr>
        <p:spPr>
          <a:xfrm>
            <a:off x="2496532" y="2574652"/>
            <a:ext cx="7632569" cy="150810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r>
              <a:rPr lang="en-GB" sz="2400" dirty="0">
                <a:solidFill>
                  <a:srgbClr val="000000"/>
                </a:solidFill>
                <a:latin typeface="Times New Roman" panose="02020603050405020304" pitchFamily="18" charset="0"/>
              </a:rPr>
              <a:t>Klaus, P. P. (2020). </a:t>
            </a:r>
            <a:r>
              <a:rPr lang="en-GB" sz="2400" b="1" dirty="0">
                <a:solidFill>
                  <a:srgbClr val="000000"/>
                </a:solidFill>
                <a:latin typeface="Times New Roman" panose="02020603050405020304" pitchFamily="18" charset="0"/>
              </a:rPr>
              <a:t>Customer experience, not brands will be on the iron throne. </a:t>
            </a:r>
            <a:r>
              <a:rPr lang="en-GB" sz="2400" i="1" dirty="0">
                <a:solidFill>
                  <a:srgbClr val="000000"/>
                </a:solidFill>
                <a:latin typeface="Times New Roman" panose="02020603050405020304" pitchFamily="18" charset="0"/>
              </a:rPr>
              <a:t>International Journal of Market Research, 62</a:t>
            </a:r>
            <a:r>
              <a:rPr lang="en-GB" sz="2400" dirty="0">
                <a:solidFill>
                  <a:srgbClr val="000000"/>
                </a:solidFill>
                <a:latin typeface="Times New Roman" panose="02020603050405020304" pitchFamily="18" charset="0"/>
              </a:rPr>
              <a:t>(1), 6-8. </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212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7E88A-BCA0-496A-94A7-A6674F85A1A5}"/>
              </a:ext>
            </a:extLst>
          </p:cNvPr>
          <p:cNvSpPr>
            <a:spLocks noGrp="1"/>
          </p:cNvSpPr>
          <p:nvPr>
            <p:ph type="title"/>
          </p:nvPr>
        </p:nvSpPr>
        <p:spPr/>
        <p:txBody>
          <a:bodyPr/>
          <a:lstStyle/>
          <a:p>
            <a:r>
              <a:rPr lang="en-GB" dirty="0"/>
              <a:t>A practical issue:</a:t>
            </a:r>
          </a:p>
        </p:txBody>
      </p:sp>
      <p:pic>
        <p:nvPicPr>
          <p:cNvPr id="1026" name="Picture 2" descr="Store updates — Costa Coffee is With You | Costa Coffee">
            <a:extLst>
              <a:ext uri="{FF2B5EF4-FFF2-40B4-BE49-F238E27FC236}">
                <a16:creationId xmlns:a16="http://schemas.microsoft.com/office/drawing/2014/main" id="{4033B902-808A-4FD3-A3EF-46C8D544A9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1513" y="1893635"/>
            <a:ext cx="5248806" cy="307073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64688E81-2E11-432C-AE3B-620DE89DE282}"/>
              </a:ext>
            </a:extLst>
          </p:cNvPr>
          <p:cNvSpPr txBox="1">
            <a:spLocks/>
          </p:cNvSpPr>
          <p:nvPr/>
        </p:nvSpPr>
        <p:spPr>
          <a:xfrm>
            <a:off x="1113149" y="516731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An experience? What experience?</a:t>
            </a:r>
          </a:p>
        </p:txBody>
      </p:sp>
    </p:spTree>
    <p:extLst>
      <p:ext uri="{BB962C8B-B14F-4D97-AF65-F5344CB8AC3E}">
        <p14:creationId xmlns:p14="http://schemas.microsoft.com/office/powerpoint/2010/main" val="3099666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765B9-012C-49EF-BC19-59491EB6B92F}"/>
              </a:ext>
            </a:extLst>
          </p:cNvPr>
          <p:cNvSpPr>
            <a:spLocks noGrp="1"/>
          </p:cNvSpPr>
          <p:nvPr>
            <p:ph type="title"/>
          </p:nvPr>
        </p:nvSpPr>
        <p:spPr>
          <a:xfrm>
            <a:off x="1028700" y="1778730"/>
            <a:ext cx="2628900" cy="2547257"/>
          </a:xfrm>
          <a:noFill/>
        </p:spPr>
        <p:txBody>
          <a:bodyPr vert="horz" lIns="91440" tIns="45720" rIns="91440" bIns="45720" rtlCol="0" anchor="ctr">
            <a:normAutofit/>
          </a:bodyPr>
          <a:lstStyle/>
          <a:p>
            <a:pPr algn="ctr"/>
            <a:r>
              <a:rPr lang="en-US" sz="3100" kern="1200" dirty="0">
                <a:latin typeface="+mj-lt"/>
                <a:ea typeface="+mj-ea"/>
                <a:cs typeface="+mj-cs"/>
              </a:rPr>
              <a:t>Customer experience</a:t>
            </a:r>
            <a:br>
              <a:rPr lang="en-US" sz="3100" kern="1200" dirty="0">
                <a:latin typeface="+mj-lt"/>
                <a:ea typeface="+mj-ea"/>
                <a:cs typeface="+mj-cs"/>
              </a:rPr>
            </a:br>
            <a:r>
              <a:rPr lang="en-US" sz="3100" kern="1200" dirty="0">
                <a:latin typeface="+mj-lt"/>
                <a:ea typeface="+mj-ea"/>
                <a:cs typeface="+mj-cs"/>
              </a:rPr>
              <a:t>revisited: new measurement in 2021</a:t>
            </a:r>
          </a:p>
        </p:txBody>
      </p:sp>
      <p:pic>
        <p:nvPicPr>
          <p:cNvPr id="5" name="Content Placeholder 4">
            <a:extLst>
              <a:ext uri="{FF2B5EF4-FFF2-40B4-BE49-F238E27FC236}">
                <a16:creationId xmlns:a16="http://schemas.microsoft.com/office/drawing/2014/main" id="{8B6A1E6A-BA50-4E66-95F3-11D03D3EDA65}"/>
              </a:ext>
            </a:extLst>
          </p:cNvPr>
          <p:cNvPicPr>
            <a:picLocks noGrp="1" noChangeAspect="1"/>
          </p:cNvPicPr>
          <p:nvPr>
            <p:ph idx="1"/>
          </p:nvPr>
        </p:nvPicPr>
        <p:blipFill>
          <a:blip r:embed="rId2"/>
          <a:stretch>
            <a:fillRect/>
          </a:stretch>
        </p:blipFill>
        <p:spPr>
          <a:xfrm>
            <a:off x="4216526" y="0"/>
            <a:ext cx="7975474" cy="6857999"/>
          </a:xfrm>
          <a:prstGeom prst="rect">
            <a:avLst/>
          </a:prstGeom>
        </p:spPr>
      </p:pic>
      <p:sp>
        <p:nvSpPr>
          <p:cNvPr id="4" name="Rectangle 3">
            <a:extLst>
              <a:ext uri="{FF2B5EF4-FFF2-40B4-BE49-F238E27FC236}">
                <a16:creationId xmlns:a16="http://schemas.microsoft.com/office/drawing/2014/main" id="{4EA44D67-5150-46DD-AAAB-AE82545C789B}"/>
              </a:ext>
            </a:extLst>
          </p:cNvPr>
          <p:cNvSpPr/>
          <p:nvPr/>
        </p:nvSpPr>
        <p:spPr>
          <a:xfrm>
            <a:off x="764825" y="4325987"/>
            <a:ext cx="3235694" cy="369332"/>
          </a:xfrm>
          <a:prstGeom prst="rect">
            <a:avLst/>
          </a:prstGeom>
        </p:spPr>
        <p:txBody>
          <a:bodyPr wrap="none">
            <a:spAutoFit/>
          </a:bodyPr>
          <a:lstStyle/>
          <a:p>
            <a:r>
              <a:rPr lang="en-GB" b="1" dirty="0">
                <a:solidFill>
                  <a:srgbClr val="000000"/>
                </a:solidFill>
              </a:rPr>
              <a:t>(</a:t>
            </a:r>
            <a:r>
              <a:rPr lang="en-GB" b="1" dirty="0" err="1">
                <a:solidFill>
                  <a:srgbClr val="000000"/>
                </a:solidFill>
              </a:rPr>
              <a:t>Kuppelweiser</a:t>
            </a:r>
            <a:r>
              <a:rPr lang="en-GB" b="1" dirty="0">
                <a:solidFill>
                  <a:srgbClr val="000000"/>
                </a:solidFill>
              </a:rPr>
              <a:t> and Klaus, 2021) </a:t>
            </a:r>
            <a:endParaRPr lang="en-GB" b="1" dirty="0"/>
          </a:p>
        </p:txBody>
      </p:sp>
    </p:spTree>
    <p:extLst>
      <p:ext uri="{BB962C8B-B14F-4D97-AF65-F5344CB8AC3E}">
        <p14:creationId xmlns:p14="http://schemas.microsoft.com/office/powerpoint/2010/main" val="2267324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746E0-028E-4749-877A-CD6C2DD32919}"/>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Brand Experience revisited:</a:t>
            </a:r>
            <a:br>
              <a:rPr lang="en-US" sz="2600" kern="1200" dirty="0">
                <a:solidFill>
                  <a:srgbClr val="FFFFFF"/>
                </a:solidFill>
                <a:latin typeface="+mj-lt"/>
                <a:ea typeface="+mj-ea"/>
                <a:cs typeface="+mj-cs"/>
              </a:rPr>
            </a:br>
            <a:r>
              <a:rPr lang="en-US" sz="2600" kern="1200" dirty="0">
                <a:solidFill>
                  <a:srgbClr val="FFFFFF"/>
                </a:solidFill>
                <a:latin typeface="+mj-lt"/>
                <a:ea typeface="+mj-ea"/>
                <a:cs typeface="+mj-cs"/>
              </a:rPr>
              <a:t> 2020 </a:t>
            </a:r>
            <a:r>
              <a:rPr lang="en-US" sz="2600" dirty="0">
                <a:solidFill>
                  <a:srgbClr val="FFFFFF"/>
                </a:solidFill>
              </a:rPr>
              <a:t>onwards!</a:t>
            </a:r>
            <a:endParaRPr lang="en-US" sz="2600" kern="1200" dirty="0">
              <a:solidFill>
                <a:srgbClr val="FFFFFF"/>
              </a:solidFill>
              <a:latin typeface="+mj-lt"/>
              <a:ea typeface="+mj-ea"/>
              <a:cs typeface="+mj-cs"/>
            </a:endParaRPr>
          </a:p>
        </p:txBody>
      </p:sp>
      <p:pic>
        <p:nvPicPr>
          <p:cNvPr id="4" name="Content Placeholder 3">
            <a:extLst>
              <a:ext uri="{FF2B5EF4-FFF2-40B4-BE49-F238E27FC236}">
                <a16:creationId xmlns:a16="http://schemas.microsoft.com/office/drawing/2014/main" id="{4445D911-4BF6-497E-B7E2-AA1A11A7EB39}"/>
              </a:ext>
            </a:extLst>
          </p:cNvPr>
          <p:cNvPicPr>
            <a:picLocks noGrp="1" noChangeAspect="1"/>
          </p:cNvPicPr>
          <p:nvPr>
            <p:ph idx="1"/>
          </p:nvPr>
        </p:nvPicPr>
        <p:blipFill>
          <a:blip r:embed="rId2"/>
          <a:stretch>
            <a:fillRect/>
          </a:stretch>
        </p:blipFill>
        <p:spPr>
          <a:xfrm>
            <a:off x="3503488" y="1"/>
            <a:ext cx="8688512" cy="6750120"/>
          </a:xfrm>
          <a:prstGeom prst="rect">
            <a:avLst/>
          </a:prstGeom>
        </p:spPr>
      </p:pic>
      <p:sp>
        <p:nvSpPr>
          <p:cNvPr id="3" name="Rectangle 2">
            <a:extLst>
              <a:ext uri="{FF2B5EF4-FFF2-40B4-BE49-F238E27FC236}">
                <a16:creationId xmlns:a16="http://schemas.microsoft.com/office/drawing/2014/main" id="{48570B1D-C00E-40CE-8CA2-1D310185B249}"/>
              </a:ext>
            </a:extLst>
          </p:cNvPr>
          <p:cNvSpPr/>
          <p:nvPr/>
        </p:nvSpPr>
        <p:spPr>
          <a:xfrm>
            <a:off x="0" y="5455746"/>
            <a:ext cx="3611758" cy="338554"/>
          </a:xfrm>
          <a:prstGeom prst="rect">
            <a:avLst/>
          </a:prstGeom>
        </p:spPr>
        <p:txBody>
          <a:bodyPr wrap="none">
            <a:spAutoFit/>
          </a:bodyPr>
          <a:lstStyle/>
          <a:p>
            <a:r>
              <a:rPr lang="en-GB" sz="1600" b="1" dirty="0" err="1">
                <a:solidFill>
                  <a:srgbClr val="000000"/>
                </a:solidFill>
                <a:latin typeface="Times New Roman" panose="02020603050405020304" pitchFamily="18" charset="0"/>
              </a:rPr>
              <a:t>Zha</a:t>
            </a:r>
            <a:r>
              <a:rPr lang="en-GB" sz="1600" b="1" dirty="0">
                <a:solidFill>
                  <a:srgbClr val="000000"/>
                </a:solidFill>
                <a:latin typeface="Times New Roman" panose="02020603050405020304" pitchFamily="18" charset="0"/>
              </a:rPr>
              <a:t>, Melewar, </a:t>
            </a:r>
            <a:r>
              <a:rPr lang="en-GB" sz="1600" b="1" dirty="0" err="1">
                <a:solidFill>
                  <a:srgbClr val="000000"/>
                </a:solidFill>
                <a:latin typeface="Times New Roman" panose="02020603050405020304" pitchFamily="18" charset="0"/>
              </a:rPr>
              <a:t>Foroudi</a:t>
            </a:r>
            <a:r>
              <a:rPr lang="en-GB" sz="1600" b="1" dirty="0">
                <a:solidFill>
                  <a:srgbClr val="000000"/>
                </a:solidFill>
                <a:latin typeface="Times New Roman" panose="02020603050405020304" pitchFamily="18" charset="0"/>
              </a:rPr>
              <a:t>, and </a:t>
            </a:r>
            <a:r>
              <a:rPr lang="en-GB" sz="1600" b="1" dirty="0" err="1">
                <a:solidFill>
                  <a:srgbClr val="000000"/>
                </a:solidFill>
                <a:latin typeface="Times New Roman" panose="02020603050405020304" pitchFamily="18" charset="0"/>
              </a:rPr>
              <a:t>Jin</a:t>
            </a:r>
            <a:r>
              <a:rPr lang="en-GB" sz="1600" b="1" dirty="0">
                <a:solidFill>
                  <a:srgbClr val="000000"/>
                </a:solidFill>
                <a:latin typeface="Times New Roman" panose="02020603050405020304" pitchFamily="18" charset="0"/>
              </a:rPr>
              <a:t> (2020) </a:t>
            </a:r>
            <a:endParaRPr lang="en-GB" sz="1600" b="1" dirty="0"/>
          </a:p>
        </p:txBody>
      </p:sp>
    </p:spTree>
    <p:extLst>
      <p:ext uri="{BB962C8B-B14F-4D97-AF65-F5344CB8AC3E}">
        <p14:creationId xmlns:p14="http://schemas.microsoft.com/office/powerpoint/2010/main" val="2054048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789F6372-00BD-41FB-881F-F42FB8198F8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20629" y="0"/>
            <a:ext cx="7671372" cy="68579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B9B9CC52-C68A-46F9-BBF0-363F710D6E3B}"/>
              </a:ext>
            </a:extLst>
          </p:cNvPr>
          <p:cNvSpPr>
            <a:spLocks noGrp="1"/>
          </p:cNvSpPr>
          <p:nvPr>
            <p:ph type="title"/>
          </p:nvPr>
        </p:nvSpPr>
        <p:spPr>
          <a:xfrm>
            <a:off x="379622" y="1204273"/>
            <a:ext cx="4069830" cy="3225148"/>
          </a:xfrm>
        </p:spPr>
        <p:txBody>
          <a:bodyPr vert="horz" lIns="91440" tIns="45720" rIns="91440" bIns="45720" rtlCol="0" anchor="b">
            <a:normAutofit/>
          </a:bodyPr>
          <a:lstStyle/>
          <a:p>
            <a:r>
              <a:rPr lang="en-GB" sz="2800" dirty="0"/>
              <a:t>A bibliometric examination of the brand experience literature covering 136 articles published between 2002 and 2018, resulting in a database of 2698 citations. </a:t>
            </a:r>
            <a:endParaRPr lang="en-US" sz="2800" kern="1200" dirty="0">
              <a:solidFill>
                <a:schemeClr val="tx1"/>
              </a:solidFill>
              <a:latin typeface="+mj-lt"/>
              <a:ea typeface="+mj-ea"/>
              <a:cs typeface="+mj-cs"/>
            </a:endParaRPr>
          </a:p>
        </p:txBody>
      </p:sp>
      <p:sp>
        <p:nvSpPr>
          <p:cNvPr id="7" name="Rectangle 6">
            <a:extLst>
              <a:ext uri="{FF2B5EF4-FFF2-40B4-BE49-F238E27FC236}">
                <a16:creationId xmlns:a16="http://schemas.microsoft.com/office/drawing/2014/main" id="{A1BAC821-8478-46CE-91A9-C234B2DED9D9}"/>
              </a:ext>
            </a:extLst>
          </p:cNvPr>
          <p:cNvSpPr/>
          <p:nvPr/>
        </p:nvSpPr>
        <p:spPr>
          <a:xfrm>
            <a:off x="235670" y="5114818"/>
            <a:ext cx="3611758" cy="338554"/>
          </a:xfrm>
          <a:prstGeom prst="rect">
            <a:avLst/>
          </a:prstGeom>
        </p:spPr>
        <p:txBody>
          <a:bodyPr wrap="none">
            <a:spAutoFit/>
          </a:bodyPr>
          <a:lstStyle/>
          <a:p>
            <a:r>
              <a:rPr lang="en-GB" sz="1600" b="1" dirty="0" err="1">
                <a:solidFill>
                  <a:srgbClr val="000000"/>
                </a:solidFill>
                <a:latin typeface="Times New Roman" panose="02020603050405020304" pitchFamily="18" charset="0"/>
              </a:rPr>
              <a:t>Zha</a:t>
            </a:r>
            <a:r>
              <a:rPr lang="en-GB" sz="1600" b="1" dirty="0">
                <a:solidFill>
                  <a:srgbClr val="000000"/>
                </a:solidFill>
                <a:latin typeface="Times New Roman" panose="02020603050405020304" pitchFamily="18" charset="0"/>
              </a:rPr>
              <a:t>, Melewar, </a:t>
            </a:r>
            <a:r>
              <a:rPr lang="en-GB" sz="1600" b="1" dirty="0" err="1">
                <a:solidFill>
                  <a:srgbClr val="000000"/>
                </a:solidFill>
                <a:latin typeface="Times New Roman" panose="02020603050405020304" pitchFamily="18" charset="0"/>
              </a:rPr>
              <a:t>Foroudi</a:t>
            </a:r>
            <a:r>
              <a:rPr lang="en-GB" sz="1600" b="1" dirty="0">
                <a:solidFill>
                  <a:srgbClr val="000000"/>
                </a:solidFill>
                <a:latin typeface="Times New Roman" panose="02020603050405020304" pitchFamily="18" charset="0"/>
              </a:rPr>
              <a:t>, and </a:t>
            </a:r>
            <a:r>
              <a:rPr lang="en-GB" sz="1600" b="1" dirty="0" err="1">
                <a:solidFill>
                  <a:srgbClr val="000000"/>
                </a:solidFill>
                <a:latin typeface="Times New Roman" panose="02020603050405020304" pitchFamily="18" charset="0"/>
              </a:rPr>
              <a:t>Jin</a:t>
            </a:r>
            <a:r>
              <a:rPr lang="en-GB" sz="1600" b="1" dirty="0">
                <a:solidFill>
                  <a:srgbClr val="000000"/>
                </a:solidFill>
                <a:latin typeface="Times New Roman" panose="02020603050405020304" pitchFamily="18" charset="0"/>
              </a:rPr>
              <a:t> (2020) </a:t>
            </a:r>
            <a:endParaRPr lang="en-GB" sz="1600" b="1" dirty="0"/>
          </a:p>
        </p:txBody>
      </p:sp>
    </p:spTree>
    <p:extLst>
      <p:ext uri="{BB962C8B-B14F-4D97-AF65-F5344CB8AC3E}">
        <p14:creationId xmlns:p14="http://schemas.microsoft.com/office/powerpoint/2010/main" val="1935742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00E493-D2E9-BD49-8CFA-CCCADDF7E5D6}"/>
              </a:ext>
            </a:extLst>
          </p:cNvPr>
          <p:cNvPicPr>
            <a:picLocks noChangeAspect="1"/>
          </p:cNvPicPr>
          <p:nvPr/>
        </p:nvPicPr>
        <p:blipFill>
          <a:blip r:embed="rId3"/>
          <a:stretch>
            <a:fillRect/>
          </a:stretch>
        </p:blipFill>
        <p:spPr>
          <a:xfrm>
            <a:off x="0" y="-207390"/>
            <a:ext cx="12192000" cy="6845300"/>
          </a:xfrm>
          <a:prstGeom prst="rect">
            <a:avLst/>
          </a:prstGeom>
        </p:spPr>
      </p:pic>
      <p:sp>
        <p:nvSpPr>
          <p:cNvPr id="5" name="TextBox 4"/>
          <p:cNvSpPr txBox="1"/>
          <p:nvPr/>
        </p:nvSpPr>
        <p:spPr>
          <a:xfrm>
            <a:off x="1272857" y="1905506"/>
            <a:ext cx="10475843" cy="3724096"/>
          </a:xfrm>
          <a:prstGeom prst="rect">
            <a:avLst/>
          </a:prstGeom>
          <a:noFill/>
        </p:spPr>
        <p:txBody>
          <a:bodyPr wrap="square" rtlCol="0">
            <a:spAutoFit/>
          </a:bodyPr>
          <a:lstStyle/>
          <a:p>
            <a:endParaRPr lang="en-GB" dirty="0"/>
          </a:p>
          <a:p>
            <a:pPr algn="ctr"/>
            <a:r>
              <a:rPr lang="en-GB" sz="4400" b="1" dirty="0">
                <a:solidFill>
                  <a:schemeClr val="bg1"/>
                </a:solidFill>
              </a:rPr>
              <a:t>A new research study to unpick the conundrum from first principles!</a:t>
            </a:r>
          </a:p>
          <a:p>
            <a:pPr algn="ctr"/>
            <a:endParaRPr lang="en-GB" sz="2800" b="1" dirty="0">
              <a:solidFill>
                <a:schemeClr val="bg1"/>
              </a:solidFill>
            </a:endParaRPr>
          </a:p>
          <a:p>
            <a:pPr algn="ctr"/>
            <a:endParaRPr lang="en-GB" sz="2800" b="1" dirty="0">
              <a:solidFill>
                <a:schemeClr val="bg1"/>
              </a:solidFill>
            </a:endParaRPr>
          </a:p>
          <a:p>
            <a:pPr algn="ctr"/>
            <a:endParaRPr lang="en-GB" sz="2800" b="1" dirty="0">
              <a:solidFill>
                <a:schemeClr val="bg1"/>
              </a:solidFill>
            </a:endParaRPr>
          </a:p>
          <a:p>
            <a:pPr algn="ctr"/>
            <a:endParaRPr lang="en-GB" sz="2800" b="1" dirty="0">
              <a:solidFill>
                <a:schemeClr val="bg1"/>
              </a:solidFill>
              <a:latin typeface="+mj-lt"/>
            </a:endParaRPr>
          </a:p>
          <a:p>
            <a:endParaRPr lang="en-GB" dirty="0"/>
          </a:p>
        </p:txBody>
      </p:sp>
    </p:spTree>
    <p:extLst>
      <p:ext uri="{BB962C8B-B14F-4D97-AF65-F5344CB8AC3E}">
        <p14:creationId xmlns:p14="http://schemas.microsoft.com/office/powerpoint/2010/main" val="2013776595"/>
      </p:ext>
    </p:extLst>
  </p:cSld>
  <p:clrMapOvr>
    <a:masterClrMapping/>
  </p:clrMapOvr>
  <mc:AlternateContent xmlns:mc="http://schemas.openxmlformats.org/markup-compatibility/2006" xmlns:p14="http://schemas.microsoft.com/office/powerpoint/2010/main">
    <mc:Choice Requires="p14">
      <p:transition spd="slow" p14:dur="2000" advTm="126761"/>
    </mc:Choice>
    <mc:Fallback xmlns="">
      <p:transition spd="slow" advTm="126761"/>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82393B1-D6A2-4CB3-9477-CD8F2761E849}"/>
              </a:ext>
            </a:extLst>
          </p:cNvPr>
          <p:cNvSpPr/>
          <p:nvPr/>
        </p:nvSpPr>
        <p:spPr>
          <a:xfrm>
            <a:off x="1319753" y="201346"/>
            <a:ext cx="8969604" cy="5970865"/>
          </a:xfrm>
          <a:prstGeom prst="rect">
            <a:avLst/>
          </a:prstGeom>
        </p:spPr>
        <p:txBody>
          <a:bodyPr wrap="square">
            <a:spAutoFit/>
          </a:bodyPr>
          <a:lstStyle/>
          <a:p>
            <a:endParaRPr lang="en-GB" sz="2400" dirty="0">
              <a:solidFill>
                <a:srgbClr val="000000"/>
              </a:solidFill>
              <a:latin typeface="Times New Roman" panose="02020603050405020304" pitchFamily="18" charset="0"/>
            </a:endParaRPr>
          </a:p>
          <a:p>
            <a:r>
              <a:rPr lang="en-GB" sz="2000" dirty="0">
                <a:solidFill>
                  <a:srgbClr val="000000"/>
                </a:solidFill>
                <a:latin typeface="Times New Roman" panose="02020603050405020304" pitchFamily="18" charset="0"/>
              </a:rPr>
              <a:t>A. Systematically investigate the ‘experience’ literature of adjacent academic disciplines  (i.e. sociology, anthropology, social psychology, medicine and so on) to identify differing ways of defining and the framing experiences for potential application in the domain of marketing. </a:t>
            </a:r>
          </a:p>
          <a:p>
            <a:endParaRPr lang="en-GB" sz="2000" dirty="0">
              <a:solidFill>
                <a:srgbClr val="000000"/>
              </a:solidFill>
              <a:latin typeface="Times New Roman" panose="02020603050405020304" pitchFamily="18" charset="0"/>
            </a:endParaRPr>
          </a:p>
          <a:p>
            <a:r>
              <a:rPr lang="en-GB" sz="2000" dirty="0">
                <a:solidFill>
                  <a:srgbClr val="000000"/>
                </a:solidFill>
                <a:latin typeface="Times New Roman" panose="02020603050405020304" pitchFamily="18" charset="0"/>
              </a:rPr>
              <a:t>B. Empirically (qualitatively) investigate the marketing experiences of individual consumers, to broadly categorise them and to establish against which objects individuals attribute them. </a:t>
            </a:r>
          </a:p>
          <a:p>
            <a:endParaRPr lang="en-GB" sz="2000" dirty="0">
              <a:solidFill>
                <a:srgbClr val="000000"/>
              </a:solidFill>
              <a:latin typeface="Times New Roman" panose="02020603050405020304" pitchFamily="18" charset="0"/>
            </a:endParaRPr>
          </a:p>
          <a:p>
            <a:r>
              <a:rPr lang="en-GB" sz="2000" dirty="0">
                <a:solidFill>
                  <a:srgbClr val="000000"/>
                </a:solidFill>
                <a:latin typeface="Times New Roman" panose="02020603050405020304" pitchFamily="18" charset="0"/>
              </a:rPr>
              <a:t>C. Synthesise the results of the systematic literature review and the qualitative research study to define, delineate and arrive at the key components of brand experience and customer experience. </a:t>
            </a:r>
          </a:p>
          <a:p>
            <a:endParaRPr lang="en-GB" sz="2000" dirty="0">
              <a:solidFill>
                <a:srgbClr val="000000"/>
              </a:solidFill>
              <a:latin typeface="Times New Roman" panose="02020603050405020304" pitchFamily="18" charset="0"/>
            </a:endParaRPr>
          </a:p>
          <a:p>
            <a:r>
              <a:rPr lang="en-GB" sz="2000" dirty="0">
                <a:solidFill>
                  <a:srgbClr val="000000"/>
                </a:solidFill>
                <a:latin typeface="Times New Roman" panose="02020603050405020304" pitchFamily="18" charset="0"/>
              </a:rPr>
              <a:t>D. Establish the boundary conditions for customer experience and brand experience, model the potential relationship between the two constructs and establish potential changes to the quantitative measurement of both constructs. </a:t>
            </a:r>
          </a:p>
          <a:p>
            <a:endParaRPr lang="en-GB" sz="2000" dirty="0">
              <a:solidFill>
                <a:srgbClr val="000000"/>
              </a:solidFill>
              <a:latin typeface="Times New Roman" panose="02020603050405020304" pitchFamily="18" charset="0"/>
            </a:endParaRPr>
          </a:p>
          <a:p>
            <a:endParaRPr lang="en-GB" b="1" dirty="0"/>
          </a:p>
        </p:txBody>
      </p:sp>
    </p:spTree>
    <p:extLst>
      <p:ext uri="{BB962C8B-B14F-4D97-AF65-F5344CB8AC3E}">
        <p14:creationId xmlns:p14="http://schemas.microsoft.com/office/powerpoint/2010/main" val="732459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9CC52-C68A-46F9-BBF0-363F710D6E3B}"/>
              </a:ext>
            </a:extLst>
          </p:cNvPr>
          <p:cNvSpPr>
            <a:spLocks noGrp="1"/>
          </p:cNvSpPr>
          <p:nvPr>
            <p:ph type="title"/>
          </p:nvPr>
        </p:nvSpPr>
        <p:spPr>
          <a:xfrm>
            <a:off x="688468" y="1270739"/>
            <a:ext cx="3308130" cy="3376685"/>
          </a:xfrm>
        </p:spPr>
        <p:txBody>
          <a:bodyPr vert="horz" lIns="91440" tIns="45720" rIns="91440" bIns="45720" rtlCol="0" anchor="b">
            <a:normAutofit fontScale="90000"/>
          </a:bodyPr>
          <a:lstStyle/>
          <a:p>
            <a:r>
              <a:rPr lang="en-US" sz="5400" b="1" kern="1200" dirty="0">
                <a:latin typeface="+mj-lt"/>
                <a:ea typeface="+mj-ea"/>
                <a:cs typeface="+mj-cs"/>
              </a:rPr>
              <a:t>Analysis of   qualitative data</a:t>
            </a:r>
            <a:br>
              <a:rPr lang="en-US" sz="5400" b="1" kern="1200" dirty="0">
                <a:latin typeface="+mj-lt"/>
                <a:ea typeface="+mj-ea"/>
                <a:cs typeface="+mj-cs"/>
              </a:rPr>
            </a:br>
            <a:br>
              <a:rPr lang="en-US" sz="5400" b="1" kern="1200" dirty="0">
                <a:latin typeface="+mj-lt"/>
                <a:ea typeface="+mj-ea"/>
                <a:cs typeface="+mj-cs"/>
              </a:rPr>
            </a:br>
            <a:endParaRPr lang="en-US" sz="5400" b="1" kern="1200" dirty="0">
              <a:latin typeface="+mj-lt"/>
              <a:ea typeface="+mj-ea"/>
              <a:cs typeface="+mj-cs"/>
            </a:endParaRPr>
          </a:p>
        </p:txBody>
      </p:sp>
      <p:pic>
        <p:nvPicPr>
          <p:cNvPr id="4" name="Content Placeholder 3">
            <a:extLst>
              <a:ext uri="{FF2B5EF4-FFF2-40B4-BE49-F238E27FC236}">
                <a16:creationId xmlns:a16="http://schemas.microsoft.com/office/drawing/2014/main" id="{8AF95156-85AB-413B-A326-361B682D0F7D}"/>
              </a:ext>
            </a:extLst>
          </p:cNvPr>
          <p:cNvPicPr>
            <a:picLocks noGrp="1" noChangeAspect="1"/>
          </p:cNvPicPr>
          <p:nvPr>
            <p:ph idx="1"/>
          </p:nvPr>
        </p:nvPicPr>
        <p:blipFill>
          <a:blip r:embed="rId2"/>
          <a:stretch>
            <a:fillRect/>
          </a:stretch>
        </p:blipFill>
        <p:spPr>
          <a:xfrm>
            <a:off x="4724289" y="0"/>
            <a:ext cx="7625248" cy="6854676"/>
          </a:xfrm>
          <a:prstGeom prst="rect">
            <a:avLst/>
          </a:prstGeom>
        </p:spPr>
      </p:pic>
      <p:sp>
        <p:nvSpPr>
          <p:cNvPr id="3" name="Rectangle 2">
            <a:extLst>
              <a:ext uri="{FF2B5EF4-FFF2-40B4-BE49-F238E27FC236}">
                <a16:creationId xmlns:a16="http://schemas.microsoft.com/office/drawing/2014/main" id="{D1D46E4D-A819-45F0-9FCC-FCD7063138E4}"/>
              </a:ext>
            </a:extLst>
          </p:cNvPr>
          <p:cNvSpPr/>
          <p:nvPr/>
        </p:nvSpPr>
        <p:spPr>
          <a:xfrm>
            <a:off x="616249" y="4124204"/>
            <a:ext cx="3380349"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prstClr val="black"/>
                </a:solidFill>
                <a:effectLst/>
                <a:uLnTx/>
                <a:uFillTx/>
              </a:rPr>
              <a:t>Corley &amp; </a:t>
            </a:r>
            <a:r>
              <a:rPr kumimoji="0" lang="en-GB" sz="2800" b="0" i="0" u="none" strike="noStrike" kern="0" cap="none" spc="0" normalizeH="0" baseline="0" noProof="0" dirty="0" err="1">
                <a:ln>
                  <a:noFill/>
                </a:ln>
                <a:solidFill>
                  <a:prstClr val="black"/>
                </a:solidFill>
                <a:effectLst/>
                <a:uLnTx/>
                <a:uFillTx/>
              </a:rPr>
              <a:t>Gioia</a:t>
            </a:r>
            <a:r>
              <a:rPr kumimoji="0" lang="en-GB" sz="2800" b="0" i="0" u="none" strike="noStrike" kern="0" cap="none" spc="0" normalizeH="0" baseline="0" noProof="0" dirty="0">
                <a:ln>
                  <a:noFill/>
                </a:ln>
                <a:solidFill>
                  <a:prstClr val="black"/>
                </a:solidFill>
                <a:effectLst/>
                <a:uLnTx/>
                <a:uFillTx/>
              </a:rPr>
              <a:t> (2011) </a:t>
            </a:r>
            <a:endParaRPr kumimoji="0" lang="en-GB"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271308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9CC52-C68A-46F9-BBF0-363F710D6E3B}"/>
              </a:ext>
            </a:extLst>
          </p:cNvPr>
          <p:cNvSpPr>
            <a:spLocks noGrp="1"/>
          </p:cNvSpPr>
          <p:nvPr>
            <p:ph type="title"/>
          </p:nvPr>
        </p:nvSpPr>
        <p:spPr>
          <a:xfrm>
            <a:off x="804672" y="695889"/>
            <a:ext cx="3308130" cy="2965433"/>
          </a:xfrm>
        </p:spPr>
        <p:txBody>
          <a:bodyPr vert="horz" lIns="91440" tIns="45720" rIns="91440" bIns="45720" rtlCol="0" anchor="b">
            <a:normAutofit/>
          </a:bodyPr>
          <a:lstStyle/>
          <a:p>
            <a:r>
              <a:rPr lang="en-US" sz="5400" kern="1200" dirty="0">
                <a:latin typeface="+mj-lt"/>
                <a:ea typeface="+mj-ea"/>
                <a:cs typeface="+mj-cs"/>
              </a:rPr>
              <a:t>Developing </a:t>
            </a:r>
            <a:r>
              <a:rPr lang="en-US" sz="5400" kern="1200" dirty="0" err="1">
                <a:latin typeface="+mj-lt"/>
                <a:ea typeface="+mj-ea"/>
                <a:cs typeface="+mj-cs"/>
              </a:rPr>
              <a:t>TheoreticalModel</a:t>
            </a:r>
            <a:endParaRPr lang="en-US" sz="5400" kern="1200" dirty="0">
              <a:latin typeface="+mj-lt"/>
              <a:ea typeface="+mj-ea"/>
              <a:cs typeface="+mj-cs"/>
            </a:endParaRPr>
          </a:p>
        </p:txBody>
      </p:sp>
      <p:pic>
        <p:nvPicPr>
          <p:cNvPr id="3" name="Picture 2">
            <a:extLst>
              <a:ext uri="{FF2B5EF4-FFF2-40B4-BE49-F238E27FC236}">
                <a16:creationId xmlns:a16="http://schemas.microsoft.com/office/drawing/2014/main" id="{58C28243-27AE-4E14-9834-E63CCEC77225}"/>
              </a:ext>
            </a:extLst>
          </p:cNvPr>
          <p:cNvPicPr>
            <a:picLocks noChangeAspect="1"/>
          </p:cNvPicPr>
          <p:nvPr/>
        </p:nvPicPr>
        <p:blipFill>
          <a:blip r:embed="rId2"/>
          <a:stretch>
            <a:fillRect/>
          </a:stretch>
        </p:blipFill>
        <p:spPr>
          <a:xfrm>
            <a:off x="4724289" y="0"/>
            <a:ext cx="7510630" cy="6861324"/>
          </a:xfrm>
          <a:prstGeom prst="rect">
            <a:avLst/>
          </a:prstGeom>
        </p:spPr>
      </p:pic>
      <p:sp>
        <p:nvSpPr>
          <p:cNvPr id="4" name="Rectangle 3">
            <a:extLst>
              <a:ext uri="{FF2B5EF4-FFF2-40B4-BE49-F238E27FC236}">
                <a16:creationId xmlns:a16="http://schemas.microsoft.com/office/drawing/2014/main" id="{66DD56CE-9DED-49C5-A510-45CC872B5939}"/>
              </a:ext>
            </a:extLst>
          </p:cNvPr>
          <p:cNvSpPr/>
          <p:nvPr/>
        </p:nvSpPr>
        <p:spPr>
          <a:xfrm>
            <a:off x="647572" y="4450965"/>
            <a:ext cx="2966197" cy="461665"/>
          </a:xfrm>
          <a:prstGeom prst="rect">
            <a:avLst/>
          </a:prstGeom>
        </p:spPr>
        <p:txBody>
          <a:bodyPr wrap="none">
            <a:spAutoFit/>
          </a:bodyPr>
          <a:lstStyle/>
          <a:p>
            <a:r>
              <a:rPr lang="en-GB" sz="2400" b="1" dirty="0"/>
              <a:t>Corley &amp; </a:t>
            </a:r>
            <a:r>
              <a:rPr lang="en-GB" sz="2400" b="1" dirty="0" err="1"/>
              <a:t>Gioia</a:t>
            </a:r>
            <a:r>
              <a:rPr lang="en-GB" sz="2400" b="1" dirty="0"/>
              <a:t> (2011) </a:t>
            </a:r>
          </a:p>
        </p:txBody>
      </p:sp>
    </p:spTree>
    <p:extLst>
      <p:ext uri="{BB962C8B-B14F-4D97-AF65-F5344CB8AC3E}">
        <p14:creationId xmlns:p14="http://schemas.microsoft.com/office/powerpoint/2010/main" val="4096185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00E493-D2E9-BD49-8CFA-CCCADDF7E5D6}"/>
              </a:ext>
            </a:extLst>
          </p:cNvPr>
          <p:cNvPicPr>
            <a:picLocks noChangeAspect="1"/>
          </p:cNvPicPr>
          <p:nvPr/>
        </p:nvPicPr>
        <p:blipFill>
          <a:blip r:embed="rId3"/>
          <a:stretch>
            <a:fillRect/>
          </a:stretch>
        </p:blipFill>
        <p:spPr>
          <a:xfrm>
            <a:off x="0" y="-207390"/>
            <a:ext cx="12192000" cy="6845300"/>
          </a:xfrm>
          <a:prstGeom prst="rect">
            <a:avLst/>
          </a:prstGeom>
        </p:spPr>
      </p:pic>
      <p:sp>
        <p:nvSpPr>
          <p:cNvPr id="5" name="TextBox 4"/>
          <p:cNvSpPr txBox="1"/>
          <p:nvPr/>
        </p:nvSpPr>
        <p:spPr>
          <a:xfrm>
            <a:off x="1272857" y="1377605"/>
            <a:ext cx="10475843" cy="4401205"/>
          </a:xfrm>
          <a:prstGeom prst="rect">
            <a:avLst/>
          </a:prstGeom>
          <a:noFill/>
        </p:spPr>
        <p:txBody>
          <a:bodyPr wrap="square" rtlCol="0">
            <a:spAutoFit/>
          </a:bodyPr>
          <a:lstStyle/>
          <a:p>
            <a:endParaRPr lang="en-GB" dirty="0"/>
          </a:p>
          <a:p>
            <a:pPr algn="ctr"/>
            <a:r>
              <a:rPr lang="en-GB" sz="4400" b="1" dirty="0">
                <a:solidFill>
                  <a:schemeClr val="bg1"/>
                </a:solidFill>
              </a:rPr>
              <a:t>Thank you!</a:t>
            </a:r>
          </a:p>
          <a:p>
            <a:pPr algn="ctr"/>
            <a:endParaRPr lang="en-GB" sz="4400" b="1" dirty="0">
              <a:solidFill>
                <a:schemeClr val="bg1"/>
              </a:solidFill>
            </a:endParaRPr>
          </a:p>
          <a:p>
            <a:pPr algn="ctr"/>
            <a:r>
              <a:rPr lang="en-GB" sz="4400" b="1" dirty="0">
                <a:solidFill>
                  <a:schemeClr val="bg1"/>
                </a:solidFill>
              </a:rPr>
              <a:t>Any questions?</a:t>
            </a:r>
          </a:p>
          <a:p>
            <a:pPr algn="ctr"/>
            <a:endParaRPr lang="en-GB" sz="2800" b="1" dirty="0">
              <a:solidFill>
                <a:schemeClr val="bg1"/>
              </a:solidFill>
            </a:endParaRPr>
          </a:p>
          <a:p>
            <a:pPr algn="ctr"/>
            <a:endParaRPr lang="en-GB" sz="2800" b="1" dirty="0">
              <a:solidFill>
                <a:schemeClr val="bg1"/>
              </a:solidFill>
            </a:endParaRPr>
          </a:p>
          <a:p>
            <a:pPr algn="ctr"/>
            <a:endParaRPr lang="en-GB" sz="2800" b="1" dirty="0">
              <a:solidFill>
                <a:schemeClr val="bg1"/>
              </a:solidFill>
            </a:endParaRPr>
          </a:p>
          <a:p>
            <a:pPr algn="ctr"/>
            <a:endParaRPr lang="en-GB" sz="2800" b="1" dirty="0">
              <a:solidFill>
                <a:schemeClr val="bg1"/>
              </a:solidFill>
              <a:latin typeface="+mj-lt"/>
            </a:endParaRPr>
          </a:p>
          <a:p>
            <a:endParaRPr lang="en-GB" dirty="0"/>
          </a:p>
        </p:txBody>
      </p:sp>
    </p:spTree>
    <p:extLst>
      <p:ext uri="{BB962C8B-B14F-4D97-AF65-F5344CB8AC3E}">
        <p14:creationId xmlns:p14="http://schemas.microsoft.com/office/powerpoint/2010/main" val="344546732"/>
      </p:ext>
    </p:extLst>
  </p:cSld>
  <p:clrMapOvr>
    <a:masterClrMapping/>
  </p:clrMapOvr>
  <mc:AlternateContent xmlns:mc="http://schemas.openxmlformats.org/markup-compatibility/2006" xmlns:p14="http://schemas.microsoft.com/office/powerpoint/2010/main">
    <mc:Choice Requires="p14">
      <p:transition spd="slow" p14:dur="2000" advTm="126761"/>
    </mc:Choice>
    <mc:Fallback xmlns="">
      <p:transition spd="slow" advTm="12676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00E493-D2E9-BD49-8CFA-CCCADDF7E5D6}"/>
              </a:ext>
            </a:extLst>
          </p:cNvPr>
          <p:cNvPicPr>
            <a:picLocks noChangeAspect="1"/>
          </p:cNvPicPr>
          <p:nvPr/>
        </p:nvPicPr>
        <p:blipFill>
          <a:blip r:embed="rId3"/>
          <a:stretch>
            <a:fillRect/>
          </a:stretch>
        </p:blipFill>
        <p:spPr>
          <a:xfrm>
            <a:off x="0" y="-94268"/>
            <a:ext cx="12192000" cy="6845300"/>
          </a:xfrm>
          <a:prstGeom prst="rect">
            <a:avLst/>
          </a:prstGeom>
        </p:spPr>
      </p:pic>
      <p:sp>
        <p:nvSpPr>
          <p:cNvPr id="5" name="TextBox 4"/>
          <p:cNvSpPr txBox="1"/>
          <p:nvPr/>
        </p:nvSpPr>
        <p:spPr>
          <a:xfrm>
            <a:off x="858078" y="892008"/>
            <a:ext cx="10475843" cy="4955203"/>
          </a:xfrm>
          <a:prstGeom prst="rect">
            <a:avLst/>
          </a:prstGeom>
          <a:noFill/>
        </p:spPr>
        <p:txBody>
          <a:bodyPr wrap="square" rtlCol="0">
            <a:spAutoFit/>
          </a:bodyPr>
          <a:lstStyle/>
          <a:p>
            <a:endParaRPr lang="en-GB" dirty="0"/>
          </a:p>
          <a:p>
            <a:pPr algn="ctr"/>
            <a:r>
              <a:rPr lang="en-GB" dirty="0"/>
              <a:t> </a:t>
            </a:r>
            <a:r>
              <a:rPr lang="en-GB" sz="2800" b="1" dirty="0">
                <a:solidFill>
                  <a:schemeClr val="bg1"/>
                </a:solidFill>
              </a:rPr>
              <a:t>A proposed research study: resolving the contradictions and primacy claims between the brand experience or customer experience literature and marketing scholars</a:t>
            </a:r>
          </a:p>
          <a:p>
            <a:pPr algn="ctr"/>
            <a:endParaRPr lang="en-GB" sz="2800" b="1" dirty="0">
              <a:solidFill>
                <a:schemeClr val="bg1"/>
              </a:solidFill>
            </a:endParaRPr>
          </a:p>
          <a:p>
            <a:pPr marL="457200" indent="-457200">
              <a:buFont typeface="Arial" panose="020B0604020202020204" pitchFamily="34" charset="0"/>
              <a:buChar char="•"/>
            </a:pPr>
            <a:r>
              <a:rPr lang="en-GB" sz="2800" b="1" dirty="0">
                <a:solidFill>
                  <a:schemeClr val="bg1"/>
                </a:solidFill>
              </a:rPr>
              <a:t>Their foundations</a:t>
            </a:r>
          </a:p>
          <a:p>
            <a:pPr marL="457200" indent="-457200">
              <a:buFont typeface="Arial" panose="020B0604020202020204" pitchFamily="34" charset="0"/>
              <a:buChar char="•"/>
            </a:pPr>
            <a:r>
              <a:rPr lang="en-GB" sz="2800" b="1" dirty="0">
                <a:solidFill>
                  <a:schemeClr val="bg1"/>
                </a:solidFill>
              </a:rPr>
              <a:t>Brand experience literature</a:t>
            </a:r>
          </a:p>
          <a:p>
            <a:pPr marL="457200" indent="-457200">
              <a:buFont typeface="Arial" panose="020B0604020202020204" pitchFamily="34" charset="0"/>
              <a:buChar char="•"/>
            </a:pPr>
            <a:r>
              <a:rPr lang="en-GB" sz="2800" b="1" dirty="0">
                <a:solidFill>
                  <a:schemeClr val="bg1"/>
                </a:solidFill>
              </a:rPr>
              <a:t>Customer experience literature</a:t>
            </a:r>
          </a:p>
          <a:p>
            <a:pPr marL="457200" indent="-457200">
              <a:buFont typeface="Arial" panose="020B0604020202020204" pitchFamily="34" charset="0"/>
              <a:buChar char="•"/>
            </a:pPr>
            <a:r>
              <a:rPr lang="en-GB" sz="2800" b="1" dirty="0">
                <a:solidFill>
                  <a:schemeClr val="bg1"/>
                </a:solidFill>
              </a:rPr>
              <a:t>The counter claims</a:t>
            </a:r>
          </a:p>
          <a:p>
            <a:pPr marL="457200" indent="-457200">
              <a:buFont typeface="Arial" panose="020B0604020202020204" pitchFamily="34" charset="0"/>
              <a:buChar char="•"/>
            </a:pPr>
            <a:r>
              <a:rPr lang="en-GB" sz="2800" b="1" dirty="0">
                <a:solidFill>
                  <a:schemeClr val="bg1"/>
                </a:solidFill>
              </a:rPr>
              <a:t>The research study </a:t>
            </a:r>
          </a:p>
          <a:p>
            <a:pPr algn="ctr"/>
            <a:endParaRPr lang="en-GB" sz="2800" b="1" dirty="0">
              <a:solidFill>
                <a:schemeClr val="bg1"/>
              </a:solidFill>
              <a:latin typeface="+mj-lt"/>
            </a:endParaRPr>
          </a:p>
          <a:p>
            <a:endParaRPr lang="en-GB" dirty="0"/>
          </a:p>
        </p:txBody>
      </p:sp>
    </p:spTree>
    <p:extLst>
      <p:ext uri="{BB962C8B-B14F-4D97-AF65-F5344CB8AC3E}">
        <p14:creationId xmlns:p14="http://schemas.microsoft.com/office/powerpoint/2010/main" val="2372663493"/>
      </p:ext>
    </p:extLst>
  </p:cSld>
  <p:clrMapOvr>
    <a:masterClrMapping/>
  </p:clrMapOvr>
  <mc:AlternateContent xmlns:mc="http://schemas.openxmlformats.org/markup-compatibility/2006" xmlns:p14="http://schemas.microsoft.com/office/powerpoint/2010/main">
    <mc:Choice Requires="p14">
      <p:transition spd="slow" p14:dur="2000" advTm="126761"/>
    </mc:Choice>
    <mc:Fallback xmlns="">
      <p:transition spd="slow" advTm="12676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00E493-D2E9-BD49-8CFA-CCCADDF7E5D6}"/>
              </a:ext>
            </a:extLst>
          </p:cNvPr>
          <p:cNvPicPr>
            <a:picLocks noChangeAspect="1"/>
          </p:cNvPicPr>
          <p:nvPr/>
        </p:nvPicPr>
        <p:blipFill>
          <a:blip r:embed="rId3"/>
          <a:stretch>
            <a:fillRect/>
          </a:stretch>
        </p:blipFill>
        <p:spPr>
          <a:xfrm>
            <a:off x="0" y="-94268"/>
            <a:ext cx="12192000" cy="6845300"/>
          </a:xfrm>
          <a:prstGeom prst="rect">
            <a:avLst/>
          </a:prstGeom>
        </p:spPr>
      </p:pic>
      <p:sp>
        <p:nvSpPr>
          <p:cNvPr id="5" name="TextBox 4"/>
          <p:cNvSpPr txBox="1"/>
          <p:nvPr/>
        </p:nvSpPr>
        <p:spPr>
          <a:xfrm>
            <a:off x="1272857" y="1905506"/>
            <a:ext cx="10475843" cy="3046988"/>
          </a:xfrm>
          <a:prstGeom prst="rect">
            <a:avLst/>
          </a:prstGeom>
          <a:noFill/>
        </p:spPr>
        <p:txBody>
          <a:bodyPr wrap="square" rtlCol="0">
            <a:spAutoFit/>
          </a:bodyPr>
          <a:lstStyle/>
          <a:p>
            <a:endParaRPr lang="en-GB" dirty="0"/>
          </a:p>
          <a:p>
            <a:pPr algn="ctr"/>
            <a:r>
              <a:rPr lang="en-GB" sz="4400" b="1" dirty="0">
                <a:solidFill>
                  <a:schemeClr val="bg1"/>
                </a:solidFill>
              </a:rPr>
              <a:t>The foundation of both constructs! </a:t>
            </a:r>
          </a:p>
          <a:p>
            <a:pPr algn="ctr"/>
            <a:endParaRPr lang="en-GB" sz="2800" b="1" dirty="0">
              <a:solidFill>
                <a:schemeClr val="bg1"/>
              </a:solidFill>
            </a:endParaRPr>
          </a:p>
          <a:p>
            <a:pPr algn="ctr"/>
            <a:endParaRPr lang="en-GB" sz="2800" b="1" dirty="0">
              <a:solidFill>
                <a:schemeClr val="bg1"/>
              </a:solidFill>
            </a:endParaRPr>
          </a:p>
          <a:p>
            <a:pPr algn="ctr"/>
            <a:endParaRPr lang="en-GB" sz="2800" b="1" dirty="0">
              <a:solidFill>
                <a:schemeClr val="bg1"/>
              </a:solidFill>
            </a:endParaRPr>
          </a:p>
          <a:p>
            <a:pPr algn="ctr"/>
            <a:endParaRPr lang="en-GB" sz="2800" b="1" dirty="0">
              <a:solidFill>
                <a:schemeClr val="bg1"/>
              </a:solidFill>
              <a:latin typeface="+mj-lt"/>
            </a:endParaRPr>
          </a:p>
          <a:p>
            <a:endParaRPr lang="en-GB" dirty="0"/>
          </a:p>
        </p:txBody>
      </p:sp>
    </p:spTree>
    <p:extLst>
      <p:ext uri="{BB962C8B-B14F-4D97-AF65-F5344CB8AC3E}">
        <p14:creationId xmlns:p14="http://schemas.microsoft.com/office/powerpoint/2010/main" val="3333865155"/>
      </p:ext>
    </p:extLst>
  </p:cSld>
  <p:clrMapOvr>
    <a:masterClrMapping/>
  </p:clrMapOvr>
  <mc:AlternateContent xmlns:mc="http://schemas.openxmlformats.org/markup-compatibility/2006" xmlns:p14="http://schemas.microsoft.com/office/powerpoint/2010/main">
    <mc:Choice Requires="p14">
      <p:transition spd="slow" p14:dur="2000" advTm="126761"/>
    </mc:Choice>
    <mc:Fallback xmlns="">
      <p:transition spd="slow" advTm="12676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31CC9-4EE2-4658-94B6-F6825889F0E1}"/>
              </a:ext>
            </a:extLst>
          </p:cNvPr>
          <p:cNvSpPr>
            <a:spLocks noGrp="1"/>
          </p:cNvSpPr>
          <p:nvPr>
            <p:ph type="title"/>
          </p:nvPr>
        </p:nvSpPr>
        <p:spPr/>
        <p:txBody>
          <a:bodyPr/>
          <a:lstStyle/>
          <a:p>
            <a:r>
              <a:rPr lang="en-GB" dirty="0"/>
              <a:t>Marketing experiences: cognitive psychology rules!</a:t>
            </a:r>
          </a:p>
        </p:txBody>
      </p:sp>
      <p:sp>
        <p:nvSpPr>
          <p:cNvPr id="3" name="Rectangle 2">
            <a:extLst>
              <a:ext uri="{FF2B5EF4-FFF2-40B4-BE49-F238E27FC236}">
                <a16:creationId xmlns:a16="http://schemas.microsoft.com/office/drawing/2014/main" id="{982393B1-D6A2-4CB3-9477-CD8F2761E849}"/>
              </a:ext>
            </a:extLst>
          </p:cNvPr>
          <p:cNvSpPr/>
          <p:nvPr/>
        </p:nvSpPr>
        <p:spPr>
          <a:xfrm>
            <a:off x="2279715" y="1431172"/>
            <a:ext cx="7632569" cy="5139869"/>
          </a:xfrm>
          <a:prstGeom prst="rect">
            <a:avLst/>
          </a:prstGeom>
        </p:spPr>
        <p:txBody>
          <a:bodyPr wrap="square">
            <a:spAutoFit/>
          </a:bodyPr>
          <a:lstStyle/>
          <a:p>
            <a:endParaRPr lang="en-GB" sz="2000" dirty="0">
              <a:solidFill>
                <a:srgbClr val="000000"/>
              </a:solidFill>
              <a:latin typeface="Times New Roman" panose="02020603050405020304" pitchFamily="18" charset="0"/>
            </a:endParaRPr>
          </a:p>
          <a:p>
            <a:r>
              <a:rPr lang="en-GB" sz="2000" dirty="0">
                <a:solidFill>
                  <a:srgbClr val="000000"/>
                </a:solidFill>
                <a:latin typeface="Times New Roman" panose="02020603050405020304" pitchFamily="18" charset="0"/>
              </a:rPr>
              <a:t> </a:t>
            </a:r>
            <a:r>
              <a:rPr lang="en-GB" dirty="0">
                <a:solidFill>
                  <a:srgbClr val="000000"/>
                </a:solidFill>
                <a:latin typeface="Times New Roman" panose="02020603050405020304" pitchFamily="18" charset="0"/>
              </a:rPr>
              <a:t>The Oxford Dictionary’s definition of an experience refers to </a:t>
            </a:r>
            <a:r>
              <a:rPr lang="en-GB" i="1" dirty="0">
                <a:solidFill>
                  <a:srgbClr val="000000"/>
                </a:solidFill>
                <a:latin typeface="Times New Roman" panose="02020603050405020304" pitchFamily="18" charset="0"/>
              </a:rPr>
              <a:t>“an event or occurrence that leaves an impression on someone”. </a:t>
            </a:r>
          </a:p>
          <a:p>
            <a:endParaRPr lang="en-GB" i="1" dirty="0">
              <a:solidFill>
                <a:srgbClr val="000000"/>
              </a:solidFill>
              <a:latin typeface="Times New Roman" panose="02020603050405020304" pitchFamily="18" charset="0"/>
            </a:endParaRPr>
          </a:p>
          <a:p>
            <a:r>
              <a:rPr lang="en-GB" dirty="0">
                <a:solidFill>
                  <a:srgbClr val="000000"/>
                </a:solidFill>
                <a:latin typeface="Times New Roman" panose="02020603050405020304" pitchFamily="18" charset="0"/>
              </a:rPr>
              <a:t>Dewey (1925), knowledge based view of experience by considering experiences to extend past the knowledge held by an individual and contesting that </a:t>
            </a:r>
            <a:r>
              <a:rPr lang="en-GB" b="1" dirty="0">
                <a:solidFill>
                  <a:srgbClr val="000000"/>
                </a:solidFill>
                <a:latin typeface="Times New Roman" panose="02020603050405020304" pitchFamily="18" charset="0"/>
              </a:rPr>
              <a:t>experience also includes perceiving, feeling and doing</a:t>
            </a:r>
            <a:r>
              <a:rPr lang="en-GB" dirty="0">
                <a:solidFill>
                  <a:srgbClr val="000000"/>
                </a:solidFill>
                <a:latin typeface="Times New Roman" panose="02020603050405020304" pitchFamily="18" charset="0"/>
              </a:rPr>
              <a:t>. </a:t>
            </a:r>
          </a:p>
          <a:p>
            <a:endParaRPr lang="en-GB" dirty="0">
              <a:solidFill>
                <a:srgbClr val="000000"/>
              </a:solidFill>
              <a:latin typeface="Times New Roman" panose="02020603050405020304" pitchFamily="18" charset="0"/>
            </a:endParaRPr>
          </a:p>
          <a:p>
            <a:r>
              <a:rPr lang="en-GB" dirty="0">
                <a:solidFill>
                  <a:srgbClr val="000000"/>
                </a:solidFill>
                <a:latin typeface="Times New Roman" panose="02020603050405020304" pitchFamily="18" charset="0"/>
              </a:rPr>
              <a:t>Dube and </a:t>
            </a:r>
            <a:r>
              <a:rPr lang="en-GB" dirty="0" err="1">
                <a:solidFill>
                  <a:srgbClr val="000000"/>
                </a:solidFill>
                <a:latin typeface="Times New Roman" panose="02020603050405020304" pitchFamily="18" charset="0"/>
              </a:rPr>
              <a:t>LeBel</a:t>
            </a:r>
            <a:r>
              <a:rPr lang="en-GB" dirty="0">
                <a:solidFill>
                  <a:srgbClr val="000000"/>
                </a:solidFill>
                <a:latin typeface="Times New Roman" panose="02020603050405020304" pitchFamily="18" charset="0"/>
              </a:rPr>
              <a:t> (2003), taking experiences in the direction of cognitive psychology i.e</a:t>
            </a:r>
            <a:r>
              <a:rPr lang="en-GB" b="1" dirty="0">
                <a:solidFill>
                  <a:srgbClr val="000000"/>
                </a:solidFill>
                <a:latin typeface="Times New Roman" panose="02020603050405020304" pitchFamily="18" charset="0"/>
              </a:rPr>
              <a:t>. for an individual, experiences are the result of individuals cognising the experience, not just experiencing the experience. </a:t>
            </a:r>
          </a:p>
          <a:p>
            <a:endParaRPr lang="en-GB" b="1" dirty="0">
              <a:solidFill>
                <a:srgbClr val="000000"/>
              </a:solidFill>
              <a:latin typeface="Times New Roman" panose="02020603050405020304" pitchFamily="18" charset="0"/>
            </a:endParaRPr>
          </a:p>
          <a:p>
            <a:r>
              <a:rPr lang="en-GB" dirty="0">
                <a:solidFill>
                  <a:srgbClr val="000000"/>
                </a:solidFill>
                <a:latin typeface="Times New Roman" panose="02020603050405020304" pitchFamily="18" charset="0"/>
              </a:rPr>
              <a:t>Pinker (1997),  individuals are subject to </a:t>
            </a:r>
            <a:r>
              <a:rPr lang="en-GB" b="1" dirty="0">
                <a:solidFill>
                  <a:srgbClr val="000000"/>
                </a:solidFill>
                <a:latin typeface="Times New Roman" panose="02020603050405020304" pitchFamily="18" charset="0"/>
              </a:rPr>
              <a:t>a system of computational cognitive processes </a:t>
            </a:r>
            <a:r>
              <a:rPr lang="en-GB" dirty="0">
                <a:solidFill>
                  <a:srgbClr val="000000"/>
                </a:solidFill>
                <a:latin typeface="Times New Roman" panose="02020603050405020304" pitchFamily="18" charset="0"/>
              </a:rPr>
              <a:t>that are triggered by events and cues in the environment. Whereby, </a:t>
            </a:r>
            <a:r>
              <a:rPr lang="en-GB" b="1" dirty="0">
                <a:solidFill>
                  <a:srgbClr val="000000"/>
                </a:solidFill>
                <a:latin typeface="Times New Roman" panose="02020603050405020304" pitchFamily="18" charset="0"/>
              </a:rPr>
              <a:t>individuals sense, feel, reason and relate to what occurs in their surrounding environment</a:t>
            </a:r>
            <a:r>
              <a:rPr lang="en-GB" dirty="0">
                <a:solidFill>
                  <a:srgbClr val="000000"/>
                </a:solidFill>
                <a:latin typeface="Times New Roman" panose="02020603050405020304" pitchFamily="18" charset="0"/>
              </a:rPr>
              <a:t>.</a:t>
            </a:r>
            <a:endParaRPr lang="en-GB" b="1" dirty="0">
              <a:solidFill>
                <a:srgbClr val="000000"/>
              </a:solidFill>
              <a:latin typeface="Times New Roman" panose="02020603050405020304" pitchFamily="18" charset="0"/>
            </a:endParaRPr>
          </a:p>
          <a:p>
            <a:endParaRPr lang="en-GB" b="1" dirty="0">
              <a:solidFill>
                <a:srgbClr val="000000"/>
              </a:solidFill>
              <a:latin typeface="Times New Roman" panose="02020603050405020304" pitchFamily="18" charset="0"/>
            </a:endParaRPr>
          </a:p>
          <a:p>
            <a:endParaRPr lang="en-GB" b="1" dirty="0"/>
          </a:p>
        </p:txBody>
      </p:sp>
    </p:spTree>
    <p:extLst>
      <p:ext uri="{BB962C8B-B14F-4D97-AF65-F5344CB8AC3E}">
        <p14:creationId xmlns:p14="http://schemas.microsoft.com/office/powerpoint/2010/main" val="1632667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00E493-D2E9-BD49-8CFA-CCCADDF7E5D6}"/>
              </a:ext>
            </a:extLst>
          </p:cNvPr>
          <p:cNvPicPr>
            <a:picLocks noChangeAspect="1"/>
          </p:cNvPicPr>
          <p:nvPr/>
        </p:nvPicPr>
        <p:blipFill>
          <a:blip r:embed="rId3"/>
          <a:stretch>
            <a:fillRect/>
          </a:stretch>
        </p:blipFill>
        <p:spPr>
          <a:xfrm>
            <a:off x="0" y="-94268"/>
            <a:ext cx="12192000" cy="6845300"/>
          </a:xfrm>
          <a:prstGeom prst="rect">
            <a:avLst/>
          </a:prstGeom>
        </p:spPr>
      </p:pic>
      <p:sp>
        <p:nvSpPr>
          <p:cNvPr id="5" name="TextBox 4"/>
          <p:cNvSpPr txBox="1"/>
          <p:nvPr/>
        </p:nvSpPr>
        <p:spPr>
          <a:xfrm>
            <a:off x="1272857" y="1905506"/>
            <a:ext cx="10475843" cy="3046988"/>
          </a:xfrm>
          <a:prstGeom prst="rect">
            <a:avLst/>
          </a:prstGeom>
          <a:noFill/>
        </p:spPr>
        <p:txBody>
          <a:bodyPr wrap="square" rtlCol="0">
            <a:spAutoFit/>
          </a:bodyPr>
          <a:lstStyle/>
          <a:p>
            <a:endParaRPr lang="en-GB" dirty="0"/>
          </a:p>
          <a:p>
            <a:pPr algn="ctr"/>
            <a:r>
              <a:rPr lang="en-GB" sz="4400" b="1" dirty="0">
                <a:solidFill>
                  <a:schemeClr val="bg1"/>
                </a:solidFill>
              </a:rPr>
              <a:t>Brand experience? </a:t>
            </a:r>
          </a:p>
          <a:p>
            <a:pPr algn="ctr"/>
            <a:endParaRPr lang="en-GB" sz="2800" b="1" dirty="0">
              <a:solidFill>
                <a:schemeClr val="bg1"/>
              </a:solidFill>
            </a:endParaRPr>
          </a:p>
          <a:p>
            <a:pPr algn="ctr"/>
            <a:endParaRPr lang="en-GB" sz="2800" b="1" dirty="0">
              <a:solidFill>
                <a:schemeClr val="bg1"/>
              </a:solidFill>
            </a:endParaRPr>
          </a:p>
          <a:p>
            <a:pPr algn="ctr"/>
            <a:endParaRPr lang="en-GB" sz="2800" b="1" dirty="0">
              <a:solidFill>
                <a:schemeClr val="bg1"/>
              </a:solidFill>
            </a:endParaRPr>
          </a:p>
          <a:p>
            <a:pPr algn="ctr"/>
            <a:endParaRPr lang="en-GB" sz="2800" b="1" dirty="0">
              <a:solidFill>
                <a:schemeClr val="bg1"/>
              </a:solidFill>
              <a:latin typeface="+mj-lt"/>
            </a:endParaRPr>
          </a:p>
          <a:p>
            <a:endParaRPr lang="en-GB" dirty="0"/>
          </a:p>
        </p:txBody>
      </p:sp>
    </p:spTree>
    <p:extLst>
      <p:ext uri="{BB962C8B-B14F-4D97-AF65-F5344CB8AC3E}">
        <p14:creationId xmlns:p14="http://schemas.microsoft.com/office/powerpoint/2010/main" val="81132270"/>
      </p:ext>
    </p:extLst>
  </p:cSld>
  <p:clrMapOvr>
    <a:masterClrMapping/>
  </p:clrMapOvr>
  <mc:AlternateContent xmlns:mc="http://schemas.openxmlformats.org/markup-compatibility/2006" xmlns:p14="http://schemas.microsoft.com/office/powerpoint/2010/main">
    <mc:Choice Requires="p14">
      <p:transition spd="slow" p14:dur="2000" advTm="126761"/>
    </mc:Choice>
    <mc:Fallback xmlns="">
      <p:transition spd="slow" advTm="12676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31CC9-4EE2-4658-94B6-F6825889F0E1}"/>
              </a:ext>
            </a:extLst>
          </p:cNvPr>
          <p:cNvSpPr>
            <a:spLocks noGrp="1"/>
          </p:cNvSpPr>
          <p:nvPr>
            <p:ph type="title"/>
          </p:nvPr>
        </p:nvSpPr>
        <p:spPr/>
        <p:txBody>
          <a:bodyPr/>
          <a:lstStyle/>
          <a:p>
            <a:r>
              <a:rPr lang="en-GB" dirty="0"/>
              <a:t>A refresher, a simple definition of a brand?</a:t>
            </a:r>
          </a:p>
        </p:txBody>
      </p:sp>
      <p:sp>
        <p:nvSpPr>
          <p:cNvPr id="3" name="Rectangle 2">
            <a:extLst>
              <a:ext uri="{FF2B5EF4-FFF2-40B4-BE49-F238E27FC236}">
                <a16:creationId xmlns:a16="http://schemas.microsoft.com/office/drawing/2014/main" id="{982393B1-D6A2-4CB3-9477-CD8F2761E849}"/>
              </a:ext>
            </a:extLst>
          </p:cNvPr>
          <p:cNvSpPr/>
          <p:nvPr/>
        </p:nvSpPr>
        <p:spPr>
          <a:xfrm>
            <a:off x="2279715" y="1935878"/>
            <a:ext cx="7632569" cy="3539430"/>
          </a:xfrm>
          <a:prstGeom prst="rect">
            <a:avLst/>
          </a:prstGeom>
        </p:spPr>
        <p:txBody>
          <a:bodyPr wrap="square">
            <a:spAutoFit/>
          </a:bodyPr>
          <a:lstStyle/>
          <a:p>
            <a:endParaRPr lang="en-GB" sz="2000" dirty="0">
              <a:solidFill>
                <a:srgbClr val="000000"/>
              </a:solidFill>
              <a:latin typeface="Times New Roman" panose="02020603050405020304" pitchFamily="18" charset="0"/>
            </a:endParaRPr>
          </a:p>
          <a:p>
            <a:r>
              <a:rPr lang="en-GB" sz="2400" dirty="0">
                <a:solidFill>
                  <a:srgbClr val="000000"/>
                </a:solidFill>
                <a:latin typeface="Times New Roman" panose="02020603050405020304" pitchFamily="18" charset="0"/>
              </a:rPr>
              <a:t>As part of their daily lives consumers encounter brands in the form of :</a:t>
            </a:r>
          </a:p>
          <a:p>
            <a:endParaRPr lang="en-GB" sz="2400" dirty="0">
              <a:solidFill>
                <a:srgbClr val="000000"/>
              </a:solidFill>
              <a:latin typeface="Times New Roman" panose="02020603050405020304" pitchFamily="18" charset="0"/>
            </a:endParaRPr>
          </a:p>
          <a:p>
            <a:r>
              <a:rPr lang="en-GB" sz="2400" dirty="0">
                <a:solidFill>
                  <a:srgbClr val="000000"/>
                </a:solidFill>
                <a:latin typeface="Times New Roman" panose="02020603050405020304" pitchFamily="18" charset="0"/>
              </a:rPr>
              <a:t>‘</a:t>
            </a:r>
            <a:r>
              <a:rPr lang="en-GB" sz="2400" i="1" dirty="0">
                <a:solidFill>
                  <a:srgbClr val="000000"/>
                </a:solidFill>
                <a:latin typeface="Times New Roman" panose="02020603050405020304" pitchFamily="18" charset="0"/>
              </a:rPr>
              <a:t>a name, term, sign, symbol. Or design, or a combination of them intended to identify the goods and services of one seller or group of sellers and to differentiate them from those of the competitors’ </a:t>
            </a:r>
            <a:r>
              <a:rPr lang="en-GB" sz="2400" dirty="0">
                <a:solidFill>
                  <a:srgbClr val="000000"/>
                </a:solidFill>
                <a:latin typeface="Times New Roman" panose="02020603050405020304" pitchFamily="18" charset="0"/>
              </a:rPr>
              <a:t>(Aaker, 1991). </a:t>
            </a:r>
            <a:endParaRPr lang="en-GB" sz="2400" i="1" dirty="0">
              <a:solidFill>
                <a:srgbClr val="000000"/>
              </a:solidFill>
              <a:latin typeface="Times New Roman" panose="02020603050405020304" pitchFamily="18" charset="0"/>
            </a:endParaRPr>
          </a:p>
          <a:p>
            <a:endParaRPr lang="en-GB" i="1" dirty="0">
              <a:solidFill>
                <a:srgbClr val="000000"/>
              </a:solidFill>
              <a:latin typeface="Times New Roman" panose="02020603050405020304" pitchFamily="18" charset="0"/>
            </a:endParaRPr>
          </a:p>
          <a:p>
            <a:endParaRPr lang="en-GB" b="1" dirty="0"/>
          </a:p>
        </p:txBody>
      </p:sp>
    </p:spTree>
    <p:extLst>
      <p:ext uri="{BB962C8B-B14F-4D97-AF65-F5344CB8AC3E}">
        <p14:creationId xmlns:p14="http://schemas.microsoft.com/office/powerpoint/2010/main" val="4035184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226EA-4A97-4FAD-9377-DEAAAE78FFD2}"/>
              </a:ext>
            </a:extLst>
          </p:cNvPr>
          <p:cNvSpPr>
            <a:spLocks noGrp="1"/>
          </p:cNvSpPr>
          <p:nvPr>
            <p:ph type="title"/>
          </p:nvPr>
        </p:nvSpPr>
        <p:spPr>
          <a:xfrm>
            <a:off x="765051" y="662400"/>
            <a:ext cx="3384000" cy="1492132"/>
          </a:xfrm>
        </p:spPr>
        <p:txBody>
          <a:bodyPr anchor="t">
            <a:normAutofit/>
          </a:bodyPr>
          <a:lstStyle/>
          <a:p>
            <a:r>
              <a:rPr lang="en-GB" sz="3400" dirty="0"/>
              <a:t>Brand experience 2009 model</a:t>
            </a:r>
          </a:p>
        </p:txBody>
      </p:sp>
      <p:sp>
        <p:nvSpPr>
          <p:cNvPr id="9" name="Content Placeholder 8">
            <a:extLst>
              <a:ext uri="{FF2B5EF4-FFF2-40B4-BE49-F238E27FC236}">
                <a16:creationId xmlns:a16="http://schemas.microsoft.com/office/drawing/2014/main" id="{38F99F29-AFB1-1B5E-5E2D-30DD10D527DC}"/>
              </a:ext>
            </a:extLst>
          </p:cNvPr>
          <p:cNvSpPr>
            <a:spLocks noGrp="1"/>
          </p:cNvSpPr>
          <p:nvPr>
            <p:ph idx="1"/>
          </p:nvPr>
        </p:nvSpPr>
        <p:spPr>
          <a:xfrm>
            <a:off x="765051" y="2286000"/>
            <a:ext cx="3384000" cy="3844800"/>
          </a:xfrm>
        </p:spPr>
        <p:txBody>
          <a:bodyPr>
            <a:normAutofit/>
          </a:bodyPr>
          <a:lstStyle/>
          <a:p>
            <a:r>
              <a:rPr lang="en-GB" sz="2000" dirty="0"/>
              <a:t>J. Jo ˘</a:t>
            </a:r>
            <a:r>
              <a:rPr lang="en-GB" sz="2000" dirty="0" err="1"/>
              <a:t>sko</a:t>
            </a:r>
            <a:r>
              <a:rPr lang="en-GB" sz="2000" dirty="0"/>
              <a:t> </a:t>
            </a:r>
            <a:r>
              <a:rPr lang="en-GB" sz="2000" dirty="0" err="1"/>
              <a:t>Brakus</a:t>
            </a:r>
            <a:r>
              <a:rPr lang="en-GB" sz="2000" dirty="0"/>
              <a:t>, Bernd H. Schmitt, &amp; Lia </a:t>
            </a:r>
            <a:r>
              <a:rPr lang="en-GB" sz="2000" dirty="0" err="1"/>
              <a:t>Zarantonello</a:t>
            </a:r>
            <a:endParaRPr lang="en-GB" sz="2000" dirty="0"/>
          </a:p>
          <a:p>
            <a:r>
              <a:rPr lang="en-US" sz="2000" dirty="0"/>
              <a:t>Sensory- Strong impression on senses like see, smell, touch, taste</a:t>
            </a:r>
          </a:p>
          <a:p>
            <a:r>
              <a:rPr lang="en-US" sz="2000" dirty="0"/>
              <a:t>Affective- induces feeling and emotions towards a brand</a:t>
            </a:r>
          </a:p>
          <a:p>
            <a:r>
              <a:rPr lang="en-US" sz="2000" dirty="0"/>
              <a:t>Behavioral- how you act </a:t>
            </a:r>
          </a:p>
          <a:p>
            <a:r>
              <a:rPr lang="en-US" sz="2000" dirty="0"/>
              <a:t>Intellectual- anything to do with memory or thinking</a:t>
            </a:r>
          </a:p>
        </p:txBody>
      </p:sp>
      <p:pic>
        <p:nvPicPr>
          <p:cNvPr id="5" name="Content Placeholder 4" descr="Diagram&#10;&#10;Description automatically generated">
            <a:extLst>
              <a:ext uri="{FF2B5EF4-FFF2-40B4-BE49-F238E27FC236}">
                <a16:creationId xmlns:a16="http://schemas.microsoft.com/office/drawing/2014/main" id="{F5D2FFE4-1F35-4AB6-ADD4-8F7D4E2FA231}"/>
              </a:ext>
            </a:extLst>
          </p:cNvPr>
          <p:cNvPicPr>
            <a:picLocks noChangeAspect="1"/>
          </p:cNvPicPr>
          <p:nvPr/>
        </p:nvPicPr>
        <p:blipFill rotWithShape="1">
          <a:blip r:embed="rId2">
            <a:extLst>
              <a:ext uri="{28A0092B-C50C-407E-A947-70E740481C1C}">
                <a14:useLocalDpi xmlns:a14="http://schemas.microsoft.com/office/drawing/2010/main" val="0"/>
              </a:ext>
            </a:extLst>
          </a:blip>
          <a:srcRect l="9412" t="-2535" r="10618"/>
          <a:stretch/>
        </p:blipFill>
        <p:spPr>
          <a:xfrm>
            <a:off x="4693698" y="-174660"/>
            <a:ext cx="7498302" cy="7066128"/>
          </a:xfrm>
          <a:prstGeom prst="rect">
            <a:avLst/>
          </a:prstGeom>
        </p:spPr>
      </p:pic>
    </p:spTree>
    <p:extLst>
      <p:ext uri="{BB962C8B-B14F-4D97-AF65-F5344CB8AC3E}">
        <p14:creationId xmlns:p14="http://schemas.microsoft.com/office/powerpoint/2010/main" val="632271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31CC9-4EE2-4658-94B6-F6825889F0E1}"/>
              </a:ext>
            </a:extLst>
          </p:cNvPr>
          <p:cNvSpPr>
            <a:spLocks noGrp="1"/>
          </p:cNvSpPr>
          <p:nvPr>
            <p:ph type="title"/>
          </p:nvPr>
        </p:nvSpPr>
        <p:spPr>
          <a:xfrm>
            <a:off x="1073870" y="390885"/>
            <a:ext cx="10515600" cy="1325563"/>
          </a:xfrm>
        </p:spPr>
        <p:txBody>
          <a:bodyPr/>
          <a:lstStyle/>
          <a:p>
            <a:r>
              <a:rPr lang="en-GB" dirty="0"/>
              <a:t>What does brand experience influence?</a:t>
            </a:r>
          </a:p>
        </p:txBody>
      </p:sp>
      <p:sp>
        <p:nvSpPr>
          <p:cNvPr id="3" name="Rectangle 2">
            <a:extLst>
              <a:ext uri="{FF2B5EF4-FFF2-40B4-BE49-F238E27FC236}">
                <a16:creationId xmlns:a16="http://schemas.microsoft.com/office/drawing/2014/main" id="{982393B1-D6A2-4CB3-9477-CD8F2761E849}"/>
              </a:ext>
            </a:extLst>
          </p:cNvPr>
          <p:cNvSpPr/>
          <p:nvPr/>
        </p:nvSpPr>
        <p:spPr>
          <a:xfrm>
            <a:off x="2279715" y="1935878"/>
            <a:ext cx="7632569" cy="3262432"/>
          </a:xfrm>
          <a:prstGeom prst="rect">
            <a:avLst/>
          </a:prstGeom>
        </p:spPr>
        <p:txBody>
          <a:bodyPr wrap="square">
            <a:spAutoFit/>
          </a:bodyPr>
          <a:lstStyle/>
          <a:p>
            <a:endParaRPr lang="en-GB" sz="2000" dirty="0">
              <a:solidFill>
                <a:srgbClr val="000000"/>
              </a:solidFill>
              <a:latin typeface="Times New Roman" panose="02020603050405020304" pitchFamily="18" charset="0"/>
            </a:endParaRPr>
          </a:p>
          <a:p>
            <a:r>
              <a:rPr lang="en-GB" sz="2400" dirty="0">
                <a:solidFill>
                  <a:srgbClr val="000000"/>
                </a:solidFill>
                <a:latin typeface="Times New Roman" panose="02020603050405020304" pitchFamily="18" charset="0"/>
              </a:rPr>
              <a:t>Many, many quantitative studies establish strong relationships between brand experience and consumer marketing phenomena, most recently:</a:t>
            </a:r>
          </a:p>
          <a:p>
            <a:endParaRPr lang="en-GB" sz="2400" dirty="0">
              <a:solidFill>
                <a:srgbClr val="000000"/>
              </a:solidFill>
              <a:latin typeface="Times New Roman" panose="02020603050405020304" pitchFamily="18" charset="0"/>
            </a:endParaRPr>
          </a:p>
          <a:p>
            <a:pPr marL="342900" indent="-342900">
              <a:buFont typeface="Arial" panose="020B0604020202020204" pitchFamily="34" charset="0"/>
              <a:buChar char="•"/>
            </a:pPr>
            <a:r>
              <a:rPr lang="en-GB" sz="2400" dirty="0">
                <a:solidFill>
                  <a:srgbClr val="000000"/>
                </a:solidFill>
                <a:latin typeface="Times New Roman" panose="02020603050405020304" pitchFamily="18" charset="0"/>
              </a:rPr>
              <a:t>Customer loyalty (Ong, Lee &amp; </a:t>
            </a:r>
            <a:r>
              <a:rPr lang="en-GB" sz="2400" dirty="0" err="1">
                <a:solidFill>
                  <a:srgbClr val="000000"/>
                </a:solidFill>
                <a:latin typeface="Times New Roman" panose="02020603050405020304" pitchFamily="18" charset="0"/>
              </a:rPr>
              <a:t>Ramayah</a:t>
            </a:r>
            <a:r>
              <a:rPr lang="en-GB" sz="2400" dirty="0">
                <a:solidFill>
                  <a:srgbClr val="000000"/>
                </a:solidFill>
                <a:latin typeface="Times New Roman" panose="02020603050405020304" pitchFamily="18" charset="0"/>
              </a:rPr>
              <a:t>, 2018)</a:t>
            </a:r>
          </a:p>
          <a:p>
            <a:pPr marL="342900" indent="-342900">
              <a:buFont typeface="Arial" panose="020B0604020202020204" pitchFamily="34" charset="0"/>
              <a:buChar char="•"/>
            </a:pPr>
            <a:r>
              <a:rPr lang="en-GB" sz="2400" dirty="0">
                <a:solidFill>
                  <a:srgbClr val="000000"/>
                </a:solidFill>
                <a:latin typeface="Times New Roman" panose="02020603050405020304" pitchFamily="18" charset="0"/>
              </a:rPr>
              <a:t>Customer inspiration (Kwon &amp; Boger, 2021) </a:t>
            </a:r>
          </a:p>
          <a:p>
            <a:pPr marL="285750" indent="-285750">
              <a:buFont typeface="Arial" panose="020B0604020202020204" pitchFamily="34" charset="0"/>
              <a:buChar char="•"/>
            </a:pPr>
            <a:r>
              <a:rPr lang="en-GB" sz="2400" i="1" dirty="0">
                <a:solidFill>
                  <a:srgbClr val="000000"/>
                </a:solidFill>
                <a:latin typeface="Times New Roman" panose="02020603050405020304" pitchFamily="18" charset="0"/>
              </a:rPr>
              <a:t> </a:t>
            </a:r>
            <a:r>
              <a:rPr lang="en-GB" sz="2400" dirty="0">
                <a:solidFill>
                  <a:srgbClr val="000000"/>
                </a:solidFill>
                <a:latin typeface="Times New Roman" panose="02020603050405020304" pitchFamily="18" charset="0"/>
              </a:rPr>
              <a:t>Etc ………………..</a:t>
            </a:r>
            <a:endParaRPr lang="en-GB" sz="2400" i="1" dirty="0">
              <a:solidFill>
                <a:srgbClr val="000000"/>
              </a:solidFill>
              <a:latin typeface="Times New Roman" panose="02020603050405020304" pitchFamily="18" charset="0"/>
            </a:endParaRPr>
          </a:p>
          <a:p>
            <a:endParaRPr lang="en-GB" b="1" dirty="0"/>
          </a:p>
        </p:txBody>
      </p:sp>
    </p:spTree>
    <p:extLst>
      <p:ext uri="{BB962C8B-B14F-4D97-AF65-F5344CB8AC3E}">
        <p14:creationId xmlns:p14="http://schemas.microsoft.com/office/powerpoint/2010/main" val="22554759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55cdd09-8fe1-49c2-9b01-1431e0da0719">
      <UserInfo>
        <DisplayName>Evans, Nick</DisplayName>
        <AccountId>142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89BB07CB00AC6498D3D7CE209B6CC23" ma:contentTypeVersion="13" ma:contentTypeDescription="Create a new document." ma:contentTypeScope="" ma:versionID="34dbbfb60a7c21dcb2f5a3a5964f9cd6">
  <xsd:schema xmlns:xsd="http://www.w3.org/2001/XMLSchema" xmlns:xs="http://www.w3.org/2001/XMLSchema" xmlns:p="http://schemas.microsoft.com/office/2006/metadata/properties" xmlns:ns3="1d313349-219f-45a8-805f-58f768b8dea7" xmlns:ns4="d55cdd09-8fe1-49c2-9b01-1431e0da0719" targetNamespace="http://schemas.microsoft.com/office/2006/metadata/properties" ma:root="true" ma:fieldsID="ddfad8e7c630ef0b615f12645c686454" ns3:_="" ns4:_="">
    <xsd:import namespace="1d313349-219f-45a8-805f-58f768b8dea7"/>
    <xsd:import namespace="d55cdd09-8fe1-49c2-9b01-1431e0da071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313349-219f-45a8-805f-58f768b8dea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55cdd09-8fe1-49c2-9b01-1431e0da071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4B5EF6-8AF4-4B81-9A2F-C646BB7967B8}">
  <ds:schemaRefs>
    <ds:schemaRef ds:uri="1d313349-219f-45a8-805f-58f768b8dea7"/>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d55cdd09-8fe1-49c2-9b01-1431e0da0719"/>
    <ds:schemaRef ds:uri="http://www.w3.org/XML/1998/namespace"/>
  </ds:schemaRefs>
</ds:datastoreItem>
</file>

<file path=customXml/itemProps2.xml><?xml version="1.0" encoding="utf-8"?>
<ds:datastoreItem xmlns:ds="http://schemas.openxmlformats.org/officeDocument/2006/customXml" ds:itemID="{D7A6FDBA-B6FD-4C2E-AF00-ED22517CBE3A}">
  <ds:schemaRefs>
    <ds:schemaRef ds:uri="http://schemas.microsoft.com/sharepoint/v3/contenttype/forms"/>
  </ds:schemaRefs>
</ds:datastoreItem>
</file>

<file path=customXml/itemProps3.xml><?xml version="1.0" encoding="utf-8"?>
<ds:datastoreItem xmlns:ds="http://schemas.openxmlformats.org/officeDocument/2006/customXml" ds:itemID="{E9741805-9711-4220-9FD1-7FD0F3E89B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313349-219f-45a8-805f-58f768b8dea7"/>
    <ds:schemaRef ds:uri="d55cdd09-8fe1-49c2-9b01-1431e0da07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2025</TotalTime>
  <Words>953</Words>
  <Application>Microsoft Office PowerPoint</Application>
  <PresentationFormat>Widescreen</PresentationFormat>
  <Paragraphs>134</Paragraphs>
  <Slides>27</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Times New Roman</vt:lpstr>
      <vt:lpstr>Office Theme</vt:lpstr>
      <vt:lpstr>PowerPoint Presentation</vt:lpstr>
      <vt:lpstr>A practical issue:</vt:lpstr>
      <vt:lpstr>PowerPoint Presentation</vt:lpstr>
      <vt:lpstr>PowerPoint Presentation</vt:lpstr>
      <vt:lpstr>Marketing experiences: cognitive psychology rules!</vt:lpstr>
      <vt:lpstr>PowerPoint Presentation</vt:lpstr>
      <vt:lpstr>A refresher, a simple definition of a brand?</vt:lpstr>
      <vt:lpstr>Brand experience 2009 model</vt:lpstr>
      <vt:lpstr>What does brand experience influence?</vt:lpstr>
      <vt:lpstr>Brand experience influence?</vt:lpstr>
      <vt:lpstr>Brand Experience revisited:  2020 onwards!</vt:lpstr>
      <vt:lpstr>A bibliometric examination of the brand experience literature covering 136 articles published between 2002 and 2018, resulting in a database of 2698 citations. </vt:lpstr>
      <vt:lpstr>PowerPoint Presentation</vt:lpstr>
      <vt:lpstr>A simple definition of customer experience!</vt:lpstr>
      <vt:lpstr>Customer Experience 2012 Model</vt:lpstr>
      <vt:lpstr>Customer experience occurs as part of a customer journey!   (Lemon and Verhoef, 2016). </vt:lpstr>
      <vt:lpstr>Customer experience revisited: new measurement in 2021</vt:lpstr>
      <vt:lpstr>PowerPoint Presentation</vt:lpstr>
      <vt:lpstr>A simple definition of customer experience!</vt:lpstr>
      <vt:lpstr>Customer experience revisited: new measurement in 2021</vt:lpstr>
      <vt:lpstr>Brand Experience revisited:  2020 onwards!</vt:lpstr>
      <vt:lpstr>A bibliometric examination of the brand experience literature covering 136 articles published between 2002 and 2018, resulting in a database of 2698 citations. </vt:lpstr>
      <vt:lpstr>PowerPoint Presentation</vt:lpstr>
      <vt:lpstr>PowerPoint Presentation</vt:lpstr>
      <vt:lpstr>Analysis of   qualitative data  </vt:lpstr>
      <vt:lpstr>Developing TheoreticalModel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Garwood, Sarah</dc:creator>
  <cp:lastModifiedBy>Glanfield, Keith</cp:lastModifiedBy>
  <cp:revision>244</cp:revision>
  <cp:lastPrinted>2021-02-21T12:37:10Z</cp:lastPrinted>
  <dcterms:created xsi:type="dcterms:W3CDTF">2018-02-08T11:20:51Z</dcterms:created>
  <dcterms:modified xsi:type="dcterms:W3CDTF">2022-05-15T12:47:14Z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0x010100B89BB07CB00AC6498D3D7CE209B6CC23</vt:lpwstr>
  </property>
</Properties>
</file>