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7" r:id="rId2"/>
    <p:sldId id="258" r:id="rId3"/>
    <p:sldId id="282" r:id="rId4"/>
    <p:sldId id="280" r:id="rId5"/>
    <p:sldId id="281" r:id="rId6"/>
    <p:sldId id="268" r:id="rId7"/>
    <p:sldId id="260" r:id="rId8"/>
    <p:sldId id="279" r:id="rId9"/>
    <p:sldId id="284" r:id="rId10"/>
    <p:sldId id="285" r:id="rId11"/>
    <p:sldId id="261" r:id="rId12"/>
    <p:sldId id="287" r:id="rId13"/>
    <p:sldId id="275" r:id="rId14"/>
    <p:sldId id="277" r:id="rId15"/>
    <p:sldId id="263" r:id="rId16"/>
    <p:sldId id="262" r:id="rId17"/>
    <p:sldId id="26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snapToGrid="0">
      <p:cViewPr varScale="1">
        <p:scale>
          <a:sx n="82" d="100"/>
          <a:sy n="82" d="100"/>
        </p:scale>
        <p:origin x="88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DCFD29-44D0-4A6B-97F3-75869CBB3231}" type="datetimeFigureOut">
              <a:rPr lang="en-US" smtClean="0"/>
              <a:pPr/>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A38E4-DAF9-4F53-A3B6-398CA61D1F03}"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96544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DCFD29-44D0-4A6B-97F3-75869CBB3231}" type="datetimeFigureOut">
              <a:rPr lang="en-US" smtClean="0"/>
              <a:pPr/>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A38E4-DAF9-4F53-A3B6-398CA61D1F03}" type="slidenum">
              <a:rPr lang="en-US" smtClean="0"/>
              <a:pPr/>
              <a:t>‹#›</a:t>
            </a:fld>
            <a:endParaRPr lang="en-US"/>
          </a:p>
        </p:txBody>
      </p:sp>
    </p:spTree>
    <p:extLst>
      <p:ext uri="{BB962C8B-B14F-4D97-AF65-F5344CB8AC3E}">
        <p14:creationId xmlns:p14="http://schemas.microsoft.com/office/powerpoint/2010/main" val="806244510"/>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DCFD29-44D0-4A6B-97F3-75869CBB3231}" type="datetimeFigureOut">
              <a:rPr lang="en-US" smtClean="0"/>
              <a:pPr/>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A38E4-DAF9-4F53-A3B6-398CA61D1F03}" type="slidenum">
              <a:rPr lang="en-US" smtClean="0"/>
              <a:pPr/>
              <a:t>‹#›</a:t>
            </a:fld>
            <a:endParaRPr lang="en-US"/>
          </a:p>
        </p:txBody>
      </p:sp>
    </p:spTree>
    <p:extLst>
      <p:ext uri="{BB962C8B-B14F-4D97-AF65-F5344CB8AC3E}">
        <p14:creationId xmlns:p14="http://schemas.microsoft.com/office/powerpoint/2010/main" val="417071852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DCFD29-44D0-4A6B-97F3-75869CBB3231}" type="datetimeFigureOut">
              <a:rPr lang="en-US" smtClean="0"/>
              <a:pPr/>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A38E4-DAF9-4F53-A3B6-398CA61D1F03}" type="slidenum">
              <a:rPr lang="en-US" smtClean="0"/>
              <a:pPr/>
              <a:t>‹#›</a:t>
            </a:fld>
            <a:endParaRPr lang="en-US"/>
          </a:p>
        </p:txBody>
      </p:sp>
    </p:spTree>
    <p:extLst>
      <p:ext uri="{BB962C8B-B14F-4D97-AF65-F5344CB8AC3E}">
        <p14:creationId xmlns:p14="http://schemas.microsoft.com/office/powerpoint/2010/main" val="2082170238"/>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DCFD29-44D0-4A6B-97F3-75869CBB3231}" type="datetimeFigureOut">
              <a:rPr lang="en-US" smtClean="0"/>
              <a:pPr/>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A38E4-DAF9-4F53-A3B6-398CA61D1F03}"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007562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DCFD29-44D0-4A6B-97F3-75869CBB3231}" type="datetimeFigureOut">
              <a:rPr lang="en-US" smtClean="0"/>
              <a:pPr/>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A38E4-DAF9-4F53-A3B6-398CA61D1F03}" type="slidenum">
              <a:rPr lang="en-US" smtClean="0"/>
              <a:pPr/>
              <a:t>‹#›</a:t>
            </a:fld>
            <a:endParaRPr lang="en-US"/>
          </a:p>
        </p:txBody>
      </p:sp>
    </p:spTree>
    <p:extLst>
      <p:ext uri="{BB962C8B-B14F-4D97-AF65-F5344CB8AC3E}">
        <p14:creationId xmlns:p14="http://schemas.microsoft.com/office/powerpoint/2010/main" val="15396211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DCFD29-44D0-4A6B-97F3-75869CBB3231}" type="datetimeFigureOut">
              <a:rPr lang="en-US" smtClean="0"/>
              <a:pPr/>
              <a:t>5/9/2022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0A38E4-DAF9-4F53-A3B6-398CA61D1F03}" type="slidenum">
              <a:rPr lang="en-US" smtClean="0"/>
              <a:pPr/>
              <a:t>‹#›</a:t>
            </a:fld>
            <a:endParaRPr lang="en-US"/>
          </a:p>
        </p:txBody>
      </p:sp>
    </p:spTree>
    <p:extLst>
      <p:ext uri="{BB962C8B-B14F-4D97-AF65-F5344CB8AC3E}">
        <p14:creationId xmlns:p14="http://schemas.microsoft.com/office/powerpoint/2010/main" val="156143341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DCFD29-44D0-4A6B-97F3-75869CBB3231}" type="datetimeFigureOut">
              <a:rPr lang="en-US" smtClean="0"/>
              <a:pPr/>
              <a:t>5/9/2022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0A38E4-DAF9-4F53-A3B6-398CA61D1F03}" type="slidenum">
              <a:rPr lang="en-US" smtClean="0"/>
              <a:pPr/>
              <a:t>‹#›</a:t>
            </a:fld>
            <a:endParaRPr lang="en-US"/>
          </a:p>
        </p:txBody>
      </p:sp>
    </p:spTree>
    <p:extLst>
      <p:ext uri="{BB962C8B-B14F-4D97-AF65-F5344CB8AC3E}">
        <p14:creationId xmlns:p14="http://schemas.microsoft.com/office/powerpoint/2010/main" val="167909073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ADCFD29-44D0-4A6B-97F3-75869CBB3231}" type="datetimeFigureOut">
              <a:rPr lang="en-US" smtClean="0"/>
              <a:pPr/>
              <a:t>5/9/2022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80A38E4-DAF9-4F53-A3B6-398CA61D1F03}" type="slidenum">
              <a:rPr lang="en-US" smtClean="0"/>
              <a:pPr/>
              <a:t>‹#›</a:t>
            </a:fld>
            <a:endParaRPr lang="en-US"/>
          </a:p>
        </p:txBody>
      </p:sp>
    </p:spTree>
    <p:extLst>
      <p:ext uri="{BB962C8B-B14F-4D97-AF65-F5344CB8AC3E}">
        <p14:creationId xmlns:p14="http://schemas.microsoft.com/office/powerpoint/2010/main" val="42525320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ADCFD29-44D0-4A6B-97F3-75869CBB3231}" type="datetimeFigureOut">
              <a:rPr lang="en-US" smtClean="0"/>
              <a:pPr/>
              <a:t>5/9/2022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80A38E4-DAF9-4F53-A3B6-398CA61D1F03}" type="slidenum">
              <a:rPr lang="en-US" smtClean="0"/>
              <a:pPr/>
              <a:t>‹#›</a:t>
            </a:fld>
            <a:endParaRPr lang="en-US"/>
          </a:p>
        </p:txBody>
      </p:sp>
    </p:spTree>
    <p:extLst>
      <p:ext uri="{BB962C8B-B14F-4D97-AF65-F5344CB8AC3E}">
        <p14:creationId xmlns:p14="http://schemas.microsoft.com/office/powerpoint/2010/main" val="1309151192"/>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ADCFD29-44D0-4A6B-97F3-75869CBB3231}" type="datetimeFigureOut">
              <a:rPr lang="en-US" smtClean="0"/>
              <a:pPr/>
              <a:t>5/9/2022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0A38E4-DAF9-4F53-A3B6-398CA61D1F03}" type="slidenum">
              <a:rPr lang="en-US" smtClean="0"/>
              <a:pPr/>
              <a:t>‹#›</a:t>
            </a:fld>
            <a:endParaRPr lang="en-US"/>
          </a:p>
        </p:txBody>
      </p:sp>
    </p:spTree>
    <p:extLst>
      <p:ext uri="{BB962C8B-B14F-4D97-AF65-F5344CB8AC3E}">
        <p14:creationId xmlns:p14="http://schemas.microsoft.com/office/powerpoint/2010/main" val="861476615"/>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ADCFD29-44D0-4A6B-97F3-75869CBB3231}" type="datetimeFigureOut">
              <a:rPr lang="en-US" smtClean="0"/>
              <a:pPr/>
              <a:t>5/9/2022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80A38E4-DAF9-4F53-A3B6-398CA61D1F03}"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512209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ransition spd="slow">
    <p:push dir="u"/>
  </p:transition>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73125" y="1946031"/>
            <a:ext cx="10416198" cy="1172307"/>
          </a:xfrm>
        </p:spPr>
        <p:txBody>
          <a:bodyPr>
            <a:normAutofit fontScale="90000"/>
          </a:bodyPr>
          <a:lstStyle/>
          <a:p>
            <a:pPr algn="ctr"/>
            <a:r>
              <a:rPr lang="en-US" dirty="0"/>
              <a:t/>
            </a:r>
            <a:br>
              <a:rPr lang="en-US" dirty="0"/>
            </a:br>
            <a:r>
              <a:rPr lang="en-US" dirty="0" smtClean="0"/>
              <a:t> </a:t>
            </a:r>
            <a:r>
              <a:rPr lang="en-US" sz="3200" b="1" dirty="0" smtClean="0">
                <a:solidFill>
                  <a:srgbClr val="00B050"/>
                </a:solidFill>
              </a:rPr>
              <a:t>STUDY OF HERDING BEHAVIOUR IN STOCK MARKET OF INDIA DURING FINANCIAL CRISIS &amp; COVID-19 PANDEMIC </a:t>
            </a:r>
            <a:endParaRPr lang="en-US" sz="3200" b="1" dirty="0">
              <a:solidFill>
                <a:srgbClr val="00B050"/>
              </a:solidFill>
            </a:endParaRPr>
          </a:p>
        </p:txBody>
      </p:sp>
      <p:sp>
        <p:nvSpPr>
          <p:cNvPr id="3" name="Subtitle 2"/>
          <p:cNvSpPr>
            <a:spLocks noGrp="1"/>
          </p:cNvSpPr>
          <p:nvPr>
            <p:ph type="subTitle" idx="4294967295"/>
          </p:nvPr>
        </p:nvSpPr>
        <p:spPr>
          <a:xfrm>
            <a:off x="139700" y="3565029"/>
            <a:ext cx="11925300" cy="2772271"/>
          </a:xfrm>
        </p:spPr>
        <p:txBody>
          <a:bodyPr>
            <a:normAutofit/>
          </a:bodyPr>
          <a:lstStyle/>
          <a:p>
            <a:pPr algn="ctr"/>
            <a:r>
              <a:rPr lang="en-US" dirty="0" smtClean="0"/>
              <a:t>Dr. </a:t>
            </a:r>
            <a:r>
              <a:rPr lang="en-US" dirty="0" err="1" smtClean="0"/>
              <a:t>Dhanraj</a:t>
            </a:r>
            <a:r>
              <a:rPr lang="en-US" dirty="0" smtClean="0"/>
              <a:t> </a:t>
            </a:r>
            <a:r>
              <a:rPr lang="en-US" dirty="0" err="1" smtClean="0"/>
              <a:t>Sharama</a:t>
            </a:r>
            <a:r>
              <a:rPr lang="en-US" dirty="0" smtClean="0"/>
              <a:t> </a:t>
            </a:r>
          </a:p>
          <a:p>
            <a:pPr algn="ctr"/>
            <a:r>
              <a:rPr lang="en-US" dirty="0" smtClean="0"/>
              <a:t>(Assistant Professor, </a:t>
            </a:r>
            <a:r>
              <a:rPr lang="en-US" dirty="0"/>
              <a:t>Central University of </a:t>
            </a:r>
            <a:r>
              <a:rPr lang="en-US" dirty="0" smtClean="0"/>
              <a:t>Punjab)</a:t>
            </a:r>
          </a:p>
          <a:p>
            <a:pPr algn="ctr"/>
            <a:r>
              <a:rPr lang="en-US" dirty="0" smtClean="0"/>
              <a:t>DR. </a:t>
            </a:r>
            <a:r>
              <a:rPr lang="en-US" dirty="0" err="1" smtClean="0"/>
              <a:t>Ruchita</a:t>
            </a:r>
            <a:r>
              <a:rPr lang="en-US" dirty="0" smtClean="0"/>
              <a:t> </a:t>
            </a:r>
            <a:r>
              <a:rPr lang="en-US" dirty="0" err="1" smtClean="0"/>
              <a:t>Verma</a:t>
            </a:r>
            <a:r>
              <a:rPr lang="en-US" dirty="0" smtClean="0"/>
              <a:t> </a:t>
            </a:r>
          </a:p>
          <a:p>
            <a:pPr algn="ctr"/>
            <a:r>
              <a:rPr lang="en-US" dirty="0"/>
              <a:t>(Assistant Professor, Central University of Punjab)</a:t>
            </a:r>
          </a:p>
          <a:p>
            <a:pPr algn="ctr"/>
            <a:r>
              <a:rPr lang="en-US" dirty="0" smtClean="0"/>
              <a:t> </a:t>
            </a:r>
            <a:r>
              <a:rPr lang="en-US" dirty="0" err="1" smtClean="0"/>
              <a:t>Heavendeep</a:t>
            </a:r>
            <a:r>
              <a:rPr lang="en-US" dirty="0" smtClean="0"/>
              <a:t> </a:t>
            </a:r>
            <a:r>
              <a:rPr lang="en-US" dirty="0"/>
              <a:t>S</a:t>
            </a:r>
            <a:r>
              <a:rPr lang="en-US" dirty="0" smtClean="0"/>
              <a:t>ingh</a:t>
            </a:r>
          </a:p>
          <a:p>
            <a:pPr algn="ctr"/>
            <a:r>
              <a:rPr lang="en-US" dirty="0" smtClean="0"/>
              <a:t> (Research Scholar, Central </a:t>
            </a:r>
            <a:r>
              <a:rPr lang="en-US" dirty="0"/>
              <a:t>University of Punjab</a:t>
            </a:r>
            <a:r>
              <a:rPr lang="en-US" dirty="0" smtClean="0"/>
              <a:t>)  (Presenter))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9518" y="187569"/>
            <a:ext cx="1065663" cy="1531088"/>
          </a:xfrm>
          <a:prstGeom prst="rect">
            <a:avLst/>
          </a:prstGeom>
        </p:spPr>
      </p:pic>
    </p:spTree>
    <p:extLst>
      <p:ext uri="{BB962C8B-B14F-4D97-AF65-F5344CB8AC3E}">
        <p14:creationId xmlns:p14="http://schemas.microsoft.com/office/powerpoint/2010/main" val="77820337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				METHODOLOGY</a:t>
            </a:r>
            <a:endParaRPr lang="en-US" dirty="0"/>
          </a:p>
        </p:txBody>
      </p:sp>
      <p:sp>
        <p:nvSpPr>
          <p:cNvPr id="3" name="Content Placeholder 2"/>
          <p:cNvSpPr>
            <a:spLocks noGrp="1"/>
          </p:cNvSpPr>
          <p:nvPr>
            <p:ph idx="1"/>
          </p:nvPr>
        </p:nvSpPr>
        <p:spPr/>
        <p:txBody>
          <a:bodyPr/>
          <a:lstStyle/>
          <a:p>
            <a:r>
              <a:rPr lang="en-US" dirty="0" smtClean="0"/>
              <a:t>We are using Chang et. al. (2000) CSAD Regression methodology to </a:t>
            </a:r>
            <a:r>
              <a:rPr lang="en-US" dirty="0" err="1" smtClean="0"/>
              <a:t>analyse</a:t>
            </a:r>
            <a:r>
              <a:rPr lang="en-US" dirty="0" smtClean="0"/>
              <a:t> the herding </a:t>
            </a:r>
            <a:r>
              <a:rPr lang="en-US" dirty="0" err="1" smtClean="0"/>
              <a:t>behaviour</a:t>
            </a:r>
            <a:r>
              <a:rPr lang="en-US" dirty="0" smtClean="0"/>
              <a:t> in the stock market during the different periods of the study.</a:t>
            </a:r>
          </a:p>
          <a:p>
            <a:r>
              <a:rPr lang="en-US" dirty="0" smtClean="0"/>
              <a:t>The equation of this model is given below. </a:t>
            </a:r>
          </a:p>
          <a:p>
            <a:r>
              <a:rPr lang="en-US" dirty="0" smtClean="0"/>
              <a:t>Equation for CSAD</a:t>
            </a:r>
          </a:p>
          <a:p>
            <a:r>
              <a:rPr lang="en-US" dirty="0" smtClean="0"/>
              <a:t>CSAD= a+b</a:t>
            </a:r>
            <a:r>
              <a:rPr lang="en-US" baseline="-25000" dirty="0" smtClean="0"/>
              <a:t>1</a:t>
            </a:r>
            <a:r>
              <a:rPr lang="en-US" dirty="0" smtClean="0"/>
              <a:t>r</a:t>
            </a:r>
            <a:r>
              <a:rPr lang="en-US" baseline="-25000" dirty="0" smtClean="0"/>
              <a:t>m</a:t>
            </a:r>
            <a:r>
              <a:rPr lang="en-US" dirty="0" smtClean="0"/>
              <a:t>+b</a:t>
            </a:r>
            <a:r>
              <a:rPr lang="en-US" baseline="-25000" dirty="0" smtClean="0"/>
              <a:t>2</a:t>
            </a:r>
            <a:r>
              <a:rPr lang="en-US" dirty="0" smtClean="0"/>
              <a:t>|r</a:t>
            </a:r>
            <a:r>
              <a:rPr lang="en-US" baseline="-25000" dirty="0" smtClean="0"/>
              <a:t>m|</a:t>
            </a:r>
            <a:r>
              <a:rPr lang="en-US" dirty="0" smtClean="0"/>
              <a:t>+b</a:t>
            </a:r>
            <a:r>
              <a:rPr lang="en-US" baseline="-25000" dirty="0" smtClean="0"/>
              <a:t>3</a:t>
            </a:r>
            <a:r>
              <a:rPr lang="en-US" dirty="0" smtClean="0"/>
              <a:t>r</a:t>
            </a:r>
            <a:r>
              <a:rPr lang="en-US" baseline="30000" dirty="0" smtClean="0"/>
              <a:t>2</a:t>
            </a:r>
            <a:r>
              <a:rPr lang="en-US" baseline="-25000" dirty="0" smtClean="0"/>
              <a:t>m</a:t>
            </a:r>
            <a:r>
              <a:rPr lang="en-US" dirty="0" smtClean="0"/>
              <a:t>+e</a:t>
            </a:r>
          </a:p>
          <a:p>
            <a:r>
              <a:rPr lang="en-US" dirty="0" smtClean="0"/>
              <a:t>(Here CASD is cross-sectional Absolute Deviation, a is constant, b</a:t>
            </a:r>
            <a:r>
              <a:rPr lang="en-US" baseline="-25000" dirty="0" smtClean="0"/>
              <a:t>1</a:t>
            </a:r>
            <a:r>
              <a:rPr lang="en-US" dirty="0" smtClean="0"/>
              <a:t>r</a:t>
            </a:r>
            <a:r>
              <a:rPr lang="en-US" baseline="-25000" dirty="0" smtClean="0"/>
              <a:t>m</a:t>
            </a:r>
            <a:r>
              <a:rPr lang="en-US" dirty="0" smtClean="0"/>
              <a:t> is the deviation of market return from CASD, b</a:t>
            </a:r>
            <a:r>
              <a:rPr lang="en-US" baseline="-25000" dirty="0" smtClean="0"/>
              <a:t>2</a:t>
            </a:r>
            <a:r>
              <a:rPr lang="en-US" dirty="0" smtClean="0"/>
              <a:t>|r</a:t>
            </a:r>
            <a:r>
              <a:rPr lang="en-US" baseline="-25000" dirty="0" smtClean="0"/>
              <a:t>m </a:t>
            </a:r>
            <a:r>
              <a:rPr lang="en-US" dirty="0" smtClean="0"/>
              <a:t>is the absolute deviation of market return from CASD</a:t>
            </a:r>
            <a:r>
              <a:rPr lang="en-US" baseline="-25000" dirty="0" smtClean="0"/>
              <a:t> |</a:t>
            </a:r>
            <a:r>
              <a:rPr lang="en-US" dirty="0" smtClean="0"/>
              <a:t>+b</a:t>
            </a:r>
            <a:r>
              <a:rPr lang="en-US" baseline="-25000" dirty="0" smtClean="0"/>
              <a:t>3</a:t>
            </a:r>
            <a:r>
              <a:rPr lang="en-US" dirty="0" smtClean="0"/>
              <a:t>r</a:t>
            </a:r>
            <a:r>
              <a:rPr lang="en-US" baseline="30000" dirty="0" smtClean="0"/>
              <a:t>2</a:t>
            </a:r>
            <a:r>
              <a:rPr lang="en-US" baseline="-25000" dirty="0" smtClean="0"/>
              <a:t>m </a:t>
            </a:r>
            <a:r>
              <a:rPr lang="en-US" dirty="0" smtClean="0"/>
              <a:t>is square of deviation of market return from CASD &amp; e is error term)</a:t>
            </a:r>
          </a:p>
          <a:p>
            <a:endParaRPr lang="en-US" dirty="0"/>
          </a:p>
        </p:txBody>
      </p:sp>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B050"/>
                </a:solidFill>
              </a:rPr>
              <a:t>RESULTS</a:t>
            </a:r>
          </a:p>
        </p:txBody>
      </p:sp>
      <p:sp>
        <p:nvSpPr>
          <p:cNvPr id="3" name="Content Placeholder 2"/>
          <p:cNvSpPr>
            <a:spLocks noGrp="1"/>
          </p:cNvSpPr>
          <p:nvPr>
            <p:ph idx="1"/>
          </p:nvPr>
        </p:nvSpPr>
        <p:spPr>
          <a:xfrm>
            <a:off x="1097280" y="1737360"/>
            <a:ext cx="10058400" cy="4131734"/>
          </a:xfrm>
        </p:spPr>
        <p:txBody>
          <a:bodyPr/>
          <a:lstStyle/>
          <a:p>
            <a:pPr marL="0" indent="0" algn="ctr">
              <a:buNone/>
            </a:pPr>
            <a:r>
              <a:rPr lang="en-US" b="1" dirty="0" smtClean="0"/>
              <a:t>              Table 3- Descriptive Stats of Market &amp; CSAD Returns</a:t>
            </a:r>
            <a:endParaRPr lang="en-US" dirty="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71419411"/>
              </p:ext>
            </p:extLst>
          </p:nvPr>
        </p:nvGraphicFramePr>
        <p:xfrm>
          <a:off x="350875" y="2188029"/>
          <a:ext cx="11695813" cy="3910544"/>
        </p:xfrm>
        <a:graphic>
          <a:graphicData uri="http://schemas.openxmlformats.org/drawingml/2006/table">
            <a:tbl>
              <a:tblPr firstRow="1" firstCol="1" bandRow="1">
                <a:tableStyleId>{5C22544A-7EE6-4342-B048-85BDC9FD1C3A}</a:tableStyleId>
              </a:tblPr>
              <a:tblGrid>
                <a:gridCol w="1198808">
                  <a:extLst>
                    <a:ext uri="{9D8B030D-6E8A-4147-A177-3AD203B41FA5}">
                      <a16:colId xmlns:a16="http://schemas.microsoft.com/office/drawing/2014/main" val="816942619"/>
                    </a:ext>
                  </a:extLst>
                </a:gridCol>
                <a:gridCol w="1023396">
                  <a:extLst>
                    <a:ext uri="{9D8B030D-6E8A-4147-A177-3AD203B41FA5}">
                      <a16:colId xmlns:a16="http://schemas.microsoft.com/office/drawing/2014/main" val="20001"/>
                    </a:ext>
                  </a:extLst>
                </a:gridCol>
                <a:gridCol w="946298">
                  <a:extLst>
                    <a:ext uri="{9D8B030D-6E8A-4147-A177-3AD203B41FA5}">
                      <a16:colId xmlns:a16="http://schemas.microsoft.com/office/drawing/2014/main" val="20002"/>
                    </a:ext>
                  </a:extLst>
                </a:gridCol>
                <a:gridCol w="1010093">
                  <a:extLst>
                    <a:ext uri="{9D8B030D-6E8A-4147-A177-3AD203B41FA5}">
                      <a16:colId xmlns:a16="http://schemas.microsoft.com/office/drawing/2014/main" val="20003"/>
                    </a:ext>
                  </a:extLst>
                </a:gridCol>
                <a:gridCol w="935665">
                  <a:extLst>
                    <a:ext uri="{9D8B030D-6E8A-4147-A177-3AD203B41FA5}">
                      <a16:colId xmlns:a16="http://schemas.microsoft.com/office/drawing/2014/main" val="20004"/>
                    </a:ext>
                  </a:extLst>
                </a:gridCol>
                <a:gridCol w="978195">
                  <a:extLst>
                    <a:ext uri="{9D8B030D-6E8A-4147-A177-3AD203B41FA5}">
                      <a16:colId xmlns:a16="http://schemas.microsoft.com/office/drawing/2014/main" val="20005"/>
                    </a:ext>
                  </a:extLst>
                </a:gridCol>
                <a:gridCol w="1180214">
                  <a:extLst>
                    <a:ext uri="{9D8B030D-6E8A-4147-A177-3AD203B41FA5}">
                      <a16:colId xmlns:a16="http://schemas.microsoft.com/office/drawing/2014/main" val="20006"/>
                    </a:ext>
                  </a:extLst>
                </a:gridCol>
                <a:gridCol w="893135">
                  <a:extLst>
                    <a:ext uri="{9D8B030D-6E8A-4147-A177-3AD203B41FA5}">
                      <a16:colId xmlns:a16="http://schemas.microsoft.com/office/drawing/2014/main" val="20007"/>
                    </a:ext>
                  </a:extLst>
                </a:gridCol>
                <a:gridCol w="744279">
                  <a:extLst>
                    <a:ext uri="{9D8B030D-6E8A-4147-A177-3AD203B41FA5}">
                      <a16:colId xmlns:a16="http://schemas.microsoft.com/office/drawing/2014/main" val="847609581"/>
                    </a:ext>
                  </a:extLst>
                </a:gridCol>
                <a:gridCol w="861237">
                  <a:extLst>
                    <a:ext uri="{9D8B030D-6E8A-4147-A177-3AD203B41FA5}">
                      <a16:colId xmlns:a16="http://schemas.microsoft.com/office/drawing/2014/main" val="1394739527"/>
                    </a:ext>
                  </a:extLst>
                </a:gridCol>
                <a:gridCol w="552893">
                  <a:extLst>
                    <a:ext uri="{9D8B030D-6E8A-4147-A177-3AD203B41FA5}">
                      <a16:colId xmlns:a16="http://schemas.microsoft.com/office/drawing/2014/main" val="107211435"/>
                    </a:ext>
                  </a:extLst>
                </a:gridCol>
                <a:gridCol w="885558">
                  <a:extLst>
                    <a:ext uri="{9D8B030D-6E8A-4147-A177-3AD203B41FA5}">
                      <a16:colId xmlns:a16="http://schemas.microsoft.com/office/drawing/2014/main" val="4081978766"/>
                    </a:ext>
                  </a:extLst>
                </a:gridCol>
                <a:gridCol w="486042">
                  <a:extLst>
                    <a:ext uri="{9D8B030D-6E8A-4147-A177-3AD203B41FA5}">
                      <a16:colId xmlns:a16="http://schemas.microsoft.com/office/drawing/2014/main" val="3848687264"/>
                    </a:ext>
                  </a:extLst>
                </a:gridCol>
              </a:tblGrid>
              <a:tr h="568631">
                <a:tc rowSpan="2">
                  <a:txBody>
                    <a:bodyPr/>
                    <a:lstStyle/>
                    <a:p>
                      <a:pPr marL="0" marR="0" algn="ctr">
                        <a:lnSpc>
                          <a:spcPct val="115000"/>
                        </a:lnSpc>
                        <a:spcBef>
                          <a:spcPts val="0"/>
                        </a:spcBef>
                        <a:spcAft>
                          <a:spcPts val="0"/>
                        </a:spcAft>
                      </a:pPr>
                      <a:r>
                        <a:rPr lang="en-US" sz="1200" b="1" dirty="0">
                          <a:solidFill>
                            <a:srgbClr val="000000"/>
                          </a:solidFill>
                          <a:latin typeface="Times New Roman"/>
                          <a:ea typeface="Times New Roman"/>
                          <a:cs typeface="Raavi"/>
                        </a:rPr>
                        <a:t> </a:t>
                      </a:r>
                      <a:endParaRPr lang="en-US" sz="1100" dirty="0">
                        <a:latin typeface="Calibri"/>
                        <a:ea typeface="Calibri"/>
                        <a:cs typeface="Raavi"/>
                      </a:endParaRPr>
                    </a:p>
                  </a:txBody>
                  <a:tcPr marL="68580" marR="68580" marT="0" marB="0" anchor="ctr"/>
                </a:tc>
                <a:tc gridSpan="2">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Complete</a:t>
                      </a:r>
                      <a:endParaRPr lang="en-US" sz="1100">
                        <a:latin typeface="Calibri"/>
                        <a:ea typeface="Calibri"/>
                        <a:cs typeface="Raavi"/>
                      </a:endParaRPr>
                    </a:p>
                  </a:txBody>
                  <a:tcPr marL="68580" marR="68580"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Pre-Financial Crisis </a:t>
                      </a:r>
                      <a:endParaRPr lang="en-US" sz="1100">
                        <a:latin typeface="Calibri"/>
                        <a:ea typeface="Calibri"/>
                        <a:cs typeface="Raavi"/>
                      </a:endParaRPr>
                    </a:p>
                  </a:txBody>
                  <a:tcPr marL="68580" marR="68580"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Financial Crisis</a:t>
                      </a:r>
                      <a:endParaRPr lang="en-US" sz="1100">
                        <a:latin typeface="Calibri"/>
                        <a:ea typeface="Calibri"/>
                        <a:cs typeface="Raavi"/>
                      </a:endParaRPr>
                    </a:p>
                  </a:txBody>
                  <a:tcPr marL="68580" marR="68580"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Post-financial Crisis</a:t>
                      </a:r>
                      <a:endParaRPr lang="en-US" sz="1100">
                        <a:latin typeface="Calibri"/>
                        <a:ea typeface="Calibri"/>
                        <a:cs typeface="Raavi"/>
                      </a:endParaRPr>
                    </a:p>
                  </a:txBody>
                  <a:tcPr marL="68580" marR="68580"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Covid-19 Pandemic Period</a:t>
                      </a:r>
                      <a:endParaRPr lang="en-US" sz="1100">
                        <a:latin typeface="Calibri"/>
                        <a:ea typeface="Calibri"/>
                        <a:cs typeface="Raavi"/>
                      </a:endParaRPr>
                    </a:p>
                  </a:txBody>
                  <a:tcPr marL="68580" marR="68580"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Post-Covid-19 Unlocking Phase  </a:t>
                      </a:r>
                      <a:endParaRPr lang="en-US" sz="1100">
                        <a:latin typeface="Calibri"/>
                        <a:ea typeface="Calibri"/>
                        <a:cs typeface="Raavi"/>
                      </a:endParaRPr>
                    </a:p>
                  </a:txBody>
                  <a:tcPr marL="68580" marR="68580" marT="0" marB="0" anchor="ctr"/>
                </a:tc>
                <a:tc hMerge="1">
                  <a:txBody>
                    <a:bodyPr/>
                    <a:lstStyle/>
                    <a:p>
                      <a:endParaRPr lang="en-US"/>
                    </a:p>
                  </a:txBody>
                  <a:tcPr/>
                </a:tc>
                <a:extLst>
                  <a:ext uri="{0D108BD9-81ED-4DB2-BD59-A6C34878D82A}">
                    <a16:rowId xmlns:a16="http://schemas.microsoft.com/office/drawing/2014/main" val="3875027530"/>
                  </a:ext>
                </a:extLst>
              </a:tr>
              <a:tr h="568631">
                <a:tc vMerge="1">
                  <a:txBody>
                    <a:bodyPr/>
                    <a:lstStyle/>
                    <a:p>
                      <a:endParaRPr lang="en-US"/>
                    </a:p>
                  </a:txBody>
                  <a:tcPr/>
                </a:tc>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CSAD</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MKT</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CSAD</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MKT</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CSAD</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MKT</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CSAD</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MKT</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CSAD</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MKT</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CSAD</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MKT</a:t>
                      </a:r>
                      <a:endParaRPr lang="en-US" sz="1100">
                        <a:latin typeface="Calibri"/>
                        <a:ea typeface="Calibri"/>
                        <a:cs typeface="Raavi"/>
                      </a:endParaRPr>
                    </a:p>
                  </a:txBody>
                  <a:tcPr marL="68580" marR="68580" marT="0" marB="0" anchor="ctr"/>
                </a:tc>
                <a:extLst>
                  <a:ext uri="{0D108BD9-81ED-4DB2-BD59-A6C34878D82A}">
                    <a16:rowId xmlns:a16="http://schemas.microsoft.com/office/drawing/2014/main" val="10001"/>
                  </a:ext>
                </a:extLst>
              </a:tr>
              <a:tr h="284316">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N</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4991</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4991</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2131</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2131</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119</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119</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2446</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2446</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83</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83</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212</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212</a:t>
                      </a:r>
                      <a:endParaRPr lang="en-US" sz="1100">
                        <a:latin typeface="Calibri"/>
                        <a:ea typeface="Calibri"/>
                        <a:cs typeface="Raavi"/>
                      </a:endParaRPr>
                    </a:p>
                  </a:txBody>
                  <a:tcPr marL="68580" marR="68580" marT="0" marB="0" anchor="ctr"/>
                </a:tc>
                <a:extLst>
                  <a:ext uri="{0D108BD9-81ED-4DB2-BD59-A6C34878D82A}">
                    <a16:rowId xmlns:a16="http://schemas.microsoft.com/office/drawing/2014/main" val="1457513918"/>
                  </a:ext>
                </a:extLst>
              </a:tr>
              <a:tr h="284316">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Mean</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2.15</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0.06</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2.43</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0.06</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3.58</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-0.17</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1.85</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0.06</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2.76</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-0.24</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2.08</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0.20</a:t>
                      </a:r>
                      <a:endParaRPr lang="en-US" sz="1100">
                        <a:latin typeface="Calibri"/>
                        <a:ea typeface="Calibri"/>
                        <a:cs typeface="Raavi"/>
                      </a:endParaRPr>
                    </a:p>
                  </a:txBody>
                  <a:tcPr marL="68580" marR="68580" marT="0" marB="0" anchor="ctr"/>
                </a:tc>
                <a:extLst>
                  <a:ext uri="{0D108BD9-81ED-4DB2-BD59-A6C34878D82A}">
                    <a16:rowId xmlns:a16="http://schemas.microsoft.com/office/drawing/2014/main" val="1604450752"/>
                  </a:ext>
                </a:extLst>
              </a:tr>
              <a:tr h="295304">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Median</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1.96</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0.10</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00000"/>
                          </a:solidFill>
                          <a:latin typeface="Times New Roman"/>
                          <a:ea typeface="Times New Roman"/>
                          <a:cs typeface="Raavi"/>
                        </a:rPr>
                        <a:t>2.27</a:t>
                      </a:r>
                      <a:endParaRPr lang="en-US" sz="1100" dirty="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0.15</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3.05</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0.02</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1.73</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0.06</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1.95</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-0.18</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1.91</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0.28</a:t>
                      </a:r>
                      <a:endParaRPr lang="en-US" sz="1100">
                        <a:latin typeface="Calibri"/>
                        <a:ea typeface="Calibri"/>
                        <a:cs typeface="Raavi"/>
                      </a:endParaRPr>
                    </a:p>
                  </a:txBody>
                  <a:tcPr marL="68580" marR="68580" marT="0" marB="0" anchor="ctr"/>
                </a:tc>
                <a:extLst>
                  <a:ext uri="{0D108BD9-81ED-4DB2-BD59-A6C34878D82A}">
                    <a16:rowId xmlns:a16="http://schemas.microsoft.com/office/drawing/2014/main" val="3474181103"/>
                  </a:ext>
                </a:extLst>
              </a:tr>
              <a:tr h="284316">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Variance</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0.69</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2.11</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0.62</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2.58</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2.06</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10.15</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0.34</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1.25</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3.95</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9.79</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0.41</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1.23</a:t>
                      </a:r>
                      <a:endParaRPr lang="en-US" sz="1100">
                        <a:latin typeface="Calibri"/>
                        <a:ea typeface="Calibri"/>
                        <a:cs typeface="Raavi"/>
                      </a:endParaRPr>
                    </a:p>
                  </a:txBody>
                  <a:tcPr marL="68580" marR="68580" marT="0" marB="0" anchor="ctr"/>
                </a:tc>
                <a:extLst>
                  <a:ext uri="{0D108BD9-81ED-4DB2-BD59-A6C34878D82A}">
                    <a16:rowId xmlns:a16="http://schemas.microsoft.com/office/drawing/2014/main" val="2511985405"/>
                  </a:ext>
                </a:extLst>
              </a:tr>
              <a:tr h="295304">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Std. Deviation</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0.83</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1.45</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0.78</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1.61</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1.44</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3.19</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0.59</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1.12</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1.99</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3.13</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0.64</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1.11</a:t>
                      </a:r>
                      <a:endParaRPr lang="en-US" sz="1100">
                        <a:latin typeface="Calibri"/>
                        <a:ea typeface="Calibri"/>
                        <a:cs typeface="Raavi"/>
                      </a:endParaRPr>
                    </a:p>
                  </a:txBody>
                  <a:tcPr marL="68580" marR="68580" marT="0" marB="0" anchor="ctr"/>
                </a:tc>
                <a:extLst>
                  <a:ext uri="{0D108BD9-81ED-4DB2-BD59-A6C34878D82A}">
                    <a16:rowId xmlns:a16="http://schemas.microsoft.com/office/drawing/2014/main" val="3489337435"/>
                  </a:ext>
                </a:extLst>
              </a:tr>
              <a:tr h="295304">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Minimum</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1.05</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-12.98</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1.29</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-12.24</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1.98</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-12.20</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1.05</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-5.91</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1.19</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-12.98</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1.24</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-3.76</a:t>
                      </a:r>
                      <a:endParaRPr lang="en-US" sz="1100">
                        <a:latin typeface="Calibri"/>
                        <a:ea typeface="Calibri"/>
                        <a:cs typeface="Raavi"/>
                      </a:endParaRPr>
                    </a:p>
                  </a:txBody>
                  <a:tcPr marL="68580" marR="68580" marT="0" marB="0" anchor="ctr"/>
                </a:tc>
                <a:extLst>
                  <a:ext uri="{0D108BD9-81ED-4DB2-BD59-A6C34878D82A}">
                    <a16:rowId xmlns:a16="http://schemas.microsoft.com/office/drawing/2014/main" val="35690108"/>
                  </a:ext>
                </a:extLst>
              </a:tr>
              <a:tr h="443814">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Maximum</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15.34</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17.74</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10.60</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8.30</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10.85</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6.99</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15.34</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17.74</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13.03</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8.76</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5.56</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4.74</a:t>
                      </a:r>
                      <a:endParaRPr lang="en-US" sz="1100">
                        <a:latin typeface="Calibri"/>
                        <a:ea typeface="Calibri"/>
                        <a:cs typeface="Raavi"/>
                      </a:endParaRPr>
                    </a:p>
                  </a:txBody>
                  <a:tcPr marL="68580" marR="68580" marT="0" marB="0" anchor="ctr"/>
                </a:tc>
                <a:extLst>
                  <a:ext uri="{0D108BD9-81ED-4DB2-BD59-A6C34878D82A}">
                    <a16:rowId xmlns:a16="http://schemas.microsoft.com/office/drawing/2014/main" val="1938303906"/>
                  </a:ext>
                </a:extLst>
              </a:tr>
              <a:tr h="295304">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Skewness</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3.83</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-0.20</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2.73</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-0.48</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2.00</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-0.34</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6.71</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1.64</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2.74</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-0.79</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1.87</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-0.35</a:t>
                      </a:r>
                      <a:endParaRPr lang="en-US" sz="1100">
                        <a:latin typeface="Calibri"/>
                        <a:ea typeface="Calibri"/>
                        <a:cs typeface="Raavi"/>
                      </a:endParaRPr>
                    </a:p>
                  </a:txBody>
                  <a:tcPr marL="68580" marR="68580" marT="0" marB="0" anchor="ctr"/>
                </a:tc>
                <a:extLst>
                  <a:ext uri="{0D108BD9-81ED-4DB2-BD59-A6C34878D82A}">
                    <a16:rowId xmlns:a16="http://schemas.microsoft.com/office/drawing/2014/main" val="109585026"/>
                  </a:ext>
                </a:extLst>
              </a:tr>
              <a:tr h="295304">
                <a:tc>
                  <a:txBody>
                    <a:bodyPr/>
                    <a:lstStyle/>
                    <a:p>
                      <a:pPr marL="0" marR="0" algn="ctr">
                        <a:lnSpc>
                          <a:spcPct val="115000"/>
                        </a:lnSpc>
                        <a:spcBef>
                          <a:spcPts val="0"/>
                        </a:spcBef>
                        <a:spcAft>
                          <a:spcPts val="0"/>
                        </a:spcAft>
                      </a:pPr>
                      <a:r>
                        <a:rPr lang="en-US" sz="1200" b="1">
                          <a:solidFill>
                            <a:srgbClr val="000000"/>
                          </a:solidFill>
                          <a:latin typeface="Times New Roman"/>
                          <a:ea typeface="Times New Roman"/>
                          <a:cs typeface="Raavi"/>
                        </a:rPr>
                        <a:t>Kurtosis</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32.05</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11.00</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14.93</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4.24</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5.45</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0.92</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121.88</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27.40</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9.35</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3.65</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Raavi"/>
                        </a:rPr>
                        <a:t>5.10</a:t>
                      </a:r>
                      <a:endParaRPr lang="en-US" sz="1100">
                        <a:latin typeface="Calibri"/>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00000"/>
                          </a:solidFill>
                          <a:latin typeface="Times New Roman"/>
                          <a:ea typeface="Times New Roman"/>
                          <a:cs typeface="Raavi"/>
                        </a:rPr>
                        <a:t>1.63</a:t>
                      </a:r>
                      <a:endParaRPr lang="en-US" sz="1100" dirty="0">
                        <a:latin typeface="Calibri"/>
                        <a:ea typeface="Calibri"/>
                        <a:cs typeface="Raavi"/>
                      </a:endParaRPr>
                    </a:p>
                  </a:txBody>
                  <a:tcPr marL="68580" marR="68580" marT="0" marB="0" anchor="ctr"/>
                </a:tc>
                <a:extLst>
                  <a:ext uri="{0D108BD9-81ED-4DB2-BD59-A6C34878D82A}">
                    <a16:rowId xmlns:a16="http://schemas.microsoft.com/office/drawing/2014/main" val="3602360945"/>
                  </a:ext>
                </a:extLst>
              </a:tr>
            </a:tbl>
          </a:graphicData>
        </a:graphic>
      </p:graphicFrame>
    </p:spTree>
    <p:extLst>
      <p:ext uri="{BB962C8B-B14F-4D97-AF65-F5344CB8AC3E}">
        <p14:creationId xmlns:p14="http://schemas.microsoft.com/office/powerpoint/2010/main" val="220285661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B050"/>
                </a:solidFill>
              </a:rPr>
              <a:t>RESULTS</a:t>
            </a:r>
          </a:p>
        </p:txBody>
      </p:sp>
      <p:sp>
        <p:nvSpPr>
          <p:cNvPr id="3" name="Content Placeholder 2"/>
          <p:cNvSpPr>
            <a:spLocks noGrp="1"/>
          </p:cNvSpPr>
          <p:nvPr>
            <p:ph idx="1"/>
          </p:nvPr>
        </p:nvSpPr>
        <p:spPr>
          <a:xfrm>
            <a:off x="1097280" y="1737360"/>
            <a:ext cx="10058400" cy="4131734"/>
          </a:xfrm>
        </p:spPr>
        <p:txBody>
          <a:bodyPr/>
          <a:lstStyle/>
          <a:p>
            <a:pPr marL="0" indent="0" algn="ctr">
              <a:buNone/>
            </a:pPr>
            <a:r>
              <a:rPr lang="en-US" b="1" dirty="0" smtClean="0"/>
              <a:t>              Table 3- Herding Behavior Result</a:t>
            </a:r>
            <a:endParaRPr lang="en-US" dirty="0"/>
          </a:p>
          <a:p>
            <a:pPr marL="0" indent="0">
              <a:buNone/>
            </a:pPr>
            <a:endParaRPr lang="en-US" dirty="0"/>
          </a:p>
        </p:txBody>
      </p:sp>
      <p:graphicFrame>
        <p:nvGraphicFramePr>
          <p:cNvPr id="6" name="Table 5"/>
          <p:cNvGraphicFramePr>
            <a:graphicFrameLocks noGrp="1"/>
          </p:cNvGraphicFramePr>
          <p:nvPr/>
        </p:nvGraphicFramePr>
        <p:xfrm>
          <a:off x="1733110" y="2077516"/>
          <a:ext cx="8654898" cy="4619625"/>
        </p:xfrm>
        <a:graphic>
          <a:graphicData uri="http://schemas.openxmlformats.org/drawingml/2006/table">
            <a:tbl>
              <a:tblPr firstRow="1" bandRow="1">
                <a:tableStyleId>{5C22544A-7EE6-4342-B048-85BDC9FD1C3A}</a:tableStyleId>
              </a:tblPr>
              <a:tblGrid>
                <a:gridCol w="1442483">
                  <a:extLst>
                    <a:ext uri="{9D8B030D-6E8A-4147-A177-3AD203B41FA5}">
                      <a16:colId xmlns:a16="http://schemas.microsoft.com/office/drawing/2014/main" val="20000"/>
                    </a:ext>
                  </a:extLst>
                </a:gridCol>
                <a:gridCol w="1442483">
                  <a:extLst>
                    <a:ext uri="{9D8B030D-6E8A-4147-A177-3AD203B41FA5}">
                      <a16:colId xmlns:a16="http://schemas.microsoft.com/office/drawing/2014/main" val="20001"/>
                    </a:ext>
                  </a:extLst>
                </a:gridCol>
                <a:gridCol w="1442483">
                  <a:extLst>
                    <a:ext uri="{9D8B030D-6E8A-4147-A177-3AD203B41FA5}">
                      <a16:colId xmlns:a16="http://schemas.microsoft.com/office/drawing/2014/main" val="20002"/>
                    </a:ext>
                  </a:extLst>
                </a:gridCol>
                <a:gridCol w="1442483">
                  <a:extLst>
                    <a:ext uri="{9D8B030D-6E8A-4147-A177-3AD203B41FA5}">
                      <a16:colId xmlns:a16="http://schemas.microsoft.com/office/drawing/2014/main" val="20003"/>
                    </a:ext>
                  </a:extLst>
                </a:gridCol>
                <a:gridCol w="1442483">
                  <a:extLst>
                    <a:ext uri="{9D8B030D-6E8A-4147-A177-3AD203B41FA5}">
                      <a16:colId xmlns:a16="http://schemas.microsoft.com/office/drawing/2014/main" val="20004"/>
                    </a:ext>
                  </a:extLst>
                </a:gridCol>
                <a:gridCol w="1442483">
                  <a:extLst>
                    <a:ext uri="{9D8B030D-6E8A-4147-A177-3AD203B41FA5}">
                      <a16:colId xmlns:a16="http://schemas.microsoft.com/office/drawing/2014/main" val="20005"/>
                    </a:ext>
                  </a:extLst>
                </a:gridCol>
              </a:tblGrid>
              <a:tr h="0">
                <a:tc gridSpan="6">
                  <a:txBody>
                    <a:bodyPr/>
                    <a:lstStyle/>
                    <a:p>
                      <a:pPr marL="0" marR="0" algn="ctr">
                        <a:lnSpc>
                          <a:spcPct val="115000"/>
                        </a:lnSpc>
                        <a:spcBef>
                          <a:spcPts val="0"/>
                        </a:spcBef>
                        <a:spcAft>
                          <a:spcPts val="0"/>
                        </a:spcAft>
                      </a:pPr>
                      <a:r>
                        <a:rPr lang="en-US" sz="1000" b="1" dirty="0">
                          <a:latin typeface="Times New Roman"/>
                          <a:ea typeface="Calibri"/>
                          <a:cs typeface="Raavi"/>
                        </a:rPr>
                        <a:t>Complete Period</a:t>
                      </a:r>
                      <a:endParaRPr lang="en-US" sz="900" dirty="0">
                        <a:latin typeface="Calibri"/>
                        <a:ea typeface="Calibri"/>
                        <a:cs typeface="Raav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9695">
                <a:tc>
                  <a:txBody>
                    <a:bodyPr/>
                    <a:lstStyle/>
                    <a:p>
                      <a:pPr>
                        <a:lnSpc>
                          <a:spcPct val="115000"/>
                        </a:lnSpc>
                      </a:pPr>
                      <a:endParaRPr lang="en-US" sz="900">
                        <a:latin typeface="Calibri"/>
                        <a:ea typeface="Times New Roman"/>
                        <a:cs typeface="Raavi"/>
                      </a:endParaRPr>
                    </a:p>
                  </a:txBody>
                  <a:tcPr marL="9525" marR="9525" marT="9525" marB="0" anchor="b"/>
                </a:tc>
                <a:tc>
                  <a:txBody>
                    <a:bodyPr/>
                    <a:lstStyle/>
                    <a:p>
                      <a:pPr marL="0" marR="0" algn="ctr">
                        <a:lnSpc>
                          <a:spcPct val="115000"/>
                        </a:lnSpc>
                        <a:spcBef>
                          <a:spcPts val="0"/>
                        </a:spcBef>
                        <a:spcAft>
                          <a:spcPts val="0"/>
                        </a:spcAft>
                      </a:pPr>
                      <a:r>
                        <a:rPr lang="en-US" sz="1000" b="1">
                          <a:latin typeface="Times New Roman"/>
                          <a:ea typeface="Calibri"/>
                          <a:cs typeface="Raavi"/>
                        </a:rPr>
                        <a:t>Constant</a:t>
                      </a:r>
                      <a:endParaRPr lang="en-US" sz="900">
                        <a:latin typeface="Calibri"/>
                        <a:ea typeface="Calibri"/>
                        <a:cs typeface="Raavi"/>
                      </a:endParaRPr>
                    </a:p>
                  </a:txBody>
                  <a:tcPr marL="9525" marR="9525" marT="9525" marB="0" anchor="ctr"/>
                </a:tc>
                <a:tc>
                  <a:txBody>
                    <a:bodyPr/>
                    <a:lstStyle/>
                    <a:p>
                      <a:pPr marL="0" marR="0" algn="ctr">
                        <a:lnSpc>
                          <a:spcPct val="115000"/>
                        </a:lnSpc>
                        <a:spcBef>
                          <a:spcPts val="0"/>
                        </a:spcBef>
                        <a:spcAft>
                          <a:spcPts val="0"/>
                        </a:spcAft>
                      </a:pPr>
                      <a:r>
                        <a:rPr lang="en-US" sz="1000" b="1" dirty="0">
                          <a:latin typeface="Times New Roman"/>
                          <a:ea typeface="Calibri"/>
                          <a:cs typeface="Raavi"/>
                        </a:rPr>
                        <a:t>b</a:t>
                      </a:r>
                      <a:r>
                        <a:rPr lang="en-US" sz="1000" b="1" baseline="-25000" dirty="0">
                          <a:latin typeface="Times New Roman"/>
                          <a:ea typeface="Calibri"/>
                          <a:cs typeface="Raavi"/>
                        </a:rPr>
                        <a:t>1</a:t>
                      </a:r>
                      <a:r>
                        <a:rPr lang="en-US" sz="1000" b="1" dirty="0">
                          <a:latin typeface="Times New Roman"/>
                          <a:ea typeface="Calibri"/>
                          <a:cs typeface="Raavi"/>
                        </a:rPr>
                        <a:t>r</a:t>
                      </a:r>
                      <a:r>
                        <a:rPr lang="en-US" sz="1000" b="1" baseline="-25000" dirty="0">
                          <a:latin typeface="Times New Roman"/>
                          <a:ea typeface="Calibri"/>
                          <a:cs typeface="Raavi"/>
                        </a:rPr>
                        <a:t>m</a:t>
                      </a:r>
                      <a:endParaRPr lang="en-US" sz="900" dirty="0">
                        <a:latin typeface="Calibri"/>
                        <a:ea typeface="Calibri"/>
                        <a:cs typeface="Raavi"/>
                      </a:endParaRPr>
                    </a:p>
                  </a:txBody>
                  <a:tcPr marL="9525" marR="9525" marT="9525" marB="0" anchor="ctr"/>
                </a:tc>
                <a:tc>
                  <a:txBody>
                    <a:bodyPr/>
                    <a:lstStyle/>
                    <a:p>
                      <a:pPr marL="0" marR="0" algn="ctr">
                        <a:lnSpc>
                          <a:spcPct val="115000"/>
                        </a:lnSpc>
                        <a:spcBef>
                          <a:spcPts val="0"/>
                        </a:spcBef>
                        <a:spcAft>
                          <a:spcPts val="0"/>
                        </a:spcAft>
                      </a:pPr>
                      <a:r>
                        <a:rPr lang="en-US" sz="1000" b="1">
                          <a:latin typeface="Times New Roman"/>
                          <a:ea typeface="Calibri"/>
                          <a:cs typeface="Raavi"/>
                        </a:rPr>
                        <a:t>b</a:t>
                      </a:r>
                      <a:r>
                        <a:rPr lang="en-US" sz="1000" b="1" baseline="-25000">
                          <a:latin typeface="Times New Roman"/>
                          <a:ea typeface="Calibri"/>
                          <a:cs typeface="Raavi"/>
                        </a:rPr>
                        <a:t>2</a:t>
                      </a:r>
                      <a:r>
                        <a:rPr lang="en-US" sz="1000" b="1">
                          <a:latin typeface="Times New Roman"/>
                          <a:ea typeface="Calibri"/>
                          <a:cs typeface="Raavi"/>
                        </a:rPr>
                        <a:t>|r</a:t>
                      </a:r>
                      <a:r>
                        <a:rPr lang="en-US" sz="1000" b="1" baseline="-25000">
                          <a:latin typeface="Times New Roman"/>
                          <a:ea typeface="Calibri"/>
                          <a:cs typeface="Raavi"/>
                        </a:rPr>
                        <a:t>m|</a:t>
                      </a:r>
                      <a:endParaRPr lang="en-US" sz="900">
                        <a:latin typeface="Calibri"/>
                        <a:ea typeface="Calibri"/>
                        <a:cs typeface="Raavi"/>
                      </a:endParaRPr>
                    </a:p>
                  </a:txBody>
                  <a:tcPr marL="9525" marR="9525" marT="9525" marB="0" anchor="ctr"/>
                </a:tc>
                <a:tc>
                  <a:txBody>
                    <a:bodyPr/>
                    <a:lstStyle/>
                    <a:p>
                      <a:pPr marL="0" marR="0" algn="ctr">
                        <a:lnSpc>
                          <a:spcPct val="115000"/>
                        </a:lnSpc>
                        <a:spcBef>
                          <a:spcPts val="0"/>
                        </a:spcBef>
                        <a:spcAft>
                          <a:spcPts val="0"/>
                        </a:spcAft>
                      </a:pPr>
                      <a:r>
                        <a:rPr lang="en-US" sz="1000" b="1">
                          <a:latin typeface="Times New Roman"/>
                          <a:ea typeface="Calibri"/>
                          <a:cs typeface="Raavi"/>
                        </a:rPr>
                        <a:t>b</a:t>
                      </a:r>
                      <a:r>
                        <a:rPr lang="en-US" sz="1000" b="1" baseline="-25000">
                          <a:latin typeface="Times New Roman"/>
                          <a:ea typeface="Calibri"/>
                          <a:cs typeface="Raavi"/>
                        </a:rPr>
                        <a:t>3</a:t>
                      </a:r>
                      <a:r>
                        <a:rPr lang="en-US" sz="1000" b="1">
                          <a:latin typeface="Times New Roman"/>
                          <a:ea typeface="Calibri"/>
                          <a:cs typeface="Raavi"/>
                        </a:rPr>
                        <a:t>r</a:t>
                      </a:r>
                      <a:r>
                        <a:rPr lang="en-US" sz="1000" b="1" baseline="30000">
                          <a:latin typeface="Times New Roman"/>
                          <a:ea typeface="Calibri"/>
                          <a:cs typeface="Raavi"/>
                        </a:rPr>
                        <a:t>2</a:t>
                      </a:r>
                      <a:r>
                        <a:rPr lang="en-US" sz="1000" b="1" baseline="-25000">
                          <a:latin typeface="Times New Roman"/>
                          <a:ea typeface="Calibri"/>
                          <a:cs typeface="Raavi"/>
                        </a:rPr>
                        <a:t>m</a:t>
                      </a:r>
                      <a:endParaRPr lang="en-US" sz="900">
                        <a:latin typeface="Calibri"/>
                        <a:ea typeface="Calibri"/>
                        <a:cs typeface="Raavi"/>
                      </a:endParaRPr>
                    </a:p>
                  </a:txBody>
                  <a:tcPr marL="9525" marR="9525" marT="9525" marB="0" anchor="ctr"/>
                </a:tc>
                <a:tc>
                  <a:txBody>
                    <a:bodyPr/>
                    <a:lstStyle/>
                    <a:p>
                      <a:pPr marL="0" marR="0" algn="ctr">
                        <a:lnSpc>
                          <a:spcPct val="115000"/>
                        </a:lnSpc>
                        <a:spcBef>
                          <a:spcPts val="0"/>
                        </a:spcBef>
                        <a:spcAft>
                          <a:spcPts val="0"/>
                        </a:spcAft>
                      </a:pPr>
                      <a:r>
                        <a:rPr lang="en-US" sz="1000" b="1">
                          <a:latin typeface="Times New Roman"/>
                          <a:ea typeface="Calibri"/>
                          <a:cs typeface="Raavi"/>
                        </a:rPr>
                        <a:t>R Square</a:t>
                      </a:r>
                      <a:endParaRPr lang="en-US" sz="900">
                        <a:latin typeface="Calibri"/>
                        <a:ea typeface="Calibri"/>
                        <a:cs typeface="Raavi"/>
                      </a:endParaRPr>
                    </a:p>
                  </a:txBody>
                  <a:tcPr marL="9525" marR="9525" marT="9525" marB="0" anchor="ctr"/>
                </a:tc>
                <a:extLst>
                  <a:ext uri="{0D108BD9-81ED-4DB2-BD59-A6C34878D82A}">
                    <a16:rowId xmlns:a16="http://schemas.microsoft.com/office/drawing/2014/main" val="10001"/>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Coefficient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0.016</a:t>
                      </a:r>
                      <a:r>
                        <a:rPr lang="en-US" sz="1000" baseline="30000">
                          <a:latin typeface="Times New Roman"/>
                          <a:ea typeface="Calibri"/>
                          <a:cs typeface="Raavi"/>
                        </a:rPr>
                        <a: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0.016</a:t>
                      </a:r>
                      <a:r>
                        <a:rPr lang="en-US" sz="1000" baseline="30000" dirty="0">
                          <a:latin typeface="Times New Roman"/>
                          <a:ea typeface="Calibri"/>
                          <a:cs typeface="Raavi"/>
                        </a:rPr>
                        <a:t>***</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0.530</a:t>
                      </a:r>
                      <a:r>
                        <a:rPr lang="en-US" sz="1000" baseline="30000" dirty="0">
                          <a:latin typeface="Times New Roman"/>
                          <a:ea typeface="Calibri"/>
                          <a:cs typeface="Raavi"/>
                        </a:rPr>
                        <a:t>***</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2.285</a:t>
                      </a:r>
                      <a:r>
                        <a:rPr lang="en-US" sz="1000" baseline="30000">
                          <a:latin typeface="Times New Roman"/>
                          <a:ea typeface="Calibri"/>
                          <a:cs typeface="Raavi"/>
                        </a:rPr>
                        <a:t>***</a:t>
                      </a:r>
                      <a:endParaRPr lang="en-US" sz="900">
                        <a:latin typeface="Calibri"/>
                        <a:ea typeface="Calibri"/>
                        <a:cs typeface="Raavi"/>
                      </a:endParaRPr>
                    </a:p>
                  </a:txBody>
                  <a:tcPr marL="9525" marR="9525" marT="9525" marB="0" anchor="b"/>
                </a:tc>
                <a:tc rowSpan="3">
                  <a:txBody>
                    <a:bodyPr/>
                    <a:lstStyle/>
                    <a:p>
                      <a:pPr marL="0" marR="0" algn="ctr">
                        <a:lnSpc>
                          <a:spcPct val="115000"/>
                        </a:lnSpc>
                        <a:spcBef>
                          <a:spcPts val="0"/>
                        </a:spcBef>
                        <a:spcAft>
                          <a:spcPts val="0"/>
                        </a:spcAft>
                      </a:pPr>
                      <a:r>
                        <a:rPr lang="en-US" sz="1000">
                          <a:latin typeface="Times New Roman"/>
                          <a:ea typeface="Calibri"/>
                          <a:cs typeface="Raavi"/>
                        </a:rPr>
                        <a:t>0.743</a:t>
                      </a:r>
                      <a:endParaRPr lang="en-US" sz="900">
                        <a:latin typeface="Calibri"/>
                        <a:ea typeface="Calibri"/>
                        <a:cs typeface="Raavi"/>
                      </a:endParaRPr>
                    </a:p>
                  </a:txBody>
                  <a:tcPr marL="9525" marR="9525" marT="9525" marB="0" anchor="ctr"/>
                </a:tc>
                <a:extLst>
                  <a:ext uri="{0D108BD9-81ED-4DB2-BD59-A6C34878D82A}">
                    <a16:rowId xmlns:a16="http://schemas.microsoft.com/office/drawing/2014/main" val="10002"/>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T-stat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166.997</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3.887</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56.830</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17.477</a:t>
                      </a:r>
                      <a:endParaRPr lang="en-US" sz="900">
                        <a:latin typeface="Calibri"/>
                        <a:ea typeface="Calibri"/>
                        <a:cs typeface="Raavi"/>
                      </a:endParaRPr>
                    </a:p>
                  </a:txBody>
                  <a:tcPr marL="9525" marR="9525" marT="9525" marB="0" anchor="b"/>
                </a:tc>
                <a:tc vMerge="1">
                  <a:txBody>
                    <a:bodyPr/>
                    <a:lstStyle/>
                    <a:p>
                      <a:endParaRPr lang="en-US"/>
                    </a:p>
                  </a:txBody>
                  <a:tcPr/>
                </a:tc>
                <a:extLst>
                  <a:ext uri="{0D108BD9-81ED-4DB2-BD59-A6C34878D82A}">
                    <a16:rowId xmlns:a16="http://schemas.microsoft.com/office/drawing/2014/main" val="10003"/>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P-value</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0.000%</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0.010%</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0.000%</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0.000%</a:t>
                      </a:r>
                      <a:endParaRPr lang="en-US" sz="900">
                        <a:latin typeface="Calibri"/>
                        <a:ea typeface="Calibri"/>
                        <a:cs typeface="Raavi"/>
                      </a:endParaRPr>
                    </a:p>
                  </a:txBody>
                  <a:tcPr marL="9525" marR="9525" marT="9525" marB="0" anchor="b"/>
                </a:tc>
                <a:tc vMerge="1">
                  <a:txBody>
                    <a:bodyPr/>
                    <a:lstStyle/>
                    <a:p>
                      <a:endParaRPr lang="en-US"/>
                    </a:p>
                  </a:txBody>
                  <a:tcPr/>
                </a:tc>
                <a:extLst>
                  <a:ext uri="{0D108BD9-81ED-4DB2-BD59-A6C34878D82A}">
                    <a16:rowId xmlns:a16="http://schemas.microsoft.com/office/drawing/2014/main" val="10004"/>
                  </a:ext>
                </a:extLst>
              </a:tr>
              <a:tr h="169695">
                <a:tc gridSpan="6">
                  <a:txBody>
                    <a:bodyPr/>
                    <a:lstStyle/>
                    <a:p>
                      <a:pPr marL="0" marR="0" algn="ctr">
                        <a:lnSpc>
                          <a:spcPct val="115000"/>
                        </a:lnSpc>
                        <a:spcBef>
                          <a:spcPts val="0"/>
                        </a:spcBef>
                        <a:spcAft>
                          <a:spcPts val="0"/>
                        </a:spcAft>
                      </a:pPr>
                      <a:r>
                        <a:rPr lang="en-US" sz="1000" b="1" dirty="0">
                          <a:latin typeface="Times New Roman"/>
                          <a:ea typeface="Calibri"/>
                          <a:cs typeface="Raavi"/>
                        </a:rPr>
                        <a:t>Pre-Financial Crisis Period</a:t>
                      </a:r>
                      <a:endParaRPr lang="en-US" sz="900" dirty="0">
                        <a:latin typeface="Calibri"/>
                        <a:ea typeface="Calibri"/>
                        <a:cs typeface="Raav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Coefficient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0.019</a:t>
                      </a:r>
                      <a:r>
                        <a:rPr lang="en-US" sz="1000" baseline="30000">
                          <a:latin typeface="Times New Roman"/>
                          <a:ea typeface="Calibri"/>
                          <a:cs typeface="Raavi"/>
                        </a:rPr>
                        <a: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0.029</a:t>
                      </a:r>
                      <a:r>
                        <a:rPr lang="en-US" sz="1000" baseline="30000">
                          <a:latin typeface="Times New Roman"/>
                          <a:ea typeface="Calibri"/>
                          <a:cs typeface="Raavi"/>
                        </a:rPr>
                        <a: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0.392</a:t>
                      </a:r>
                      <a:r>
                        <a:rPr lang="en-US" sz="1000" baseline="30000" dirty="0">
                          <a:latin typeface="Times New Roman"/>
                          <a:ea typeface="Calibri"/>
                          <a:cs typeface="Raavi"/>
                        </a:rPr>
                        <a:t>***</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3.864</a:t>
                      </a:r>
                      <a:r>
                        <a:rPr lang="en-US" sz="1000" baseline="30000">
                          <a:latin typeface="Times New Roman"/>
                          <a:ea typeface="Calibri"/>
                          <a:cs typeface="Raavi"/>
                        </a:rPr>
                        <a:t>***</a:t>
                      </a:r>
                      <a:endParaRPr lang="en-US" sz="900">
                        <a:latin typeface="Calibri"/>
                        <a:ea typeface="Calibri"/>
                        <a:cs typeface="Raavi"/>
                      </a:endParaRPr>
                    </a:p>
                  </a:txBody>
                  <a:tcPr marL="9525" marR="9525" marT="9525" marB="0" anchor="b"/>
                </a:tc>
                <a:tc rowSpan="3">
                  <a:txBody>
                    <a:bodyPr/>
                    <a:lstStyle/>
                    <a:p>
                      <a:pPr marL="0" marR="0" algn="ctr">
                        <a:lnSpc>
                          <a:spcPct val="115000"/>
                        </a:lnSpc>
                        <a:spcBef>
                          <a:spcPts val="0"/>
                        </a:spcBef>
                        <a:spcAft>
                          <a:spcPts val="0"/>
                        </a:spcAft>
                      </a:pPr>
                      <a:r>
                        <a:rPr lang="en-US" sz="1000">
                          <a:latin typeface="Times New Roman"/>
                          <a:ea typeface="Calibri"/>
                          <a:cs typeface="Raavi"/>
                        </a:rPr>
                        <a:t>0.708</a:t>
                      </a:r>
                      <a:endParaRPr lang="en-US" sz="900">
                        <a:latin typeface="Calibri"/>
                        <a:ea typeface="Calibri"/>
                        <a:cs typeface="Raavi"/>
                      </a:endParaRPr>
                    </a:p>
                  </a:txBody>
                  <a:tcPr marL="9525" marR="9525" marT="9525" marB="0" anchor="ctr"/>
                </a:tc>
                <a:extLst>
                  <a:ext uri="{0D108BD9-81ED-4DB2-BD59-A6C34878D82A}">
                    <a16:rowId xmlns:a16="http://schemas.microsoft.com/office/drawing/2014/main" val="10006"/>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t-stat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116.194</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4.975</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23.331</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13.048</a:t>
                      </a:r>
                      <a:endParaRPr lang="en-US" sz="900">
                        <a:latin typeface="Calibri"/>
                        <a:ea typeface="Calibri"/>
                        <a:cs typeface="Raavi"/>
                      </a:endParaRPr>
                    </a:p>
                  </a:txBody>
                  <a:tcPr marL="9525" marR="9525" marT="9525" marB="0" anchor="b"/>
                </a:tc>
                <a:tc vMerge="1">
                  <a:txBody>
                    <a:bodyPr/>
                    <a:lstStyle/>
                    <a:p>
                      <a:endParaRPr lang="en-US"/>
                    </a:p>
                  </a:txBody>
                  <a:tcPr/>
                </a:tc>
                <a:extLst>
                  <a:ext uri="{0D108BD9-81ED-4DB2-BD59-A6C34878D82A}">
                    <a16:rowId xmlns:a16="http://schemas.microsoft.com/office/drawing/2014/main" val="10007"/>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P-value</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0.000%</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0.000%</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0.000%</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0.000%</a:t>
                      </a:r>
                      <a:endParaRPr lang="en-US" sz="900">
                        <a:latin typeface="Calibri"/>
                        <a:ea typeface="Calibri"/>
                        <a:cs typeface="Raavi"/>
                      </a:endParaRPr>
                    </a:p>
                  </a:txBody>
                  <a:tcPr marL="9525" marR="9525" marT="9525" marB="0" anchor="b"/>
                </a:tc>
                <a:tc vMerge="1">
                  <a:txBody>
                    <a:bodyPr/>
                    <a:lstStyle/>
                    <a:p>
                      <a:endParaRPr lang="en-US"/>
                    </a:p>
                  </a:txBody>
                  <a:tcPr/>
                </a:tc>
                <a:extLst>
                  <a:ext uri="{0D108BD9-81ED-4DB2-BD59-A6C34878D82A}">
                    <a16:rowId xmlns:a16="http://schemas.microsoft.com/office/drawing/2014/main" val="10008"/>
                  </a:ext>
                </a:extLst>
              </a:tr>
              <a:tr h="169695">
                <a:tc gridSpan="6">
                  <a:txBody>
                    <a:bodyPr/>
                    <a:lstStyle/>
                    <a:p>
                      <a:pPr marL="0" marR="0" algn="ctr">
                        <a:lnSpc>
                          <a:spcPct val="115000"/>
                        </a:lnSpc>
                        <a:spcBef>
                          <a:spcPts val="0"/>
                        </a:spcBef>
                        <a:spcAft>
                          <a:spcPts val="0"/>
                        </a:spcAft>
                      </a:pPr>
                      <a:r>
                        <a:rPr lang="en-US" sz="1000" b="1" dirty="0">
                          <a:latin typeface="Times New Roman"/>
                          <a:ea typeface="Calibri"/>
                          <a:cs typeface="Raavi"/>
                        </a:rPr>
                        <a:t>Financial Crisis Period</a:t>
                      </a:r>
                      <a:endParaRPr lang="en-US" sz="900" dirty="0">
                        <a:latin typeface="Calibri"/>
                        <a:ea typeface="Calibri"/>
                        <a:cs typeface="Raav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Coefficient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0.022</a:t>
                      </a:r>
                      <a:r>
                        <a:rPr lang="en-US" sz="1000" baseline="30000">
                          <a:latin typeface="Times New Roman"/>
                          <a:ea typeface="Calibri"/>
                          <a:cs typeface="Raavi"/>
                        </a:rPr>
                        <a: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0.068</a:t>
                      </a:r>
                      <a:r>
                        <a:rPr lang="en-US" sz="1000" baseline="30000">
                          <a:latin typeface="Times New Roman"/>
                          <a:ea typeface="Calibri"/>
                          <a:cs typeface="Raavi"/>
                        </a:rPr>
                        <a: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0.396</a:t>
                      </a:r>
                      <a:r>
                        <a:rPr lang="en-US" sz="1000" baseline="30000" dirty="0">
                          <a:latin typeface="Times New Roman"/>
                          <a:ea typeface="Calibri"/>
                          <a:cs typeface="Raavi"/>
                        </a:rPr>
                        <a:t>***</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3.712</a:t>
                      </a:r>
                      <a:r>
                        <a:rPr lang="en-US" sz="1000" baseline="30000">
                          <a:latin typeface="Times New Roman"/>
                          <a:ea typeface="Calibri"/>
                          <a:cs typeface="Raavi"/>
                        </a:rPr>
                        <a:t>***</a:t>
                      </a:r>
                      <a:endParaRPr lang="en-US" sz="900">
                        <a:latin typeface="Calibri"/>
                        <a:ea typeface="Calibri"/>
                        <a:cs typeface="Raavi"/>
                      </a:endParaRPr>
                    </a:p>
                  </a:txBody>
                  <a:tcPr marL="9525" marR="9525" marT="9525" marB="0" anchor="b"/>
                </a:tc>
                <a:tc rowSpan="3">
                  <a:txBody>
                    <a:bodyPr/>
                    <a:lstStyle/>
                    <a:p>
                      <a:pPr marL="0" marR="0" algn="ctr">
                        <a:lnSpc>
                          <a:spcPct val="115000"/>
                        </a:lnSpc>
                        <a:spcBef>
                          <a:spcPts val="0"/>
                        </a:spcBef>
                        <a:spcAft>
                          <a:spcPts val="0"/>
                        </a:spcAft>
                      </a:pPr>
                      <a:r>
                        <a:rPr lang="en-US" sz="1000">
                          <a:latin typeface="Times New Roman"/>
                          <a:ea typeface="Calibri"/>
                          <a:cs typeface="Raavi"/>
                        </a:rPr>
                        <a:t>0.905</a:t>
                      </a:r>
                      <a:endParaRPr lang="en-US" sz="900">
                        <a:latin typeface="Calibri"/>
                        <a:ea typeface="Calibri"/>
                        <a:cs typeface="Raavi"/>
                      </a:endParaRPr>
                    </a:p>
                  </a:txBody>
                  <a:tcPr marL="9525" marR="9525" marT="9525" marB="0" anchor="ctr"/>
                </a:tc>
                <a:extLst>
                  <a:ext uri="{0D108BD9-81ED-4DB2-BD59-A6C34878D82A}">
                    <a16:rowId xmlns:a16="http://schemas.microsoft.com/office/drawing/2014/main" val="10010"/>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t-stat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26.754</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4.999</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8.159</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6.471</a:t>
                      </a:r>
                      <a:endParaRPr lang="en-US" sz="900" dirty="0">
                        <a:latin typeface="Calibri"/>
                        <a:ea typeface="Calibri"/>
                        <a:cs typeface="Raavi"/>
                      </a:endParaRPr>
                    </a:p>
                  </a:txBody>
                  <a:tcPr marL="9525" marR="9525" marT="9525" marB="0" anchor="b"/>
                </a:tc>
                <a:tc vMerge="1">
                  <a:txBody>
                    <a:bodyPr/>
                    <a:lstStyle/>
                    <a:p>
                      <a:endParaRPr lang="en-US"/>
                    </a:p>
                  </a:txBody>
                  <a:tcPr/>
                </a:tc>
                <a:extLst>
                  <a:ext uri="{0D108BD9-81ED-4DB2-BD59-A6C34878D82A}">
                    <a16:rowId xmlns:a16="http://schemas.microsoft.com/office/drawing/2014/main" val="10011"/>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P-value</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0.000%</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0.000%</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0.000%</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0.000%</a:t>
                      </a:r>
                      <a:endParaRPr lang="en-US" sz="900" dirty="0">
                        <a:latin typeface="Calibri"/>
                        <a:ea typeface="Calibri"/>
                        <a:cs typeface="Raavi"/>
                      </a:endParaRPr>
                    </a:p>
                  </a:txBody>
                  <a:tcPr marL="9525" marR="9525" marT="9525" marB="0" anchor="b"/>
                </a:tc>
                <a:tc vMerge="1">
                  <a:txBody>
                    <a:bodyPr/>
                    <a:lstStyle/>
                    <a:p>
                      <a:endParaRPr lang="en-US"/>
                    </a:p>
                  </a:txBody>
                  <a:tcPr/>
                </a:tc>
                <a:extLst>
                  <a:ext uri="{0D108BD9-81ED-4DB2-BD59-A6C34878D82A}">
                    <a16:rowId xmlns:a16="http://schemas.microsoft.com/office/drawing/2014/main" val="10012"/>
                  </a:ext>
                </a:extLst>
              </a:tr>
              <a:tr h="169695">
                <a:tc gridSpan="6">
                  <a:txBody>
                    <a:bodyPr/>
                    <a:lstStyle/>
                    <a:p>
                      <a:pPr marL="0" marR="0" algn="ctr">
                        <a:lnSpc>
                          <a:spcPct val="115000"/>
                        </a:lnSpc>
                        <a:spcBef>
                          <a:spcPts val="0"/>
                        </a:spcBef>
                        <a:spcAft>
                          <a:spcPts val="0"/>
                        </a:spcAft>
                      </a:pPr>
                      <a:r>
                        <a:rPr lang="en-US" sz="1000" b="1" dirty="0">
                          <a:latin typeface="Times New Roman"/>
                          <a:ea typeface="Calibri"/>
                          <a:cs typeface="Raavi"/>
                        </a:rPr>
                        <a:t>Post-financial Crisis Period</a:t>
                      </a:r>
                      <a:endParaRPr lang="en-US" sz="900" dirty="0">
                        <a:latin typeface="Calibri"/>
                        <a:ea typeface="Calibri"/>
                        <a:cs typeface="Raav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3"/>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Coefficient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0.014</a:t>
                      </a:r>
                      <a:r>
                        <a:rPr lang="en-US" sz="1000" baseline="30000">
                          <a:latin typeface="Times New Roman"/>
                          <a:ea typeface="Calibri"/>
                          <a:cs typeface="Raavi"/>
                        </a:rPr>
                        <a: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-0.003</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0.503</a:t>
                      </a:r>
                      <a:r>
                        <a:rPr lang="en-US" sz="1000" baseline="30000" dirty="0">
                          <a:latin typeface="Times New Roman"/>
                          <a:ea typeface="Calibri"/>
                          <a:cs typeface="Raavi"/>
                        </a:rPr>
                        <a:t>***</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1.890</a:t>
                      </a:r>
                      <a:r>
                        <a:rPr lang="en-US" sz="1000" baseline="30000" dirty="0">
                          <a:latin typeface="Times New Roman"/>
                          <a:ea typeface="Calibri"/>
                          <a:cs typeface="Raavi"/>
                        </a:rPr>
                        <a:t>***</a:t>
                      </a:r>
                      <a:endParaRPr lang="en-US" sz="900" dirty="0">
                        <a:latin typeface="Calibri"/>
                        <a:ea typeface="Calibri"/>
                        <a:cs typeface="Raavi"/>
                      </a:endParaRPr>
                    </a:p>
                  </a:txBody>
                  <a:tcPr marL="9525" marR="9525" marT="9525" marB="0" anchor="b"/>
                </a:tc>
                <a:tc rowSpan="3">
                  <a:txBody>
                    <a:bodyPr/>
                    <a:lstStyle/>
                    <a:p>
                      <a:pPr marL="0" marR="0" algn="ctr">
                        <a:lnSpc>
                          <a:spcPct val="115000"/>
                        </a:lnSpc>
                        <a:spcBef>
                          <a:spcPts val="0"/>
                        </a:spcBef>
                        <a:spcAft>
                          <a:spcPts val="0"/>
                        </a:spcAft>
                      </a:pPr>
                      <a:r>
                        <a:rPr lang="en-US" sz="1000">
                          <a:latin typeface="Times New Roman"/>
                          <a:ea typeface="Calibri"/>
                          <a:cs typeface="Raavi"/>
                        </a:rPr>
                        <a:t>0.722</a:t>
                      </a:r>
                      <a:endParaRPr lang="en-US" sz="900">
                        <a:latin typeface="Calibri"/>
                        <a:ea typeface="Calibri"/>
                        <a:cs typeface="Raavi"/>
                      </a:endParaRPr>
                    </a:p>
                  </a:txBody>
                  <a:tcPr marL="9525" marR="9525" marT="9525" marB="0" anchor="ctr"/>
                </a:tc>
                <a:extLst>
                  <a:ext uri="{0D108BD9-81ED-4DB2-BD59-A6C34878D82A}">
                    <a16:rowId xmlns:a16="http://schemas.microsoft.com/office/drawing/2014/main" val="10014"/>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t-stat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148.161</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-0.588</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46.799</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14.433</a:t>
                      </a:r>
                      <a:endParaRPr lang="en-US" sz="900" dirty="0">
                        <a:latin typeface="Calibri"/>
                        <a:ea typeface="Calibri"/>
                        <a:cs typeface="Raavi"/>
                      </a:endParaRPr>
                    </a:p>
                  </a:txBody>
                  <a:tcPr marL="9525" marR="9525" marT="9525" marB="0" anchor="b"/>
                </a:tc>
                <a:tc vMerge="1">
                  <a:txBody>
                    <a:bodyPr/>
                    <a:lstStyle/>
                    <a:p>
                      <a:endParaRPr lang="en-US"/>
                    </a:p>
                  </a:txBody>
                  <a:tcPr/>
                </a:tc>
                <a:extLst>
                  <a:ext uri="{0D108BD9-81ED-4DB2-BD59-A6C34878D82A}">
                    <a16:rowId xmlns:a16="http://schemas.microsoft.com/office/drawing/2014/main" val="10015"/>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P-value</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0.000%</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55.63%</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0.000%</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0.000%</a:t>
                      </a:r>
                      <a:endParaRPr lang="en-US" sz="900" dirty="0">
                        <a:latin typeface="Calibri"/>
                        <a:ea typeface="Calibri"/>
                        <a:cs typeface="Raavi"/>
                      </a:endParaRPr>
                    </a:p>
                  </a:txBody>
                  <a:tcPr marL="9525" marR="9525" marT="9525" marB="0" anchor="b"/>
                </a:tc>
                <a:tc vMerge="1">
                  <a:txBody>
                    <a:bodyPr/>
                    <a:lstStyle/>
                    <a:p>
                      <a:endParaRPr lang="en-US"/>
                    </a:p>
                  </a:txBody>
                  <a:tcPr/>
                </a:tc>
                <a:extLst>
                  <a:ext uri="{0D108BD9-81ED-4DB2-BD59-A6C34878D82A}">
                    <a16:rowId xmlns:a16="http://schemas.microsoft.com/office/drawing/2014/main" val="10016"/>
                  </a:ext>
                </a:extLst>
              </a:tr>
              <a:tr h="169695">
                <a:tc gridSpan="6">
                  <a:txBody>
                    <a:bodyPr/>
                    <a:lstStyle/>
                    <a:p>
                      <a:pPr marL="0" marR="0" algn="ctr">
                        <a:lnSpc>
                          <a:spcPct val="115000"/>
                        </a:lnSpc>
                        <a:spcBef>
                          <a:spcPts val="0"/>
                        </a:spcBef>
                        <a:spcAft>
                          <a:spcPts val="0"/>
                        </a:spcAft>
                      </a:pPr>
                      <a:r>
                        <a:rPr lang="en-US" sz="1000" b="1" dirty="0">
                          <a:latin typeface="Times New Roman"/>
                          <a:ea typeface="Calibri"/>
                          <a:cs typeface="Raavi"/>
                        </a:rPr>
                        <a:t>Covid-19 Pandemic Period</a:t>
                      </a:r>
                      <a:endParaRPr lang="en-US" sz="900" dirty="0">
                        <a:latin typeface="Calibri"/>
                        <a:ea typeface="Calibri"/>
                        <a:cs typeface="Raav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7"/>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Coefficient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0.012</a:t>
                      </a:r>
                      <a:r>
                        <a:rPr lang="en-US" sz="1000" baseline="30000">
                          <a:latin typeface="Times New Roman"/>
                          <a:ea typeface="Calibri"/>
                          <a:cs typeface="Raavi"/>
                        </a:rPr>
                        <a: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0.014</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0.608</a:t>
                      </a:r>
                      <a:r>
                        <a:rPr lang="en-US" sz="1000" baseline="30000" dirty="0">
                          <a:latin typeface="Times New Roman"/>
                          <a:ea typeface="Calibri"/>
                          <a:cs typeface="Raavi"/>
                        </a:rPr>
                        <a:t>***</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2.652</a:t>
                      </a:r>
                      <a:r>
                        <a:rPr lang="en-US" sz="1000" baseline="30000">
                          <a:latin typeface="Times New Roman"/>
                          <a:ea typeface="Calibri"/>
                          <a:cs typeface="Raavi"/>
                        </a:rPr>
                        <a:t>***</a:t>
                      </a:r>
                      <a:endParaRPr lang="en-US" sz="900">
                        <a:latin typeface="Calibri"/>
                        <a:ea typeface="Calibri"/>
                        <a:cs typeface="Raavi"/>
                      </a:endParaRPr>
                    </a:p>
                  </a:txBody>
                  <a:tcPr marL="9525" marR="9525" marT="9525" marB="0" anchor="b"/>
                </a:tc>
                <a:tc rowSpan="3">
                  <a:txBody>
                    <a:bodyPr/>
                    <a:lstStyle/>
                    <a:p>
                      <a:pPr marL="0" marR="0" algn="ctr">
                        <a:lnSpc>
                          <a:spcPct val="115000"/>
                        </a:lnSpc>
                        <a:spcBef>
                          <a:spcPts val="0"/>
                        </a:spcBef>
                        <a:spcAft>
                          <a:spcPts val="0"/>
                        </a:spcAft>
                      </a:pPr>
                      <a:r>
                        <a:rPr lang="en-US" sz="1000" dirty="0">
                          <a:latin typeface="Times New Roman"/>
                          <a:ea typeface="Calibri"/>
                          <a:cs typeface="Raavi"/>
                        </a:rPr>
                        <a:t>0.989</a:t>
                      </a:r>
                      <a:endParaRPr lang="en-US" sz="900" dirty="0">
                        <a:latin typeface="Calibri"/>
                        <a:ea typeface="Calibri"/>
                        <a:cs typeface="Raavi"/>
                      </a:endParaRPr>
                    </a:p>
                  </a:txBody>
                  <a:tcPr marL="9525" marR="9525" marT="9525" marB="0" anchor="ctr"/>
                </a:tc>
                <a:extLst>
                  <a:ext uri="{0D108BD9-81ED-4DB2-BD59-A6C34878D82A}">
                    <a16:rowId xmlns:a16="http://schemas.microsoft.com/office/drawing/2014/main" val="10018"/>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t-stat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31.581</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1.657</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24.100</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10.021</a:t>
                      </a:r>
                      <a:endParaRPr lang="en-US" sz="900" dirty="0">
                        <a:latin typeface="Calibri"/>
                        <a:ea typeface="Calibri"/>
                        <a:cs typeface="Raavi"/>
                      </a:endParaRPr>
                    </a:p>
                  </a:txBody>
                  <a:tcPr marL="9525" marR="9525" marT="9525" marB="0" anchor="b"/>
                </a:tc>
                <a:tc vMerge="1">
                  <a:txBody>
                    <a:bodyPr/>
                    <a:lstStyle/>
                    <a:p>
                      <a:endParaRPr lang="en-US"/>
                    </a:p>
                  </a:txBody>
                  <a:tcPr/>
                </a:tc>
                <a:extLst>
                  <a:ext uri="{0D108BD9-81ED-4DB2-BD59-A6C34878D82A}">
                    <a16:rowId xmlns:a16="http://schemas.microsoft.com/office/drawing/2014/main" val="10019"/>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P-value</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0.000%</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10.14%</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0.000%</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0.000%</a:t>
                      </a:r>
                      <a:endParaRPr lang="en-US" sz="900" dirty="0">
                        <a:latin typeface="Calibri"/>
                        <a:ea typeface="Calibri"/>
                        <a:cs typeface="Raavi"/>
                      </a:endParaRPr>
                    </a:p>
                  </a:txBody>
                  <a:tcPr marL="9525" marR="9525" marT="9525" marB="0" anchor="b"/>
                </a:tc>
                <a:tc vMerge="1">
                  <a:txBody>
                    <a:bodyPr/>
                    <a:lstStyle/>
                    <a:p>
                      <a:endParaRPr lang="en-US"/>
                    </a:p>
                  </a:txBody>
                  <a:tcPr/>
                </a:tc>
                <a:extLst>
                  <a:ext uri="{0D108BD9-81ED-4DB2-BD59-A6C34878D82A}">
                    <a16:rowId xmlns:a16="http://schemas.microsoft.com/office/drawing/2014/main" val="10020"/>
                  </a:ext>
                </a:extLst>
              </a:tr>
              <a:tr h="169695">
                <a:tc gridSpan="6">
                  <a:txBody>
                    <a:bodyPr/>
                    <a:lstStyle/>
                    <a:p>
                      <a:pPr marL="0" marR="0" algn="ctr">
                        <a:lnSpc>
                          <a:spcPct val="115000"/>
                        </a:lnSpc>
                        <a:spcBef>
                          <a:spcPts val="0"/>
                        </a:spcBef>
                        <a:spcAft>
                          <a:spcPts val="0"/>
                        </a:spcAft>
                      </a:pPr>
                      <a:r>
                        <a:rPr lang="en-US" sz="1000" b="1" dirty="0">
                          <a:solidFill>
                            <a:srgbClr val="000000"/>
                          </a:solidFill>
                          <a:latin typeface="Times New Roman"/>
                          <a:ea typeface="Times New Roman"/>
                          <a:cs typeface="Raavi"/>
                        </a:rPr>
                        <a:t>Post-Covid-19 Unlocking Phase  </a:t>
                      </a:r>
                      <a:endParaRPr lang="en-US" sz="900" dirty="0">
                        <a:latin typeface="Calibri"/>
                        <a:ea typeface="Calibri"/>
                        <a:cs typeface="Raav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21"/>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Coefficient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0.018</a:t>
                      </a:r>
                      <a:r>
                        <a:rPr lang="en-US" sz="1000" baseline="30000">
                          <a:latin typeface="Times New Roman"/>
                          <a:ea typeface="Calibri"/>
                          <a:cs typeface="Raavi"/>
                        </a:rPr>
                        <a: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-0.009</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0.160</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14.984</a:t>
                      </a:r>
                      <a:r>
                        <a:rPr lang="en-US" sz="1000" baseline="30000">
                          <a:latin typeface="Times New Roman"/>
                          <a:ea typeface="Calibri"/>
                          <a:cs typeface="Raavi"/>
                        </a:rPr>
                        <a:t>***</a:t>
                      </a:r>
                      <a:endParaRPr lang="en-US" sz="900">
                        <a:latin typeface="Calibri"/>
                        <a:ea typeface="Calibri"/>
                        <a:cs typeface="Raavi"/>
                      </a:endParaRPr>
                    </a:p>
                  </a:txBody>
                  <a:tcPr marL="9525" marR="9525" marT="9525" marB="0" anchor="b"/>
                </a:tc>
                <a:tc rowSpan="3">
                  <a:txBody>
                    <a:bodyPr/>
                    <a:lstStyle/>
                    <a:p>
                      <a:pPr marL="0" marR="0" algn="ctr">
                        <a:lnSpc>
                          <a:spcPct val="115000"/>
                        </a:lnSpc>
                        <a:spcBef>
                          <a:spcPts val="0"/>
                        </a:spcBef>
                        <a:spcAft>
                          <a:spcPts val="0"/>
                        </a:spcAft>
                      </a:pPr>
                      <a:r>
                        <a:rPr lang="en-US" sz="1000" dirty="0">
                          <a:latin typeface="Times New Roman"/>
                          <a:ea typeface="Calibri"/>
                          <a:cs typeface="Raavi"/>
                        </a:rPr>
                        <a:t>0.485</a:t>
                      </a:r>
                      <a:endParaRPr lang="en-US" sz="900" dirty="0">
                        <a:latin typeface="Calibri"/>
                        <a:ea typeface="Calibri"/>
                        <a:cs typeface="Raavi"/>
                      </a:endParaRPr>
                    </a:p>
                  </a:txBody>
                  <a:tcPr marL="9525" marR="9525" marT="9525" marB="0" anchor="ctr"/>
                </a:tc>
                <a:extLst>
                  <a:ext uri="{0D108BD9-81ED-4DB2-BD59-A6C34878D82A}">
                    <a16:rowId xmlns:a16="http://schemas.microsoft.com/office/drawing/2014/main" val="10022"/>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t-stat</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27.260</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-0.319</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1.583</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4.779</a:t>
                      </a:r>
                      <a:endParaRPr lang="en-US" sz="900" dirty="0">
                        <a:latin typeface="Calibri"/>
                        <a:ea typeface="Calibri"/>
                        <a:cs typeface="Raavi"/>
                      </a:endParaRPr>
                    </a:p>
                  </a:txBody>
                  <a:tcPr marL="9525" marR="9525" marT="9525" marB="0" anchor="b"/>
                </a:tc>
                <a:tc vMerge="1">
                  <a:txBody>
                    <a:bodyPr/>
                    <a:lstStyle/>
                    <a:p>
                      <a:endParaRPr lang="en-US"/>
                    </a:p>
                  </a:txBody>
                  <a:tcPr/>
                </a:tc>
                <a:extLst>
                  <a:ext uri="{0D108BD9-81ED-4DB2-BD59-A6C34878D82A}">
                    <a16:rowId xmlns:a16="http://schemas.microsoft.com/office/drawing/2014/main" val="10023"/>
                  </a:ext>
                </a:extLst>
              </a:tr>
              <a:tr h="169695">
                <a:tc>
                  <a:txBody>
                    <a:bodyPr/>
                    <a:lstStyle/>
                    <a:p>
                      <a:pPr marL="0" marR="0" algn="ctr">
                        <a:lnSpc>
                          <a:spcPct val="115000"/>
                        </a:lnSpc>
                        <a:spcBef>
                          <a:spcPts val="0"/>
                        </a:spcBef>
                        <a:spcAft>
                          <a:spcPts val="0"/>
                        </a:spcAft>
                      </a:pPr>
                      <a:r>
                        <a:rPr lang="en-US" sz="1000" b="1">
                          <a:latin typeface="Times New Roman"/>
                          <a:ea typeface="Calibri"/>
                          <a:cs typeface="Raavi"/>
                        </a:rPr>
                        <a:t>P-value</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a:latin typeface="Times New Roman"/>
                          <a:ea typeface="Calibri"/>
                          <a:cs typeface="Raavi"/>
                        </a:rPr>
                        <a:t>0.000%</a:t>
                      </a:r>
                      <a:endParaRPr lang="en-US" sz="90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74.99%</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11.49%</a:t>
                      </a:r>
                      <a:endParaRPr lang="en-US" sz="900" dirty="0">
                        <a:latin typeface="Calibri"/>
                        <a:ea typeface="Calibri"/>
                        <a:cs typeface="Raavi"/>
                      </a:endParaRPr>
                    </a:p>
                  </a:txBody>
                  <a:tcPr marL="9525" marR="9525" marT="9525" marB="0" anchor="b"/>
                </a:tc>
                <a:tc>
                  <a:txBody>
                    <a:bodyPr/>
                    <a:lstStyle/>
                    <a:p>
                      <a:pPr marL="0" marR="0" algn="ctr">
                        <a:lnSpc>
                          <a:spcPct val="115000"/>
                        </a:lnSpc>
                        <a:spcBef>
                          <a:spcPts val="0"/>
                        </a:spcBef>
                        <a:spcAft>
                          <a:spcPts val="0"/>
                        </a:spcAft>
                      </a:pPr>
                      <a:r>
                        <a:rPr lang="en-US" sz="1000" dirty="0">
                          <a:latin typeface="Times New Roman"/>
                          <a:ea typeface="Calibri"/>
                          <a:cs typeface="Raavi"/>
                        </a:rPr>
                        <a:t>0.000%</a:t>
                      </a:r>
                      <a:endParaRPr lang="en-US" sz="900" dirty="0">
                        <a:latin typeface="Calibri"/>
                        <a:ea typeface="Calibri"/>
                        <a:cs typeface="Raavi"/>
                      </a:endParaRPr>
                    </a:p>
                  </a:txBody>
                  <a:tcPr marL="9525" marR="9525" marT="9525" marB="0" anchor="b"/>
                </a:tc>
                <a:tc vMerge="1">
                  <a:txBody>
                    <a:bodyPr/>
                    <a:lstStyle/>
                    <a:p>
                      <a:endParaRPr lang="en-US"/>
                    </a:p>
                  </a:txBody>
                  <a:tcPr/>
                </a:tc>
                <a:extLst>
                  <a:ext uri="{0D108BD9-81ED-4DB2-BD59-A6C34878D82A}">
                    <a16:rowId xmlns:a16="http://schemas.microsoft.com/office/drawing/2014/main" val="10024"/>
                  </a:ext>
                </a:extLst>
              </a:tr>
            </a:tbl>
          </a:graphicData>
        </a:graphic>
      </p:graphicFrame>
    </p:spTree>
    <p:extLst>
      <p:ext uri="{BB962C8B-B14F-4D97-AF65-F5344CB8AC3E}">
        <p14:creationId xmlns:p14="http://schemas.microsoft.com/office/powerpoint/2010/main" val="2202856613"/>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rPr>
              <a:t>MAIN FINDINGS OF THE STUDY</a:t>
            </a:r>
            <a:endParaRPr lang="en-US" dirty="0"/>
          </a:p>
        </p:txBody>
      </p:sp>
      <p:sp>
        <p:nvSpPr>
          <p:cNvPr id="4" name="Content Placeholder 3"/>
          <p:cNvSpPr>
            <a:spLocks noGrp="1"/>
          </p:cNvSpPr>
          <p:nvPr>
            <p:ph idx="1"/>
          </p:nvPr>
        </p:nvSpPr>
        <p:spPr>
          <a:xfrm>
            <a:off x="1097280" y="2110153"/>
            <a:ext cx="10058400" cy="3974123"/>
          </a:xfrm>
        </p:spPr>
        <p:txBody>
          <a:bodyPr>
            <a:normAutofit/>
          </a:bodyPr>
          <a:lstStyle/>
          <a:p>
            <a:pPr algn="just"/>
            <a:r>
              <a:rPr lang="en-US" dirty="0" smtClean="0"/>
              <a:t>As we can see from table No. 4 we have a different period for analysis of the herding </a:t>
            </a:r>
            <a:r>
              <a:rPr lang="en-US" dirty="0" err="1" smtClean="0"/>
              <a:t>behaviour</a:t>
            </a:r>
            <a:r>
              <a:rPr lang="en-US" dirty="0" smtClean="0"/>
              <a:t>. We have a total of 6 periods to </a:t>
            </a:r>
            <a:r>
              <a:rPr lang="en-US" dirty="0" err="1" smtClean="0"/>
              <a:t>analyse</a:t>
            </a:r>
            <a:r>
              <a:rPr lang="en-US" dirty="0" smtClean="0"/>
              <a:t> the herding </a:t>
            </a:r>
            <a:r>
              <a:rPr lang="en-US" dirty="0" err="1" smtClean="0"/>
              <a:t>behaviour</a:t>
            </a:r>
            <a:r>
              <a:rPr lang="en-US" dirty="0" smtClean="0"/>
              <a:t>. As we </a:t>
            </a:r>
            <a:r>
              <a:rPr lang="en-US" dirty="0" smtClean="0"/>
              <a:t>discussed </a:t>
            </a:r>
            <a:r>
              <a:rPr lang="en-US" dirty="0" smtClean="0"/>
              <a:t>in the methodology part as well, in the case of the CSAD model we need to see the Square deviation returns to see the herding </a:t>
            </a:r>
            <a:r>
              <a:rPr lang="en-US" dirty="0" err="1" smtClean="0"/>
              <a:t>behaviour</a:t>
            </a:r>
            <a:r>
              <a:rPr lang="en-US" dirty="0" smtClean="0"/>
              <a:t> if the Coefficient of the Square deviation returns is negative &amp; we have a statically significant value then we can say that there is herding </a:t>
            </a:r>
            <a:r>
              <a:rPr lang="en-US" dirty="0" err="1" smtClean="0"/>
              <a:t>behaviour</a:t>
            </a:r>
            <a:r>
              <a:rPr lang="en-US" dirty="0" smtClean="0"/>
              <a:t> in that stock market. </a:t>
            </a:r>
            <a:endParaRPr lang="en-US" dirty="0"/>
          </a:p>
          <a:p>
            <a:pPr algn="just"/>
            <a:r>
              <a:rPr lang="en-US" dirty="0" smtClean="0"/>
              <a:t>As </a:t>
            </a:r>
            <a:r>
              <a:rPr lang="en-US" dirty="0" smtClean="0"/>
              <a:t>we can see from table 4 we do not have any negative coefficient value for any of the periods of square deviation returns. </a:t>
            </a:r>
            <a:r>
              <a:rPr lang="en-US" dirty="0" smtClean="0"/>
              <a:t>In </a:t>
            </a:r>
            <a:r>
              <a:rPr lang="en-US" b="1" dirty="0" smtClean="0"/>
              <a:t>Post-financial </a:t>
            </a:r>
            <a:r>
              <a:rPr lang="en-US" b="1" dirty="0" smtClean="0"/>
              <a:t>Crisis Period&amp;Post-Covid-19 Unlocking Phase </a:t>
            </a:r>
            <a:r>
              <a:rPr lang="en-US" dirty="0" smtClean="0"/>
              <a:t>we can see negative value in case of deviation returns but that is not significant. </a:t>
            </a:r>
          </a:p>
          <a:p>
            <a:pPr algn="just"/>
            <a:r>
              <a:rPr lang="en-US" dirty="0" smtClean="0"/>
              <a:t>So as a finding we can say that market is performing efficiently during the complete study period as well as sub-periods as well when we use the return of multi-cap index of nifty as NIFTY 500. And the selected companies as the sample. </a:t>
            </a:r>
          </a:p>
          <a:p>
            <a:pPr marL="0" indent="0">
              <a:buNone/>
            </a:pPr>
            <a:endParaRPr lang="en-US" dirty="0"/>
          </a:p>
        </p:txBody>
      </p:sp>
    </p:spTree>
    <p:extLst>
      <p:ext uri="{BB962C8B-B14F-4D97-AF65-F5344CB8AC3E}">
        <p14:creationId xmlns:p14="http://schemas.microsoft.com/office/powerpoint/2010/main" val="1147257030"/>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rPr>
              <a:t>SUGGESTIONS</a:t>
            </a:r>
            <a:endParaRPr lang="en-US" dirty="0"/>
          </a:p>
        </p:txBody>
      </p:sp>
      <p:sp>
        <p:nvSpPr>
          <p:cNvPr id="3" name="Content Placeholder 2"/>
          <p:cNvSpPr>
            <a:spLocks noGrp="1"/>
          </p:cNvSpPr>
          <p:nvPr>
            <p:ph idx="1"/>
          </p:nvPr>
        </p:nvSpPr>
        <p:spPr>
          <a:xfrm>
            <a:off x="1097280" y="1845734"/>
            <a:ext cx="10058400" cy="4402666"/>
          </a:xfrm>
        </p:spPr>
        <p:txBody>
          <a:bodyPr>
            <a:normAutofit/>
          </a:bodyPr>
          <a:lstStyle/>
          <a:p>
            <a:pPr marL="0" indent="0" algn="just">
              <a:buNone/>
            </a:pPr>
            <a:r>
              <a:rPr lang="en-US" sz="2800" dirty="0" smtClean="0"/>
              <a:t>This study result will be helpful for the researcher to help them to search further related areas by taking the herding </a:t>
            </a:r>
            <a:r>
              <a:rPr lang="en-US" sz="2800" dirty="0" err="1" smtClean="0"/>
              <a:t>behaviour</a:t>
            </a:r>
            <a:r>
              <a:rPr lang="en-US" sz="2800" dirty="0" smtClean="0"/>
              <a:t> in other class assets with the share price. For investors&amp; traders to help them take the better decision using these results as the traders &amp; investors become emotional &amp; take the decision wrongly in short scenario volatility. </a:t>
            </a:r>
            <a:r>
              <a:rPr lang="en-US" sz="2800" dirty="0" err="1" smtClean="0"/>
              <a:t>Resultsare</a:t>
            </a:r>
            <a:r>
              <a:rPr lang="en-US" sz="2800" dirty="0" smtClean="0"/>
              <a:t> also helpful for the regulator to make the market more efficient &amp; protect investor interest. </a:t>
            </a:r>
          </a:p>
          <a:p>
            <a:pPr marL="0" indent="0">
              <a:buNone/>
            </a:pPr>
            <a:endParaRPr lang="en-US" dirty="0"/>
          </a:p>
        </p:txBody>
      </p:sp>
    </p:spTree>
    <p:extLst>
      <p:ext uri="{BB962C8B-B14F-4D97-AF65-F5344CB8AC3E}">
        <p14:creationId xmlns:p14="http://schemas.microsoft.com/office/powerpoint/2010/main" val="597628625"/>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rPr>
              <a:t>CONCLUSION</a:t>
            </a:r>
            <a:endParaRPr lang="en-US" dirty="0"/>
          </a:p>
        </p:txBody>
      </p:sp>
      <p:sp>
        <p:nvSpPr>
          <p:cNvPr id="3" name="Content Placeholder 2"/>
          <p:cNvSpPr>
            <a:spLocks noGrp="1"/>
          </p:cNvSpPr>
          <p:nvPr>
            <p:ph idx="1"/>
          </p:nvPr>
        </p:nvSpPr>
        <p:spPr>
          <a:xfrm>
            <a:off x="1097280" y="1845734"/>
            <a:ext cx="10250658" cy="4023360"/>
          </a:xfrm>
        </p:spPr>
        <p:txBody>
          <a:bodyPr>
            <a:normAutofit fontScale="92500" lnSpcReduction="10000"/>
          </a:bodyPr>
          <a:lstStyle/>
          <a:p>
            <a:pPr marL="0" indent="0" algn="just">
              <a:buNone/>
            </a:pPr>
            <a:r>
              <a:rPr lang="en-US" dirty="0" smtClean="0"/>
              <a:t>	Our </a:t>
            </a:r>
            <a:r>
              <a:rPr lang="en-US" dirty="0" smtClean="0"/>
              <a:t>study did not find any herding </a:t>
            </a:r>
            <a:r>
              <a:rPr lang="en-US" dirty="0" err="1" smtClean="0"/>
              <a:t>behaviour</a:t>
            </a:r>
            <a:r>
              <a:rPr lang="en-US" dirty="0" smtClean="0"/>
              <a:t> during the complete period. Further after dividing the complete period into sub-period still, we were unable to find any evidence of the herding </a:t>
            </a:r>
            <a:r>
              <a:rPr lang="en-US" dirty="0" err="1" smtClean="0"/>
              <a:t>behaviour</a:t>
            </a:r>
            <a:r>
              <a:rPr lang="en-US" dirty="0" smtClean="0"/>
              <a:t> in our study. </a:t>
            </a:r>
            <a:endParaRPr lang="en-US" dirty="0" smtClean="0"/>
          </a:p>
          <a:p>
            <a:pPr marL="0" indent="0" algn="just">
              <a:buNone/>
            </a:pPr>
            <a:r>
              <a:rPr lang="en-US" dirty="0" smtClean="0"/>
              <a:t>	Our </a:t>
            </a:r>
            <a:r>
              <a:rPr lang="en-US" dirty="0" smtClean="0"/>
              <a:t>study results are the same previous done study by </a:t>
            </a:r>
            <a:r>
              <a:rPr lang="en-US" b="1" dirty="0" smtClean="0"/>
              <a:t>Satish (2018)</a:t>
            </a:r>
            <a:r>
              <a:rPr lang="en-US" dirty="0" smtClean="0"/>
              <a:t>  who conducted the study in the Indian stock market during the financial crisis &amp; did not find any evidence of herding while </a:t>
            </a:r>
            <a:r>
              <a:rPr lang="en-US" b="1" dirty="0" smtClean="0"/>
              <a:t>Gupta (2019) &amp; Chauhan et. al. (2019)</a:t>
            </a:r>
            <a:r>
              <a:rPr lang="en-US" dirty="0" smtClean="0"/>
              <a:t> found herding </a:t>
            </a:r>
            <a:r>
              <a:rPr lang="en-US" dirty="0" err="1" smtClean="0"/>
              <a:t>behaviour</a:t>
            </a:r>
            <a:r>
              <a:rPr lang="en-US" dirty="0" smtClean="0"/>
              <a:t> in the Indian stock market that is different from our result. </a:t>
            </a:r>
            <a:endParaRPr lang="en-US" dirty="0" smtClean="0"/>
          </a:p>
          <a:p>
            <a:pPr marL="0" indent="0" algn="just">
              <a:buNone/>
            </a:pPr>
            <a:r>
              <a:rPr lang="en-US" dirty="0"/>
              <a:t>	</a:t>
            </a:r>
            <a:r>
              <a:rPr lang="en-US" dirty="0" smtClean="0"/>
              <a:t>That </a:t>
            </a:r>
            <a:r>
              <a:rPr lang="en-US" dirty="0" smtClean="0"/>
              <a:t>may be because of the study period &amp; lower sample in that study. In the recent period, the study that is conducted in the Indian market is by </a:t>
            </a:r>
            <a:r>
              <a:rPr lang="en-US" b="1" dirty="0" err="1" smtClean="0"/>
              <a:t>Dhall</a:t>
            </a:r>
            <a:r>
              <a:rPr lang="en-US" b="1" dirty="0" smtClean="0"/>
              <a:t> &amp; </a:t>
            </a:r>
            <a:r>
              <a:rPr lang="en-US" b="1" dirty="0" err="1" smtClean="0"/>
              <a:t>Bhanwar</a:t>
            </a:r>
            <a:r>
              <a:rPr lang="en-US" b="1" dirty="0" smtClean="0"/>
              <a:t> </a:t>
            </a:r>
            <a:r>
              <a:rPr lang="en-US" b="1" dirty="0" smtClean="0"/>
              <a:t>(2020)</a:t>
            </a:r>
            <a:r>
              <a:rPr lang="en-US" dirty="0" smtClean="0"/>
              <a:t> in this they took sector indices &amp; sectoral stock to study the herding </a:t>
            </a:r>
            <a:r>
              <a:rPr lang="en-US" dirty="0" err="1" smtClean="0"/>
              <a:t>behaviour</a:t>
            </a:r>
            <a:r>
              <a:rPr lang="en-US" dirty="0" smtClean="0"/>
              <a:t> and found herding </a:t>
            </a:r>
            <a:r>
              <a:rPr lang="en-US" dirty="0" err="1" smtClean="0"/>
              <a:t>behaviour</a:t>
            </a:r>
            <a:r>
              <a:rPr lang="en-US" dirty="0" smtClean="0"/>
              <a:t> in sector indices but our study use market indices of multi-cap which is not showing herding </a:t>
            </a:r>
            <a:r>
              <a:rPr lang="en-US" dirty="0" err="1" smtClean="0"/>
              <a:t>behaviour</a:t>
            </a:r>
            <a:r>
              <a:rPr lang="en-US" dirty="0" smtClean="0"/>
              <a:t> that is different from the result of </a:t>
            </a:r>
            <a:r>
              <a:rPr lang="en-US" b="1" dirty="0" err="1" smtClean="0"/>
              <a:t>Dhall</a:t>
            </a:r>
            <a:r>
              <a:rPr lang="en-US" b="1" dirty="0" smtClean="0"/>
              <a:t> &amp; </a:t>
            </a:r>
            <a:r>
              <a:rPr lang="en-US" b="1" dirty="0" err="1" smtClean="0"/>
              <a:t>Bhanwar</a:t>
            </a:r>
            <a:r>
              <a:rPr lang="en-US" b="1" dirty="0" smtClean="0"/>
              <a:t> </a:t>
            </a:r>
            <a:r>
              <a:rPr lang="en-US" b="1" dirty="0" smtClean="0"/>
              <a:t>(2020)</a:t>
            </a:r>
            <a:r>
              <a:rPr lang="en-US" dirty="0" smtClean="0"/>
              <a:t> study result. </a:t>
            </a:r>
            <a:endParaRPr lang="en-US" dirty="0" smtClean="0"/>
          </a:p>
          <a:p>
            <a:pPr marL="0" indent="0" algn="just">
              <a:buNone/>
            </a:pPr>
            <a:r>
              <a:rPr lang="en-US" dirty="0" smtClean="0"/>
              <a:t>	But </a:t>
            </a:r>
            <a:r>
              <a:rPr lang="en-US" dirty="0" smtClean="0"/>
              <a:t>for the </a:t>
            </a:r>
            <a:r>
              <a:rPr lang="en-US" dirty="0" err="1" smtClean="0"/>
              <a:t>covid</a:t>
            </a:r>
            <a:r>
              <a:rPr lang="en-US" dirty="0" smtClean="0"/>
              <a:t> –19 period, our results are matching </a:t>
            </a:r>
            <a:r>
              <a:rPr lang="en-US" dirty="0" smtClean="0"/>
              <a:t>with </a:t>
            </a:r>
            <a:r>
              <a:rPr lang="en-US" b="1" dirty="0" err="1" smtClean="0"/>
              <a:t>Ferreruela</a:t>
            </a:r>
            <a:r>
              <a:rPr lang="en-US" b="1" dirty="0" smtClean="0"/>
              <a:t> &amp; </a:t>
            </a:r>
            <a:r>
              <a:rPr lang="en-US" b="1" dirty="0" err="1" smtClean="0"/>
              <a:t>Mallor</a:t>
            </a:r>
            <a:r>
              <a:rPr lang="en-US" b="1" dirty="0" smtClean="0"/>
              <a:t> </a:t>
            </a:r>
            <a:r>
              <a:rPr lang="en-US" b="1" dirty="0" smtClean="0"/>
              <a:t>(2021)</a:t>
            </a:r>
            <a:r>
              <a:rPr lang="en-US" dirty="0" smtClean="0"/>
              <a:t>study result that also did not find any herding </a:t>
            </a:r>
            <a:r>
              <a:rPr lang="en-US" dirty="0" err="1" smtClean="0"/>
              <a:t>behaviour</a:t>
            </a:r>
            <a:r>
              <a:rPr lang="en-US" dirty="0" smtClean="0"/>
              <a:t> at Spain &amp; Portugal stock market. </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492726590"/>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rPr>
              <a:t>LIMITATIONS</a:t>
            </a:r>
            <a:endParaRPr lang="en-US" dirty="0"/>
          </a:p>
        </p:txBody>
      </p:sp>
      <p:sp>
        <p:nvSpPr>
          <p:cNvPr id="3" name="Content Placeholder 2"/>
          <p:cNvSpPr>
            <a:spLocks noGrp="1"/>
          </p:cNvSpPr>
          <p:nvPr>
            <p:ph idx="1"/>
          </p:nvPr>
        </p:nvSpPr>
        <p:spPr/>
        <p:txBody>
          <a:bodyPr>
            <a:normAutofit/>
          </a:bodyPr>
          <a:lstStyle/>
          <a:p>
            <a:pPr algn="just"/>
            <a:r>
              <a:rPr lang="en-US" sz="2800" dirty="0" smtClean="0"/>
              <a:t>The study has its limitation as we are using the nifty 500 as market returns Nifty 50 can be used as market returns we also have another market as well Bombay stock exchange where we have the </a:t>
            </a:r>
            <a:r>
              <a:rPr lang="en-US" sz="2800" dirty="0" err="1" smtClean="0"/>
              <a:t>Sensex</a:t>
            </a:r>
            <a:r>
              <a:rPr lang="en-US" sz="2800" dirty="0" smtClean="0"/>
              <a:t> index which also can be used as market return. We are using the limited stock as a sample due to the longer period and unavailability of data. In the shorter period, we can increase the number of companies to </a:t>
            </a:r>
            <a:r>
              <a:rPr lang="en-US" sz="2800" dirty="0" err="1" smtClean="0"/>
              <a:t>analyse</a:t>
            </a:r>
            <a:r>
              <a:rPr lang="en-US" sz="2800" dirty="0" smtClean="0"/>
              <a:t> the herding </a:t>
            </a:r>
            <a:r>
              <a:rPr lang="en-US" sz="2800" dirty="0" err="1" smtClean="0"/>
              <a:t>behaviour</a:t>
            </a:r>
            <a:r>
              <a:rPr lang="en-US" sz="2800" dirty="0" smtClean="0"/>
              <a:t> that can give a good picture as well. The study is limited to market returns only we are not taking particular sector or theme indices to </a:t>
            </a:r>
            <a:r>
              <a:rPr lang="en-US" sz="2800" dirty="0" err="1" smtClean="0"/>
              <a:t>analyse</a:t>
            </a:r>
            <a:r>
              <a:rPr lang="en-US" sz="2800" dirty="0" smtClean="0"/>
              <a:t> herding </a:t>
            </a:r>
            <a:r>
              <a:rPr lang="en-US" sz="2800" dirty="0" err="1" smtClean="0"/>
              <a:t>behaviour</a:t>
            </a:r>
            <a:r>
              <a:rPr lang="en-US" sz="2800" dirty="0" smtClean="0"/>
              <a:t>.</a:t>
            </a:r>
          </a:p>
        </p:txBody>
      </p:sp>
    </p:spTree>
    <p:extLst>
      <p:ext uri="{BB962C8B-B14F-4D97-AF65-F5344CB8AC3E}">
        <p14:creationId xmlns:p14="http://schemas.microsoft.com/office/powerpoint/2010/main" val="1911399430"/>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98219264"/>
              </p:ext>
            </p:extLst>
          </p:nvPr>
        </p:nvGraphicFramePr>
        <p:xfrm>
          <a:off x="0" y="1"/>
          <a:ext cx="12191999" cy="6492240"/>
        </p:xfrm>
        <a:graphic>
          <a:graphicData uri="http://schemas.openxmlformats.org/drawingml/2006/table">
            <a:tbl>
              <a:tblPr firstRow="1" bandRow="1">
                <a:tableStyleId>{5C22544A-7EE6-4342-B048-85BDC9FD1C3A}</a:tableStyleId>
              </a:tblPr>
              <a:tblGrid>
                <a:gridCol w="12191999">
                  <a:extLst>
                    <a:ext uri="{9D8B030D-6E8A-4147-A177-3AD203B41FA5}">
                      <a16:colId xmlns:a16="http://schemas.microsoft.com/office/drawing/2014/main" val="591666433"/>
                    </a:ext>
                  </a:extLst>
                </a:gridCol>
              </a:tblGrid>
              <a:tr h="6417424">
                <a:tc>
                  <a:txBody>
                    <a:bodyPr/>
                    <a:lstStyle/>
                    <a:p>
                      <a:pPr algn="ctr"/>
                      <a:endParaRPr lang="en-US" sz="3600" dirty="0" smtClean="0">
                        <a:solidFill>
                          <a:srgbClr val="00B050"/>
                        </a:solidFill>
                      </a:endParaRPr>
                    </a:p>
                    <a:p>
                      <a:pPr algn="ctr"/>
                      <a:endParaRPr lang="en-US" sz="9600" dirty="0" smtClean="0">
                        <a:solidFill>
                          <a:srgbClr val="00B050"/>
                        </a:solidFill>
                      </a:endParaRPr>
                    </a:p>
                    <a:p>
                      <a:pPr algn="ctr"/>
                      <a:r>
                        <a:rPr lang="en-US" sz="8800" dirty="0" smtClean="0">
                          <a:solidFill>
                            <a:srgbClr val="00B050"/>
                          </a:solidFill>
                        </a:rPr>
                        <a:t>THANK YOU</a:t>
                      </a:r>
                      <a:r>
                        <a:rPr lang="en-US" sz="5400" dirty="0" smtClean="0">
                          <a:solidFill>
                            <a:srgbClr val="00B050"/>
                          </a:solidFill>
                        </a:rPr>
                        <a:t/>
                      </a:r>
                      <a:br>
                        <a:rPr lang="en-US" sz="5400" dirty="0" smtClean="0">
                          <a:solidFill>
                            <a:srgbClr val="00B050"/>
                          </a:solidFill>
                        </a:rPr>
                      </a:br>
                      <a:r>
                        <a:rPr lang="en-US" sz="5400" dirty="0" smtClean="0">
                          <a:solidFill>
                            <a:srgbClr val="00B050"/>
                          </a:solidFill>
                        </a:rPr>
                        <a:t/>
                      </a:r>
                      <a:br>
                        <a:rPr lang="en-US" sz="5400" dirty="0" smtClean="0">
                          <a:solidFill>
                            <a:srgbClr val="00B050"/>
                          </a:solidFill>
                        </a:rPr>
                      </a:br>
                      <a:r>
                        <a:rPr lang="en-US" sz="5400" dirty="0" smtClean="0">
                          <a:solidFill>
                            <a:schemeClr val="tx1"/>
                          </a:solidFill>
                        </a:rPr>
                        <a:t>Any Question ?</a:t>
                      </a:r>
                    </a:p>
                    <a:p>
                      <a:pPr algn="ctr"/>
                      <a:r>
                        <a:rPr lang="en-US" sz="6000" dirty="0" smtClean="0"/>
                        <a:t/>
                      </a:r>
                      <a:br>
                        <a:rPr lang="en-US" sz="6000" dirty="0" smtClean="0"/>
                      </a:br>
                      <a:r>
                        <a:rPr lang="en-US" sz="3200" dirty="0" smtClean="0"/>
                        <a:t>Contact-</a:t>
                      </a:r>
                      <a:r>
                        <a:rPr lang="en-US" sz="2800" dirty="0" smtClean="0"/>
                        <a:t>Email id-Singhheavendeep@gmail.com</a:t>
                      </a:r>
                      <a:endParaRPr lang="en-US" sz="2800" dirty="0"/>
                    </a:p>
                  </a:txBody>
                  <a:tcPr/>
                </a:tc>
                <a:extLst>
                  <a:ext uri="{0D108BD9-81ED-4DB2-BD59-A6C34878D82A}">
                    <a16:rowId xmlns:a16="http://schemas.microsoft.com/office/drawing/2014/main" val="1376459674"/>
                  </a:ext>
                </a:extLst>
              </a:tr>
            </a:tbl>
          </a:graphicData>
        </a:graphic>
      </p:graphicFrame>
    </p:spTree>
    <p:extLst>
      <p:ext uri="{BB962C8B-B14F-4D97-AF65-F5344CB8AC3E}">
        <p14:creationId xmlns:p14="http://schemas.microsoft.com/office/powerpoint/2010/main" val="246125843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rPr>
              <a:t>INTRODUCTION</a:t>
            </a:r>
            <a:endParaRPr lang="en-US" dirty="0">
              <a:solidFill>
                <a:srgbClr val="00B050"/>
              </a:solidFill>
            </a:endParaRPr>
          </a:p>
        </p:txBody>
      </p:sp>
      <p:sp>
        <p:nvSpPr>
          <p:cNvPr id="3" name="Content Placeholder 2"/>
          <p:cNvSpPr>
            <a:spLocks noGrp="1"/>
          </p:cNvSpPr>
          <p:nvPr>
            <p:ph idx="1"/>
          </p:nvPr>
        </p:nvSpPr>
        <p:spPr/>
        <p:txBody>
          <a:bodyPr>
            <a:normAutofit/>
          </a:bodyPr>
          <a:lstStyle/>
          <a:p>
            <a:pPr algn="just"/>
            <a:endParaRPr lang="en-US" sz="2800" dirty="0" smtClean="0"/>
          </a:p>
          <a:p>
            <a:pPr algn="just"/>
            <a:r>
              <a:rPr lang="en-US" sz="2800" dirty="0" smtClean="0"/>
              <a:t>Efficient </a:t>
            </a:r>
            <a:r>
              <a:rPr lang="en-US" sz="2800" dirty="0" smtClean="0"/>
              <a:t>Market Hypothesis (EMH) said that it is impossible to beat the market in anyways as the market price reflect all the information available but many researcher start finding evidence against this hypothesis &amp; called it anomalies of stock market. </a:t>
            </a:r>
            <a:r>
              <a:rPr lang="en-US" sz="2800" dirty="0" smtClean="0">
                <a:solidFill>
                  <a:srgbClr val="00B0F0"/>
                </a:solidFill>
              </a:rPr>
              <a:t>(FAMA 1960). </a:t>
            </a:r>
            <a:r>
              <a:rPr lang="en-US" sz="2800" dirty="0" smtClean="0">
                <a:solidFill>
                  <a:schemeClr val="tx1"/>
                </a:solidFill>
              </a:rPr>
              <a:t>Investor &amp; traders not always react rationally there are some event happened that in the market and they behave irrationally during these times.</a:t>
            </a:r>
          </a:p>
          <a:p>
            <a:pPr algn="just"/>
            <a:endParaRPr lang="en-US" dirty="0">
              <a:solidFill>
                <a:srgbClr val="0070C0"/>
              </a:solidFill>
            </a:endParaRPr>
          </a:p>
          <a:p>
            <a:pPr algn="just"/>
            <a:endParaRPr lang="en-US" dirty="0"/>
          </a:p>
        </p:txBody>
      </p:sp>
    </p:spTree>
    <p:extLst>
      <p:ext uri="{BB962C8B-B14F-4D97-AF65-F5344CB8AC3E}">
        <p14:creationId xmlns:p14="http://schemas.microsoft.com/office/powerpoint/2010/main" val="52047233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B050"/>
                </a:solidFill>
              </a:rPr>
              <a:t>INTRODUCTION</a:t>
            </a:r>
            <a:endParaRPr lang="en-US" dirty="0"/>
          </a:p>
        </p:txBody>
      </p:sp>
      <p:sp>
        <p:nvSpPr>
          <p:cNvPr id="3" name="Content Placeholder 2"/>
          <p:cNvSpPr>
            <a:spLocks noGrp="1"/>
          </p:cNvSpPr>
          <p:nvPr>
            <p:ph idx="1"/>
          </p:nvPr>
        </p:nvSpPr>
        <p:spPr>
          <a:xfrm>
            <a:off x="1097280" y="1862359"/>
            <a:ext cx="10058400" cy="4023360"/>
          </a:xfrm>
        </p:spPr>
        <p:txBody>
          <a:bodyPr>
            <a:normAutofit lnSpcReduction="10000"/>
          </a:bodyPr>
          <a:lstStyle/>
          <a:p>
            <a:pPr marL="0" indent="0" algn="ctr">
              <a:buNone/>
            </a:pPr>
            <a:endParaRPr lang="en-US" sz="3200" dirty="0"/>
          </a:p>
          <a:p>
            <a:pPr marL="0" indent="0" algn="ctr">
              <a:buNone/>
            </a:pPr>
            <a:r>
              <a:rPr lang="en-US" sz="3200" dirty="0" smtClean="0"/>
              <a:t>Herding </a:t>
            </a:r>
            <a:r>
              <a:rPr lang="en-US" sz="3200" dirty="0" err="1" smtClean="0"/>
              <a:t>Behaviour</a:t>
            </a:r>
            <a:endParaRPr lang="en-US" sz="3200" dirty="0" smtClean="0"/>
          </a:p>
          <a:p>
            <a:pPr algn="just"/>
            <a:r>
              <a:rPr lang="en-US" sz="2800" dirty="0" smtClean="0"/>
              <a:t>Herding </a:t>
            </a:r>
            <a:r>
              <a:rPr lang="en-US" sz="2800" dirty="0" err="1" smtClean="0"/>
              <a:t>behaviour</a:t>
            </a:r>
            <a:r>
              <a:rPr lang="en-US" sz="2800" dirty="0" smtClean="0"/>
              <a:t> is the situation when the investor overlook their own analysis and think that big investor have better analysis &amp; information and they start imitating their decision and market start moving one side. This </a:t>
            </a:r>
            <a:r>
              <a:rPr lang="en-US" sz="2800" dirty="0" err="1" smtClean="0"/>
              <a:t>sitution</a:t>
            </a:r>
            <a:r>
              <a:rPr lang="en-US" sz="2800" dirty="0" smtClean="0"/>
              <a:t> generally happen in the extreme fear and extreme greed situations.</a:t>
            </a:r>
          </a:p>
          <a:p>
            <a:pPr>
              <a:buFont typeface="Wingdings" panose="05000000000000000000" pitchFamily="2" charset="2"/>
              <a:buChar char="Ø"/>
            </a:pPr>
            <a:endParaRPr lang="en-US" dirty="0" smtClean="0"/>
          </a:p>
          <a:p>
            <a:pPr marL="0" indent="0">
              <a:buNone/>
            </a:pPr>
            <a:r>
              <a:rPr lang="en-US" dirty="0" smtClean="0"/>
              <a:t> </a:t>
            </a:r>
          </a:p>
          <a:p>
            <a:endParaRPr lang="en-US" dirty="0"/>
          </a:p>
          <a:p>
            <a:endParaRPr lang="en-US" dirty="0"/>
          </a:p>
        </p:txBody>
      </p:sp>
    </p:spTree>
    <p:extLst>
      <p:ext uri="{BB962C8B-B14F-4D97-AF65-F5344CB8AC3E}">
        <p14:creationId xmlns:p14="http://schemas.microsoft.com/office/powerpoint/2010/main" val="80784038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B050"/>
                </a:solidFill>
              </a:rPr>
              <a:t>LITERATURE </a:t>
            </a:r>
            <a:r>
              <a:rPr lang="en-US" dirty="0" smtClean="0">
                <a:solidFill>
                  <a:srgbClr val="00B050"/>
                </a:solidFill>
              </a:rPr>
              <a:t>REVIEW</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72973271"/>
              </p:ext>
            </p:extLst>
          </p:nvPr>
        </p:nvGraphicFramePr>
        <p:xfrm>
          <a:off x="1097279" y="1845734"/>
          <a:ext cx="10058401" cy="4351257"/>
        </p:xfrm>
        <a:graphic>
          <a:graphicData uri="http://schemas.openxmlformats.org/drawingml/2006/table">
            <a:tbl>
              <a:tblPr>
                <a:tableStyleId>{5C22544A-7EE6-4342-B048-85BDC9FD1C3A}</a:tableStyleId>
              </a:tblPr>
              <a:tblGrid>
                <a:gridCol w="711748">
                  <a:extLst>
                    <a:ext uri="{9D8B030D-6E8A-4147-A177-3AD203B41FA5}">
                      <a16:colId xmlns:a16="http://schemas.microsoft.com/office/drawing/2014/main" val="341413782"/>
                    </a:ext>
                  </a:extLst>
                </a:gridCol>
                <a:gridCol w="1787393">
                  <a:extLst>
                    <a:ext uri="{9D8B030D-6E8A-4147-A177-3AD203B41FA5}">
                      <a16:colId xmlns:a16="http://schemas.microsoft.com/office/drawing/2014/main" val="1638935196"/>
                    </a:ext>
                  </a:extLst>
                </a:gridCol>
                <a:gridCol w="2937144">
                  <a:extLst>
                    <a:ext uri="{9D8B030D-6E8A-4147-A177-3AD203B41FA5}">
                      <a16:colId xmlns:a16="http://schemas.microsoft.com/office/drawing/2014/main" val="2729146488"/>
                    </a:ext>
                  </a:extLst>
                </a:gridCol>
                <a:gridCol w="1480605">
                  <a:extLst>
                    <a:ext uri="{9D8B030D-6E8A-4147-A177-3AD203B41FA5}">
                      <a16:colId xmlns:a16="http://schemas.microsoft.com/office/drawing/2014/main" val="1006179370"/>
                    </a:ext>
                  </a:extLst>
                </a:gridCol>
                <a:gridCol w="3141511">
                  <a:extLst>
                    <a:ext uri="{9D8B030D-6E8A-4147-A177-3AD203B41FA5}">
                      <a16:colId xmlns:a16="http://schemas.microsoft.com/office/drawing/2014/main" val="1722738743"/>
                    </a:ext>
                  </a:extLst>
                </a:gridCol>
              </a:tblGrid>
              <a:tr h="313267">
                <a:tc>
                  <a:txBody>
                    <a:bodyPr/>
                    <a:lstStyle/>
                    <a:p>
                      <a:pPr algn="ctr" fontAlgn="ctr"/>
                      <a:r>
                        <a:rPr lang="en-US" sz="1800" b="1" u="none" strike="noStrike" dirty="0">
                          <a:effectLst/>
                        </a:rPr>
                        <a:t>Sr. No.</a:t>
                      </a:r>
                      <a:endParaRPr lang="en-US" sz="1800" b="1" i="0" u="none" strike="noStrike" dirty="0">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800" b="1" u="none" strike="noStrike" dirty="0">
                          <a:effectLst/>
                        </a:rPr>
                        <a:t>Author</a:t>
                      </a:r>
                      <a:endParaRPr lang="en-US" sz="1800" b="1" i="0" u="none" strike="noStrike" dirty="0">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800" b="1" u="none" strike="noStrike" dirty="0">
                          <a:effectLst/>
                        </a:rPr>
                        <a:t>Objectives</a:t>
                      </a:r>
                      <a:endParaRPr lang="en-US" sz="1800" b="1" i="0" u="none" strike="noStrike" dirty="0">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800" b="1" u="none" strike="noStrike" dirty="0">
                          <a:effectLst/>
                        </a:rPr>
                        <a:t>Country</a:t>
                      </a:r>
                      <a:endParaRPr lang="en-US" sz="1800" b="1" i="0" u="none" strike="noStrike" dirty="0">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800" b="1" u="none" strike="noStrike" dirty="0">
                          <a:effectLst/>
                        </a:rPr>
                        <a:t>Findings</a:t>
                      </a:r>
                      <a:endParaRPr lang="en-US" sz="1800" b="1" i="0" u="none" strike="noStrike" dirty="0">
                        <a:solidFill>
                          <a:srgbClr val="000000"/>
                        </a:solidFill>
                        <a:effectLst/>
                        <a:latin typeface="Times New Roman" panose="02020603050405020304" pitchFamily="18" charset="0"/>
                      </a:endParaRPr>
                    </a:p>
                  </a:txBody>
                  <a:tcPr marL="6977" marR="6977" marT="6977" marB="0" anchor="ctr"/>
                </a:tc>
                <a:extLst>
                  <a:ext uri="{0D108BD9-81ED-4DB2-BD59-A6C34878D82A}">
                    <a16:rowId xmlns:a16="http://schemas.microsoft.com/office/drawing/2014/main" val="4242526667"/>
                  </a:ext>
                </a:extLst>
              </a:tr>
              <a:tr h="579351">
                <a:tc>
                  <a:txBody>
                    <a:bodyPr/>
                    <a:lstStyle/>
                    <a:p>
                      <a:pPr algn="ctr" fontAlgn="b"/>
                      <a:r>
                        <a:rPr lang="en-US" sz="1400" u="none" strike="noStrike" dirty="0">
                          <a:effectLst/>
                        </a:rPr>
                        <a:t>1</a:t>
                      </a:r>
                      <a:endParaRPr lang="en-US" sz="1400" b="0" i="0" u="none" strike="noStrike" dirty="0">
                        <a:solidFill>
                          <a:srgbClr val="000000"/>
                        </a:solidFill>
                        <a:effectLst/>
                        <a:latin typeface="Calibri" panose="020F0502020204030204" pitchFamily="34" charset="0"/>
                      </a:endParaRPr>
                    </a:p>
                  </a:txBody>
                  <a:tcPr marL="6977" marR="6977" marT="6977" marB="0" anchor="ctr"/>
                </a:tc>
                <a:tc>
                  <a:txBody>
                    <a:bodyPr/>
                    <a:lstStyle/>
                    <a:p>
                      <a:pPr algn="ctr" fontAlgn="ctr"/>
                      <a:r>
                        <a:rPr lang="en-US" sz="1400" u="none" strike="noStrike" dirty="0">
                          <a:effectLst/>
                        </a:rPr>
                        <a:t>Sharma  &amp; Singh (2006)</a:t>
                      </a:r>
                      <a:endParaRPr lang="en-US" sz="1400" b="0" i="0" u="none" strike="noStrike" dirty="0">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dirty="0">
                          <a:effectLst/>
                        </a:rPr>
                        <a:t>To study the DOW effect in BSE market of </a:t>
                      </a:r>
                      <a:r>
                        <a:rPr lang="en-US" sz="1400" u="none" strike="noStrike" dirty="0">
                          <a:effectLst/>
                        </a:rPr>
                        <a:t>I</a:t>
                      </a:r>
                      <a:r>
                        <a:rPr lang="en-US" sz="1400" u="none" strike="noStrike" dirty="0" smtClean="0">
                          <a:effectLst/>
                        </a:rPr>
                        <a:t>ndia</a:t>
                      </a:r>
                      <a:endParaRPr lang="en-US" sz="1400" b="0" i="0" u="none" strike="noStrike" dirty="0">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a:effectLst/>
                        </a:rPr>
                        <a:t>India</a:t>
                      </a:r>
                      <a:endParaRPr lang="en-US" sz="1400" b="0" i="0" u="none" strike="noStrike">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dirty="0">
                          <a:effectLst/>
                        </a:rPr>
                        <a:t>The found negative return on  Tuesday &amp; positive </a:t>
                      </a:r>
                      <a:r>
                        <a:rPr lang="en-US" sz="1400" u="none" strike="noStrike" dirty="0" smtClean="0">
                          <a:effectLst/>
                        </a:rPr>
                        <a:t>return on </a:t>
                      </a:r>
                      <a:r>
                        <a:rPr lang="en-US" sz="1400" u="none" strike="noStrike" dirty="0">
                          <a:effectLst/>
                        </a:rPr>
                        <a:t>Wednesday</a:t>
                      </a:r>
                      <a:endParaRPr lang="en-US" sz="1400" b="0" i="0" u="none" strike="noStrike" dirty="0">
                        <a:solidFill>
                          <a:srgbClr val="000000"/>
                        </a:solidFill>
                        <a:effectLst/>
                        <a:latin typeface="Times New Roman" panose="02020603050405020304" pitchFamily="18" charset="0"/>
                      </a:endParaRPr>
                    </a:p>
                  </a:txBody>
                  <a:tcPr marL="6977" marR="6977" marT="6977" marB="0" anchor="ctr"/>
                </a:tc>
                <a:extLst>
                  <a:ext uri="{0D108BD9-81ED-4DB2-BD59-A6C34878D82A}">
                    <a16:rowId xmlns:a16="http://schemas.microsoft.com/office/drawing/2014/main" val="2855858939"/>
                  </a:ext>
                </a:extLst>
              </a:tr>
              <a:tr h="579351">
                <a:tc>
                  <a:txBody>
                    <a:bodyPr/>
                    <a:lstStyle/>
                    <a:p>
                      <a:pPr algn="ctr" fontAlgn="b"/>
                      <a:r>
                        <a:rPr lang="en-US" sz="1400" u="none" strike="noStrike" dirty="0">
                          <a:effectLst/>
                        </a:rPr>
                        <a:t>2</a:t>
                      </a:r>
                      <a:endParaRPr lang="en-US" sz="1400" b="0" i="0" u="none" strike="noStrike" dirty="0">
                        <a:solidFill>
                          <a:srgbClr val="000000"/>
                        </a:solidFill>
                        <a:effectLst/>
                        <a:latin typeface="Calibri" panose="020F0502020204030204" pitchFamily="34" charset="0"/>
                      </a:endParaRPr>
                    </a:p>
                  </a:txBody>
                  <a:tcPr marL="6977" marR="6977" marT="6977" marB="0" anchor="ctr"/>
                </a:tc>
                <a:tc>
                  <a:txBody>
                    <a:bodyPr/>
                    <a:lstStyle/>
                    <a:p>
                      <a:pPr algn="ctr" fontAlgn="ctr"/>
                      <a:r>
                        <a:rPr lang="en-US" sz="1400" u="none" strike="noStrike">
                          <a:effectLst/>
                        </a:rPr>
                        <a:t>Washer et al. (2011)</a:t>
                      </a:r>
                      <a:endParaRPr lang="en-US" sz="1400" b="0" i="0" u="none" strike="noStrike">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dirty="0">
                          <a:effectLst/>
                        </a:rPr>
                        <a:t>To investigate the DOW effect in </a:t>
                      </a:r>
                      <a:r>
                        <a:rPr lang="en-US" sz="1400" u="none" strike="noStrike" dirty="0" smtClean="0">
                          <a:effectLst/>
                        </a:rPr>
                        <a:t>Canadian </a:t>
                      </a:r>
                      <a:r>
                        <a:rPr lang="en-US" sz="1400" u="none" strike="noStrike" dirty="0">
                          <a:effectLst/>
                        </a:rPr>
                        <a:t>money market</a:t>
                      </a:r>
                      <a:endParaRPr lang="en-US" sz="1400" b="0" i="0" u="none" strike="noStrike" dirty="0">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dirty="0">
                          <a:effectLst/>
                        </a:rPr>
                        <a:t>Canada</a:t>
                      </a:r>
                      <a:endParaRPr lang="en-US" sz="1400" b="0" i="0" u="none" strike="noStrike" dirty="0">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dirty="0" smtClean="0">
                          <a:effectLst/>
                        </a:rPr>
                        <a:t>Highest </a:t>
                      </a:r>
                      <a:r>
                        <a:rPr lang="en-US" sz="1400" u="none" strike="noStrike" dirty="0">
                          <a:effectLst/>
                        </a:rPr>
                        <a:t>return on Wednesday</a:t>
                      </a:r>
                      <a:endParaRPr lang="en-US" sz="1400" b="0" i="0" u="none" strike="noStrike" dirty="0">
                        <a:solidFill>
                          <a:srgbClr val="000000"/>
                        </a:solidFill>
                        <a:effectLst/>
                        <a:latin typeface="Times New Roman" panose="02020603050405020304" pitchFamily="18" charset="0"/>
                      </a:endParaRPr>
                    </a:p>
                  </a:txBody>
                  <a:tcPr marL="6977" marR="6977" marT="6977" marB="0" anchor="ctr"/>
                </a:tc>
                <a:extLst>
                  <a:ext uri="{0D108BD9-81ED-4DB2-BD59-A6C34878D82A}">
                    <a16:rowId xmlns:a16="http://schemas.microsoft.com/office/drawing/2014/main" val="1895566314"/>
                  </a:ext>
                </a:extLst>
              </a:tr>
              <a:tr h="579351">
                <a:tc>
                  <a:txBody>
                    <a:bodyPr/>
                    <a:lstStyle/>
                    <a:p>
                      <a:pPr algn="ctr" fontAlgn="b"/>
                      <a:r>
                        <a:rPr lang="en-US" sz="1400" u="none" strike="noStrike" dirty="0">
                          <a:effectLst/>
                        </a:rPr>
                        <a:t>3</a:t>
                      </a:r>
                      <a:endParaRPr lang="en-US" sz="1400" b="0" i="0" u="none" strike="noStrike" dirty="0">
                        <a:solidFill>
                          <a:srgbClr val="000000"/>
                        </a:solidFill>
                        <a:effectLst/>
                        <a:latin typeface="Calibri" panose="020F0502020204030204" pitchFamily="34" charset="0"/>
                      </a:endParaRPr>
                    </a:p>
                  </a:txBody>
                  <a:tcPr marL="6977" marR="6977" marT="6977" marB="0" anchor="ctr"/>
                </a:tc>
                <a:tc>
                  <a:txBody>
                    <a:bodyPr/>
                    <a:lstStyle/>
                    <a:p>
                      <a:pPr algn="ctr" fontAlgn="ctr"/>
                      <a:r>
                        <a:rPr lang="fi-FI" sz="1400" u="none" strike="noStrike">
                          <a:effectLst/>
                        </a:rPr>
                        <a:t>Compton, W., Kunkel, R. A., &amp; Kuhlemeyer, G. (2013)</a:t>
                      </a:r>
                      <a:endParaRPr lang="fi-FI" sz="1400" b="0" i="0" u="none" strike="noStrike">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dirty="0">
                          <a:effectLst/>
                        </a:rPr>
                        <a:t>To investigate calendar</a:t>
                      </a:r>
                      <a:br>
                        <a:rPr lang="en-US" sz="1400" u="none" strike="noStrike" dirty="0">
                          <a:effectLst/>
                        </a:rPr>
                      </a:br>
                      <a:r>
                        <a:rPr lang="en-US" sz="1400" u="none" strike="noStrike" dirty="0">
                          <a:effectLst/>
                        </a:rPr>
                        <a:t>anomalies in Russian stock and bond market</a:t>
                      </a:r>
                      <a:endParaRPr lang="en-US" sz="1400" b="0" i="0" u="none" strike="noStrike" dirty="0">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a:effectLst/>
                        </a:rPr>
                        <a:t>Russia</a:t>
                      </a:r>
                      <a:endParaRPr lang="en-US" sz="1400" b="0" i="0" u="none" strike="noStrike">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dirty="0">
                          <a:effectLst/>
                        </a:rPr>
                        <a:t>(+) TOM 1st &amp; 2nd day of the month in both market (+) January effect in bonds</a:t>
                      </a:r>
                      <a:endParaRPr lang="en-US" sz="1400" b="0" i="0" u="none" strike="noStrike" dirty="0">
                        <a:solidFill>
                          <a:srgbClr val="000000"/>
                        </a:solidFill>
                        <a:effectLst/>
                        <a:latin typeface="Times New Roman" panose="02020603050405020304" pitchFamily="18" charset="0"/>
                      </a:endParaRPr>
                    </a:p>
                  </a:txBody>
                  <a:tcPr marL="6977" marR="6977" marT="6977" marB="0" anchor="ctr"/>
                </a:tc>
                <a:extLst>
                  <a:ext uri="{0D108BD9-81ED-4DB2-BD59-A6C34878D82A}">
                    <a16:rowId xmlns:a16="http://schemas.microsoft.com/office/drawing/2014/main" val="2051059121"/>
                  </a:ext>
                </a:extLst>
              </a:tr>
              <a:tr h="579351">
                <a:tc>
                  <a:txBody>
                    <a:bodyPr/>
                    <a:lstStyle/>
                    <a:p>
                      <a:pPr algn="ctr" fontAlgn="b"/>
                      <a:r>
                        <a:rPr lang="en-US" sz="1400" u="none" strike="noStrike" dirty="0">
                          <a:effectLst/>
                        </a:rPr>
                        <a:t>4</a:t>
                      </a:r>
                      <a:endParaRPr lang="en-US" sz="1400" b="0" i="0" u="none" strike="noStrike" dirty="0">
                        <a:solidFill>
                          <a:srgbClr val="000000"/>
                        </a:solidFill>
                        <a:effectLst/>
                        <a:latin typeface="Calibri" panose="020F0502020204030204" pitchFamily="34" charset="0"/>
                      </a:endParaRPr>
                    </a:p>
                  </a:txBody>
                  <a:tcPr marL="6977" marR="6977" marT="6977" marB="0" anchor="ctr"/>
                </a:tc>
                <a:tc>
                  <a:txBody>
                    <a:bodyPr/>
                    <a:lstStyle/>
                    <a:p>
                      <a:pPr algn="ctr" fontAlgn="ctr"/>
                      <a:r>
                        <a:rPr lang="en-US" sz="1400" u="none" strike="noStrike">
                          <a:effectLst/>
                        </a:rPr>
                        <a:t>Srinivasan &amp; Kalaivani (2013)</a:t>
                      </a:r>
                      <a:endParaRPr lang="en-US" sz="1400" b="0" i="0" u="none" strike="noStrike">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dirty="0">
                          <a:effectLst/>
                        </a:rPr>
                        <a:t>To study the day of the week effect in </a:t>
                      </a:r>
                      <a:r>
                        <a:rPr lang="en-US" sz="1400" u="none" strike="noStrike" dirty="0">
                          <a:effectLst/>
                        </a:rPr>
                        <a:t>I</a:t>
                      </a:r>
                      <a:r>
                        <a:rPr lang="en-US" sz="1400" u="none" strike="noStrike" dirty="0" smtClean="0">
                          <a:effectLst/>
                        </a:rPr>
                        <a:t>ndian </a:t>
                      </a:r>
                      <a:r>
                        <a:rPr lang="en-US" sz="1400" u="none" strike="noStrike" dirty="0">
                          <a:effectLst/>
                        </a:rPr>
                        <a:t>stock market</a:t>
                      </a:r>
                      <a:endParaRPr lang="en-US" sz="1400" b="0" i="0" u="none" strike="noStrike" dirty="0">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a:effectLst/>
                        </a:rPr>
                        <a:t>India</a:t>
                      </a:r>
                      <a:endParaRPr lang="en-US" sz="1400" b="0" i="0" u="none" strike="noStrike">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dirty="0">
                          <a:effectLst/>
                        </a:rPr>
                        <a:t>(+) Monday</a:t>
                      </a:r>
                      <a:br>
                        <a:rPr lang="en-US" sz="1400" u="none" strike="noStrike" dirty="0">
                          <a:effectLst/>
                        </a:rPr>
                      </a:br>
                      <a:r>
                        <a:rPr lang="en-US" sz="1400" u="none" strike="noStrike" dirty="0">
                          <a:effectLst/>
                        </a:rPr>
                        <a:t>&amp; Wednesday effects</a:t>
                      </a:r>
                      <a:endParaRPr lang="en-US" sz="1400" b="0" i="0" u="none" strike="noStrike" dirty="0">
                        <a:solidFill>
                          <a:srgbClr val="000000"/>
                        </a:solidFill>
                        <a:effectLst/>
                        <a:latin typeface="Times New Roman" panose="02020603050405020304" pitchFamily="18" charset="0"/>
                      </a:endParaRPr>
                    </a:p>
                  </a:txBody>
                  <a:tcPr marL="6977" marR="6977" marT="6977" marB="0" anchor="ctr"/>
                </a:tc>
                <a:extLst>
                  <a:ext uri="{0D108BD9-81ED-4DB2-BD59-A6C34878D82A}">
                    <a16:rowId xmlns:a16="http://schemas.microsoft.com/office/drawing/2014/main" val="1547764378"/>
                  </a:ext>
                </a:extLst>
              </a:tr>
              <a:tr h="386235">
                <a:tc>
                  <a:txBody>
                    <a:bodyPr/>
                    <a:lstStyle/>
                    <a:p>
                      <a:pPr algn="ctr" fontAlgn="b"/>
                      <a:r>
                        <a:rPr lang="en-US" sz="1400" u="none" strike="noStrike" dirty="0">
                          <a:effectLst/>
                        </a:rPr>
                        <a:t>5</a:t>
                      </a:r>
                      <a:endParaRPr lang="en-US" sz="1400" b="0" i="0" u="none" strike="noStrike" dirty="0">
                        <a:solidFill>
                          <a:srgbClr val="000000"/>
                        </a:solidFill>
                        <a:effectLst/>
                        <a:latin typeface="Calibri" panose="020F0502020204030204" pitchFamily="34" charset="0"/>
                      </a:endParaRPr>
                    </a:p>
                  </a:txBody>
                  <a:tcPr marL="6977" marR="6977" marT="6977" marB="0" anchor="ctr"/>
                </a:tc>
                <a:tc>
                  <a:txBody>
                    <a:bodyPr/>
                    <a:lstStyle/>
                    <a:p>
                      <a:pPr algn="ctr" fontAlgn="ctr"/>
                      <a:r>
                        <a:rPr lang="en-US" sz="1400" u="none" strike="noStrike">
                          <a:effectLst/>
                        </a:rPr>
                        <a:t>Singh (2014)</a:t>
                      </a:r>
                      <a:endParaRPr lang="en-US" sz="1400" b="0" i="0" u="none" strike="noStrike">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a:effectLst/>
                        </a:rPr>
                        <a:t>Toi nvetigate DOW &amp; MOY effect in BRIC Countries</a:t>
                      </a:r>
                      <a:endParaRPr lang="en-US" sz="1400" b="0" i="0" u="none" strike="noStrike">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it-IT" sz="1400" u="none" strike="noStrike">
                          <a:effectLst/>
                        </a:rPr>
                        <a:t>Brazil, Russia, India</a:t>
                      </a:r>
                      <a:br>
                        <a:rPr lang="it-IT" sz="1400" u="none" strike="noStrike">
                          <a:effectLst/>
                        </a:rPr>
                      </a:br>
                      <a:r>
                        <a:rPr lang="it-IT" sz="1400" u="none" strike="noStrike">
                          <a:effectLst/>
                        </a:rPr>
                        <a:t>and China</a:t>
                      </a:r>
                      <a:endParaRPr lang="it-IT" sz="1400" b="0" i="0" u="none" strike="noStrike">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dirty="0">
                          <a:effectLst/>
                        </a:rPr>
                        <a:t>(-) significant return on </a:t>
                      </a:r>
                      <a:r>
                        <a:rPr lang="en-US" sz="1400" u="none" strike="noStrike" dirty="0" smtClean="0">
                          <a:effectLst/>
                        </a:rPr>
                        <a:t>Tuesday </a:t>
                      </a:r>
                      <a:r>
                        <a:rPr lang="en-US" sz="1400" u="none" strike="noStrike" dirty="0">
                          <a:effectLst/>
                        </a:rPr>
                        <a:t>in </a:t>
                      </a:r>
                      <a:r>
                        <a:rPr lang="en-US" sz="1400" u="none" strike="noStrike" dirty="0" smtClean="0">
                          <a:effectLst/>
                        </a:rPr>
                        <a:t>Chinese </a:t>
                      </a:r>
                      <a:r>
                        <a:rPr lang="en-US" sz="1400" u="none" strike="noStrike" dirty="0">
                          <a:effectLst/>
                        </a:rPr>
                        <a:t>market</a:t>
                      </a:r>
                      <a:endParaRPr lang="en-US" sz="1400" b="0" i="0" u="none" strike="noStrike" dirty="0">
                        <a:solidFill>
                          <a:srgbClr val="000000"/>
                        </a:solidFill>
                        <a:effectLst/>
                        <a:latin typeface="Times New Roman" panose="02020603050405020304" pitchFamily="18" charset="0"/>
                      </a:endParaRPr>
                    </a:p>
                  </a:txBody>
                  <a:tcPr marL="6977" marR="6977" marT="6977" marB="0" anchor="ctr"/>
                </a:tc>
                <a:extLst>
                  <a:ext uri="{0D108BD9-81ED-4DB2-BD59-A6C34878D82A}">
                    <a16:rowId xmlns:a16="http://schemas.microsoft.com/office/drawing/2014/main" val="551853618"/>
                  </a:ext>
                </a:extLst>
              </a:tr>
              <a:tr h="579351">
                <a:tc>
                  <a:txBody>
                    <a:bodyPr/>
                    <a:lstStyle/>
                    <a:p>
                      <a:pPr algn="ctr" fontAlgn="b"/>
                      <a:r>
                        <a:rPr lang="en-US" sz="1400" u="none" strike="noStrike" dirty="0">
                          <a:effectLst/>
                        </a:rPr>
                        <a:t>6</a:t>
                      </a:r>
                      <a:endParaRPr lang="en-US" sz="1400" b="0" i="0" u="none" strike="noStrike" dirty="0">
                        <a:solidFill>
                          <a:srgbClr val="000000"/>
                        </a:solidFill>
                        <a:effectLst/>
                        <a:latin typeface="Calibri" panose="020F0502020204030204" pitchFamily="34" charset="0"/>
                      </a:endParaRPr>
                    </a:p>
                  </a:txBody>
                  <a:tcPr marL="6977" marR="6977" marT="6977" marB="0" anchor="ctr"/>
                </a:tc>
                <a:tc>
                  <a:txBody>
                    <a:bodyPr/>
                    <a:lstStyle/>
                    <a:p>
                      <a:pPr algn="ctr" fontAlgn="ctr"/>
                      <a:r>
                        <a:rPr lang="en-US" sz="1400" u="none" strike="noStrike">
                          <a:effectLst/>
                        </a:rPr>
                        <a:t>Abalala &amp; Sollis. (2015).</a:t>
                      </a:r>
                      <a:endParaRPr lang="en-US" sz="1400" b="0" i="0" u="none" strike="noStrike">
                        <a:solidFill>
                          <a:srgbClr val="222222"/>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a:effectLst/>
                        </a:rPr>
                        <a:t>To Investigate day of week effect in Saudi Arabia 's  stock Market</a:t>
                      </a:r>
                      <a:endParaRPr lang="en-US" sz="1400" b="0" i="0" u="none" strike="noStrike">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a:effectLst/>
                        </a:rPr>
                        <a:t>Saudi Arabia</a:t>
                      </a:r>
                      <a:endParaRPr lang="en-US" sz="1400" b="0" i="0" u="none" strike="noStrike">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dirty="0">
                          <a:effectLst/>
                        </a:rPr>
                        <a:t>(+) Saturday Effect</a:t>
                      </a:r>
                      <a:endParaRPr lang="en-US" sz="1400" b="0" i="0" u="none" strike="noStrike" dirty="0">
                        <a:solidFill>
                          <a:srgbClr val="000000"/>
                        </a:solidFill>
                        <a:effectLst/>
                        <a:latin typeface="Times New Roman" panose="02020603050405020304" pitchFamily="18" charset="0"/>
                      </a:endParaRPr>
                    </a:p>
                  </a:txBody>
                  <a:tcPr marL="6977" marR="6977" marT="6977" marB="0" anchor="ctr"/>
                </a:tc>
                <a:extLst>
                  <a:ext uri="{0D108BD9-81ED-4DB2-BD59-A6C34878D82A}">
                    <a16:rowId xmlns:a16="http://schemas.microsoft.com/office/drawing/2014/main" val="3171714386"/>
                  </a:ext>
                </a:extLst>
              </a:tr>
              <a:tr h="639832">
                <a:tc>
                  <a:txBody>
                    <a:bodyPr/>
                    <a:lstStyle/>
                    <a:p>
                      <a:pPr algn="ctr" fontAlgn="b"/>
                      <a:r>
                        <a:rPr lang="en-US" sz="1400" u="none" strike="noStrike" dirty="0">
                          <a:effectLst/>
                        </a:rPr>
                        <a:t>7</a:t>
                      </a:r>
                      <a:endParaRPr lang="en-US" sz="1400" b="0" i="0" u="none" strike="noStrike" dirty="0">
                        <a:solidFill>
                          <a:srgbClr val="000000"/>
                        </a:solidFill>
                        <a:effectLst/>
                        <a:latin typeface="Calibri" panose="020F0502020204030204" pitchFamily="34" charset="0"/>
                      </a:endParaRPr>
                    </a:p>
                  </a:txBody>
                  <a:tcPr marL="6977" marR="6977" marT="6977" marB="0" anchor="ctr"/>
                </a:tc>
                <a:tc>
                  <a:txBody>
                    <a:bodyPr/>
                    <a:lstStyle/>
                    <a:p>
                      <a:pPr algn="ctr" fontAlgn="ctr"/>
                      <a:r>
                        <a:rPr lang="en-US" sz="1400" u="none" strike="noStrike">
                          <a:effectLst/>
                        </a:rPr>
                        <a:t>Kumar  &amp; Pathak (2016)</a:t>
                      </a:r>
                      <a:endParaRPr lang="en-US" sz="1400" b="0" i="0" u="none" strike="noStrike">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a:effectLst/>
                        </a:rPr>
                        <a:t>To conduct study in currency market of iindia regarding calendar anomalies </a:t>
                      </a:r>
                      <a:endParaRPr lang="en-US" sz="1400" b="0" i="0" u="none" strike="noStrike">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a:effectLst/>
                        </a:rPr>
                        <a:t>India</a:t>
                      </a:r>
                      <a:endParaRPr lang="en-US" sz="1400" b="0" i="0" u="none" strike="noStrike">
                        <a:solidFill>
                          <a:srgbClr val="000000"/>
                        </a:solidFill>
                        <a:effectLst/>
                        <a:latin typeface="Times New Roman" panose="02020603050405020304" pitchFamily="18" charset="0"/>
                      </a:endParaRPr>
                    </a:p>
                  </a:txBody>
                  <a:tcPr marL="6977" marR="6977" marT="6977" marB="0" anchor="ctr"/>
                </a:tc>
                <a:tc>
                  <a:txBody>
                    <a:bodyPr/>
                    <a:lstStyle/>
                    <a:p>
                      <a:pPr algn="ctr" fontAlgn="ctr"/>
                      <a:r>
                        <a:rPr lang="en-US" sz="1400" u="none" strike="noStrike" dirty="0">
                          <a:effectLst/>
                        </a:rPr>
                        <a:t>(+) return on </a:t>
                      </a:r>
                      <a:r>
                        <a:rPr lang="en-US" sz="1400" u="none" strike="noStrike" dirty="0" err="1">
                          <a:effectLst/>
                        </a:rPr>
                        <a:t>Mon,Tue</a:t>
                      </a:r>
                      <a:r>
                        <a:rPr lang="en-US" sz="1400" u="none" strike="noStrike" dirty="0">
                          <a:effectLst/>
                        </a:rPr>
                        <a:t> &amp; Wed compare to negative and lower return on </a:t>
                      </a:r>
                      <a:r>
                        <a:rPr lang="en-US" sz="1400" u="none" strike="noStrike" dirty="0" err="1">
                          <a:effectLst/>
                        </a:rPr>
                        <a:t>Thur</a:t>
                      </a:r>
                      <a:r>
                        <a:rPr lang="en-US" sz="1400" u="none" strike="noStrike" dirty="0">
                          <a:effectLst/>
                        </a:rPr>
                        <a:t>  &amp; Fri</a:t>
                      </a:r>
                      <a:r>
                        <a:rPr lang="en-US" sz="1400" u="none" strike="noStrike" dirty="0" smtClean="0">
                          <a:effectLst/>
                        </a:rPr>
                        <a:t>.</a:t>
                      </a:r>
                    </a:p>
                  </a:txBody>
                  <a:tcPr marL="6977" marR="6977" marT="6977" marB="0" anchor="ctr"/>
                </a:tc>
                <a:extLst>
                  <a:ext uri="{0D108BD9-81ED-4DB2-BD59-A6C34878D82A}">
                    <a16:rowId xmlns:a16="http://schemas.microsoft.com/office/drawing/2014/main" val="1392939767"/>
                  </a:ext>
                </a:extLst>
              </a:tr>
            </a:tbl>
          </a:graphicData>
        </a:graphic>
      </p:graphicFrame>
    </p:spTree>
    <p:extLst>
      <p:ext uri="{BB962C8B-B14F-4D97-AF65-F5344CB8AC3E}">
        <p14:creationId xmlns:p14="http://schemas.microsoft.com/office/powerpoint/2010/main" val="392135949"/>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B050"/>
                </a:solidFill>
              </a:rPr>
              <a:t>RESEARCH GAP</a:t>
            </a:r>
            <a:endParaRPr lang="en-US" dirty="0"/>
          </a:p>
        </p:txBody>
      </p:sp>
      <p:sp>
        <p:nvSpPr>
          <p:cNvPr id="3" name="Content Placeholder 2"/>
          <p:cNvSpPr>
            <a:spLocks noGrp="1"/>
          </p:cNvSpPr>
          <p:nvPr>
            <p:ph idx="1"/>
          </p:nvPr>
        </p:nvSpPr>
        <p:spPr/>
        <p:txBody>
          <a:bodyPr/>
          <a:lstStyle/>
          <a:p>
            <a:pPr algn="just"/>
            <a:endParaRPr lang="en-US" dirty="0"/>
          </a:p>
          <a:p>
            <a:pPr algn="just"/>
            <a:r>
              <a:rPr lang="en-US" dirty="0" smtClean="0"/>
              <a:t>Lots </a:t>
            </a:r>
            <a:r>
              <a:rPr lang="en-US" dirty="0" smtClean="0"/>
              <a:t>of studies have been done on herding </a:t>
            </a:r>
            <a:r>
              <a:rPr lang="en-US" dirty="0" smtClean="0"/>
              <a:t>behavior in </a:t>
            </a:r>
            <a:r>
              <a:rPr lang="en-US" dirty="0" smtClean="0"/>
              <a:t>different countries at the international level &amp; national level. Herding </a:t>
            </a:r>
            <a:r>
              <a:rPr lang="en-US" dirty="0" smtClean="0"/>
              <a:t>behavior </a:t>
            </a:r>
            <a:r>
              <a:rPr lang="en-US" dirty="0" smtClean="0"/>
              <a:t>is well documented in the literature review. In recent times the study is not done in Indian stock related to herding </a:t>
            </a:r>
            <a:r>
              <a:rPr lang="en-US" dirty="0" smtClean="0"/>
              <a:t>behavior </a:t>
            </a:r>
            <a:r>
              <a:rPr lang="en-US" dirty="0" smtClean="0"/>
              <a:t>using this many companies. The study is done in COVID-19 related at the industry level by taking the industry index. No study is taken the nifty 500 index &amp; this many companies as the sample.</a:t>
            </a:r>
            <a:endParaRPr lang="en-US" dirty="0"/>
          </a:p>
        </p:txBody>
      </p:sp>
    </p:spTree>
    <p:extLst>
      <p:ext uri="{BB962C8B-B14F-4D97-AF65-F5344CB8AC3E}">
        <p14:creationId xmlns:p14="http://schemas.microsoft.com/office/powerpoint/2010/main" val="359424585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rPr>
              <a:t>Objective of the study</a:t>
            </a:r>
            <a:endParaRPr lang="en-US" dirty="0">
              <a:solidFill>
                <a:srgbClr val="00B050"/>
              </a:solidFill>
            </a:endParaRPr>
          </a:p>
        </p:txBody>
      </p:sp>
      <p:sp>
        <p:nvSpPr>
          <p:cNvPr id="3" name="Content Placeholder 2"/>
          <p:cNvSpPr>
            <a:spLocks noGrp="1"/>
          </p:cNvSpPr>
          <p:nvPr>
            <p:ph idx="1"/>
          </p:nvPr>
        </p:nvSpPr>
        <p:spPr>
          <a:xfrm>
            <a:off x="1097280" y="1845734"/>
            <a:ext cx="10058400" cy="1255768"/>
          </a:xfrm>
        </p:spPr>
        <p:txBody>
          <a:bodyPr>
            <a:normAutofit fontScale="92500" lnSpcReduction="10000"/>
          </a:bodyPr>
          <a:lstStyle/>
          <a:p>
            <a:pPr marL="0" indent="0" algn="just">
              <a:buNone/>
            </a:pPr>
            <a:r>
              <a:rPr lang="en-US" sz="3100" dirty="0" smtClean="0"/>
              <a:t>	To</a:t>
            </a:r>
            <a:r>
              <a:rPr lang="en-US" sz="3100" dirty="0" smtClean="0"/>
              <a:t> </a:t>
            </a:r>
            <a:r>
              <a:rPr lang="en-US" sz="3100" dirty="0" smtClean="0"/>
              <a:t>analysis of the herding </a:t>
            </a:r>
            <a:r>
              <a:rPr lang="en-US" sz="3100" dirty="0" err="1" smtClean="0"/>
              <a:t>behaviour</a:t>
            </a:r>
            <a:r>
              <a:rPr lang="en-US" sz="3100" dirty="0" smtClean="0"/>
              <a:t> of investors in the Indian stock market during the </a:t>
            </a:r>
            <a:r>
              <a:rPr lang="en-US" sz="3100" dirty="0" smtClean="0"/>
              <a:t>Global Financial Crisis </a:t>
            </a:r>
            <a:r>
              <a:rPr lang="en-US" sz="3100" dirty="0" smtClean="0"/>
              <a:t>and the Covid-19 pandemic. </a:t>
            </a:r>
            <a:endParaRPr lang="en-US" dirty="0"/>
          </a:p>
        </p:txBody>
      </p:sp>
      <p:sp>
        <p:nvSpPr>
          <p:cNvPr id="4" name="Title 1"/>
          <p:cNvSpPr txBox="1">
            <a:spLocks/>
          </p:cNvSpPr>
          <p:nvPr/>
        </p:nvSpPr>
        <p:spPr>
          <a:xfrm>
            <a:off x="1094356" y="3470520"/>
            <a:ext cx="9949180" cy="818726"/>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u="sng" dirty="0" smtClean="0">
                <a:solidFill>
                  <a:srgbClr val="00B050"/>
                </a:solidFill>
              </a:rPr>
              <a:t>Hypothesis of the study</a:t>
            </a:r>
            <a:endParaRPr lang="en-US" u="sng" dirty="0">
              <a:solidFill>
                <a:srgbClr val="00B050"/>
              </a:solidFill>
            </a:endParaRPr>
          </a:p>
        </p:txBody>
      </p:sp>
      <p:sp>
        <p:nvSpPr>
          <p:cNvPr id="5" name="Content Placeholder 2"/>
          <p:cNvSpPr txBox="1">
            <a:spLocks/>
          </p:cNvSpPr>
          <p:nvPr/>
        </p:nvSpPr>
        <p:spPr>
          <a:xfrm>
            <a:off x="1097280" y="4658264"/>
            <a:ext cx="10058400" cy="146313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buNone/>
            </a:pPr>
            <a:r>
              <a:rPr lang="en-US" sz="2800" dirty="0" smtClean="0"/>
              <a:t>There is no herding </a:t>
            </a:r>
            <a:r>
              <a:rPr lang="en-US" sz="2800" dirty="0" err="1" smtClean="0"/>
              <a:t>behaviour</a:t>
            </a:r>
            <a:r>
              <a:rPr lang="en-US" sz="2800" dirty="0" smtClean="0"/>
              <a:t> in the Indian stock market during </a:t>
            </a:r>
            <a:r>
              <a:rPr lang="en-US" sz="2800" dirty="0"/>
              <a:t>the global financial crisis and the Covid-19 </a:t>
            </a:r>
            <a:r>
              <a:rPr lang="en-US" sz="2800" dirty="0" smtClean="0"/>
              <a:t>pandemic</a:t>
            </a:r>
            <a:r>
              <a:rPr lang="en-US" sz="2800" dirty="0"/>
              <a:t> </a:t>
            </a:r>
            <a:r>
              <a:rPr lang="en-US" sz="2800" dirty="0" smtClean="0"/>
              <a:t>period</a:t>
            </a:r>
            <a:r>
              <a:rPr lang="en-US" sz="2800" i="1" dirty="0" smtClean="0"/>
              <a:t>. </a:t>
            </a:r>
            <a:endParaRPr lang="en-US" sz="2800" dirty="0"/>
          </a:p>
        </p:txBody>
      </p:sp>
    </p:spTree>
    <p:extLst>
      <p:ext uri="{BB962C8B-B14F-4D97-AF65-F5344CB8AC3E}">
        <p14:creationId xmlns:p14="http://schemas.microsoft.com/office/powerpoint/2010/main" val="65111218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50"/>
                </a:solidFill>
              </a:rPr>
              <a:t>METHODOLOGY</a:t>
            </a:r>
            <a:endParaRPr lang="en-US" dirty="0">
              <a:solidFill>
                <a:srgbClr val="00B050"/>
              </a:solidFill>
            </a:endParaRPr>
          </a:p>
        </p:txBody>
      </p:sp>
      <p:sp>
        <p:nvSpPr>
          <p:cNvPr id="3" name="Content Placeholder 2"/>
          <p:cNvSpPr>
            <a:spLocks noGrp="1"/>
          </p:cNvSpPr>
          <p:nvPr>
            <p:ph idx="1"/>
          </p:nvPr>
        </p:nvSpPr>
        <p:spPr>
          <a:xfrm>
            <a:off x="1097280" y="1805093"/>
            <a:ext cx="10058400" cy="1731737"/>
          </a:xfrm>
        </p:spPr>
        <p:txBody>
          <a:bodyPr>
            <a:noAutofit/>
          </a:bodyPr>
          <a:lstStyle/>
          <a:p>
            <a:pPr marL="0" indent="0" algn="just">
              <a:buNone/>
            </a:pPr>
            <a:r>
              <a:rPr lang="en-US" dirty="0" smtClean="0"/>
              <a:t>DATA:- The data for this study is collected from the official website of NSE for all the companies. We collect data from 1</a:t>
            </a:r>
            <a:r>
              <a:rPr lang="en-US" baseline="30000" dirty="0" smtClean="0"/>
              <a:t>st</a:t>
            </a:r>
            <a:r>
              <a:rPr lang="en-US" dirty="0" smtClean="0"/>
              <a:t> April 2000 to 31</a:t>
            </a:r>
            <a:r>
              <a:rPr lang="en-US" baseline="30000" dirty="0" smtClean="0"/>
              <a:t>st</a:t>
            </a:r>
            <a:r>
              <a:rPr lang="en-US" dirty="0" smtClean="0"/>
              <a:t>March 2021. We collect data closing price of all securities and further calculated the daily returns from the daily closing price. We are using NSE 500 index daily returns as a market return for analyzing herding </a:t>
            </a:r>
            <a:r>
              <a:rPr lang="en-US" dirty="0" err="1" smtClean="0"/>
              <a:t>behaviour</a:t>
            </a:r>
            <a:r>
              <a:rPr lang="en-US" dirty="0" smtClean="0"/>
              <a:t>. The whole Study period is further divided into 5 sub-period. </a:t>
            </a:r>
          </a:p>
          <a:p>
            <a:pPr marL="0" indent="0">
              <a:buNone/>
            </a:pPr>
            <a:endParaRPr lang="en-US" sz="1200" dirty="0"/>
          </a:p>
          <a:p>
            <a:endParaRPr lang="en-US" sz="1200" dirty="0" smtClean="0"/>
          </a:p>
          <a:p>
            <a:endParaRPr lang="en-US" sz="1200" dirty="0" smtClean="0"/>
          </a:p>
          <a:p>
            <a:endParaRPr lang="en-US" sz="1200" dirty="0"/>
          </a:p>
        </p:txBody>
      </p:sp>
      <p:sp>
        <p:nvSpPr>
          <p:cNvPr id="6" name="Content Placeholder 4"/>
          <p:cNvSpPr txBox="1">
            <a:spLocks/>
          </p:cNvSpPr>
          <p:nvPr/>
        </p:nvSpPr>
        <p:spPr>
          <a:xfrm>
            <a:off x="1052421" y="3536831"/>
            <a:ext cx="10058400" cy="343508"/>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en-US" b="1" dirty="0" smtClean="0"/>
              <a:t> Table1: Study Period</a:t>
            </a:r>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540202436"/>
              </p:ext>
            </p:extLst>
          </p:nvPr>
        </p:nvGraphicFramePr>
        <p:xfrm>
          <a:off x="1268082" y="4019733"/>
          <a:ext cx="9627079" cy="1962912"/>
        </p:xfrm>
        <a:graphic>
          <a:graphicData uri="http://schemas.openxmlformats.org/drawingml/2006/table">
            <a:tbl>
              <a:tblPr/>
              <a:tblGrid>
                <a:gridCol w="1050227">
                  <a:extLst>
                    <a:ext uri="{9D8B030D-6E8A-4147-A177-3AD203B41FA5}">
                      <a16:colId xmlns:a16="http://schemas.microsoft.com/office/drawing/2014/main" val="20000"/>
                    </a:ext>
                  </a:extLst>
                </a:gridCol>
                <a:gridCol w="2863812">
                  <a:extLst>
                    <a:ext uri="{9D8B030D-6E8A-4147-A177-3AD203B41FA5}">
                      <a16:colId xmlns:a16="http://schemas.microsoft.com/office/drawing/2014/main" val="20001"/>
                    </a:ext>
                  </a:extLst>
                </a:gridCol>
                <a:gridCol w="2372735">
                  <a:extLst>
                    <a:ext uri="{9D8B030D-6E8A-4147-A177-3AD203B41FA5}">
                      <a16:colId xmlns:a16="http://schemas.microsoft.com/office/drawing/2014/main" val="20002"/>
                    </a:ext>
                  </a:extLst>
                </a:gridCol>
                <a:gridCol w="3340305">
                  <a:extLst>
                    <a:ext uri="{9D8B030D-6E8A-4147-A177-3AD203B41FA5}">
                      <a16:colId xmlns:a16="http://schemas.microsoft.com/office/drawing/2014/main" val="20003"/>
                    </a:ext>
                  </a:extLst>
                </a:gridCol>
              </a:tblGrid>
              <a:tr h="242797">
                <a:tc>
                  <a:txBody>
                    <a:bodyPr/>
                    <a:lstStyle/>
                    <a:p>
                      <a:pPr marL="0" marR="0" algn="ctr">
                        <a:lnSpc>
                          <a:spcPct val="115000"/>
                        </a:lnSpc>
                        <a:spcBef>
                          <a:spcPts val="0"/>
                        </a:spcBef>
                        <a:spcAft>
                          <a:spcPts val="0"/>
                        </a:spcAft>
                      </a:pPr>
                      <a:r>
                        <a:rPr lang="en-US" sz="1600" b="1" dirty="0" err="1">
                          <a:solidFill>
                            <a:srgbClr val="000000"/>
                          </a:solidFill>
                          <a:latin typeface="+mn-lt"/>
                          <a:ea typeface="Times New Roman"/>
                          <a:cs typeface="Raavi"/>
                        </a:rPr>
                        <a:t>Sr</a:t>
                      </a:r>
                      <a:r>
                        <a:rPr lang="en-US" sz="1600" b="1" dirty="0">
                          <a:solidFill>
                            <a:srgbClr val="000000"/>
                          </a:solidFill>
                          <a:latin typeface="+mn-lt"/>
                          <a:ea typeface="Times New Roman"/>
                          <a:cs typeface="Raavi"/>
                        </a:rPr>
                        <a:t> No.</a:t>
                      </a:r>
                      <a:endParaRPr lang="en-US" sz="140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latin typeface="+mn-lt"/>
                          <a:ea typeface="Times New Roman"/>
                          <a:cs typeface="Raavi"/>
                        </a:rPr>
                        <a:t>Study Period</a:t>
                      </a:r>
                      <a:endParaRPr lang="en-US" sz="140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latin typeface="+mn-lt"/>
                          <a:ea typeface="Times New Roman"/>
                          <a:cs typeface="Raavi"/>
                        </a:rPr>
                        <a:t>Number of trading Days</a:t>
                      </a:r>
                      <a:endParaRPr lang="en-US" sz="140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latin typeface="+mn-lt"/>
                          <a:ea typeface="Times New Roman"/>
                          <a:cs typeface="Raavi"/>
                        </a:rPr>
                        <a:t>Type</a:t>
                      </a:r>
                      <a:endParaRPr lang="en-US" sz="140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2797">
                <a:tc>
                  <a:txBody>
                    <a:bodyPr/>
                    <a:lstStyle/>
                    <a:p>
                      <a:pPr marL="0" marR="0" algn="ctr">
                        <a:lnSpc>
                          <a:spcPct val="115000"/>
                        </a:lnSpc>
                        <a:spcBef>
                          <a:spcPts val="0"/>
                        </a:spcBef>
                        <a:spcAft>
                          <a:spcPts val="0"/>
                        </a:spcAft>
                      </a:pPr>
                      <a:r>
                        <a:rPr lang="en-US" sz="1600" b="0" dirty="0">
                          <a:solidFill>
                            <a:srgbClr val="000000"/>
                          </a:solidFill>
                          <a:latin typeface="+mn-lt"/>
                          <a:ea typeface="Times New Roman"/>
                          <a:cs typeface="Raavi"/>
                        </a:rPr>
                        <a:t>1</a:t>
                      </a:r>
                      <a:endParaRPr lang="en-US" sz="1400" b="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mn-lt"/>
                          <a:ea typeface="Times New Roman"/>
                          <a:cs typeface="Raavi"/>
                        </a:rPr>
                        <a:t>01-04-2000 to 31-03-2021</a:t>
                      </a:r>
                      <a:endParaRPr lang="en-US" sz="140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mn-lt"/>
                          <a:ea typeface="Times New Roman"/>
                          <a:cs typeface="Raavi"/>
                        </a:rPr>
                        <a:t>4991</a:t>
                      </a:r>
                      <a:endParaRPr lang="en-US" sz="140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mn-lt"/>
                          <a:ea typeface="Times New Roman"/>
                          <a:cs typeface="Raavi"/>
                        </a:rPr>
                        <a:t>Complete</a:t>
                      </a:r>
                      <a:endParaRPr lang="en-US" sz="140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2797">
                <a:tc>
                  <a:txBody>
                    <a:bodyPr/>
                    <a:lstStyle/>
                    <a:p>
                      <a:pPr marL="0" marR="0" algn="ctr">
                        <a:lnSpc>
                          <a:spcPct val="115000"/>
                        </a:lnSpc>
                        <a:spcBef>
                          <a:spcPts val="0"/>
                        </a:spcBef>
                        <a:spcAft>
                          <a:spcPts val="0"/>
                        </a:spcAft>
                      </a:pPr>
                      <a:r>
                        <a:rPr lang="en-US" sz="1600" b="0" dirty="0">
                          <a:solidFill>
                            <a:srgbClr val="000000"/>
                          </a:solidFill>
                          <a:latin typeface="+mn-lt"/>
                          <a:ea typeface="Times New Roman"/>
                          <a:cs typeface="Raavi"/>
                        </a:rPr>
                        <a:t>2</a:t>
                      </a:r>
                      <a:endParaRPr lang="en-US" sz="1400" b="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mn-lt"/>
                          <a:ea typeface="Times New Roman"/>
                          <a:cs typeface="Raavi"/>
                        </a:rPr>
                        <a:t>01-04-2000 to 30-08-2008</a:t>
                      </a:r>
                      <a:endParaRPr lang="en-US" sz="140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mn-lt"/>
                          <a:ea typeface="Times New Roman"/>
                          <a:cs typeface="Raavi"/>
                        </a:rPr>
                        <a:t>2131</a:t>
                      </a:r>
                      <a:endParaRPr lang="en-US" sz="140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mn-lt"/>
                          <a:ea typeface="Times New Roman"/>
                          <a:cs typeface="Raavi"/>
                        </a:rPr>
                        <a:t>Pre-Financial Crisis </a:t>
                      </a:r>
                      <a:endParaRPr lang="en-US" sz="140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2797">
                <a:tc>
                  <a:txBody>
                    <a:bodyPr/>
                    <a:lstStyle/>
                    <a:p>
                      <a:pPr marL="0" marR="0" algn="ctr">
                        <a:lnSpc>
                          <a:spcPct val="115000"/>
                        </a:lnSpc>
                        <a:spcBef>
                          <a:spcPts val="0"/>
                        </a:spcBef>
                        <a:spcAft>
                          <a:spcPts val="0"/>
                        </a:spcAft>
                      </a:pPr>
                      <a:r>
                        <a:rPr lang="en-US" sz="1600" b="0" dirty="0">
                          <a:solidFill>
                            <a:srgbClr val="000000"/>
                          </a:solidFill>
                          <a:latin typeface="+mn-lt"/>
                          <a:ea typeface="Times New Roman"/>
                          <a:cs typeface="Raavi"/>
                        </a:rPr>
                        <a:t>3</a:t>
                      </a:r>
                      <a:endParaRPr lang="en-US" sz="1400" b="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mn-lt"/>
                          <a:ea typeface="Times New Roman"/>
                          <a:cs typeface="Raavi"/>
                        </a:rPr>
                        <a:t>01-09-2008 to 01-04-2009</a:t>
                      </a:r>
                      <a:endParaRPr lang="en-US" sz="140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mn-lt"/>
                          <a:ea typeface="Times New Roman"/>
                          <a:cs typeface="Raavi"/>
                        </a:rPr>
                        <a:t>119</a:t>
                      </a:r>
                      <a:endParaRPr lang="en-US" sz="140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mn-lt"/>
                          <a:ea typeface="Times New Roman"/>
                          <a:cs typeface="Raavi"/>
                        </a:rPr>
                        <a:t>Financial Crisis</a:t>
                      </a:r>
                      <a:endParaRPr lang="en-US" sz="140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2797">
                <a:tc>
                  <a:txBody>
                    <a:bodyPr/>
                    <a:lstStyle/>
                    <a:p>
                      <a:pPr marL="0" marR="0" algn="ctr">
                        <a:lnSpc>
                          <a:spcPct val="115000"/>
                        </a:lnSpc>
                        <a:spcBef>
                          <a:spcPts val="0"/>
                        </a:spcBef>
                        <a:spcAft>
                          <a:spcPts val="0"/>
                        </a:spcAft>
                      </a:pPr>
                      <a:r>
                        <a:rPr lang="en-US" sz="1600" b="0" dirty="0">
                          <a:solidFill>
                            <a:srgbClr val="000000"/>
                          </a:solidFill>
                          <a:latin typeface="+mn-lt"/>
                          <a:ea typeface="Times New Roman"/>
                          <a:cs typeface="Raavi"/>
                        </a:rPr>
                        <a:t>4</a:t>
                      </a:r>
                      <a:endParaRPr lang="en-US" sz="1400" b="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mn-lt"/>
                          <a:ea typeface="Times New Roman"/>
                          <a:cs typeface="Raavi"/>
                        </a:rPr>
                        <a:t>02-04-2009 to 24-01-2020</a:t>
                      </a:r>
                      <a:endParaRPr lang="en-US" sz="140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mn-lt"/>
                          <a:ea typeface="Times New Roman"/>
                          <a:cs typeface="Raavi"/>
                        </a:rPr>
                        <a:t>2446</a:t>
                      </a:r>
                      <a:endParaRPr lang="en-US" sz="140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mn-lt"/>
                          <a:ea typeface="Times New Roman"/>
                          <a:cs typeface="Raavi"/>
                        </a:rPr>
                        <a:t>Post-financial Crisis</a:t>
                      </a:r>
                      <a:endParaRPr lang="en-US" sz="140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2797">
                <a:tc>
                  <a:txBody>
                    <a:bodyPr/>
                    <a:lstStyle/>
                    <a:p>
                      <a:pPr marL="0" marR="0" algn="ctr">
                        <a:lnSpc>
                          <a:spcPct val="115000"/>
                        </a:lnSpc>
                        <a:spcBef>
                          <a:spcPts val="0"/>
                        </a:spcBef>
                        <a:spcAft>
                          <a:spcPts val="0"/>
                        </a:spcAft>
                      </a:pPr>
                      <a:r>
                        <a:rPr lang="en-US" sz="1600" b="0" dirty="0">
                          <a:solidFill>
                            <a:srgbClr val="000000"/>
                          </a:solidFill>
                          <a:latin typeface="+mn-lt"/>
                          <a:ea typeface="Times New Roman"/>
                          <a:cs typeface="Raavi"/>
                        </a:rPr>
                        <a:t>5</a:t>
                      </a:r>
                      <a:endParaRPr lang="en-US" sz="1400" b="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mn-lt"/>
                          <a:ea typeface="Times New Roman"/>
                          <a:cs typeface="Raavi"/>
                        </a:rPr>
                        <a:t>28-01-2020 to 29-05-2020</a:t>
                      </a:r>
                      <a:endParaRPr lang="en-US" sz="140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latin typeface="+mn-lt"/>
                          <a:ea typeface="Times New Roman"/>
                          <a:cs typeface="Raavi"/>
                        </a:rPr>
                        <a:t>83</a:t>
                      </a:r>
                      <a:endParaRPr lang="en-US" sz="140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err="1">
                          <a:solidFill>
                            <a:srgbClr val="000000"/>
                          </a:solidFill>
                          <a:latin typeface="+mn-lt"/>
                          <a:ea typeface="Times New Roman"/>
                          <a:cs typeface="Raavi"/>
                        </a:rPr>
                        <a:t>Covid</a:t>
                      </a:r>
                      <a:r>
                        <a:rPr lang="en-US" sz="1600" dirty="0">
                          <a:solidFill>
                            <a:srgbClr val="000000"/>
                          </a:solidFill>
                          <a:latin typeface="+mn-lt"/>
                          <a:ea typeface="Times New Roman"/>
                          <a:cs typeface="Raavi"/>
                        </a:rPr>
                        <a:t> 19 Pandemic </a:t>
                      </a:r>
                      <a:endParaRPr lang="en-US" sz="140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2797">
                <a:tc>
                  <a:txBody>
                    <a:bodyPr/>
                    <a:lstStyle/>
                    <a:p>
                      <a:pPr marL="0" marR="0" algn="ctr">
                        <a:lnSpc>
                          <a:spcPct val="115000"/>
                        </a:lnSpc>
                        <a:spcBef>
                          <a:spcPts val="0"/>
                        </a:spcBef>
                        <a:spcAft>
                          <a:spcPts val="0"/>
                        </a:spcAft>
                      </a:pPr>
                      <a:r>
                        <a:rPr lang="en-US" sz="1600" b="0" dirty="0">
                          <a:solidFill>
                            <a:srgbClr val="000000"/>
                          </a:solidFill>
                          <a:latin typeface="+mn-lt"/>
                          <a:ea typeface="Times New Roman"/>
                          <a:cs typeface="Raavi"/>
                        </a:rPr>
                        <a:t>6</a:t>
                      </a:r>
                      <a:endParaRPr lang="en-US" sz="1400" b="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mn-lt"/>
                          <a:ea typeface="Times New Roman"/>
                          <a:cs typeface="Raavi"/>
                        </a:rPr>
                        <a:t>01-06-2020 to 31-03-2021</a:t>
                      </a:r>
                      <a:endParaRPr lang="en-US" sz="140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mn-lt"/>
                          <a:ea typeface="Times New Roman"/>
                          <a:cs typeface="Raavi"/>
                        </a:rPr>
                        <a:t>212</a:t>
                      </a:r>
                      <a:endParaRPr lang="en-US" sz="140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latin typeface="+mn-lt"/>
                          <a:ea typeface="Times New Roman"/>
                          <a:cs typeface="Raavi"/>
                        </a:rPr>
                        <a:t>Post-</a:t>
                      </a:r>
                      <a:r>
                        <a:rPr lang="en-US" sz="1600" dirty="0" err="1">
                          <a:solidFill>
                            <a:srgbClr val="000000"/>
                          </a:solidFill>
                          <a:latin typeface="+mn-lt"/>
                          <a:ea typeface="Times New Roman"/>
                          <a:cs typeface="Raavi"/>
                        </a:rPr>
                        <a:t>Covid</a:t>
                      </a:r>
                      <a:r>
                        <a:rPr lang="en-US" sz="1600" dirty="0">
                          <a:solidFill>
                            <a:srgbClr val="000000"/>
                          </a:solidFill>
                          <a:latin typeface="+mn-lt"/>
                          <a:ea typeface="Times New Roman"/>
                          <a:cs typeface="Raavi"/>
                        </a:rPr>
                        <a:t> 19 Unlocking Phase  </a:t>
                      </a:r>
                      <a:endParaRPr lang="en-US" sz="1400" dirty="0">
                        <a:latin typeface="+mn-lt"/>
                        <a:ea typeface="Calibri"/>
                        <a:cs typeface="Raavi"/>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44016409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B050"/>
                </a:solidFill>
              </a:rPr>
              <a:t>METHODOLOGY</a:t>
            </a:r>
            <a:endParaRPr lang="en-US" dirty="0"/>
          </a:p>
        </p:txBody>
      </p:sp>
      <p:sp>
        <p:nvSpPr>
          <p:cNvPr id="3" name="Content Placeholder 2"/>
          <p:cNvSpPr>
            <a:spLocks noGrp="1"/>
          </p:cNvSpPr>
          <p:nvPr>
            <p:ph idx="1"/>
          </p:nvPr>
        </p:nvSpPr>
        <p:spPr/>
        <p:txBody>
          <a:bodyPr>
            <a:normAutofit/>
          </a:bodyPr>
          <a:lstStyle/>
          <a:p>
            <a:pPr algn="just"/>
            <a:r>
              <a:rPr lang="en-US" dirty="0" smtClean="0"/>
              <a:t>In literature, we found that (</a:t>
            </a:r>
            <a:r>
              <a:rPr lang="en-US" b="1" dirty="0" err="1" smtClean="0"/>
              <a:t>Ferreruela&amp;Mallor</a:t>
            </a:r>
            <a:r>
              <a:rPr lang="en-US" b="1" dirty="0" smtClean="0"/>
              <a:t> (2021) </a:t>
            </a:r>
            <a:r>
              <a:rPr lang="en-US" b="1" dirty="0" err="1" smtClean="0"/>
              <a:t>Ouarda</a:t>
            </a:r>
            <a:r>
              <a:rPr lang="en-US" b="1" dirty="0" smtClean="0"/>
              <a:t>, </a:t>
            </a:r>
            <a:r>
              <a:rPr lang="en-US" b="1" dirty="0" err="1" smtClean="0"/>
              <a:t>Bouri</a:t>
            </a:r>
            <a:r>
              <a:rPr lang="en-US" b="1" dirty="0" smtClean="0"/>
              <a:t>&amp; Bernard (2013)</a:t>
            </a:r>
            <a:r>
              <a:rPr lang="en-US" dirty="0" smtClean="0"/>
              <a:t>,</a:t>
            </a:r>
            <a:r>
              <a:rPr lang="en-US" b="1" dirty="0" err="1" smtClean="0"/>
              <a:t>Blasco</a:t>
            </a:r>
            <a:r>
              <a:rPr lang="en-US" b="1" dirty="0" smtClean="0"/>
              <a:t>, </a:t>
            </a:r>
            <a:r>
              <a:rPr lang="en-US" b="1" dirty="0" err="1" smtClean="0"/>
              <a:t>Corredor&amp;Ferreruela</a:t>
            </a:r>
            <a:r>
              <a:rPr lang="en-US" b="1" dirty="0" smtClean="0"/>
              <a:t> (2012), Vieira &amp; Pereira (2015), </a:t>
            </a:r>
            <a:r>
              <a:rPr lang="en-US" b="1" dirty="0" err="1" smtClean="0"/>
              <a:t>Economou</a:t>
            </a:r>
            <a:r>
              <a:rPr lang="en-US" b="1" dirty="0" smtClean="0"/>
              <a:t> et al. (2015)  </a:t>
            </a:r>
            <a:r>
              <a:rPr lang="en-US" b="1" dirty="0" err="1" smtClean="0"/>
              <a:t>Filip</a:t>
            </a:r>
            <a:r>
              <a:rPr lang="en-US" b="1" dirty="0" smtClean="0"/>
              <a:t>, </a:t>
            </a:r>
            <a:r>
              <a:rPr lang="en-US" b="1" dirty="0" err="1" smtClean="0"/>
              <a:t>Pochea&amp;Pece</a:t>
            </a:r>
            <a:r>
              <a:rPr lang="en-US" b="1" dirty="0" smtClean="0"/>
              <a:t> (2015))</a:t>
            </a:r>
            <a:r>
              <a:rPr lang="en-US" dirty="0" smtClean="0"/>
              <a:t> these studies are using market indices return &amp; individual stocks return as variable to analysis the herding </a:t>
            </a:r>
            <a:r>
              <a:rPr lang="en-US" dirty="0" err="1" smtClean="0"/>
              <a:t>behaviour</a:t>
            </a:r>
            <a:r>
              <a:rPr lang="en-US" dirty="0" smtClean="0"/>
              <a:t>. </a:t>
            </a:r>
          </a:p>
          <a:p>
            <a:pPr algn="just"/>
            <a:r>
              <a:rPr lang="en-US" dirty="0" smtClean="0"/>
              <a:t>We are using the purposive sampling method of Non-probability sampling for data collection. We select the companies which are under the Nifty 500 Index only. We have 501 companies that are included in NSE 500 index. We eliminates all those companies which we listed during the period of study so the remaining companies were 190. We further eliminated those companies for which data is not available any time during the study period due to any reason delisting demerger, merger or data missing. So after all eliminations, we ended up with 132 companies as the sample that belongs to 19 different Industries. </a:t>
            </a:r>
          </a:p>
          <a:p>
            <a:endParaRPr lang="en-US" dirty="0" smtClean="0"/>
          </a:p>
          <a:p>
            <a:endParaRPr lang="en-US" dirty="0" smtClean="0"/>
          </a:p>
          <a:p>
            <a:endParaRPr lang="en-US" dirty="0"/>
          </a:p>
        </p:txBody>
      </p:sp>
    </p:spTree>
    <p:extLst>
      <p:ext uri="{BB962C8B-B14F-4D97-AF65-F5344CB8AC3E}">
        <p14:creationId xmlns:p14="http://schemas.microsoft.com/office/powerpoint/2010/main" val="895484006"/>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27089"/>
          </a:xfrm>
        </p:spPr>
        <p:txBody>
          <a:bodyPr/>
          <a:lstStyle/>
          <a:p>
            <a:r>
              <a:rPr lang="en-US" dirty="0" smtClean="0">
                <a:solidFill>
                  <a:srgbClr val="00B050"/>
                </a:solidFill>
              </a:rPr>
              <a:t>			METHODOLOGY</a:t>
            </a:r>
            <a:endParaRPr lang="en-US" dirty="0"/>
          </a:p>
        </p:txBody>
      </p:sp>
      <p:sp>
        <p:nvSpPr>
          <p:cNvPr id="3" name="Content Placeholder 2"/>
          <p:cNvSpPr>
            <a:spLocks noGrp="1"/>
          </p:cNvSpPr>
          <p:nvPr>
            <p:ph idx="1"/>
          </p:nvPr>
        </p:nvSpPr>
        <p:spPr>
          <a:xfrm>
            <a:off x="1097280" y="1212686"/>
            <a:ext cx="10145587" cy="475437"/>
          </a:xfrm>
        </p:spPr>
        <p:txBody>
          <a:bodyPr/>
          <a:lstStyle/>
          <a:p>
            <a:r>
              <a:rPr lang="en-US" b="1" dirty="0" smtClean="0"/>
              <a:t>                                                       Table 2 - Sample Profile</a:t>
            </a: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53665625"/>
              </p:ext>
            </p:extLst>
          </p:nvPr>
        </p:nvGraphicFramePr>
        <p:xfrm>
          <a:off x="1097280" y="1787117"/>
          <a:ext cx="10058398" cy="4297677"/>
        </p:xfrm>
        <a:graphic>
          <a:graphicData uri="http://schemas.openxmlformats.org/drawingml/2006/table">
            <a:tbl>
              <a:tblPr firstRow="1" bandRow="1">
                <a:tableStyleId>{5C22544A-7EE6-4342-B048-85BDC9FD1C3A}</a:tableStyleId>
              </a:tblPr>
              <a:tblGrid>
                <a:gridCol w="1305950">
                  <a:extLst>
                    <a:ext uri="{9D8B030D-6E8A-4147-A177-3AD203B41FA5}">
                      <a16:colId xmlns:a16="http://schemas.microsoft.com/office/drawing/2014/main" val="20000"/>
                    </a:ext>
                  </a:extLst>
                </a:gridCol>
                <a:gridCol w="6578917">
                  <a:extLst>
                    <a:ext uri="{9D8B030D-6E8A-4147-A177-3AD203B41FA5}">
                      <a16:colId xmlns:a16="http://schemas.microsoft.com/office/drawing/2014/main" val="20001"/>
                    </a:ext>
                  </a:extLst>
                </a:gridCol>
                <a:gridCol w="2173531">
                  <a:extLst>
                    <a:ext uri="{9D8B030D-6E8A-4147-A177-3AD203B41FA5}">
                      <a16:colId xmlns:a16="http://schemas.microsoft.com/office/drawing/2014/main" val="20002"/>
                    </a:ext>
                  </a:extLst>
                </a:gridCol>
              </a:tblGrid>
              <a:tr h="230691">
                <a:tc>
                  <a:txBody>
                    <a:bodyPr/>
                    <a:lstStyle/>
                    <a:p>
                      <a:pPr marL="0" marR="0" algn="ctr">
                        <a:lnSpc>
                          <a:spcPct val="115000"/>
                        </a:lnSpc>
                        <a:spcBef>
                          <a:spcPts val="0"/>
                        </a:spcBef>
                        <a:spcAft>
                          <a:spcPts val="0"/>
                        </a:spcAft>
                      </a:pPr>
                      <a:r>
                        <a:rPr lang="en-US" sz="1400" b="1" dirty="0">
                          <a:solidFill>
                            <a:srgbClr val="0D0D0D"/>
                          </a:solidFill>
                          <a:latin typeface="+mn-lt"/>
                          <a:ea typeface="Calibri"/>
                          <a:cs typeface="Raavi"/>
                        </a:rPr>
                        <a:t>Sr. No.</a:t>
                      </a:r>
                      <a:endParaRPr lang="en-US" sz="12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400" b="1" dirty="0">
                          <a:solidFill>
                            <a:srgbClr val="0D0D0D"/>
                          </a:solidFill>
                          <a:latin typeface="+mn-lt"/>
                          <a:ea typeface="Calibri"/>
                          <a:cs typeface="Raavi"/>
                        </a:rPr>
                        <a:t>Industry</a:t>
                      </a:r>
                      <a:endParaRPr lang="en-US" sz="12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400" b="1">
                          <a:solidFill>
                            <a:srgbClr val="0D0D0D"/>
                          </a:solidFill>
                          <a:latin typeface="+mn-lt"/>
                          <a:ea typeface="Calibri"/>
                          <a:cs typeface="Raavi"/>
                        </a:rPr>
                        <a:t>Number Of Companies</a:t>
                      </a:r>
                      <a:endParaRPr lang="en-US" sz="1200">
                        <a:latin typeface="+mn-lt"/>
                        <a:ea typeface="Calibri"/>
                        <a:cs typeface="Raavi"/>
                      </a:endParaRPr>
                    </a:p>
                  </a:txBody>
                  <a:tcPr marL="68580" marR="68580" marT="0" marB="0" anchor="ctr"/>
                </a:tc>
                <a:extLst>
                  <a:ext uri="{0D108BD9-81ED-4DB2-BD59-A6C34878D82A}">
                    <a16:rowId xmlns:a16="http://schemas.microsoft.com/office/drawing/2014/main" val="10000"/>
                  </a:ext>
                </a:extLst>
              </a:tr>
              <a:tr h="201883">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1</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AUTOMOBILE</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10</a:t>
                      </a:r>
                      <a:endParaRPr lang="en-US" sz="1100">
                        <a:latin typeface="+mn-lt"/>
                        <a:ea typeface="Calibri"/>
                        <a:cs typeface="Raavi"/>
                      </a:endParaRPr>
                    </a:p>
                  </a:txBody>
                  <a:tcPr marL="68580" marR="68580" marT="0" marB="0" anchor="ctr"/>
                </a:tc>
                <a:extLst>
                  <a:ext uri="{0D108BD9-81ED-4DB2-BD59-A6C34878D82A}">
                    <a16:rowId xmlns:a16="http://schemas.microsoft.com/office/drawing/2014/main" val="10001"/>
                  </a:ext>
                </a:extLst>
              </a:tr>
              <a:tr h="201883">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2</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CEMENT &amp; CEMENT PRODUCTS</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9</a:t>
                      </a:r>
                      <a:endParaRPr lang="en-US" sz="1100">
                        <a:latin typeface="+mn-lt"/>
                        <a:ea typeface="Calibri"/>
                        <a:cs typeface="Raavi"/>
                      </a:endParaRPr>
                    </a:p>
                  </a:txBody>
                  <a:tcPr marL="68580" marR="68580" marT="0" marB="0" anchor="ctr"/>
                </a:tc>
                <a:extLst>
                  <a:ext uri="{0D108BD9-81ED-4DB2-BD59-A6C34878D82A}">
                    <a16:rowId xmlns:a16="http://schemas.microsoft.com/office/drawing/2014/main" val="10002"/>
                  </a:ext>
                </a:extLst>
              </a:tr>
              <a:tr h="201883">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3</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CHEMICALS</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10</a:t>
                      </a:r>
                      <a:endParaRPr lang="en-US" sz="1100">
                        <a:latin typeface="+mn-lt"/>
                        <a:ea typeface="Calibri"/>
                        <a:cs typeface="Raavi"/>
                      </a:endParaRPr>
                    </a:p>
                  </a:txBody>
                  <a:tcPr marL="68580" marR="68580" marT="0" marB="0" anchor="ctr"/>
                </a:tc>
                <a:extLst>
                  <a:ext uri="{0D108BD9-81ED-4DB2-BD59-A6C34878D82A}">
                    <a16:rowId xmlns:a16="http://schemas.microsoft.com/office/drawing/2014/main" val="10003"/>
                  </a:ext>
                </a:extLst>
              </a:tr>
              <a:tr h="201883">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4</a:t>
                      </a:r>
                      <a:endParaRPr lang="en-US" sz="110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CONSTRUCTION</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1</a:t>
                      </a:r>
                      <a:endParaRPr lang="en-US" sz="1100" dirty="0">
                        <a:latin typeface="+mn-lt"/>
                        <a:ea typeface="Calibri"/>
                        <a:cs typeface="Raavi"/>
                      </a:endParaRPr>
                    </a:p>
                  </a:txBody>
                  <a:tcPr marL="68580" marR="68580" marT="0" marB="0" anchor="ctr"/>
                </a:tc>
                <a:extLst>
                  <a:ext uri="{0D108BD9-81ED-4DB2-BD59-A6C34878D82A}">
                    <a16:rowId xmlns:a16="http://schemas.microsoft.com/office/drawing/2014/main" val="10004"/>
                  </a:ext>
                </a:extLst>
              </a:tr>
              <a:tr h="201883">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5</a:t>
                      </a:r>
                      <a:endParaRPr lang="en-US" sz="110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CONSUMER GOODS</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21</a:t>
                      </a:r>
                      <a:endParaRPr lang="en-US" sz="1100" dirty="0">
                        <a:latin typeface="+mn-lt"/>
                        <a:ea typeface="Calibri"/>
                        <a:cs typeface="Raavi"/>
                      </a:endParaRPr>
                    </a:p>
                  </a:txBody>
                  <a:tcPr marL="68580" marR="68580" marT="0" marB="0" anchor="ctr"/>
                </a:tc>
                <a:extLst>
                  <a:ext uri="{0D108BD9-81ED-4DB2-BD59-A6C34878D82A}">
                    <a16:rowId xmlns:a16="http://schemas.microsoft.com/office/drawing/2014/main" val="10005"/>
                  </a:ext>
                </a:extLst>
              </a:tr>
              <a:tr h="201883">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6</a:t>
                      </a:r>
                      <a:endParaRPr lang="en-US" sz="110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CONSUMER SERVICES</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1</a:t>
                      </a:r>
                      <a:endParaRPr lang="en-US" sz="1100" dirty="0">
                        <a:latin typeface="+mn-lt"/>
                        <a:ea typeface="Calibri"/>
                        <a:cs typeface="Raavi"/>
                      </a:endParaRPr>
                    </a:p>
                  </a:txBody>
                  <a:tcPr marL="68580" marR="68580" marT="0" marB="0" anchor="ctr"/>
                </a:tc>
                <a:extLst>
                  <a:ext uri="{0D108BD9-81ED-4DB2-BD59-A6C34878D82A}">
                    <a16:rowId xmlns:a16="http://schemas.microsoft.com/office/drawing/2014/main" val="10006"/>
                  </a:ext>
                </a:extLst>
              </a:tr>
              <a:tr h="201883">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7</a:t>
                      </a:r>
                      <a:endParaRPr lang="en-US" sz="110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FERTILISERS &amp; PESTICIDES</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3</a:t>
                      </a:r>
                      <a:endParaRPr lang="en-US" sz="1100" dirty="0">
                        <a:latin typeface="+mn-lt"/>
                        <a:ea typeface="Calibri"/>
                        <a:cs typeface="Raavi"/>
                      </a:endParaRPr>
                    </a:p>
                  </a:txBody>
                  <a:tcPr marL="68580" marR="68580" marT="0" marB="0" anchor="ctr"/>
                </a:tc>
                <a:extLst>
                  <a:ext uri="{0D108BD9-81ED-4DB2-BD59-A6C34878D82A}">
                    <a16:rowId xmlns:a16="http://schemas.microsoft.com/office/drawing/2014/main" val="10007"/>
                  </a:ext>
                </a:extLst>
              </a:tr>
              <a:tr h="201883">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8</a:t>
                      </a:r>
                      <a:endParaRPr lang="en-US" sz="110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FINANCIAL SERVICES</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14</a:t>
                      </a:r>
                      <a:endParaRPr lang="en-US" sz="1100" dirty="0">
                        <a:latin typeface="+mn-lt"/>
                        <a:ea typeface="Calibri"/>
                        <a:cs typeface="Raavi"/>
                      </a:endParaRPr>
                    </a:p>
                  </a:txBody>
                  <a:tcPr marL="68580" marR="68580" marT="0" marB="0" anchor="ctr"/>
                </a:tc>
                <a:extLst>
                  <a:ext uri="{0D108BD9-81ED-4DB2-BD59-A6C34878D82A}">
                    <a16:rowId xmlns:a16="http://schemas.microsoft.com/office/drawing/2014/main" val="10008"/>
                  </a:ext>
                </a:extLst>
              </a:tr>
              <a:tr h="201883">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9</a:t>
                      </a:r>
                      <a:endParaRPr lang="en-US" sz="110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HEALTHCARE SERVICES</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1</a:t>
                      </a:r>
                      <a:endParaRPr lang="en-US" sz="1100" dirty="0">
                        <a:latin typeface="+mn-lt"/>
                        <a:ea typeface="Calibri"/>
                        <a:cs typeface="Raavi"/>
                      </a:endParaRPr>
                    </a:p>
                  </a:txBody>
                  <a:tcPr marL="68580" marR="68580" marT="0" marB="0" anchor="ctr"/>
                </a:tc>
                <a:extLst>
                  <a:ext uri="{0D108BD9-81ED-4DB2-BD59-A6C34878D82A}">
                    <a16:rowId xmlns:a16="http://schemas.microsoft.com/office/drawing/2014/main" val="10009"/>
                  </a:ext>
                </a:extLst>
              </a:tr>
              <a:tr h="201883">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10</a:t>
                      </a:r>
                      <a:endParaRPr lang="en-US" sz="110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INDUSTRIAL MANUFACTURING</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21</a:t>
                      </a:r>
                      <a:endParaRPr lang="en-US" sz="1100" dirty="0">
                        <a:latin typeface="+mn-lt"/>
                        <a:ea typeface="Calibri"/>
                        <a:cs typeface="Raavi"/>
                      </a:endParaRPr>
                    </a:p>
                  </a:txBody>
                  <a:tcPr marL="68580" marR="68580" marT="0" marB="0" anchor="ctr"/>
                </a:tc>
                <a:extLst>
                  <a:ext uri="{0D108BD9-81ED-4DB2-BD59-A6C34878D82A}">
                    <a16:rowId xmlns:a16="http://schemas.microsoft.com/office/drawing/2014/main" val="10010"/>
                  </a:ext>
                </a:extLst>
              </a:tr>
              <a:tr h="201883">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11</a:t>
                      </a:r>
                      <a:endParaRPr lang="en-US" sz="110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IT</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8</a:t>
                      </a:r>
                      <a:endParaRPr lang="en-US" sz="1100" dirty="0">
                        <a:latin typeface="+mn-lt"/>
                        <a:ea typeface="Calibri"/>
                        <a:cs typeface="Raavi"/>
                      </a:endParaRPr>
                    </a:p>
                  </a:txBody>
                  <a:tcPr marL="68580" marR="68580" marT="0" marB="0" anchor="ctr"/>
                </a:tc>
                <a:extLst>
                  <a:ext uri="{0D108BD9-81ED-4DB2-BD59-A6C34878D82A}">
                    <a16:rowId xmlns:a16="http://schemas.microsoft.com/office/drawing/2014/main" val="10011"/>
                  </a:ext>
                </a:extLst>
              </a:tr>
              <a:tr h="201883">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12</a:t>
                      </a:r>
                      <a:endParaRPr lang="en-US" sz="110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METALS</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3</a:t>
                      </a:r>
                      <a:endParaRPr lang="en-US" sz="1100" dirty="0">
                        <a:latin typeface="+mn-lt"/>
                        <a:ea typeface="Calibri"/>
                        <a:cs typeface="Raavi"/>
                      </a:endParaRPr>
                    </a:p>
                  </a:txBody>
                  <a:tcPr marL="68580" marR="68580" marT="0" marB="0" anchor="ctr"/>
                </a:tc>
                <a:extLst>
                  <a:ext uri="{0D108BD9-81ED-4DB2-BD59-A6C34878D82A}">
                    <a16:rowId xmlns:a16="http://schemas.microsoft.com/office/drawing/2014/main" val="10012"/>
                  </a:ext>
                </a:extLst>
              </a:tr>
              <a:tr h="201883">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13</a:t>
                      </a:r>
                      <a:endParaRPr lang="en-US" sz="110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OIL &amp; GAS</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6</a:t>
                      </a:r>
                      <a:endParaRPr lang="en-US" sz="1100" dirty="0">
                        <a:latin typeface="+mn-lt"/>
                        <a:ea typeface="Calibri"/>
                        <a:cs typeface="Raavi"/>
                      </a:endParaRPr>
                    </a:p>
                  </a:txBody>
                  <a:tcPr marL="68580" marR="68580" marT="0" marB="0" anchor="ctr"/>
                </a:tc>
                <a:extLst>
                  <a:ext uri="{0D108BD9-81ED-4DB2-BD59-A6C34878D82A}">
                    <a16:rowId xmlns:a16="http://schemas.microsoft.com/office/drawing/2014/main" val="10013"/>
                  </a:ext>
                </a:extLst>
              </a:tr>
              <a:tr h="201883">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14</a:t>
                      </a:r>
                      <a:endParaRPr lang="en-US" sz="110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PAPER AND JUTE</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1</a:t>
                      </a:r>
                      <a:endParaRPr lang="en-US" sz="1100" dirty="0">
                        <a:latin typeface="+mn-lt"/>
                        <a:ea typeface="Calibri"/>
                        <a:cs typeface="Raavi"/>
                      </a:endParaRPr>
                    </a:p>
                  </a:txBody>
                  <a:tcPr marL="68580" marR="68580" marT="0" marB="0" anchor="ctr"/>
                </a:tc>
                <a:extLst>
                  <a:ext uri="{0D108BD9-81ED-4DB2-BD59-A6C34878D82A}">
                    <a16:rowId xmlns:a16="http://schemas.microsoft.com/office/drawing/2014/main" val="10014"/>
                  </a:ext>
                </a:extLst>
              </a:tr>
              <a:tr h="201883">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15</a:t>
                      </a:r>
                      <a:endParaRPr lang="en-US" sz="110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PHARMA</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15</a:t>
                      </a:r>
                      <a:endParaRPr lang="en-US" sz="1100" dirty="0">
                        <a:latin typeface="+mn-lt"/>
                        <a:ea typeface="Calibri"/>
                        <a:cs typeface="Raavi"/>
                      </a:endParaRPr>
                    </a:p>
                  </a:txBody>
                  <a:tcPr marL="68580" marR="68580" marT="0" marB="0" anchor="ctr"/>
                </a:tc>
                <a:extLst>
                  <a:ext uri="{0D108BD9-81ED-4DB2-BD59-A6C34878D82A}">
                    <a16:rowId xmlns:a16="http://schemas.microsoft.com/office/drawing/2014/main" val="10015"/>
                  </a:ext>
                </a:extLst>
              </a:tr>
              <a:tr h="201883">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16</a:t>
                      </a:r>
                      <a:endParaRPr lang="en-US" sz="110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POWER</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3</a:t>
                      </a:r>
                      <a:endParaRPr lang="en-US" sz="1100" dirty="0">
                        <a:latin typeface="+mn-lt"/>
                        <a:ea typeface="Calibri"/>
                        <a:cs typeface="Raavi"/>
                      </a:endParaRPr>
                    </a:p>
                  </a:txBody>
                  <a:tcPr marL="68580" marR="68580" marT="0" marB="0" anchor="ctr"/>
                </a:tc>
                <a:extLst>
                  <a:ext uri="{0D108BD9-81ED-4DB2-BD59-A6C34878D82A}">
                    <a16:rowId xmlns:a16="http://schemas.microsoft.com/office/drawing/2014/main" val="10016"/>
                  </a:ext>
                </a:extLst>
              </a:tr>
              <a:tr h="201883">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17</a:t>
                      </a:r>
                      <a:endParaRPr lang="en-US" sz="110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SERVICES</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3</a:t>
                      </a:r>
                      <a:endParaRPr lang="en-US" sz="1100" dirty="0">
                        <a:latin typeface="+mn-lt"/>
                        <a:ea typeface="Calibri"/>
                        <a:cs typeface="Raavi"/>
                      </a:endParaRPr>
                    </a:p>
                  </a:txBody>
                  <a:tcPr marL="68580" marR="68580" marT="0" marB="0" anchor="ctr"/>
                </a:tc>
                <a:extLst>
                  <a:ext uri="{0D108BD9-81ED-4DB2-BD59-A6C34878D82A}">
                    <a16:rowId xmlns:a16="http://schemas.microsoft.com/office/drawing/2014/main" val="10017"/>
                  </a:ext>
                </a:extLst>
              </a:tr>
              <a:tr h="201883">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18</a:t>
                      </a:r>
                      <a:endParaRPr lang="en-US" sz="110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TELECOM</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1</a:t>
                      </a:r>
                      <a:endParaRPr lang="en-US" sz="1100" dirty="0">
                        <a:latin typeface="+mn-lt"/>
                        <a:ea typeface="Calibri"/>
                        <a:cs typeface="Raavi"/>
                      </a:endParaRPr>
                    </a:p>
                  </a:txBody>
                  <a:tcPr marL="68580" marR="68580" marT="0" marB="0" anchor="ctr"/>
                </a:tc>
                <a:extLst>
                  <a:ext uri="{0D108BD9-81ED-4DB2-BD59-A6C34878D82A}">
                    <a16:rowId xmlns:a16="http://schemas.microsoft.com/office/drawing/2014/main" val="10018"/>
                  </a:ext>
                </a:extLst>
              </a:tr>
              <a:tr h="201883">
                <a:tc>
                  <a:txBody>
                    <a:bodyPr/>
                    <a:lstStyle/>
                    <a:p>
                      <a:pPr marL="0" marR="0" algn="ctr">
                        <a:lnSpc>
                          <a:spcPct val="115000"/>
                        </a:lnSpc>
                        <a:spcBef>
                          <a:spcPts val="0"/>
                        </a:spcBef>
                        <a:spcAft>
                          <a:spcPts val="0"/>
                        </a:spcAft>
                      </a:pPr>
                      <a:r>
                        <a:rPr lang="en-US" sz="1200">
                          <a:solidFill>
                            <a:srgbClr val="0D0D0D"/>
                          </a:solidFill>
                          <a:latin typeface="+mn-lt"/>
                          <a:ea typeface="Calibri"/>
                          <a:cs typeface="Raavi"/>
                        </a:rPr>
                        <a:t>19</a:t>
                      </a:r>
                      <a:endParaRPr lang="en-US" sz="110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TEXTILES</a:t>
                      </a:r>
                      <a:endParaRPr lang="en-US" sz="1100" dirty="0">
                        <a:latin typeface="+mn-lt"/>
                        <a:ea typeface="Calibri"/>
                        <a:cs typeface="Raavi"/>
                      </a:endParaRPr>
                    </a:p>
                  </a:txBody>
                  <a:tcPr marL="68580" marR="68580" marT="0" marB="0" anchor="ctr"/>
                </a:tc>
                <a:tc>
                  <a:txBody>
                    <a:bodyPr/>
                    <a:lstStyle/>
                    <a:p>
                      <a:pPr marL="0" marR="0" algn="ctr">
                        <a:lnSpc>
                          <a:spcPct val="115000"/>
                        </a:lnSpc>
                        <a:spcBef>
                          <a:spcPts val="0"/>
                        </a:spcBef>
                        <a:spcAft>
                          <a:spcPts val="0"/>
                        </a:spcAft>
                      </a:pPr>
                      <a:r>
                        <a:rPr lang="en-US" sz="1200" dirty="0">
                          <a:solidFill>
                            <a:srgbClr val="0D0D0D"/>
                          </a:solidFill>
                          <a:latin typeface="+mn-lt"/>
                          <a:ea typeface="Calibri"/>
                          <a:cs typeface="Raavi"/>
                        </a:rPr>
                        <a:t>1</a:t>
                      </a:r>
                      <a:endParaRPr lang="en-US" sz="1100" dirty="0">
                        <a:latin typeface="+mn-lt"/>
                        <a:ea typeface="Calibri"/>
                        <a:cs typeface="Raavi"/>
                      </a:endParaRPr>
                    </a:p>
                  </a:txBody>
                  <a:tcPr marL="68580" marR="68580" marT="0" marB="0" anchor="ctr"/>
                </a:tc>
                <a:extLst>
                  <a:ext uri="{0D108BD9-81ED-4DB2-BD59-A6C34878D82A}">
                    <a16:rowId xmlns:a16="http://schemas.microsoft.com/office/drawing/2014/main" val="10019"/>
                  </a:ext>
                </a:extLst>
              </a:tr>
              <a:tr h="230691">
                <a:tc gridSpan="2">
                  <a:txBody>
                    <a:bodyPr/>
                    <a:lstStyle/>
                    <a:p>
                      <a:pPr marL="0" marR="0" algn="ctr">
                        <a:lnSpc>
                          <a:spcPct val="115000"/>
                        </a:lnSpc>
                        <a:spcBef>
                          <a:spcPts val="0"/>
                        </a:spcBef>
                        <a:spcAft>
                          <a:spcPts val="0"/>
                        </a:spcAft>
                      </a:pPr>
                      <a:r>
                        <a:rPr lang="en-US" sz="1400" b="1" dirty="0">
                          <a:solidFill>
                            <a:srgbClr val="0D0D0D"/>
                          </a:solidFill>
                          <a:latin typeface="+mn-lt"/>
                          <a:ea typeface="Calibri"/>
                          <a:cs typeface="Raavi"/>
                        </a:rPr>
                        <a:t>Total Companies</a:t>
                      </a:r>
                      <a:endParaRPr lang="en-US" sz="1200" dirty="0">
                        <a:latin typeface="+mn-lt"/>
                        <a:ea typeface="Calibri"/>
                        <a:cs typeface="Raavi"/>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US" sz="1400" b="1" dirty="0">
                          <a:solidFill>
                            <a:srgbClr val="0D0D0D"/>
                          </a:solidFill>
                          <a:latin typeface="+mn-lt"/>
                          <a:ea typeface="Calibri"/>
                          <a:cs typeface="Raavi"/>
                        </a:rPr>
                        <a:t>132</a:t>
                      </a:r>
                      <a:endParaRPr lang="en-US" sz="1200" dirty="0">
                        <a:latin typeface="+mn-lt"/>
                        <a:ea typeface="Calibri"/>
                        <a:cs typeface="Raavi"/>
                      </a:endParaRPr>
                    </a:p>
                  </a:txBody>
                  <a:tcPr marL="68580" marR="68580" marT="0" marB="0" anchor="ctr"/>
                </a:tc>
                <a:extLst>
                  <a:ext uri="{0D108BD9-81ED-4DB2-BD59-A6C34878D82A}">
                    <a16:rowId xmlns:a16="http://schemas.microsoft.com/office/drawing/2014/main" val="10020"/>
                  </a:ext>
                </a:extLst>
              </a:tr>
            </a:tbl>
          </a:graphicData>
        </a:graphic>
      </p:graphicFrame>
    </p:spTree>
  </p:cSld>
  <p:clrMapOvr>
    <a:masterClrMapping/>
  </p:clrMapOvr>
  <p:transition spd="slow">
    <p:push dir="u"/>
  </p:transition>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1081</TotalTime>
  <Words>2026</Words>
  <Application>Microsoft Office PowerPoint</Application>
  <PresentationFormat>Widescreen</PresentationFormat>
  <Paragraphs>436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Calibri Light</vt:lpstr>
      <vt:lpstr>Raavi</vt:lpstr>
      <vt:lpstr>Times New Roman</vt:lpstr>
      <vt:lpstr>Wingdings</vt:lpstr>
      <vt:lpstr>Retrospect</vt:lpstr>
      <vt:lpstr>  STUDY OF HERDING BEHAVIOUR IN STOCK MARKET OF INDIA DURING FINANCIAL CRISIS &amp; COVID-19 PANDEMIC </vt:lpstr>
      <vt:lpstr>INTRODUCTION</vt:lpstr>
      <vt:lpstr>INTRODUCTION</vt:lpstr>
      <vt:lpstr>LITERATURE REVIEW</vt:lpstr>
      <vt:lpstr>RESEARCH GAP</vt:lpstr>
      <vt:lpstr>Objective of the study</vt:lpstr>
      <vt:lpstr>METHODOLOGY</vt:lpstr>
      <vt:lpstr>METHODOLOGY</vt:lpstr>
      <vt:lpstr>   METHODOLOGY</vt:lpstr>
      <vt:lpstr>    METHODOLOGY</vt:lpstr>
      <vt:lpstr>RESULTS</vt:lpstr>
      <vt:lpstr>RESULTS</vt:lpstr>
      <vt:lpstr>MAIN FINDINGS OF THE STUDY</vt:lpstr>
      <vt:lpstr>SUGGESTIONS</vt:lpstr>
      <vt:lpstr>CONCLUSION</vt:lpstr>
      <vt:lpstr>LIMITATIONS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supreme computers</dc:creator>
  <cp:lastModifiedBy>Dhanraj</cp:lastModifiedBy>
  <cp:revision>63</cp:revision>
  <dcterms:created xsi:type="dcterms:W3CDTF">2021-09-19T09:22:47Z</dcterms:created>
  <dcterms:modified xsi:type="dcterms:W3CDTF">2022-05-09T11:51:32Z</dcterms:modified>
</cp:coreProperties>
</file>