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363" r:id="rId3"/>
    <p:sldId id="361" r:id="rId4"/>
    <p:sldId id="375" r:id="rId5"/>
    <p:sldId id="376" r:id="rId6"/>
    <p:sldId id="377" r:id="rId7"/>
    <p:sldId id="378" r:id="rId8"/>
    <p:sldId id="379" r:id="rId9"/>
    <p:sldId id="380" r:id="rId10"/>
    <p:sldId id="381" r:id="rId11"/>
    <p:sldId id="382" r:id="rId12"/>
    <p:sldId id="383" r:id="rId13"/>
    <p:sldId id="384" r:id="rId14"/>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8" d="100"/>
          <a:sy n="68"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2997D834-ECB6-4894-BCCE-AE6F11178BAF}" type="datetimeFigureOut">
              <a:rPr lang="bg-BG"/>
              <a:pPr>
                <a:defRPr/>
              </a:pPr>
              <a:t>16.5.2022 г.</a:t>
            </a:fld>
            <a:endParaRPr lang="bg-BG"/>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bg-BG"/>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B4E263B-EB3B-4991-A7EC-89510D41DFBD}" type="slidenum">
              <a:rPr lang="bg-BG"/>
              <a:pPr>
                <a:defRPr/>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664E546-1E1B-4FB9-B7B8-5E49088638D1}" type="datetimeFigureOut">
              <a:rPr lang="bg-BG"/>
              <a:pPr>
                <a:defRPr/>
              </a:pPr>
              <a:t>16.5.2022 г.</a:t>
            </a:fld>
            <a:endParaRPr lang="bg-BG"/>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bg-BG"/>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7674504-2FBB-4527-8E34-225255630475}" type="slidenum">
              <a:rPr lang="bg-BG"/>
              <a:pPr>
                <a:defRPr/>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BC99182-5B72-4C7A-AA74-BB195F6BF2C6}" type="datetimeFigureOut">
              <a:rPr lang="bg-BG"/>
              <a:pPr>
                <a:defRPr/>
              </a:pPr>
              <a:t>16.5.2022 г.</a:t>
            </a:fld>
            <a:endParaRPr lang="bg-BG"/>
          </a:p>
        </p:txBody>
      </p:sp>
      <p:sp>
        <p:nvSpPr>
          <p:cNvPr id="3" name="Footer Placeholder 2"/>
          <p:cNvSpPr>
            <a:spLocks noGrp="1"/>
          </p:cNvSpPr>
          <p:nvPr>
            <p:ph type="ftr" sz="quarter" idx="11"/>
          </p:nvPr>
        </p:nvSpPr>
        <p:spPr/>
        <p:txBody>
          <a:bodyPr/>
          <a:lstStyle>
            <a:lvl1pPr>
              <a:defRPr/>
            </a:lvl1pPr>
          </a:lstStyle>
          <a:p>
            <a:pPr>
              <a:defRPr/>
            </a:pPr>
            <a:endParaRPr lang="bg-BG"/>
          </a:p>
        </p:txBody>
      </p:sp>
      <p:sp>
        <p:nvSpPr>
          <p:cNvPr id="4" name="Slide Number Placeholder 22"/>
          <p:cNvSpPr>
            <a:spLocks noGrp="1"/>
          </p:cNvSpPr>
          <p:nvPr>
            <p:ph type="sldNum" sz="quarter" idx="12"/>
          </p:nvPr>
        </p:nvSpPr>
        <p:spPr/>
        <p:txBody>
          <a:bodyPr/>
          <a:lstStyle>
            <a:lvl1pPr>
              <a:defRPr/>
            </a:lvl1pPr>
          </a:lstStyle>
          <a:p>
            <a:pPr>
              <a:defRPr/>
            </a:pPr>
            <a:fld id="{28333A7B-A774-438E-A271-97FB5F3EF9A7}" type="slidenum">
              <a:rPr lang="bg-BG"/>
              <a:pPr>
                <a:defRPr/>
              </a:pPr>
              <a:t>‹#›</a:t>
            </a:fld>
            <a:endParaRPr 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bg-BG"/>
          </a:p>
        </p:txBody>
      </p:sp>
      <p:sp>
        <p:nvSpPr>
          <p:cNvPr id="3" name="Text Placeholder 2"/>
          <p:cNvSpPr>
            <a:spLocks noGrp="1"/>
          </p:cNvSpPr>
          <p:nvPr>
            <p:ph type="body" sz="half" idx="1"/>
          </p:nvPr>
        </p:nvSpPr>
        <p:spPr>
          <a:xfrm>
            <a:off x="6127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7656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13"/>
          <p:cNvSpPr>
            <a:spLocks noGrp="1"/>
          </p:cNvSpPr>
          <p:nvPr>
            <p:ph type="dt" sz="half" idx="10"/>
          </p:nvPr>
        </p:nvSpPr>
        <p:spPr/>
        <p:txBody>
          <a:bodyPr/>
          <a:lstStyle>
            <a:lvl1pPr>
              <a:defRPr/>
            </a:lvl1pPr>
          </a:lstStyle>
          <a:p>
            <a:pPr>
              <a:defRPr/>
            </a:pPr>
            <a:fld id="{1E16328B-9B22-4884-AC3A-75FA9E3AE54D}" type="datetimeFigureOut">
              <a:rPr lang="bg-BG"/>
              <a:pPr>
                <a:defRPr/>
              </a:pPr>
              <a:t>16.5.2022 г.</a:t>
            </a:fld>
            <a:endParaRPr lang="bg-BG"/>
          </a:p>
        </p:txBody>
      </p:sp>
      <p:sp>
        <p:nvSpPr>
          <p:cNvPr id="6" name="Footer Placeholder 2"/>
          <p:cNvSpPr>
            <a:spLocks noGrp="1"/>
          </p:cNvSpPr>
          <p:nvPr>
            <p:ph type="ftr" sz="quarter" idx="11"/>
          </p:nvPr>
        </p:nvSpPr>
        <p:spPr/>
        <p:txBody>
          <a:bodyPr/>
          <a:lstStyle>
            <a:lvl1pPr>
              <a:defRPr/>
            </a:lvl1pPr>
          </a:lstStyle>
          <a:p>
            <a:pPr>
              <a:defRPr/>
            </a:pPr>
            <a:endParaRPr lang="bg-BG"/>
          </a:p>
        </p:txBody>
      </p:sp>
      <p:sp>
        <p:nvSpPr>
          <p:cNvPr id="7" name="Slide Number Placeholder 22"/>
          <p:cNvSpPr>
            <a:spLocks noGrp="1"/>
          </p:cNvSpPr>
          <p:nvPr>
            <p:ph type="sldNum" sz="quarter" idx="12"/>
          </p:nvPr>
        </p:nvSpPr>
        <p:spPr/>
        <p:txBody>
          <a:bodyPr/>
          <a:lstStyle>
            <a:lvl1pPr>
              <a:defRPr/>
            </a:lvl1pPr>
          </a:lstStyle>
          <a:p>
            <a:pPr>
              <a:defRPr/>
            </a:pPr>
            <a:fld id="{5D71AAF5-EB41-4A95-A10F-D0D62A6DD65A}" type="slidenum">
              <a:rPr lang="bg-BG"/>
              <a:pPr>
                <a:defRPr/>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A51C7F3-812C-49A1-8BE2-A976D9DA28E8}" type="datetimeFigureOut">
              <a:rPr lang="bg-BG"/>
              <a:pPr>
                <a:defRPr/>
              </a:pPr>
              <a:t>16.5.2022 г.</a:t>
            </a:fld>
            <a:endParaRPr lang="bg-BG"/>
          </a:p>
        </p:txBody>
      </p:sp>
      <p:sp>
        <p:nvSpPr>
          <p:cNvPr id="5" name="Footer Placeholder 2"/>
          <p:cNvSpPr>
            <a:spLocks noGrp="1"/>
          </p:cNvSpPr>
          <p:nvPr>
            <p:ph type="ftr" sz="quarter" idx="11"/>
          </p:nvPr>
        </p:nvSpPr>
        <p:spPr/>
        <p:txBody>
          <a:bodyPr/>
          <a:lstStyle>
            <a:lvl1pPr>
              <a:defRPr/>
            </a:lvl1pPr>
          </a:lstStyle>
          <a:p>
            <a:pPr>
              <a:defRPr/>
            </a:pPr>
            <a:endParaRPr lang="bg-BG"/>
          </a:p>
        </p:txBody>
      </p:sp>
      <p:sp>
        <p:nvSpPr>
          <p:cNvPr id="6" name="Slide Number Placeholder 22"/>
          <p:cNvSpPr>
            <a:spLocks noGrp="1"/>
          </p:cNvSpPr>
          <p:nvPr>
            <p:ph type="sldNum" sz="quarter" idx="12"/>
          </p:nvPr>
        </p:nvSpPr>
        <p:spPr/>
        <p:txBody>
          <a:bodyPr/>
          <a:lstStyle>
            <a:lvl1pPr>
              <a:defRPr/>
            </a:lvl1pPr>
          </a:lstStyle>
          <a:p>
            <a:pPr>
              <a:defRPr/>
            </a:pPr>
            <a:fld id="{4EAD9A9C-62BA-4D59-8967-93DF9704805E}" type="slidenum">
              <a:rPr lang="bg-BG"/>
              <a:pPr>
                <a:defRPr/>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ACF83B7C-17E1-4BFF-8009-F66C85BC46FB}" type="datetimeFigureOut">
              <a:rPr lang="bg-BG"/>
              <a:pPr>
                <a:defRPr/>
              </a:pPr>
              <a:t>16.5.2022 г.</a:t>
            </a:fld>
            <a:endParaRPr lang="bg-BG"/>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9E59C77F-07C2-4AE9-8E44-E386478715FD}" type="slidenum">
              <a:rPr lang="bg-BG"/>
              <a:pPr>
                <a:defRPr/>
              </a:pPr>
              <a:t>‹#›</a:t>
            </a:fld>
            <a:endParaRPr lang="bg-BG"/>
          </a:p>
        </p:txBody>
      </p:sp>
      <p:sp>
        <p:nvSpPr>
          <p:cNvPr id="9" name="Footer Placeholder 13"/>
          <p:cNvSpPr>
            <a:spLocks noGrp="1"/>
          </p:cNvSpPr>
          <p:nvPr>
            <p:ph type="ftr" sz="quarter" idx="12"/>
          </p:nvPr>
        </p:nvSpPr>
        <p:spPr/>
        <p:txBody>
          <a:bodyPr/>
          <a:lstStyle>
            <a:lvl1pPr>
              <a:defRPr/>
            </a:lvl1pPr>
          </a:lstStyle>
          <a:p>
            <a:pPr>
              <a:defRPr/>
            </a:pPr>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66E433D-9453-4FF0-85D8-997B1A772DC4}" type="datetimeFigureOut">
              <a:rPr lang="bg-BG"/>
              <a:pPr>
                <a:defRPr/>
              </a:pPr>
              <a:t>16.5.2022 г.</a:t>
            </a:fld>
            <a:endParaRPr lang="bg-BG"/>
          </a:p>
        </p:txBody>
      </p:sp>
      <p:sp>
        <p:nvSpPr>
          <p:cNvPr id="8" name="Slide Number Placeholder 11"/>
          <p:cNvSpPr>
            <a:spLocks noGrp="1"/>
          </p:cNvSpPr>
          <p:nvPr>
            <p:ph type="sldNum" sz="quarter" idx="11"/>
          </p:nvPr>
        </p:nvSpPr>
        <p:spPr/>
        <p:txBody>
          <a:bodyPr rtlCol="0"/>
          <a:lstStyle>
            <a:lvl1pPr>
              <a:defRPr/>
            </a:lvl1pPr>
          </a:lstStyle>
          <a:p>
            <a:pPr>
              <a:defRPr/>
            </a:pPr>
            <a:fld id="{1301FE15-83AC-4B06-AC0A-EDFEA2F31090}" type="slidenum">
              <a:rPr lang="bg-BG"/>
              <a:pPr>
                <a:defRPr/>
              </a:pPr>
              <a:t>‹#›</a:t>
            </a:fld>
            <a:endParaRPr lang="bg-BG"/>
          </a:p>
        </p:txBody>
      </p:sp>
      <p:sp>
        <p:nvSpPr>
          <p:cNvPr id="9" name="Footer Placeholder 13"/>
          <p:cNvSpPr>
            <a:spLocks noGrp="1"/>
          </p:cNvSpPr>
          <p:nvPr>
            <p:ph type="ftr" sz="quarter" idx="12"/>
          </p:nvPr>
        </p:nvSpPr>
        <p:spPr/>
        <p:txBody>
          <a:bodyPr rtlCol="0"/>
          <a:lstStyle>
            <a:lvl1pPr>
              <a:defRPr/>
            </a:lvl1pPr>
          </a:lstStyle>
          <a:p>
            <a:pPr>
              <a:defRPr/>
            </a:pPr>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CFE896F9-E510-4A01-9367-81C570BB3958}" type="datetimeFigureOut">
              <a:rPr lang="bg-BG"/>
              <a:pPr>
                <a:defRPr/>
              </a:pPr>
              <a:t>16.5.2022 г.</a:t>
            </a:fld>
            <a:endParaRPr lang="bg-BG"/>
          </a:p>
        </p:txBody>
      </p:sp>
      <p:sp>
        <p:nvSpPr>
          <p:cNvPr id="4" name="Footer Placeholder 2"/>
          <p:cNvSpPr>
            <a:spLocks noGrp="1"/>
          </p:cNvSpPr>
          <p:nvPr>
            <p:ph type="ftr" sz="quarter" idx="11"/>
          </p:nvPr>
        </p:nvSpPr>
        <p:spPr/>
        <p:txBody>
          <a:bodyPr/>
          <a:lstStyle>
            <a:lvl1pPr>
              <a:defRPr/>
            </a:lvl1pPr>
          </a:lstStyle>
          <a:p>
            <a:pPr>
              <a:defRPr/>
            </a:pPr>
            <a:endParaRPr lang="bg-BG"/>
          </a:p>
        </p:txBody>
      </p:sp>
      <p:sp>
        <p:nvSpPr>
          <p:cNvPr id="5" name="Slide Number Placeholder 22"/>
          <p:cNvSpPr>
            <a:spLocks noGrp="1"/>
          </p:cNvSpPr>
          <p:nvPr>
            <p:ph type="sldNum" sz="quarter" idx="12"/>
          </p:nvPr>
        </p:nvSpPr>
        <p:spPr/>
        <p:txBody>
          <a:bodyPr/>
          <a:lstStyle>
            <a:lvl1pPr>
              <a:defRPr/>
            </a:lvl1pPr>
          </a:lstStyle>
          <a:p>
            <a:pPr>
              <a:defRPr/>
            </a:pPr>
            <a:fld id="{C7E6A42A-1D27-4CB9-B31F-5F1AD645F6A0}" type="slidenum">
              <a:rPr lang="bg-BG"/>
              <a:pPr>
                <a:defRPr/>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B41F7B6-4C96-4BFC-9852-1339FF2820EB}" type="datetimeFigureOut">
              <a:rPr lang="bg-BG"/>
              <a:pPr>
                <a:defRPr/>
              </a:pPr>
              <a:t>16.5.2022 г.</a:t>
            </a:fld>
            <a:endParaRPr lang="bg-BG"/>
          </a:p>
        </p:txBody>
      </p:sp>
      <p:sp>
        <p:nvSpPr>
          <p:cNvPr id="3" name="Footer Placeholder 2"/>
          <p:cNvSpPr>
            <a:spLocks noGrp="1"/>
          </p:cNvSpPr>
          <p:nvPr>
            <p:ph type="ftr" sz="quarter" idx="11"/>
          </p:nvPr>
        </p:nvSpPr>
        <p:spPr/>
        <p:txBody>
          <a:bodyPr/>
          <a:lstStyle>
            <a:lvl1pPr>
              <a:defRPr/>
            </a:lvl1pPr>
          </a:lstStyle>
          <a:p>
            <a:pPr>
              <a:defRPr/>
            </a:pPr>
            <a:endParaRPr lang="bg-BG"/>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8934DFB-1796-4FA6-B4AB-E8407F034EA3}" type="slidenum">
              <a:rPr lang="bg-BG"/>
              <a:pPr>
                <a:defRPr/>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A950CF32-C04D-4756-A3A6-EBB01B787D3A}" type="datetimeFigureOut">
              <a:rPr lang="bg-BG"/>
              <a:pPr>
                <a:defRPr/>
              </a:pPr>
              <a:t>16.5.2022 г.</a:t>
            </a:fld>
            <a:endParaRPr lang="bg-BG"/>
          </a:p>
        </p:txBody>
      </p:sp>
      <p:sp>
        <p:nvSpPr>
          <p:cNvPr id="6" name="Footer Placeholder 2"/>
          <p:cNvSpPr>
            <a:spLocks noGrp="1"/>
          </p:cNvSpPr>
          <p:nvPr>
            <p:ph type="ftr" sz="quarter" idx="11"/>
          </p:nvPr>
        </p:nvSpPr>
        <p:spPr/>
        <p:txBody>
          <a:bodyPr/>
          <a:lstStyle>
            <a:lvl1pPr>
              <a:defRPr/>
            </a:lvl1pPr>
          </a:lstStyle>
          <a:p>
            <a:pPr>
              <a:defRPr/>
            </a:pPr>
            <a:endParaRPr lang="bg-BG"/>
          </a:p>
        </p:txBody>
      </p:sp>
      <p:sp>
        <p:nvSpPr>
          <p:cNvPr id="7" name="Slide Number Placeholder 22"/>
          <p:cNvSpPr>
            <a:spLocks noGrp="1"/>
          </p:cNvSpPr>
          <p:nvPr>
            <p:ph type="sldNum" sz="quarter" idx="12"/>
          </p:nvPr>
        </p:nvSpPr>
        <p:spPr/>
        <p:txBody>
          <a:bodyPr/>
          <a:lstStyle>
            <a:lvl1pPr>
              <a:defRPr/>
            </a:lvl1pPr>
          </a:lstStyle>
          <a:p>
            <a:pPr>
              <a:defRPr/>
            </a:pPr>
            <a:fld id="{FC6455C1-7F18-48C5-9B26-D390E76F70DF}" type="slidenum">
              <a:rPr lang="bg-BG"/>
              <a:pPr>
                <a:defRPr/>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D71915B-F72B-4907-8D12-64DCCD3EE6BB}" type="datetimeFigureOut">
              <a:rPr lang="bg-BG"/>
              <a:pPr>
                <a:defRPr/>
              </a:pPr>
              <a:t>16.5.2022 г.</a:t>
            </a:fld>
            <a:endParaRPr lang="bg-BG"/>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D7F1C0A-CA4E-4820-97A3-E5887E335534}" type="slidenum">
              <a:rPr lang="bg-BG"/>
              <a:pPr>
                <a:defRPr/>
              </a:pPr>
              <a:t>‹#›</a:t>
            </a:fld>
            <a:endParaRPr lang="bg-BG"/>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9B6D57D-055A-4FF9-A5F4-7C96339FBD16}" type="datetimeFigureOut">
              <a:rPr lang="bg-BG"/>
              <a:pPr>
                <a:defRPr/>
              </a:pPr>
              <a:t>16.5.2022 г.</a:t>
            </a:fld>
            <a:endParaRPr lang="bg-BG"/>
          </a:p>
        </p:txBody>
      </p:sp>
      <p:sp>
        <p:nvSpPr>
          <p:cNvPr id="5" name="Footer Placeholder 2"/>
          <p:cNvSpPr>
            <a:spLocks noGrp="1"/>
          </p:cNvSpPr>
          <p:nvPr>
            <p:ph type="ftr" sz="quarter" idx="11"/>
          </p:nvPr>
        </p:nvSpPr>
        <p:spPr/>
        <p:txBody>
          <a:bodyPr/>
          <a:lstStyle>
            <a:lvl1pPr>
              <a:defRPr/>
            </a:lvl1pPr>
          </a:lstStyle>
          <a:p>
            <a:pPr>
              <a:defRPr/>
            </a:pPr>
            <a:endParaRPr lang="bg-BG"/>
          </a:p>
        </p:txBody>
      </p:sp>
      <p:sp>
        <p:nvSpPr>
          <p:cNvPr id="6" name="Slide Number Placeholder 22"/>
          <p:cNvSpPr>
            <a:spLocks noGrp="1"/>
          </p:cNvSpPr>
          <p:nvPr>
            <p:ph type="sldNum" sz="quarter" idx="12"/>
          </p:nvPr>
        </p:nvSpPr>
        <p:spPr/>
        <p:txBody>
          <a:bodyPr/>
          <a:lstStyle>
            <a:lvl1pPr>
              <a:defRPr/>
            </a:lvl1pPr>
          </a:lstStyle>
          <a:p>
            <a:pPr>
              <a:defRPr/>
            </a:pPr>
            <a:fld id="{CFD2EB86-D846-49F8-B022-6F80309C32E7}" type="slidenum">
              <a:rPr lang="bg-BG"/>
              <a:pPr>
                <a:defRPr/>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EAB178DA-99A0-4BAD-9368-48C98174EF30}" type="datetimeFigureOut">
              <a:rPr lang="bg-BG"/>
              <a:pPr>
                <a:defRPr/>
              </a:pPr>
              <a:t>16.5.2022 г.</a:t>
            </a:fld>
            <a:endParaRPr lang="bg-BG"/>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bg-BG"/>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DC5A0FA3-7171-4BB2-B384-BBB48A8A19D3}"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4231" r:id="rId1"/>
    <p:sldLayoutId id="2147484225" r:id="rId2"/>
    <p:sldLayoutId id="2147484232" r:id="rId3"/>
    <p:sldLayoutId id="2147484233" r:id="rId4"/>
    <p:sldLayoutId id="2147484226" r:id="rId5"/>
    <p:sldLayoutId id="2147484234" r:id="rId6"/>
    <p:sldLayoutId id="2147484227" r:id="rId7"/>
    <p:sldLayoutId id="2147484235" r:id="rId8"/>
    <p:sldLayoutId id="2147484228" r:id="rId9"/>
    <p:sldLayoutId id="2147484236" r:id="rId10"/>
    <p:sldLayoutId id="2147484229" r:id="rId11"/>
    <p:sldLayoutId id="2147484230" r:id="rId12"/>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pPr eaLnBrk="1" hangingPunct="1"/>
            <a:r>
              <a:rPr lang="en-US" sz="4000" cap="none" dirty="0"/>
              <a:t>An Investigative Study into the Application of Automated Trading Systems in Bulgaria</a:t>
            </a:r>
            <a:endParaRPr lang="bg-BG" sz="4000" cap="none" dirty="0"/>
          </a:p>
        </p:txBody>
      </p:sp>
      <p:sp>
        <p:nvSpPr>
          <p:cNvPr id="8195" name="Subtitle 2"/>
          <p:cNvSpPr>
            <a:spLocks noGrp="1"/>
          </p:cNvSpPr>
          <p:nvPr>
            <p:ph type="subTitle" idx="1"/>
          </p:nvPr>
        </p:nvSpPr>
        <p:spPr>
          <a:xfrm>
            <a:off x="2362200" y="6049963"/>
            <a:ext cx="6705600" cy="685800"/>
          </a:xfrm>
        </p:spPr>
        <p:txBody>
          <a:bodyPr/>
          <a:lstStyle/>
          <a:p>
            <a:pPr eaLnBrk="1" hangingPunct="1"/>
            <a:r>
              <a:rPr lang="en-US" dirty="0"/>
              <a:t>Diyan </a:t>
            </a:r>
            <a:r>
              <a:rPr lang="en-US" dirty="0" err="1"/>
              <a:t>Dimov</a:t>
            </a:r>
            <a:endParaRPr lang="bg-B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57A3-DF38-9217-EB1C-B1ACEA511CBA}"/>
              </a:ext>
            </a:extLst>
          </p:cNvPr>
          <p:cNvSpPr>
            <a:spLocks noGrp="1"/>
          </p:cNvSpPr>
          <p:nvPr>
            <p:ph type="title"/>
          </p:nvPr>
        </p:nvSpPr>
        <p:spPr/>
        <p:txBody>
          <a:bodyPr/>
          <a:lstStyle/>
          <a:p>
            <a:r>
              <a:rPr lang="en-GB" dirty="0"/>
              <a:t>Analysis</a:t>
            </a:r>
          </a:p>
        </p:txBody>
      </p:sp>
      <p:sp>
        <p:nvSpPr>
          <p:cNvPr id="3" name="Content Placeholder 2">
            <a:extLst>
              <a:ext uri="{FF2B5EF4-FFF2-40B4-BE49-F238E27FC236}">
                <a16:creationId xmlns:a16="http://schemas.microsoft.com/office/drawing/2014/main" id="{4B6BF74C-23A2-583D-4791-C4A5268234DA}"/>
              </a:ext>
            </a:extLst>
          </p:cNvPr>
          <p:cNvSpPr>
            <a:spLocks noGrp="1"/>
          </p:cNvSpPr>
          <p:nvPr>
            <p:ph sz="quarter" idx="1"/>
          </p:nvPr>
        </p:nvSpPr>
        <p:spPr/>
        <p:txBody>
          <a:bodyPr/>
          <a:lstStyle/>
          <a:p>
            <a:r>
              <a:rPr lang="en-GB" dirty="0"/>
              <a:t>Research variables</a:t>
            </a:r>
          </a:p>
          <a:p>
            <a:pPr lvl="1"/>
            <a:r>
              <a:rPr lang="en-GB" dirty="0"/>
              <a:t>Independent variables</a:t>
            </a:r>
          </a:p>
          <a:p>
            <a:pPr lvl="1"/>
            <a:r>
              <a:rPr lang="en-GB" dirty="0"/>
              <a:t>Dependent variables</a:t>
            </a:r>
          </a:p>
          <a:p>
            <a:r>
              <a:rPr lang="en-GB" dirty="0"/>
              <a:t>Statistical analysis of the research findings</a:t>
            </a:r>
          </a:p>
          <a:p>
            <a:pPr lvl="1"/>
            <a:r>
              <a:rPr lang="en-GB" dirty="0"/>
              <a:t>Independent variables interrelationships with paired samples t-test</a:t>
            </a:r>
          </a:p>
          <a:p>
            <a:pPr lvl="1"/>
            <a:r>
              <a:rPr lang="en-GB" dirty="0"/>
              <a:t>Independent and dependent variables interrelationships with regression analysis</a:t>
            </a:r>
          </a:p>
          <a:p>
            <a:r>
              <a:rPr lang="en-GB" dirty="0"/>
              <a:t>Revision of the conceptual model</a:t>
            </a:r>
          </a:p>
        </p:txBody>
      </p:sp>
    </p:spTree>
    <p:extLst>
      <p:ext uri="{BB962C8B-B14F-4D97-AF65-F5344CB8AC3E}">
        <p14:creationId xmlns:p14="http://schemas.microsoft.com/office/powerpoint/2010/main" val="1907586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1AED-A741-A51A-DA5C-56DD3557D5B4}"/>
              </a:ext>
            </a:extLst>
          </p:cNvPr>
          <p:cNvSpPr>
            <a:spLocks noGrp="1"/>
          </p:cNvSpPr>
          <p:nvPr>
            <p:ph type="title"/>
          </p:nvPr>
        </p:nvSpPr>
        <p:spPr/>
        <p:txBody>
          <a:bodyPr/>
          <a:lstStyle/>
          <a:p>
            <a:r>
              <a:rPr lang="en-GB" dirty="0"/>
              <a:t>Final Conceptual Model</a:t>
            </a:r>
          </a:p>
        </p:txBody>
      </p:sp>
      <p:pic>
        <p:nvPicPr>
          <p:cNvPr id="5" name="Content Placeholder 4">
            <a:extLst>
              <a:ext uri="{FF2B5EF4-FFF2-40B4-BE49-F238E27FC236}">
                <a16:creationId xmlns:a16="http://schemas.microsoft.com/office/drawing/2014/main" id="{A45B759C-DD44-CEE0-AFBC-BD2F6DCCC699}"/>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68986" y="1600199"/>
            <a:ext cx="7006029" cy="5126363"/>
          </a:xfrm>
        </p:spPr>
      </p:pic>
    </p:spTree>
    <p:extLst>
      <p:ext uri="{BB962C8B-B14F-4D97-AF65-F5344CB8AC3E}">
        <p14:creationId xmlns:p14="http://schemas.microsoft.com/office/powerpoint/2010/main" val="102589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8348-C318-6FE6-D083-E6DC8B755848}"/>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1B3EDD6B-449D-B438-ED6E-AB32C1C2F289}"/>
              </a:ext>
            </a:extLst>
          </p:cNvPr>
          <p:cNvSpPr>
            <a:spLocks noGrp="1"/>
          </p:cNvSpPr>
          <p:nvPr>
            <p:ph sz="quarter" idx="1"/>
          </p:nvPr>
        </p:nvSpPr>
        <p:spPr/>
        <p:txBody>
          <a:bodyPr/>
          <a:lstStyle/>
          <a:p>
            <a:r>
              <a:rPr lang="en-GB" dirty="0"/>
              <a:t>Review of objectives</a:t>
            </a:r>
          </a:p>
          <a:p>
            <a:r>
              <a:rPr lang="en-GB" dirty="0"/>
              <a:t>Major findings</a:t>
            </a:r>
          </a:p>
          <a:p>
            <a:r>
              <a:rPr lang="en-GB" dirty="0"/>
              <a:t>Study contributions</a:t>
            </a:r>
          </a:p>
          <a:p>
            <a:r>
              <a:rPr lang="en-GB" dirty="0"/>
              <a:t>Recommendations</a:t>
            </a:r>
          </a:p>
          <a:p>
            <a:r>
              <a:rPr lang="en-GB" dirty="0"/>
              <a:t>Limitations</a:t>
            </a:r>
          </a:p>
          <a:p>
            <a:r>
              <a:rPr lang="en-GB" dirty="0"/>
              <a:t>Suggestions for future research</a:t>
            </a:r>
          </a:p>
        </p:txBody>
      </p:sp>
    </p:spTree>
    <p:extLst>
      <p:ext uri="{BB962C8B-B14F-4D97-AF65-F5344CB8AC3E}">
        <p14:creationId xmlns:p14="http://schemas.microsoft.com/office/powerpoint/2010/main" val="314326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3D55-82B5-B9F1-0C17-F6EE47FD03A1}"/>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D32CC35D-A35E-6CC2-1509-B77A3FD7C653}"/>
              </a:ext>
            </a:extLst>
          </p:cNvPr>
          <p:cNvSpPr>
            <a:spLocks noGrp="1"/>
          </p:cNvSpPr>
          <p:nvPr>
            <p:ph sz="quarter" idx="1"/>
          </p:nvPr>
        </p:nvSpPr>
        <p:spPr/>
        <p:txBody>
          <a:bodyPr/>
          <a:lstStyle/>
          <a:p>
            <a:r>
              <a:rPr lang="en-US" sz="2000" dirty="0" err="1">
                <a:solidFill>
                  <a:srgbClr val="000000"/>
                </a:solidFill>
                <a:effectLst/>
                <a:latin typeface="+mj-lt"/>
                <a:ea typeface="Times New Roman" panose="02020603050405020304" pitchFamily="18" charset="0"/>
              </a:rPr>
              <a:t>Cespa</a:t>
            </a:r>
            <a:r>
              <a:rPr lang="en-US" sz="2000" dirty="0">
                <a:solidFill>
                  <a:srgbClr val="000000"/>
                </a:solidFill>
                <a:effectLst/>
                <a:latin typeface="+mj-lt"/>
                <a:ea typeface="Times New Roman" panose="02020603050405020304" pitchFamily="18" charset="0"/>
              </a:rPr>
              <a:t>, G., &amp; Vives, X. (2017, February). </a:t>
            </a:r>
            <a:r>
              <a:rPr lang="en-US" sz="2000" i="1" dirty="0">
                <a:solidFill>
                  <a:srgbClr val="000000"/>
                </a:solidFill>
                <a:effectLst/>
                <a:latin typeface="+mj-lt"/>
                <a:ea typeface="Times New Roman" panose="02020603050405020304" pitchFamily="18" charset="0"/>
              </a:rPr>
              <a:t>High Frequency Trading and Fragility</a:t>
            </a:r>
            <a:r>
              <a:rPr lang="en-US" sz="2000" dirty="0">
                <a:solidFill>
                  <a:srgbClr val="000000"/>
                </a:solidFill>
                <a:effectLst/>
                <a:latin typeface="+mj-lt"/>
                <a:ea typeface="Times New Roman" panose="02020603050405020304" pitchFamily="18" charset="0"/>
              </a:rPr>
              <a:t>. European Central Bank Working Paper 2020. Retrieved on August 19, 2021, from https://www.ecb.europa.eu/pub/pdf/scpwps/ecbwp2020.en.pdf</a:t>
            </a:r>
          </a:p>
          <a:p>
            <a:r>
              <a:rPr lang="en-US" sz="2000" dirty="0" err="1">
                <a:solidFill>
                  <a:srgbClr val="000000"/>
                </a:solidFill>
                <a:effectLst/>
                <a:latin typeface="+mj-lt"/>
                <a:ea typeface="Times New Roman" panose="02020603050405020304" pitchFamily="18" charset="0"/>
              </a:rPr>
              <a:t>Conlan</a:t>
            </a:r>
            <a:r>
              <a:rPr lang="en-US" sz="2000" dirty="0">
                <a:solidFill>
                  <a:srgbClr val="000000"/>
                </a:solidFill>
                <a:effectLst/>
                <a:latin typeface="+mj-lt"/>
                <a:ea typeface="Times New Roman" panose="02020603050405020304" pitchFamily="18" charset="0"/>
              </a:rPr>
              <a:t>, C. (2016). </a:t>
            </a:r>
            <a:r>
              <a:rPr lang="en-US" sz="2000" i="1" dirty="0">
                <a:solidFill>
                  <a:srgbClr val="000000"/>
                </a:solidFill>
                <a:effectLst/>
                <a:latin typeface="+mj-lt"/>
                <a:ea typeface="Times New Roman" panose="02020603050405020304" pitchFamily="18" charset="0"/>
              </a:rPr>
              <a:t>Automated Trading with R: Quantitative Research and Platform Development</a:t>
            </a:r>
            <a:r>
              <a:rPr lang="en-US" sz="2000" dirty="0">
                <a:solidFill>
                  <a:srgbClr val="000000"/>
                </a:solidFill>
                <a:effectLst/>
                <a:latin typeface="+mj-lt"/>
                <a:ea typeface="Times New Roman" panose="02020603050405020304" pitchFamily="18" charset="0"/>
              </a:rPr>
              <a:t>. </a:t>
            </a:r>
            <a:r>
              <a:rPr lang="en-US" sz="2000" dirty="0">
                <a:effectLst/>
                <a:latin typeface="+mj-lt"/>
                <a:ea typeface="Times New Roman" panose="02020603050405020304" pitchFamily="18" charset="0"/>
              </a:rPr>
              <a:t>Cambridge, MA: Academic Press.</a:t>
            </a:r>
          </a:p>
          <a:p>
            <a:r>
              <a:rPr lang="en-US" sz="2000" dirty="0">
                <a:effectLst/>
                <a:latin typeface="+mj-lt"/>
                <a:ea typeface="Times New Roman" panose="02020603050405020304" pitchFamily="18" charset="0"/>
              </a:rPr>
              <a:t>Lo, A. W. (1996). </a:t>
            </a:r>
            <a:r>
              <a:rPr lang="bg-BG" sz="2000" i="1" dirty="0" err="1">
                <a:effectLst/>
                <a:latin typeface="+mj-lt"/>
                <a:ea typeface="Times New Roman" panose="02020603050405020304" pitchFamily="18" charset="0"/>
              </a:rPr>
              <a:t>The</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Industrial</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Organization</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and</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Regulation</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of</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the</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Securities</a:t>
            </a:r>
            <a:r>
              <a:rPr lang="bg-BG" sz="2000" i="1" dirty="0">
                <a:effectLst/>
                <a:latin typeface="+mj-lt"/>
                <a:ea typeface="Times New Roman" panose="02020603050405020304" pitchFamily="18" charset="0"/>
              </a:rPr>
              <a:t> </a:t>
            </a:r>
            <a:r>
              <a:rPr lang="bg-BG" sz="2000" i="1" dirty="0" err="1">
                <a:effectLst/>
                <a:latin typeface="+mj-lt"/>
                <a:ea typeface="Times New Roman" panose="02020603050405020304" pitchFamily="18" charset="0"/>
              </a:rPr>
              <a:t>Industry</a:t>
            </a:r>
            <a:r>
              <a:rPr lang="en-US" sz="2000" dirty="0">
                <a:effectLst/>
                <a:latin typeface="+mj-lt"/>
                <a:ea typeface="Times New Roman" panose="02020603050405020304" pitchFamily="18" charset="0"/>
              </a:rPr>
              <a:t>. Chicago, IL: The University of Chicago Press</a:t>
            </a:r>
            <a:endParaRPr lang="en-GB" sz="3200" dirty="0">
              <a:latin typeface="+mj-lt"/>
            </a:endParaRPr>
          </a:p>
        </p:txBody>
      </p:sp>
    </p:spTree>
    <p:extLst>
      <p:ext uri="{BB962C8B-B14F-4D97-AF65-F5344CB8AC3E}">
        <p14:creationId xmlns:p14="http://schemas.microsoft.com/office/powerpoint/2010/main" val="273592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CABD-7C16-4D48-8818-135004B3784E}"/>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0CC57D0C-AC9A-4D65-B7B7-D4E800C3E1C1}"/>
              </a:ext>
            </a:extLst>
          </p:cNvPr>
          <p:cNvSpPr>
            <a:spLocks noGrp="1"/>
          </p:cNvSpPr>
          <p:nvPr>
            <p:ph sz="quarter" idx="1"/>
          </p:nvPr>
        </p:nvSpPr>
        <p:spPr/>
        <p:txBody>
          <a:bodyPr/>
          <a:lstStyle/>
          <a:p>
            <a:pPr algn="l"/>
            <a:r>
              <a:rPr lang="en-GB" sz="2800" i="0" dirty="0">
                <a:effectLst/>
              </a:rPr>
              <a:t>Introduction</a:t>
            </a:r>
          </a:p>
          <a:p>
            <a:pPr algn="l"/>
            <a:r>
              <a:rPr lang="en-GB" sz="2800" dirty="0"/>
              <a:t>Research Aim and Objectives</a:t>
            </a:r>
          </a:p>
          <a:p>
            <a:pPr algn="l"/>
            <a:r>
              <a:rPr lang="en-GB" sz="2800" i="0" dirty="0">
                <a:effectLst/>
              </a:rPr>
              <a:t>Literature Review and Initial Conceptual Model</a:t>
            </a:r>
          </a:p>
          <a:p>
            <a:pPr algn="l"/>
            <a:r>
              <a:rPr lang="en-GB" sz="2800" dirty="0"/>
              <a:t>Methodology</a:t>
            </a:r>
          </a:p>
          <a:p>
            <a:pPr algn="l"/>
            <a:r>
              <a:rPr lang="en-GB" sz="2800" i="0" dirty="0">
                <a:effectLst/>
              </a:rPr>
              <a:t>Research Findings</a:t>
            </a:r>
          </a:p>
          <a:p>
            <a:pPr algn="l"/>
            <a:r>
              <a:rPr lang="en-GB" sz="2800" dirty="0"/>
              <a:t>Analysis and Final Conceptual Model</a:t>
            </a:r>
            <a:endParaRPr lang="en-GB" sz="2800" i="0" dirty="0">
              <a:effectLst/>
            </a:endParaRPr>
          </a:p>
          <a:p>
            <a:pPr algn="l"/>
            <a:r>
              <a:rPr lang="en-GB" sz="2800" dirty="0"/>
              <a:t>Conclusion</a:t>
            </a:r>
            <a:endParaRPr lang="en-GB" sz="2800" i="0" dirty="0">
              <a:effectLst/>
            </a:endParaRPr>
          </a:p>
        </p:txBody>
      </p:sp>
    </p:spTree>
    <p:extLst>
      <p:ext uri="{BB962C8B-B14F-4D97-AF65-F5344CB8AC3E}">
        <p14:creationId xmlns:p14="http://schemas.microsoft.com/office/powerpoint/2010/main" val="103915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C71D-75B0-4B19-ADA4-F22B63ADA0CB}"/>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1E1188BB-F127-424A-8DB0-1B232ED9C71A}"/>
              </a:ext>
            </a:extLst>
          </p:cNvPr>
          <p:cNvSpPr>
            <a:spLocks noGrp="1"/>
          </p:cNvSpPr>
          <p:nvPr>
            <p:ph sz="quarter" idx="1"/>
          </p:nvPr>
        </p:nvSpPr>
        <p:spPr/>
        <p:txBody>
          <a:bodyPr/>
          <a:lstStyle/>
          <a:p>
            <a:pPr algn="l"/>
            <a:r>
              <a:rPr lang="en-GB" i="0" dirty="0">
                <a:effectLst/>
              </a:rPr>
              <a:t>Research journey – discovery of a real-life issue and its subsequent investigation</a:t>
            </a:r>
          </a:p>
          <a:p>
            <a:pPr algn="l"/>
            <a:r>
              <a:rPr lang="en-GB" i="0" dirty="0">
                <a:effectLst/>
              </a:rPr>
              <a:t>Automated trading system (ATS)</a:t>
            </a:r>
            <a:r>
              <a:rPr lang="en-GB" dirty="0"/>
              <a:t> is a software system, sometimes called a trading robot or a bot, programmed to execute financial trading activities based on predetermined market conditions and signals (Lo, 1996; </a:t>
            </a:r>
            <a:r>
              <a:rPr lang="en-GB" dirty="0" err="1"/>
              <a:t>Conlan</a:t>
            </a:r>
            <a:r>
              <a:rPr lang="en-GB" dirty="0"/>
              <a:t>, 2016; </a:t>
            </a:r>
            <a:r>
              <a:rPr lang="en-GB" dirty="0" err="1"/>
              <a:t>Cespa</a:t>
            </a:r>
            <a:r>
              <a:rPr lang="en-GB" dirty="0"/>
              <a:t> &amp; Vives, 2017)</a:t>
            </a:r>
            <a:endParaRPr lang="en-GB" i="0" dirty="0">
              <a:effectLst/>
            </a:endParaRPr>
          </a:p>
        </p:txBody>
      </p:sp>
    </p:spTree>
    <p:extLst>
      <p:ext uri="{BB962C8B-B14F-4D97-AF65-F5344CB8AC3E}">
        <p14:creationId xmlns:p14="http://schemas.microsoft.com/office/powerpoint/2010/main" val="319162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0B27-DB32-F3A6-5F31-AEE24FACBB79}"/>
              </a:ext>
            </a:extLst>
          </p:cNvPr>
          <p:cNvSpPr>
            <a:spLocks noGrp="1"/>
          </p:cNvSpPr>
          <p:nvPr>
            <p:ph type="title"/>
          </p:nvPr>
        </p:nvSpPr>
        <p:spPr/>
        <p:txBody>
          <a:bodyPr/>
          <a:lstStyle/>
          <a:p>
            <a:r>
              <a:rPr lang="en-GB" dirty="0"/>
              <a:t>Research Aim</a:t>
            </a:r>
          </a:p>
        </p:txBody>
      </p:sp>
      <p:sp>
        <p:nvSpPr>
          <p:cNvPr id="3" name="Content Placeholder 2">
            <a:extLst>
              <a:ext uri="{FF2B5EF4-FFF2-40B4-BE49-F238E27FC236}">
                <a16:creationId xmlns:a16="http://schemas.microsoft.com/office/drawing/2014/main" id="{447C56F5-F9E6-5F57-483D-D3286AC9B184}"/>
              </a:ext>
            </a:extLst>
          </p:cNvPr>
          <p:cNvSpPr>
            <a:spLocks noGrp="1"/>
          </p:cNvSpPr>
          <p:nvPr>
            <p:ph sz="quarter" idx="1"/>
          </p:nvPr>
        </p:nvSpPr>
        <p:spPr/>
        <p:txBody>
          <a:bodyPr/>
          <a:lstStyle/>
          <a:p>
            <a:r>
              <a:rPr lang="en-GB" dirty="0"/>
              <a:t>The aim of this study is to investigate the potentially disruptive impact that ATS have on early adopters and to determine the best operating conditions for the implementation of such systems within an early adopter environment</a:t>
            </a:r>
          </a:p>
          <a:p>
            <a:r>
              <a:rPr lang="en-GB" dirty="0"/>
              <a:t>This investigation will result in the development of a conceptual model which enables individual and institutional traders to identify the best operating conditions for using ATS within an early adopter environment</a:t>
            </a:r>
          </a:p>
        </p:txBody>
      </p:sp>
    </p:spTree>
    <p:extLst>
      <p:ext uri="{BB962C8B-B14F-4D97-AF65-F5344CB8AC3E}">
        <p14:creationId xmlns:p14="http://schemas.microsoft.com/office/powerpoint/2010/main" val="373777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7EC3-FE7F-6E33-C42E-31CE8151EC0E}"/>
              </a:ext>
            </a:extLst>
          </p:cNvPr>
          <p:cNvSpPr>
            <a:spLocks noGrp="1"/>
          </p:cNvSpPr>
          <p:nvPr>
            <p:ph type="title"/>
          </p:nvPr>
        </p:nvSpPr>
        <p:spPr/>
        <p:txBody>
          <a:bodyPr/>
          <a:lstStyle/>
          <a:p>
            <a:r>
              <a:rPr lang="en-GB" dirty="0"/>
              <a:t>Research Objectives</a:t>
            </a:r>
          </a:p>
        </p:txBody>
      </p:sp>
      <p:sp>
        <p:nvSpPr>
          <p:cNvPr id="3" name="Content Placeholder 2">
            <a:extLst>
              <a:ext uri="{FF2B5EF4-FFF2-40B4-BE49-F238E27FC236}">
                <a16:creationId xmlns:a16="http://schemas.microsoft.com/office/drawing/2014/main" id="{309A73AE-F67A-31EC-30A6-8EC575B2AFDE}"/>
              </a:ext>
            </a:extLst>
          </p:cNvPr>
          <p:cNvSpPr>
            <a:spLocks noGrp="1"/>
          </p:cNvSpPr>
          <p:nvPr>
            <p:ph sz="quarter" idx="1"/>
          </p:nvPr>
        </p:nvSpPr>
        <p:spPr/>
        <p:txBody>
          <a:bodyPr/>
          <a:lstStyle/>
          <a:p>
            <a:r>
              <a:rPr lang="en-GB" dirty="0"/>
              <a:t>The objectives of the study are:</a:t>
            </a:r>
          </a:p>
          <a:p>
            <a:pPr lvl="1"/>
            <a:r>
              <a:rPr lang="en-GB" dirty="0"/>
              <a:t>To conduct a comprehensive literature study which identifies the current research theory behind the implementation of ATS</a:t>
            </a:r>
          </a:p>
          <a:p>
            <a:pPr lvl="1"/>
            <a:r>
              <a:rPr lang="en-GB" dirty="0"/>
              <a:t>To formulate a clear research strategy for the implementation of the primary research phase</a:t>
            </a:r>
          </a:p>
          <a:p>
            <a:pPr lvl="1"/>
            <a:r>
              <a:rPr lang="en-GB" dirty="0"/>
              <a:t>To undertake a detailed research program that surveys 300 traders to determine the impact of ATS</a:t>
            </a:r>
          </a:p>
          <a:p>
            <a:pPr lvl="1"/>
            <a:r>
              <a:rPr lang="en-GB" dirty="0"/>
              <a:t>To develop a novel conceptual model that determines the best application point for the implementation and use of ATS within an early adopter environment</a:t>
            </a:r>
          </a:p>
        </p:txBody>
      </p:sp>
    </p:spTree>
    <p:extLst>
      <p:ext uri="{BB962C8B-B14F-4D97-AF65-F5344CB8AC3E}">
        <p14:creationId xmlns:p14="http://schemas.microsoft.com/office/powerpoint/2010/main" val="58369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62C5-2AED-E8AB-3EDC-9E381E865D93}"/>
              </a:ext>
            </a:extLst>
          </p:cNvPr>
          <p:cNvSpPr>
            <a:spLocks noGrp="1"/>
          </p:cNvSpPr>
          <p:nvPr>
            <p:ph type="title"/>
          </p:nvPr>
        </p:nvSpPr>
        <p:spPr/>
        <p:txBody>
          <a:bodyPr/>
          <a:lstStyle/>
          <a:p>
            <a:r>
              <a:rPr lang="en-GB" dirty="0"/>
              <a:t>Literature Review</a:t>
            </a:r>
          </a:p>
        </p:txBody>
      </p:sp>
      <p:sp>
        <p:nvSpPr>
          <p:cNvPr id="3" name="Content Placeholder 2">
            <a:extLst>
              <a:ext uri="{FF2B5EF4-FFF2-40B4-BE49-F238E27FC236}">
                <a16:creationId xmlns:a16="http://schemas.microsoft.com/office/drawing/2014/main" id="{A9A95FB5-ABBE-1B2A-7120-B30EE8930626}"/>
              </a:ext>
            </a:extLst>
          </p:cNvPr>
          <p:cNvSpPr>
            <a:spLocks noGrp="1"/>
          </p:cNvSpPr>
          <p:nvPr>
            <p:ph sz="quarter" idx="1"/>
          </p:nvPr>
        </p:nvSpPr>
        <p:spPr/>
        <p:txBody>
          <a:bodyPr/>
          <a:lstStyle/>
          <a:p>
            <a:r>
              <a:rPr lang="en-GB" dirty="0"/>
              <a:t>ATS in Bulgaria</a:t>
            </a:r>
          </a:p>
          <a:p>
            <a:r>
              <a:rPr lang="en-GB" dirty="0"/>
              <a:t>Theoretical framework of technology adoption</a:t>
            </a:r>
          </a:p>
          <a:p>
            <a:r>
              <a:rPr lang="en-GB" dirty="0"/>
              <a:t>Theoretical framework of ATS adoption</a:t>
            </a:r>
          </a:p>
          <a:p>
            <a:pPr lvl="1"/>
            <a:r>
              <a:rPr lang="en-GB" dirty="0"/>
              <a:t>Technological factors</a:t>
            </a:r>
          </a:p>
          <a:p>
            <a:pPr lvl="2"/>
            <a:r>
              <a:rPr lang="en-GB" dirty="0"/>
              <a:t>Hardware</a:t>
            </a:r>
          </a:p>
          <a:p>
            <a:pPr lvl="2"/>
            <a:r>
              <a:rPr lang="en-GB" dirty="0"/>
              <a:t>Software</a:t>
            </a:r>
          </a:p>
          <a:p>
            <a:pPr lvl="2"/>
            <a:r>
              <a:rPr lang="en-GB" dirty="0"/>
              <a:t>Internet</a:t>
            </a:r>
          </a:p>
          <a:p>
            <a:pPr lvl="1"/>
            <a:r>
              <a:rPr lang="en-GB" dirty="0"/>
              <a:t>Market conditions</a:t>
            </a:r>
          </a:p>
          <a:p>
            <a:pPr lvl="1"/>
            <a:r>
              <a:rPr lang="en-GB" dirty="0"/>
              <a:t>Cultural and ethical characteristics</a:t>
            </a:r>
          </a:p>
          <a:p>
            <a:pPr lvl="1"/>
            <a:r>
              <a:rPr lang="en-GB" dirty="0"/>
              <a:t>Experiential considerations</a:t>
            </a:r>
          </a:p>
        </p:txBody>
      </p:sp>
    </p:spTree>
    <p:extLst>
      <p:ext uri="{BB962C8B-B14F-4D97-AF65-F5344CB8AC3E}">
        <p14:creationId xmlns:p14="http://schemas.microsoft.com/office/powerpoint/2010/main" val="76271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0C-0BEC-6033-529C-2F093F16AD71}"/>
              </a:ext>
            </a:extLst>
          </p:cNvPr>
          <p:cNvSpPr>
            <a:spLocks noGrp="1"/>
          </p:cNvSpPr>
          <p:nvPr>
            <p:ph type="title"/>
          </p:nvPr>
        </p:nvSpPr>
        <p:spPr/>
        <p:txBody>
          <a:bodyPr/>
          <a:lstStyle/>
          <a:p>
            <a:r>
              <a:rPr lang="en-GB" dirty="0"/>
              <a:t>Initial Conceptual Model</a:t>
            </a:r>
          </a:p>
        </p:txBody>
      </p:sp>
      <p:pic>
        <p:nvPicPr>
          <p:cNvPr id="5" name="Content Placeholder 4">
            <a:extLst>
              <a:ext uri="{FF2B5EF4-FFF2-40B4-BE49-F238E27FC236}">
                <a16:creationId xmlns:a16="http://schemas.microsoft.com/office/drawing/2014/main" id="{0CA1547D-F046-1C6A-CB04-0F0AF10D7831}"/>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97522" y="1556792"/>
            <a:ext cx="7148957" cy="5230944"/>
          </a:xfrm>
        </p:spPr>
      </p:pic>
    </p:spTree>
    <p:extLst>
      <p:ext uri="{BB962C8B-B14F-4D97-AF65-F5344CB8AC3E}">
        <p14:creationId xmlns:p14="http://schemas.microsoft.com/office/powerpoint/2010/main" val="48355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D3937-4322-47F1-F8CF-84A1D44DAEB7}"/>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id="{6C4827F4-F012-598C-EB54-BB17FC376AE5}"/>
              </a:ext>
            </a:extLst>
          </p:cNvPr>
          <p:cNvSpPr>
            <a:spLocks noGrp="1"/>
          </p:cNvSpPr>
          <p:nvPr>
            <p:ph sz="quarter" idx="1"/>
          </p:nvPr>
        </p:nvSpPr>
        <p:spPr/>
        <p:txBody>
          <a:bodyPr/>
          <a:lstStyle/>
          <a:p>
            <a:r>
              <a:rPr lang="en-GB" dirty="0"/>
              <a:t>Research strategy</a:t>
            </a:r>
          </a:p>
          <a:p>
            <a:pPr lvl="1"/>
            <a:r>
              <a:rPr lang="en-GB" dirty="0"/>
              <a:t>Data collection method</a:t>
            </a:r>
          </a:p>
          <a:p>
            <a:pPr lvl="1"/>
            <a:r>
              <a:rPr lang="en-GB" dirty="0"/>
              <a:t>Time horizon</a:t>
            </a:r>
          </a:p>
          <a:p>
            <a:pPr lvl="1"/>
            <a:r>
              <a:rPr lang="en-GB" dirty="0"/>
              <a:t>Survey population</a:t>
            </a:r>
          </a:p>
          <a:p>
            <a:pPr lvl="1"/>
            <a:r>
              <a:rPr lang="en-GB" dirty="0"/>
              <a:t>Sampling frame and sample size</a:t>
            </a:r>
          </a:p>
          <a:p>
            <a:pPr lvl="1"/>
            <a:r>
              <a:rPr lang="en-GB" dirty="0"/>
              <a:t>Sampling method</a:t>
            </a:r>
          </a:p>
          <a:p>
            <a:pPr lvl="1"/>
            <a:r>
              <a:rPr lang="en-GB" dirty="0"/>
              <a:t>Questionnaire design and distribution</a:t>
            </a:r>
          </a:p>
          <a:p>
            <a:pPr lvl="1"/>
            <a:r>
              <a:rPr lang="en-GB" dirty="0"/>
              <a:t>Analysis of the results</a:t>
            </a:r>
          </a:p>
          <a:p>
            <a:r>
              <a:rPr lang="en-GB" dirty="0"/>
              <a:t>Validity and reliability of the results</a:t>
            </a:r>
          </a:p>
          <a:p>
            <a:r>
              <a:rPr lang="en-GB" dirty="0"/>
              <a:t>Limitations</a:t>
            </a:r>
          </a:p>
        </p:txBody>
      </p:sp>
    </p:spTree>
    <p:extLst>
      <p:ext uri="{BB962C8B-B14F-4D97-AF65-F5344CB8AC3E}">
        <p14:creationId xmlns:p14="http://schemas.microsoft.com/office/powerpoint/2010/main" val="164748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365E-29B4-57E8-EBAA-35B441F2DB8F}"/>
              </a:ext>
            </a:extLst>
          </p:cNvPr>
          <p:cNvSpPr>
            <a:spLocks noGrp="1"/>
          </p:cNvSpPr>
          <p:nvPr>
            <p:ph type="title"/>
          </p:nvPr>
        </p:nvSpPr>
        <p:spPr/>
        <p:txBody>
          <a:bodyPr/>
          <a:lstStyle/>
          <a:p>
            <a:r>
              <a:rPr lang="en-GB" dirty="0"/>
              <a:t>Research Findings</a:t>
            </a:r>
          </a:p>
        </p:txBody>
      </p:sp>
      <p:sp>
        <p:nvSpPr>
          <p:cNvPr id="3" name="Content Placeholder 2">
            <a:extLst>
              <a:ext uri="{FF2B5EF4-FFF2-40B4-BE49-F238E27FC236}">
                <a16:creationId xmlns:a16="http://schemas.microsoft.com/office/drawing/2014/main" id="{B489423D-3D07-04A0-6781-E1CEE07D83D9}"/>
              </a:ext>
            </a:extLst>
          </p:cNvPr>
          <p:cNvSpPr>
            <a:spLocks noGrp="1"/>
          </p:cNvSpPr>
          <p:nvPr>
            <p:ph sz="quarter" idx="1"/>
          </p:nvPr>
        </p:nvSpPr>
        <p:spPr/>
        <p:txBody>
          <a:bodyPr/>
          <a:lstStyle/>
          <a:p>
            <a:r>
              <a:rPr lang="en-GB" dirty="0"/>
              <a:t>Primary research summary – 317 respondents</a:t>
            </a:r>
          </a:p>
          <a:p>
            <a:r>
              <a:rPr lang="en-GB" dirty="0"/>
              <a:t>Demographics of the respondents</a:t>
            </a:r>
          </a:p>
          <a:p>
            <a:r>
              <a:rPr lang="en-GB" dirty="0"/>
              <a:t>Core findings</a:t>
            </a:r>
          </a:p>
          <a:p>
            <a:r>
              <a:rPr lang="en-GB" dirty="0"/>
              <a:t>Summary of the research findings</a:t>
            </a:r>
          </a:p>
        </p:txBody>
      </p:sp>
      <p:pic>
        <p:nvPicPr>
          <p:cNvPr id="3074" name="Picture 2">
            <a:extLst>
              <a:ext uri="{FF2B5EF4-FFF2-40B4-BE49-F238E27FC236}">
                <a16:creationId xmlns:a16="http://schemas.microsoft.com/office/drawing/2014/main" id="{F0B2B84D-9C7E-DDA8-E1E6-E055CFF801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698834"/>
            <a:ext cx="7056784" cy="311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19684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3034</TotalTime>
  <Words>487</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Tw Cen MT</vt:lpstr>
      <vt:lpstr>Wingdings</vt:lpstr>
      <vt:lpstr>Wingdings 2</vt:lpstr>
      <vt:lpstr>Median</vt:lpstr>
      <vt:lpstr>An Investigative Study into the Application of Automated Trading Systems in Bulgaria</vt:lpstr>
      <vt:lpstr>Contents</vt:lpstr>
      <vt:lpstr>Introduction</vt:lpstr>
      <vt:lpstr>Research Aim</vt:lpstr>
      <vt:lpstr>Research Objectives</vt:lpstr>
      <vt:lpstr>Literature Review</vt:lpstr>
      <vt:lpstr>Initial Conceptual Model</vt:lpstr>
      <vt:lpstr>Methodology</vt:lpstr>
      <vt:lpstr>Research Findings</vt:lpstr>
      <vt:lpstr>Analysis</vt:lpstr>
      <vt:lpstr>Final Conceptual Model</vt:lpstr>
      <vt:lpstr>Conclusion</vt:lpstr>
      <vt:lpstr>References</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Part I</dc:title>
  <dc:creator>Diyan Dimov</dc:creator>
  <cp:lastModifiedBy>DimovD</cp:lastModifiedBy>
  <cp:revision>191</cp:revision>
  <dcterms:created xsi:type="dcterms:W3CDTF">2012-11-22T12:27:02Z</dcterms:created>
  <dcterms:modified xsi:type="dcterms:W3CDTF">2022-05-16T19:42:31Z</dcterms:modified>
</cp:coreProperties>
</file>