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49" r:id="rId4"/>
    <p:sldId id="450" r:id="rId5"/>
    <p:sldId id="461" r:id="rId6"/>
    <p:sldId id="455" r:id="rId7"/>
    <p:sldId id="462" r:id="rId8"/>
    <p:sldId id="463" r:id="rId9"/>
    <p:sldId id="465" r:id="rId10"/>
    <p:sldId id="460" r:id="rId11"/>
    <p:sldId id="440" r:id="rId12"/>
    <p:sldId id="466" r:id="rId13"/>
    <p:sldId id="457" r:id="rId14"/>
    <p:sldId id="467" r:id="rId15"/>
    <p:sldId id="454" r:id="rId16"/>
    <p:sldId id="4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68ECD-5142-4FC6-9F88-1DCFF252F2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5342A-B60F-4D95-8582-F8BE9C247ED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Industrialisation and emerging challenges</a:t>
          </a:r>
        </a:p>
        <a:p>
          <a:pPr>
            <a:lnSpc>
              <a:spcPct val="100000"/>
            </a:lnSpc>
          </a:pPr>
          <a:r>
            <a:rPr lang="en-GB" dirty="0"/>
            <a:t>- Definition of industrial system (Royal Academy of Engineering, 2012)</a:t>
          </a:r>
          <a:endParaRPr lang="en-US" dirty="0"/>
        </a:p>
      </dgm:t>
    </dgm:pt>
    <dgm:pt modelId="{470602B1-B7B7-4117-A3C5-BB875ACFB40F}" type="parTrans" cxnId="{1CBCDCE1-8D32-4038-A78C-4CCB6EDD36CA}">
      <dgm:prSet/>
      <dgm:spPr/>
      <dgm:t>
        <a:bodyPr/>
        <a:lstStyle/>
        <a:p>
          <a:endParaRPr lang="en-US"/>
        </a:p>
      </dgm:t>
    </dgm:pt>
    <dgm:pt modelId="{87FDC65D-82DF-4F11-AE47-FD5B5D5E723D}" type="sibTrans" cxnId="{1CBCDCE1-8D32-4038-A78C-4CCB6EDD36CA}">
      <dgm:prSet/>
      <dgm:spPr/>
      <dgm:t>
        <a:bodyPr/>
        <a:lstStyle/>
        <a:p>
          <a:endParaRPr lang="en-US"/>
        </a:p>
      </dgm:t>
    </dgm:pt>
    <dgm:pt modelId="{99F3B67B-24E8-4465-8A43-CD073C2D76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Ecologicalisation of industrial system</a:t>
          </a:r>
        </a:p>
        <a:p>
          <a:pPr>
            <a:lnSpc>
              <a:spcPct val="100000"/>
            </a:lnSpc>
          </a:pPr>
          <a:r>
            <a:rPr lang="en-GB" dirty="0"/>
            <a:t>- Industrial symbiosis/circular economy etc. (MacArthur, 2013; Valenzuela-Venegas et al., 2016) </a:t>
          </a:r>
          <a:endParaRPr lang="en-US" dirty="0"/>
        </a:p>
      </dgm:t>
    </dgm:pt>
    <dgm:pt modelId="{9502DDC6-9F79-485D-9320-AB41084F5282}" type="parTrans" cxnId="{5D3D7D14-7E10-4BAF-8C10-54B2E61D6F6A}">
      <dgm:prSet/>
      <dgm:spPr/>
      <dgm:t>
        <a:bodyPr/>
        <a:lstStyle/>
        <a:p>
          <a:endParaRPr lang="en-US"/>
        </a:p>
      </dgm:t>
    </dgm:pt>
    <dgm:pt modelId="{90614053-F756-49C9-881E-FC01E6633AB8}" type="sibTrans" cxnId="{5D3D7D14-7E10-4BAF-8C10-54B2E61D6F6A}">
      <dgm:prSet/>
      <dgm:spPr/>
      <dgm:t>
        <a:bodyPr/>
        <a:lstStyle/>
        <a:p>
          <a:endParaRPr lang="en-US"/>
        </a:p>
      </dgm:t>
    </dgm:pt>
    <dgm:pt modelId="{9CD5FE7D-AE72-4AB9-B3ED-64D3D83C25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Resource cascading for more sustainable development</a:t>
          </a:r>
        </a:p>
        <a:p>
          <a:pPr>
            <a:lnSpc>
              <a:spcPct val="100000"/>
            </a:lnSpc>
          </a:pPr>
          <a:r>
            <a:rPr lang="en-GB" dirty="0"/>
            <a:t>- Cascading process (Campbell-</a:t>
          </a:r>
          <a:r>
            <a:rPr lang="en-GB" dirty="0" err="1"/>
            <a:t>Johston</a:t>
          </a:r>
          <a:r>
            <a:rPr lang="en-GB" dirty="0"/>
            <a:t> et al., 2020)</a:t>
          </a:r>
          <a:endParaRPr lang="en-US" dirty="0"/>
        </a:p>
      </dgm:t>
    </dgm:pt>
    <dgm:pt modelId="{9527DE0B-8227-4FD7-B99D-A82E80367751}" type="parTrans" cxnId="{586FC770-ED03-4E07-86A4-CFBF03B5E3AC}">
      <dgm:prSet/>
      <dgm:spPr/>
      <dgm:t>
        <a:bodyPr/>
        <a:lstStyle/>
        <a:p>
          <a:endParaRPr lang="en-US"/>
        </a:p>
      </dgm:t>
    </dgm:pt>
    <dgm:pt modelId="{74FB2110-E4D5-4734-B3ED-C7635A811167}" type="sibTrans" cxnId="{586FC770-ED03-4E07-86A4-CFBF03B5E3AC}">
      <dgm:prSet/>
      <dgm:spPr/>
      <dgm:t>
        <a:bodyPr/>
        <a:lstStyle/>
        <a:p>
          <a:endParaRPr lang="en-US"/>
        </a:p>
      </dgm:t>
    </dgm:pt>
    <dgm:pt modelId="{393D2824-562D-4DFD-97B1-73987E0EBBB4}" type="pres">
      <dgm:prSet presAssocID="{77568ECD-5142-4FC6-9F88-1DCFF252F2AA}" presName="root" presStyleCnt="0">
        <dgm:presLayoutVars>
          <dgm:dir/>
          <dgm:resizeHandles val="exact"/>
        </dgm:presLayoutVars>
      </dgm:prSet>
      <dgm:spPr/>
    </dgm:pt>
    <dgm:pt modelId="{EF377723-7138-4798-B36C-252F20419FA9}" type="pres">
      <dgm:prSet presAssocID="{C0D5342A-B60F-4D95-8582-F8BE9C247EDD}" presName="compNode" presStyleCnt="0"/>
      <dgm:spPr/>
    </dgm:pt>
    <dgm:pt modelId="{FB2D17A2-4B12-4EB5-902B-F994CBA4A31B}" type="pres">
      <dgm:prSet presAssocID="{C0D5342A-B60F-4D95-8582-F8BE9C247EDD}" presName="bgRect" presStyleLbl="bgShp" presStyleIdx="0" presStyleCnt="3"/>
      <dgm:spPr/>
    </dgm:pt>
    <dgm:pt modelId="{7B0A96C7-0583-4CBB-A520-10BE9C6E3B6C}" type="pres">
      <dgm:prSet presAssocID="{C0D5342A-B60F-4D95-8582-F8BE9C247E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38D9686-7F4B-4E3C-8390-91BBE2455B74}" type="pres">
      <dgm:prSet presAssocID="{C0D5342A-B60F-4D95-8582-F8BE9C247EDD}" presName="spaceRect" presStyleCnt="0"/>
      <dgm:spPr/>
    </dgm:pt>
    <dgm:pt modelId="{8DEF1A3A-57A3-4D72-91F2-12182293AB84}" type="pres">
      <dgm:prSet presAssocID="{C0D5342A-B60F-4D95-8582-F8BE9C247EDD}" presName="parTx" presStyleLbl="revTx" presStyleIdx="0" presStyleCnt="3">
        <dgm:presLayoutVars>
          <dgm:chMax val="0"/>
          <dgm:chPref val="0"/>
        </dgm:presLayoutVars>
      </dgm:prSet>
      <dgm:spPr/>
    </dgm:pt>
    <dgm:pt modelId="{A16943D8-9E26-4258-9172-6A0DB713D872}" type="pres">
      <dgm:prSet presAssocID="{87FDC65D-82DF-4F11-AE47-FD5B5D5E723D}" presName="sibTrans" presStyleCnt="0"/>
      <dgm:spPr/>
    </dgm:pt>
    <dgm:pt modelId="{12BA14C2-F963-4877-B7EC-C4223842341D}" type="pres">
      <dgm:prSet presAssocID="{99F3B67B-24E8-4465-8A43-CD073C2D7681}" presName="compNode" presStyleCnt="0"/>
      <dgm:spPr/>
    </dgm:pt>
    <dgm:pt modelId="{3A1B7816-A8D7-4433-BE8F-388FD1B3E2D9}" type="pres">
      <dgm:prSet presAssocID="{99F3B67B-24E8-4465-8A43-CD073C2D7681}" presName="bgRect" presStyleLbl="bgShp" presStyleIdx="1" presStyleCnt="3"/>
      <dgm:spPr/>
    </dgm:pt>
    <dgm:pt modelId="{C084C010-1F79-4823-AB72-FD21B371C80A}" type="pres">
      <dgm:prSet presAssocID="{99F3B67B-24E8-4465-8A43-CD073C2D768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DD80B00-8214-441C-87B2-A856C3BE7F98}" type="pres">
      <dgm:prSet presAssocID="{99F3B67B-24E8-4465-8A43-CD073C2D7681}" presName="spaceRect" presStyleCnt="0"/>
      <dgm:spPr/>
    </dgm:pt>
    <dgm:pt modelId="{1983AC6E-E7FE-40D1-81B2-248099F9B7C9}" type="pres">
      <dgm:prSet presAssocID="{99F3B67B-24E8-4465-8A43-CD073C2D7681}" presName="parTx" presStyleLbl="revTx" presStyleIdx="1" presStyleCnt="3" custScaleY="152712">
        <dgm:presLayoutVars>
          <dgm:chMax val="0"/>
          <dgm:chPref val="0"/>
        </dgm:presLayoutVars>
      </dgm:prSet>
      <dgm:spPr/>
    </dgm:pt>
    <dgm:pt modelId="{7DFF5FC0-E646-491A-86D8-9E60CA75DC49}" type="pres">
      <dgm:prSet presAssocID="{90614053-F756-49C9-881E-FC01E6633AB8}" presName="sibTrans" presStyleCnt="0"/>
      <dgm:spPr/>
    </dgm:pt>
    <dgm:pt modelId="{A0BE0109-CE53-4150-9F5F-C16224A917A8}" type="pres">
      <dgm:prSet presAssocID="{9CD5FE7D-AE72-4AB9-B3ED-64D3D83C25EE}" presName="compNode" presStyleCnt="0"/>
      <dgm:spPr/>
    </dgm:pt>
    <dgm:pt modelId="{DD12971A-003A-4ACA-B043-E79D4AD7F04C}" type="pres">
      <dgm:prSet presAssocID="{9CD5FE7D-AE72-4AB9-B3ED-64D3D83C25EE}" presName="bgRect" presStyleLbl="bgShp" presStyleIdx="2" presStyleCnt="3"/>
      <dgm:spPr/>
    </dgm:pt>
    <dgm:pt modelId="{C605ED9A-3C5B-40E2-ABB4-352EC4B5BA3D}" type="pres">
      <dgm:prSet presAssocID="{9CD5FE7D-AE72-4AB9-B3ED-64D3D83C25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CE5E7F6-A031-43DB-80F1-31F906AC8994}" type="pres">
      <dgm:prSet presAssocID="{9CD5FE7D-AE72-4AB9-B3ED-64D3D83C25EE}" presName="spaceRect" presStyleCnt="0"/>
      <dgm:spPr/>
    </dgm:pt>
    <dgm:pt modelId="{B76273F7-9C4C-48EE-B243-D56C2A1320D6}" type="pres">
      <dgm:prSet presAssocID="{9CD5FE7D-AE72-4AB9-B3ED-64D3D83C25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3D7D14-7E10-4BAF-8C10-54B2E61D6F6A}" srcId="{77568ECD-5142-4FC6-9F88-1DCFF252F2AA}" destId="{99F3B67B-24E8-4465-8A43-CD073C2D7681}" srcOrd="1" destOrd="0" parTransId="{9502DDC6-9F79-485D-9320-AB41084F5282}" sibTransId="{90614053-F756-49C9-881E-FC01E6633AB8}"/>
    <dgm:cxn modelId="{B76A4726-38F7-4088-9B3C-B91847738C69}" type="presOf" srcId="{77568ECD-5142-4FC6-9F88-1DCFF252F2AA}" destId="{393D2824-562D-4DFD-97B1-73987E0EBBB4}" srcOrd="0" destOrd="0" presId="urn:microsoft.com/office/officeart/2018/2/layout/IconVerticalSolidList"/>
    <dgm:cxn modelId="{3AEC542D-4D7B-45B3-AC0B-6DD79D85C20F}" type="presOf" srcId="{C0D5342A-B60F-4D95-8582-F8BE9C247EDD}" destId="{8DEF1A3A-57A3-4D72-91F2-12182293AB84}" srcOrd="0" destOrd="0" presId="urn:microsoft.com/office/officeart/2018/2/layout/IconVerticalSolidList"/>
    <dgm:cxn modelId="{586FC770-ED03-4E07-86A4-CFBF03B5E3AC}" srcId="{77568ECD-5142-4FC6-9F88-1DCFF252F2AA}" destId="{9CD5FE7D-AE72-4AB9-B3ED-64D3D83C25EE}" srcOrd="2" destOrd="0" parTransId="{9527DE0B-8227-4FD7-B99D-A82E80367751}" sibTransId="{74FB2110-E4D5-4734-B3ED-C7635A811167}"/>
    <dgm:cxn modelId="{67AAA778-2C6A-47A6-BCF1-368F762AEC10}" type="presOf" srcId="{9CD5FE7D-AE72-4AB9-B3ED-64D3D83C25EE}" destId="{B76273F7-9C4C-48EE-B243-D56C2A1320D6}" srcOrd="0" destOrd="0" presId="urn:microsoft.com/office/officeart/2018/2/layout/IconVerticalSolidList"/>
    <dgm:cxn modelId="{1CBCDCE1-8D32-4038-A78C-4CCB6EDD36CA}" srcId="{77568ECD-5142-4FC6-9F88-1DCFF252F2AA}" destId="{C0D5342A-B60F-4D95-8582-F8BE9C247EDD}" srcOrd="0" destOrd="0" parTransId="{470602B1-B7B7-4117-A3C5-BB875ACFB40F}" sibTransId="{87FDC65D-82DF-4F11-AE47-FD5B5D5E723D}"/>
    <dgm:cxn modelId="{EFC833EF-815B-427A-A132-3D35ED24DDE2}" type="presOf" srcId="{99F3B67B-24E8-4465-8A43-CD073C2D7681}" destId="{1983AC6E-E7FE-40D1-81B2-248099F9B7C9}" srcOrd="0" destOrd="0" presId="urn:microsoft.com/office/officeart/2018/2/layout/IconVerticalSolidList"/>
    <dgm:cxn modelId="{33D4BBCA-4845-4887-8331-1659E5AFA378}" type="presParOf" srcId="{393D2824-562D-4DFD-97B1-73987E0EBBB4}" destId="{EF377723-7138-4798-B36C-252F20419FA9}" srcOrd="0" destOrd="0" presId="urn:microsoft.com/office/officeart/2018/2/layout/IconVerticalSolidList"/>
    <dgm:cxn modelId="{1C7BFE78-1D75-477A-9A0D-AC3C1E1877C2}" type="presParOf" srcId="{EF377723-7138-4798-B36C-252F20419FA9}" destId="{FB2D17A2-4B12-4EB5-902B-F994CBA4A31B}" srcOrd="0" destOrd="0" presId="urn:microsoft.com/office/officeart/2018/2/layout/IconVerticalSolidList"/>
    <dgm:cxn modelId="{C3D18510-E2DD-4136-88E4-DAA0800B5C65}" type="presParOf" srcId="{EF377723-7138-4798-B36C-252F20419FA9}" destId="{7B0A96C7-0583-4CBB-A520-10BE9C6E3B6C}" srcOrd="1" destOrd="0" presId="urn:microsoft.com/office/officeart/2018/2/layout/IconVerticalSolidList"/>
    <dgm:cxn modelId="{D26811AF-20F1-4D78-8FFF-F01A7AD0971F}" type="presParOf" srcId="{EF377723-7138-4798-B36C-252F20419FA9}" destId="{138D9686-7F4B-4E3C-8390-91BBE2455B74}" srcOrd="2" destOrd="0" presId="urn:microsoft.com/office/officeart/2018/2/layout/IconVerticalSolidList"/>
    <dgm:cxn modelId="{E22535AB-0015-450F-831B-424FBFBAF596}" type="presParOf" srcId="{EF377723-7138-4798-B36C-252F20419FA9}" destId="{8DEF1A3A-57A3-4D72-91F2-12182293AB84}" srcOrd="3" destOrd="0" presId="urn:microsoft.com/office/officeart/2018/2/layout/IconVerticalSolidList"/>
    <dgm:cxn modelId="{33853EB5-DE80-4510-B2EA-E7EB893C1813}" type="presParOf" srcId="{393D2824-562D-4DFD-97B1-73987E0EBBB4}" destId="{A16943D8-9E26-4258-9172-6A0DB713D872}" srcOrd="1" destOrd="0" presId="urn:microsoft.com/office/officeart/2018/2/layout/IconVerticalSolidList"/>
    <dgm:cxn modelId="{55D03C17-7D67-4AA1-AB4D-638C9B02167A}" type="presParOf" srcId="{393D2824-562D-4DFD-97B1-73987E0EBBB4}" destId="{12BA14C2-F963-4877-B7EC-C4223842341D}" srcOrd="2" destOrd="0" presId="urn:microsoft.com/office/officeart/2018/2/layout/IconVerticalSolidList"/>
    <dgm:cxn modelId="{BB6C1B53-EE82-4763-B890-8C0C4E759404}" type="presParOf" srcId="{12BA14C2-F963-4877-B7EC-C4223842341D}" destId="{3A1B7816-A8D7-4433-BE8F-388FD1B3E2D9}" srcOrd="0" destOrd="0" presId="urn:microsoft.com/office/officeart/2018/2/layout/IconVerticalSolidList"/>
    <dgm:cxn modelId="{F464FEDA-D66E-4ADC-B3D9-ABC5E25683CB}" type="presParOf" srcId="{12BA14C2-F963-4877-B7EC-C4223842341D}" destId="{C084C010-1F79-4823-AB72-FD21B371C80A}" srcOrd="1" destOrd="0" presId="urn:microsoft.com/office/officeart/2018/2/layout/IconVerticalSolidList"/>
    <dgm:cxn modelId="{B4C8A8AA-8503-4195-8113-D3AACB242A5F}" type="presParOf" srcId="{12BA14C2-F963-4877-B7EC-C4223842341D}" destId="{2DD80B00-8214-441C-87B2-A856C3BE7F98}" srcOrd="2" destOrd="0" presId="urn:microsoft.com/office/officeart/2018/2/layout/IconVerticalSolidList"/>
    <dgm:cxn modelId="{38063375-13BD-49A6-A900-88D0B3664F68}" type="presParOf" srcId="{12BA14C2-F963-4877-B7EC-C4223842341D}" destId="{1983AC6E-E7FE-40D1-81B2-248099F9B7C9}" srcOrd="3" destOrd="0" presId="urn:microsoft.com/office/officeart/2018/2/layout/IconVerticalSolidList"/>
    <dgm:cxn modelId="{0413725C-FB1D-4F35-A83E-3A70C15B295F}" type="presParOf" srcId="{393D2824-562D-4DFD-97B1-73987E0EBBB4}" destId="{7DFF5FC0-E646-491A-86D8-9E60CA75DC49}" srcOrd="3" destOrd="0" presId="urn:microsoft.com/office/officeart/2018/2/layout/IconVerticalSolidList"/>
    <dgm:cxn modelId="{1B80335A-1362-4FBA-9454-7BC9879BB27A}" type="presParOf" srcId="{393D2824-562D-4DFD-97B1-73987E0EBBB4}" destId="{A0BE0109-CE53-4150-9F5F-C16224A917A8}" srcOrd="4" destOrd="0" presId="urn:microsoft.com/office/officeart/2018/2/layout/IconVerticalSolidList"/>
    <dgm:cxn modelId="{D4F92ADA-3AAE-483A-A715-C56A821F7902}" type="presParOf" srcId="{A0BE0109-CE53-4150-9F5F-C16224A917A8}" destId="{DD12971A-003A-4ACA-B043-E79D4AD7F04C}" srcOrd="0" destOrd="0" presId="urn:microsoft.com/office/officeart/2018/2/layout/IconVerticalSolidList"/>
    <dgm:cxn modelId="{DBE0A516-9CA0-4865-AB7B-849341ADAA03}" type="presParOf" srcId="{A0BE0109-CE53-4150-9F5F-C16224A917A8}" destId="{C605ED9A-3C5B-40E2-ABB4-352EC4B5BA3D}" srcOrd="1" destOrd="0" presId="urn:microsoft.com/office/officeart/2018/2/layout/IconVerticalSolidList"/>
    <dgm:cxn modelId="{0F353E95-AEA4-4FF7-8EC9-548EF258049F}" type="presParOf" srcId="{A0BE0109-CE53-4150-9F5F-C16224A917A8}" destId="{ACE5E7F6-A031-43DB-80F1-31F906AC8994}" srcOrd="2" destOrd="0" presId="urn:microsoft.com/office/officeart/2018/2/layout/IconVerticalSolidList"/>
    <dgm:cxn modelId="{3E54D4D4-EB82-421E-8F14-754637415A99}" type="presParOf" srcId="{A0BE0109-CE53-4150-9F5F-C16224A917A8}" destId="{B76273F7-9C4C-48EE-B243-D56C2A1320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D17A2-4B12-4EB5-902B-F994CBA4A31B}">
      <dsp:nvSpPr>
        <dsp:cNvPr id="0" name=""/>
        <dsp:cNvSpPr/>
      </dsp:nvSpPr>
      <dsp:spPr>
        <a:xfrm>
          <a:off x="0" y="1505"/>
          <a:ext cx="10515600" cy="1079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A96C7-0583-4CBB-A520-10BE9C6E3B6C}">
      <dsp:nvSpPr>
        <dsp:cNvPr id="0" name=""/>
        <dsp:cNvSpPr/>
      </dsp:nvSpPr>
      <dsp:spPr>
        <a:xfrm>
          <a:off x="326627" y="244452"/>
          <a:ext cx="593868" cy="5938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F1A3A-57A3-4D72-91F2-12182293AB84}">
      <dsp:nvSpPr>
        <dsp:cNvPr id="0" name=""/>
        <dsp:cNvSpPr/>
      </dsp:nvSpPr>
      <dsp:spPr>
        <a:xfrm>
          <a:off x="1247123" y="1505"/>
          <a:ext cx="9268476" cy="107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75" tIns="114275" rIns="114275" bIns="114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Industrialisation and emerging challenges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- Definition of industrial system (Royal Academy of Engineering, 2012)</a:t>
          </a:r>
          <a:endParaRPr lang="en-US" sz="2100" kern="1200" dirty="0"/>
        </a:p>
      </dsp:txBody>
      <dsp:txXfrm>
        <a:off x="1247123" y="1505"/>
        <a:ext cx="9268476" cy="1079760"/>
      </dsp:txXfrm>
    </dsp:sp>
    <dsp:sp modelId="{3A1B7816-A8D7-4433-BE8F-388FD1B3E2D9}">
      <dsp:nvSpPr>
        <dsp:cNvPr id="0" name=""/>
        <dsp:cNvSpPr/>
      </dsp:nvSpPr>
      <dsp:spPr>
        <a:xfrm>
          <a:off x="0" y="1635788"/>
          <a:ext cx="10515600" cy="1079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4C010-1F79-4823-AB72-FD21B371C80A}">
      <dsp:nvSpPr>
        <dsp:cNvPr id="0" name=""/>
        <dsp:cNvSpPr/>
      </dsp:nvSpPr>
      <dsp:spPr>
        <a:xfrm>
          <a:off x="326627" y="1878734"/>
          <a:ext cx="593868" cy="5938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3AC6E-E7FE-40D1-81B2-248099F9B7C9}">
      <dsp:nvSpPr>
        <dsp:cNvPr id="0" name=""/>
        <dsp:cNvSpPr/>
      </dsp:nvSpPr>
      <dsp:spPr>
        <a:xfrm>
          <a:off x="1247123" y="1351206"/>
          <a:ext cx="9268476" cy="1648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75" tIns="114275" rIns="114275" bIns="114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Ecologicalisation of industrial system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- Industrial symbiosis/circular economy etc. (MacArthur, 2013; Valenzuela-Venegas et al., 2016) </a:t>
          </a:r>
          <a:endParaRPr lang="en-US" sz="2100" kern="1200" dirty="0"/>
        </a:p>
      </dsp:txBody>
      <dsp:txXfrm>
        <a:off x="1247123" y="1351206"/>
        <a:ext cx="9268476" cy="1648924"/>
      </dsp:txXfrm>
    </dsp:sp>
    <dsp:sp modelId="{DD12971A-003A-4ACA-B043-E79D4AD7F04C}">
      <dsp:nvSpPr>
        <dsp:cNvPr id="0" name=""/>
        <dsp:cNvSpPr/>
      </dsp:nvSpPr>
      <dsp:spPr>
        <a:xfrm>
          <a:off x="0" y="3270071"/>
          <a:ext cx="10515600" cy="10797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5ED9A-3C5B-40E2-ABB4-352EC4B5BA3D}">
      <dsp:nvSpPr>
        <dsp:cNvPr id="0" name=""/>
        <dsp:cNvSpPr/>
      </dsp:nvSpPr>
      <dsp:spPr>
        <a:xfrm>
          <a:off x="326627" y="3513017"/>
          <a:ext cx="593868" cy="5938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273F7-9C4C-48EE-B243-D56C2A1320D6}">
      <dsp:nvSpPr>
        <dsp:cNvPr id="0" name=""/>
        <dsp:cNvSpPr/>
      </dsp:nvSpPr>
      <dsp:spPr>
        <a:xfrm>
          <a:off x="1247123" y="3270071"/>
          <a:ext cx="9268476" cy="107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75" tIns="114275" rIns="114275" bIns="1142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Resource cascading for more sustainable development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- Cascading process (Campbell-</a:t>
          </a:r>
          <a:r>
            <a:rPr lang="en-GB" sz="2100" kern="1200" dirty="0" err="1"/>
            <a:t>Johston</a:t>
          </a:r>
          <a:r>
            <a:rPr lang="en-GB" sz="2100" kern="1200" dirty="0"/>
            <a:t> et al., 2020)</a:t>
          </a:r>
          <a:endParaRPr lang="en-US" sz="2100" kern="1200" dirty="0"/>
        </a:p>
      </dsp:txBody>
      <dsp:txXfrm>
        <a:off x="1247123" y="3270071"/>
        <a:ext cx="9268476" cy="107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BD5A-F432-4244-AE84-38D2F6D6E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705CA-0B5F-4BC4-AE63-93F8AE6F4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C0E6-388F-464A-82B1-15840420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5C85-C258-4E59-92D7-5B2294C5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D5CC-194E-4F7F-B955-B8D2613A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0A9D-74EA-4F43-B30F-F37EDD13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E6EEA-65D4-4A22-9E6C-B10B13F8E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BBC4-E875-4365-88BB-227C35A0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45E6-A5FF-4CF9-A3D1-CCE467A0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E5322-ABDE-4D1D-AB97-A9FCFAA1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10D0F-0175-4509-8A40-F5E96B7A9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0A521-7E2C-42C4-96F2-7CC7BDA2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92AA-CDFA-43C4-9A4E-FC83F152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DE09-7FAE-47AD-9F74-8C669783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1A7F-121A-4717-B2BD-C034F355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7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F60F-1F50-4715-9167-E69612C6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A82D-E87A-4525-B347-4E57A91D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E02B-B2E5-4BDF-ABE7-A06BBBBA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1EAE-0C4D-4A07-894C-3B4E777A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8182-EC24-4478-BB1E-66DF9A02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2994-671B-45B2-BA41-C94BED84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CB6BE-DDEF-49A8-8416-DAD69CDA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3CD5-27CA-45CF-95E0-931C4782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1E36-1B16-404C-B311-1CDECB4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E4EA-3640-4E80-BF7E-F35F189F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071E-CDC2-4DC3-A1D3-30BAA1D2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ACB20-6875-4B0A-9755-DD2E9D3A8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67A0C-8A09-43F5-AECD-59FB03C3E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30249-FB3C-49A7-892A-0A716ACF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460-7504-479D-9971-EF8B1826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D9302-4922-4D76-A4C0-D8A7B7AE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65AA-0415-4400-883E-59BAE568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01F2D-D5B8-4EDA-91B6-8D121234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21E09-BF95-42EA-8D17-FCE1D8C1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A40BF-9AE0-4705-B5F1-0E7511A9C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2010E-FC3A-4FC1-A216-C081F9AE3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63800-FFCE-4AEB-B06F-657865D7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2B00D-1941-430E-9694-054C05A1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296AF-D242-4A28-A292-9E1323E1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7C0-4758-4A5A-8101-B2FA7AA1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E5966-81FD-4EF0-B410-3C7FC11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4A483-BBEC-41A0-9E23-42793158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90059-626F-4A3B-BD02-B83BED2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A11A2-AF6D-44F9-AEF0-570C1211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3AC4B-7191-4C7E-8129-977EEB7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0D75-CD7B-497C-9CAC-5F65E2CC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2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349D-49C7-4D64-B39A-23D9A16E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BF8FC-410D-4547-A31B-EACE6BFF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37EC4-C10F-4294-BF6E-D71C09028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1C809-2CB9-4059-ACD7-83A7C471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D9089-5708-45F3-90A2-20060E5F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3F86-22F0-4288-A27B-24B93D18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6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0A91-DB6B-4530-9837-063DEDA5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E8FDC-4D99-4694-93E4-F7D881580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A249C-D25E-46C1-A744-EAE0577D0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CE2E6-FBA0-47D9-A6FD-31AC10B6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96E0D-4C37-4F93-AFB3-6B823683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672B1-3618-45B9-A435-DEC9550E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3A138-5395-41AA-A061-969CB07E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17950-3144-4F59-9A75-E208643C0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B846D-AE08-456B-A6D2-9EEFE577A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BC91-059D-4D1F-9F89-EF54AF445214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E180-AE3F-417F-8FBC-BA7A2D1C8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E4A4-54BF-4934-B8E2-1DFA439A8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4A2B-ADF6-44B2-B121-4A57AFBBC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2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*zliu@cardiffmet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*zliu@cardiffmet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20D2-648F-42BB-9971-2E23E96C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954" y="868362"/>
            <a:ext cx="10184091" cy="23876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Industrialisation, Ecologicalisation and Digitalisation (IED):</a:t>
            </a:r>
            <a:br>
              <a:rPr lang="en-GB" sz="3600" b="1" dirty="0"/>
            </a:br>
            <a:r>
              <a:rPr lang="en-GB" sz="3600" b="1" dirty="0"/>
              <a:t>Building a theoretical framework for sustainable development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FB6CE-2CFC-4491-A670-7C82F25F6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014" y="3285242"/>
            <a:ext cx="9741031" cy="2581946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/>
              <a:t>Yongjiang Shi, University of Cambridge</a:t>
            </a:r>
          </a:p>
          <a:p>
            <a:pPr algn="r"/>
            <a:r>
              <a:rPr lang="en-GB" dirty="0"/>
              <a:t>Jialun Hu, Queen Mary University of London</a:t>
            </a:r>
          </a:p>
          <a:p>
            <a:pPr algn="r"/>
            <a:r>
              <a:rPr lang="en-GB" dirty="0"/>
              <a:t>David </a:t>
            </a:r>
            <a:r>
              <a:rPr lang="en-GB" dirty="0" err="1"/>
              <a:t>Tianxin</a:t>
            </a:r>
            <a:r>
              <a:rPr lang="en-GB" dirty="0"/>
              <a:t> Shang, University of Cambridge</a:t>
            </a:r>
          </a:p>
          <a:p>
            <a:pPr algn="r"/>
            <a:r>
              <a:rPr lang="en-GB" dirty="0"/>
              <a:t>Zheng Liu* (corr.), Cardiff Metropolitan University</a:t>
            </a:r>
          </a:p>
          <a:p>
            <a:pPr algn="r"/>
            <a:endParaRPr lang="en-GB" dirty="0"/>
          </a:p>
          <a:p>
            <a:pPr algn="r"/>
            <a:r>
              <a:rPr lang="en-GB" dirty="0">
                <a:hlinkClick r:id="rId2"/>
              </a:rPr>
              <a:t>zliu@cardiffmet.ac.uk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FEE1F-512C-47DB-856A-978374CC6BFF}"/>
              </a:ext>
            </a:extLst>
          </p:cNvPr>
          <p:cNvSpPr txBox="1"/>
          <p:nvPr/>
        </p:nvSpPr>
        <p:spPr>
          <a:xfrm>
            <a:off x="0" y="6449794"/>
            <a:ext cx="1233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AMI2022 - The 6th Advances in Management and Innovation Conference, Cardiff, 19</a:t>
            </a:r>
            <a:r>
              <a:rPr lang="en-GB" sz="1600" baseline="30000" dirty="0"/>
              <a:t>th</a:t>
            </a:r>
            <a:r>
              <a:rPr lang="en-GB" sz="1600" dirty="0"/>
              <a:t>-20</a:t>
            </a:r>
            <a:r>
              <a:rPr lang="en-GB" sz="1600" baseline="30000" dirty="0"/>
              <a:t>th</a:t>
            </a:r>
            <a:r>
              <a:rPr lang="en-GB" sz="1600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54976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8E30-3E34-407A-9F89-B3841722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b="1" dirty="0"/>
              <a:t>Research question:</a:t>
            </a:r>
          </a:p>
          <a:p>
            <a:pPr marL="0" indent="0">
              <a:buNone/>
            </a:pPr>
            <a:r>
              <a:rPr lang="en-GB" sz="2600" dirty="0"/>
              <a:t>How to integrate the three aims - industrialisation, ecologicalisation and digitalisation (IED) for sustainable development?” </a:t>
            </a:r>
          </a:p>
        </p:txBody>
      </p:sp>
    </p:spTree>
    <p:extLst>
      <p:ext uri="{BB962C8B-B14F-4D97-AF65-F5344CB8AC3E}">
        <p14:creationId xmlns:p14="http://schemas.microsoft.com/office/powerpoint/2010/main" val="174009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50A42A0-3EBE-44D8-8C7B-26BB46A7B850}"/>
              </a:ext>
            </a:extLst>
          </p:cNvPr>
          <p:cNvSpPr txBox="1">
            <a:spLocks/>
          </p:cNvSpPr>
          <p:nvPr/>
        </p:nvSpPr>
        <p:spPr>
          <a:xfrm>
            <a:off x="132406" y="63882"/>
            <a:ext cx="9832942" cy="64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A theoretical framework to integrate IED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2BFBEF-CFBA-4DAC-9FC5-D9492648D7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74" y="546754"/>
            <a:ext cx="9407951" cy="611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76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6E36-4BA1-424F-A8C6-AF9CCC01BA3C}"/>
              </a:ext>
            </a:extLst>
          </p:cNvPr>
          <p:cNvSpPr txBox="1"/>
          <p:nvPr/>
        </p:nvSpPr>
        <p:spPr>
          <a:xfrm>
            <a:off x="1178350" y="1074656"/>
            <a:ext cx="92099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Discussion </a:t>
            </a:r>
          </a:p>
          <a:p>
            <a:endParaRPr lang="en-GB" sz="2600" dirty="0"/>
          </a:p>
          <a:p>
            <a:r>
              <a:rPr lang="en-GB" sz="2600" dirty="0"/>
              <a:t>Why do we need to have this complex framework?</a:t>
            </a:r>
          </a:p>
          <a:p>
            <a:endParaRPr lang="en-GB" sz="2600" dirty="0"/>
          </a:p>
          <a:p>
            <a:r>
              <a:rPr lang="en-GB" sz="2600" dirty="0"/>
              <a:t>What can an academic research framework offer in a theoretical development?</a:t>
            </a:r>
          </a:p>
          <a:p>
            <a:endParaRPr lang="en-GB" sz="2600" dirty="0"/>
          </a:p>
          <a:p>
            <a:r>
              <a:rPr lang="en-GB" sz="2600" dirty="0"/>
              <a:t>From a practical perspective, will the framework benefit industrialists and policy makers?</a:t>
            </a:r>
          </a:p>
        </p:txBody>
      </p:sp>
    </p:spTree>
    <p:extLst>
      <p:ext uri="{BB962C8B-B14F-4D97-AF65-F5344CB8AC3E}">
        <p14:creationId xmlns:p14="http://schemas.microsoft.com/office/powerpoint/2010/main" val="211062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BA5A31-7486-417B-9B13-2B2103A1F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633549"/>
              </p:ext>
            </p:extLst>
          </p:nvPr>
        </p:nvGraphicFramePr>
        <p:xfrm>
          <a:off x="669303" y="575030"/>
          <a:ext cx="11078066" cy="587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875">
                  <a:extLst>
                    <a:ext uri="{9D8B030D-6E8A-4147-A177-3AD203B41FA5}">
                      <a16:colId xmlns:a16="http://schemas.microsoft.com/office/drawing/2014/main" val="1948745408"/>
                    </a:ext>
                  </a:extLst>
                </a:gridCol>
                <a:gridCol w="3153545">
                  <a:extLst>
                    <a:ext uri="{9D8B030D-6E8A-4147-A177-3AD203B41FA5}">
                      <a16:colId xmlns:a16="http://schemas.microsoft.com/office/drawing/2014/main" val="2050936678"/>
                    </a:ext>
                  </a:extLst>
                </a:gridCol>
                <a:gridCol w="1635505">
                  <a:extLst>
                    <a:ext uri="{9D8B030D-6E8A-4147-A177-3AD203B41FA5}">
                      <a16:colId xmlns:a16="http://schemas.microsoft.com/office/drawing/2014/main" val="2844687815"/>
                    </a:ext>
                  </a:extLst>
                </a:gridCol>
                <a:gridCol w="1825261">
                  <a:extLst>
                    <a:ext uri="{9D8B030D-6E8A-4147-A177-3AD203B41FA5}">
                      <a16:colId xmlns:a16="http://schemas.microsoft.com/office/drawing/2014/main" val="648445186"/>
                    </a:ext>
                  </a:extLst>
                </a:gridCol>
                <a:gridCol w="1856791">
                  <a:extLst>
                    <a:ext uri="{9D8B030D-6E8A-4147-A177-3AD203B41FA5}">
                      <a16:colId xmlns:a16="http://schemas.microsoft.com/office/drawing/2014/main" val="3857283205"/>
                    </a:ext>
                  </a:extLst>
                </a:gridCol>
                <a:gridCol w="1884089">
                  <a:extLst>
                    <a:ext uri="{9D8B030D-6E8A-4147-A177-3AD203B41FA5}">
                      <a16:colId xmlns:a16="http://schemas.microsoft.com/office/drawing/2014/main" val="526714278"/>
                    </a:ext>
                  </a:extLst>
                </a:gridCol>
              </a:tblGrid>
              <a:tr h="2804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Research Design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Research Module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Research Module Objectives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Main Research Module Tasks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Key Research Approaches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Main Research Process/Stages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16540079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IE</a:t>
                      </a:r>
                      <a:r>
                        <a:rPr lang="en-GB" sz="1600" baseline="-25000" dirty="0">
                          <a:effectLst/>
                        </a:rPr>
                        <a:t>1</a:t>
                      </a:r>
                      <a:r>
                        <a:rPr lang="en-GB" sz="1600" dirty="0">
                          <a:effectLst/>
                        </a:rPr>
                        <a:t> Module –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Industrial Eng.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252262837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IE</a:t>
                      </a:r>
                      <a:r>
                        <a:rPr lang="en-GB" sz="1600" baseline="-250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 Module –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Innovative Entrepreneurship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10947054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IE</a:t>
                      </a:r>
                      <a:r>
                        <a:rPr lang="en-GB" sz="1600" baseline="-25000" dirty="0">
                          <a:effectLst/>
                        </a:rPr>
                        <a:t>3</a:t>
                      </a:r>
                      <a:r>
                        <a:rPr lang="en-GB" sz="1600" dirty="0">
                          <a:effectLst/>
                        </a:rPr>
                        <a:t> Module –  Industrial Symbiosis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for New Value Creation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187464994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</a:t>
                      </a:r>
                      <a:r>
                        <a:rPr lang="en-GB" sz="1600" baseline="-25000" dirty="0">
                          <a:effectLst/>
                        </a:rPr>
                        <a:t>1</a:t>
                      </a:r>
                      <a:r>
                        <a:rPr lang="en-GB" sz="1600" dirty="0">
                          <a:effectLst/>
                        </a:rPr>
                        <a:t> Module –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Industrial System Digitalisation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371904823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</a:t>
                      </a:r>
                      <a:r>
                        <a:rPr lang="en-GB" sz="1600" baseline="-250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 Module 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Digital Technology Industrialisation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370154389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Synthesising Modules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Resource cascading platform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880718481"/>
                  </a:ext>
                </a:extLst>
              </a:tr>
              <a:tr h="70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Social resource development platform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78105" indent="-781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10774416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Waste/by-product symbiosis platform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34860483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central-end hub</a:t>
                      </a: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1266809369"/>
                  </a:ext>
                </a:extLst>
              </a:tr>
              <a:tr h="798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Open module for the emerging requirements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181" marR="51181" marT="0" marB="0" anchor="ctr"/>
                </a:tc>
                <a:extLst>
                  <a:ext uri="{0D108BD9-81ED-4DB2-BD59-A6C34878D82A}">
                    <a16:rowId xmlns:a16="http://schemas.microsoft.com/office/drawing/2014/main" val="86289787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A3E3E05C-F030-4A1E-8333-75E6DDB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51" y="0"/>
            <a:ext cx="9367203" cy="45154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Research design for future exploration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F54538-4C10-48A1-A9E8-45D74C4A603E}"/>
              </a:ext>
            </a:extLst>
          </p:cNvPr>
          <p:cNvCxnSpPr>
            <a:cxnSpLocks/>
          </p:cNvCxnSpPr>
          <p:nvPr/>
        </p:nvCxnSpPr>
        <p:spPr>
          <a:xfrm>
            <a:off x="669303" y="575030"/>
            <a:ext cx="3864990" cy="509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8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DB13C-9E12-4D39-A8B8-49376F5C9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937" y="96600"/>
            <a:ext cx="9960112" cy="66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0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52233-ECBC-4C9A-8BBF-62EC3AB7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DA2F-EE3C-4606-A801-BDA26AE6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en-GB" sz="2400" dirty="0"/>
              <a:t>Theoretical contribution and findings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</a:rPr>
              <a:t>Theoretical framework based on critical literature review to integrate IED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</a:rPr>
              <a:t>New research methodology: process oriented abductive research method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Implications to the business practice</a:t>
            </a:r>
          </a:p>
          <a:p>
            <a:r>
              <a:rPr lang="en-GB" sz="2400" dirty="0"/>
              <a:t>Future collaboration on IED research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20D2-648F-42BB-9971-2E23E96C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954" y="868362"/>
            <a:ext cx="10184091" cy="23876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Industrialisation, Ecologicalisation and Digitalisation (IED):</a:t>
            </a:r>
            <a:br>
              <a:rPr lang="en-GB" sz="3600" dirty="0"/>
            </a:br>
            <a:r>
              <a:rPr lang="en-GB" sz="3600" b="1" dirty="0"/>
              <a:t>Building a theoretical framework for sustainable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FB6CE-2CFC-4491-A670-7C82F25F6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014" y="3285242"/>
            <a:ext cx="9741031" cy="2581946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/>
              <a:t>Yongjiang Shi, University of Cambridge</a:t>
            </a:r>
          </a:p>
          <a:p>
            <a:pPr algn="r"/>
            <a:r>
              <a:rPr lang="en-GB" dirty="0"/>
              <a:t>Jialun Hu, Queen Mary University of London</a:t>
            </a:r>
          </a:p>
          <a:p>
            <a:pPr algn="r"/>
            <a:r>
              <a:rPr lang="en-GB" dirty="0"/>
              <a:t>David </a:t>
            </a:r>
            <a:r>
              <a:rPr lang="en-GB" dirty="0" err="1"/>
              <a:t>Tianxin</a:t>
            </a:r>
            <a:r>
              <a:rPr lang="en-GB" dirty="0"/>
              <a:t> Shang, University of Cambridge</a:t>
            </a:r>
          </a:p>
          <a:p>
            <a:pPr algn="r"/>
            <a:r>
              <a:rPr lang="en-GB" dirty="0"/>
              <a:t>Zheng Liu* (corr.), Cardiff Metropolitan University</a:t>
            </a:r>
          </a:p>
          <a:p>
            <a:pPr algn="r"/>
            <a:endParaRPr lang="en-GB" dirty="0"/>
          </a:p>
          <a:p>
            <a:pPr algn="r"/>
            <a:r>
              <a:rPr lang="en-GB" dirty="0">
                <a:hlinkClick r:id="rId2"/>
              </a:rPr>
              <a:t>zliu@cardiffmet.ac.uk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682A27-2AD8-4E7A-AF43-5C190570E8C2}"/>
              </a:ext>
            </a:extLst>
          </p:cNvPr>
          <p:cNvSpPr txBox="1">
            <a:spLocks/>
          </p:cNvSpPr>
          <p:nvPr/>
        </p:nvSpPr>
        <p:spPr>
          <a:xfrm>
            <a:off x="1119963" y="244722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8B5F1-53BD-40B6-BCD5-0B51FEEA9750}"/>
              </a:ext>
            </a:extLst>
          </p:cNvPr>
          <p:cNvSpPr txBox="1"/>
          <p:nvPr/>
        </p:nvSpPr>
        <p:spPr>
          <a:xfrm>
            <a:off x="0" y="6449794"/>
            <a:ext cx="1233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AMI2022 - The 6th Advances in Management and Innovation Conference, Cardiff, 19</a:t>
            </a:r>
            <a:r>
              <a:rPr lang="en-GB" sz="1600" baseline="30000" dirty="0"/>
              <a:t>th</a:t>
            </a:r>
            <a:r>
              <a:rPr lang="en-GB" sz="1600" dirty="0"/>
              <a:t>-20</a:t>
            </a:r>
            <a:r>
              <a:rPr lang="en-GB" sz="1600" baseline="30000" dirty="0"/>
              <a:t>th</a:t>
            </a:r>
            <a:r>
              <a:rPr lang="en-GB" sz="1600" dirty="0"/>
              <a:t> May 2022</a:t>
            </a:r>
          </a:p>
        </p:txBody>
      </p:sp>
    </p:spTree>
    <p:extLst>
      <p:ext uri="{BB962C8B-B14F-4D97-AF65-F5344CB8AC3E}">
        <p14:creationId xmlns:p14="http://schemas.microsoft.com/office/powerpoint/2010/main" val="26837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1274-57E8-49E1-AAEE-83FCCA83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b="1"/>
              <a:t>Research background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5E38-E776-4FAD-BA5C-5AE1E7D0E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64" y="1997162"/>
            <a:ext cx="9766802" cy="4101980"/>
          </a:xfrm>
        </p:spPr>
        <p:txBody>
          <a:bodyPr anchor="t">
            <a:noAutofit/>
          </a:bodyPr>
          <a:lstStyle/>
          <a:p>
            <a:r>
              <a:rPr lang="en-GB" sz="2400" dirty="0"/>
              <a:t>Manufacturing has witness significant transformation (Shi and Gregory, 2005). However, there are many challenges due to the increasing scale of industrialisation (Shi et al., 2021).</a:t>
            </a:r>
          </a:p>
          <a:p>
            <a:r>
              <a:rPr lang="en-GB" sz="2400" dirty="0"/>
              <a:t>New sustainable approaches considering the balance of environmental and business ecosystems (Moore, 1993; Hou and Shi, 2021) becomes increasingly important, considering the ecological problems in advance when designing the production system.</a:t>
            </a:r>
          </a:p>
          <a:p>
            <a:r>
              <a:rPr lang="en-GB" sz="2400" dirty="0"/>
              <a:t>Digital transformation provide new opportunities for industrialisation and green innovation (Kiel et al., 2017; Sung, 2018; </a:t>
            </a:r>
            <a:r>
              <a:rPr lang="en-GB" sz="2400" dirty="0" err="1"/>
              <a:t>Lanzolla</a:t>
            </a:r>
            <a:r>
              <a:rPr lang="en-GB" sz="2400" dirty="0"/>
              <a:t> et al., 2020).</a:t>
            </a:r>
          </a:p>
          <a:p>
            <a:r>
              <a:rPr lang="en-GB" sz="2400" dirty="0"/>
              <a:t>The integration, co-evolution and synergy of IED is required to reach dynamic balance and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315982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1098-48AA-458E-8281-CC6C8088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b="1" dirty="0"/>
              <a:t>Research aim and objectives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3027-C076-4B89-BBE9-3C0E1AB1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435" y="2176272"/>
            <a:ext cx="9531132" cy="4315968"/>
          </a:xfrm>
        </p:spPr>
        <p:txBody>
          <a:bodyPr anchor="t">
            <a:normAutofit/>
          </a:bodyPr>
          <a:lstStyle/>
          <a:p>
            <a:pPr lvl="0"/>
            <a:r>
              <a:rPr lang="en-GB" sz="2600" dirty="0"/>
              <a:t>To explore the current research themes of IED, and develop a theoretical framework to integrate these three aspects;</a:t>
            </a:r>
          </a:p>
          <a:p>
            <a:pPr lvl="0"/>
            <a:r>
              <a:rPr lang="en-GB" sz="2600" dirty="0"/>
              <a:t>To propose a research agenda to further enrich and validate the </a:t>
            </a:r>
            <a:r>
              <a:rPr lang="en-GB" sz="2600"/>
              <a:t>theoretical framework.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66250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2233-ECBC-4C9A-8BBF-62EC3AB7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Ecologicalised industrialisation: towards the IE3 model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015936F-A1CD-40CF-BD7B-3C529A609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7424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25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9FFF-05DD-4F07-B810-34383826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IE</a:t>
            </a:r>
            <a:r>
              <a:rPr lang="en-GB" sz="3200" baseline="30000" dirty="0"/>
              <a:t>3</a:t>
            </a:r>
            <a:r>
              <a:rPr lang="en-GB" sz="3200" dirty="0"/>
              <a:t> Integrated Model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BD09-5FD9-4E02-8EA6-64ECA8044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9AD96-6EB9-4A46-90F0-D0A00CF443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63" y="1610643"/>
            <a:ext cx="9513114" cy="381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72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392F621C-3572-4702-9506-CC4107CC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 r="24069" b="-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52233-ECBC-4C9A-8BBF-62EC3AB7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9283140" cy="132588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Digitalisation: its position in industrialisation and ecologicalisation (D1 + D2) </a:t>
            </a:r>
            <a:endParaRPr lang="en-GB" sz="3700" b="1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DA2F-EE3C-4606-A801-BDA26AE6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91" y="2057398"/>
            <a:ext cx="6994437" cy="4010025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D1: Digitalisation of industrial system (</a:t>
            </a:r>
            <a:r>
              <a:rPr lang="en-GB" b="1" dirty="0" err="1"/>
              <a:t>Pizzi</a:t>
            </a:r>
            <a:r>
              <a:rPr lang="en-GB" b="1" dirty="0"/>
              <a:t> et al., 2021; D’Amico et al., 2021)</a:t>
            </a:r>
          </a:p>
          <a:p>
            <a:pPr lvl="0"/>
            <a:r>
              <a:rPr lang="en-GB" dirty="0"/>
              <a:t>Industrial system digitalisation (Overviews – digital technology applications in the industrial systems and operations management processes)</a:t>
            </a:r>
          </a:p>
          <a:p>
            <a:pPr lvl="0"/>
            <a:r>
              <a:rPr lang="en-GB" dirty="0"/>
              <a:t>Digital Technology Applications/Deployments in the Industrial Systems: Industry 4.0 …</a:t>
            </a:r>
          </a:p>
          <a:p>
            <a:pPr lvl="0"/>
            <a:r>
              <a:rPr lang="en-GB" dirty="0"/>
              <a:t>Digital Technology Applications/Deployments in the Operations Management Processes (design – operations – improvement)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3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EA0A-EEB1-40AF-9A0F-38388D85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68" y="302579"/>
            <a:ext cx="10860464" cy="1325563"/>
          </a:xfrm>
        </p:spPr>
        <p:txBody>
          <a:bodyPr>
            <a:normAutofit/>
          </a:bodyPr>
          <a:lstStyle/>
          <a:p>
            <a:r>
              <a:rPr lang="en-GB" sz="2800" dirty="0"/>
              <a:t>Successful experiences of the applications will encourage wider range of further deployments/ industrialisation of the digital technology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2050" name="Picture 15">
            <a:extLst>
              <a:ext uri="{FF2B5EF4-FFF2-40B4-BE49-F238E27FC236}">
                <a16:creationId xmlns:a16="http://schemas.microsoft.com/office/drawing/2014/main" id="{50961221-D784-4B09-AFFE-4BB1EBAF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2" y="1314434"/>
            <a:ext cx="2287883" cy="55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6">
            <a:extLst>
              <a:ext uri="{FF2B5EF4-FFF2-40B4-BE49-F238E27FC236}">
                <a16:creationId xmlns:a16="http://schemas.microsoft.com/office/drawing/2014/main" id="{E73130BD-4AEF-4BA4-874E-F01C29F8B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" b="10824"/>
          <a:stretch/>
        </p:blipFill>
        <p:spPr bwMode="auto">
          <a:xfrm>
            <a:off x="2824313" y="1328520"/>
            <a:ext cx="6913575" cy="451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DA4BC27-B8E4-4A10-BD46-69E6B527D0A6}"/>
              </a:ext>
            </a:extLst>
          </p:cNvPr>
          <p:cNvSpPr/>
          <p:nvPr/>
        </p:nvSpPr>
        <p:spPr bwMode="auto">
          <a:xfrm rot="5400000" flipV="1">
            <a:off x="2763405" y="3857899"/>
            <a:ext cx="334645" cy="495935"/>
          </a:xfrm>
          <a:prstGeom prst="downArrow">
            <a:avLst>
              <a:gd name="adj1" fmla="val 50000"/>
              <a:gd name="adj2" fmla="val 61268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2888F-2059-4EE1-A19D-27CFFCB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3E83E-E9B4-484B-9F0A-A0084790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CE3D5-C85B-4EF8-8024-7F418F99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16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B55BB-7079-44CF-95FD-66E046F6AF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95" y="1127898"/>
            <a:ext cx="7586715" cy="557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1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392F621C-3572-4702-9506-CC4107CCB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 r="24069" b="-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52233-ECBC-4C9A-8BBF-62EC3AB7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 fontScale="90000"/>
          </a:bodyPr>
          <a:lstStyle/>
          <a:p>
            <a:r>
              <a:rPr lang="en-GB" b="1" dirty="0"/>
              <a:t>Digitalisation: its position in industrialisation and ecologicalisation </a:t>
            </a:r>
            <a:endParaRPr lang="en-GB" sz="3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DA2F-EE3C-4606-A801-BDA26AE6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91" y="2057398"/>
            <a:ext cx="6994437" cy="401002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D2: Digitalisation of industrial system (Kiel et al., 2017; Sung, 2018; </a:t>
            </a:r>
            <a:r>
              <a:rPr lang="en-GB" b="1" dirty="0" err="1"/>
              <a:t>Lazolla</a:t>
            </a:r>
            <a:r>
              <a:rPr lang="en-GB" b="1" dirty="0"/>
              <a:t> et al., 2020; Yu et al., 2016)</a:t>
            </a:r>
          </a:p>
          <a:p>
            <a:pPr lvl="0"/>
            <a:r>
              <a:rPr lang="en-GB" dirty="0"/>
              <a:t>How to build a new industry based on a new technology?</a:t>
            </a:r>
          </a:p>
          <a:p>
            <a:pPr lvl="0"/>
            <a:r>
              <a:rPr lang="en-GB" dirty="0"/>
              <a:t>Different Processes of “Industrialisation”:</a:t>
            </a:r>
          </a:p>
          <a:p>
            <a:pPr lvl="0"/>
            <a:r>
              <a:rPr lang="en-GB" dirty="0"/>
              <a:t>New product development (existing/established firms’ NPD)</a:t>
            </a:r>
          </a:p>
          <a:p>
            <a:pPr lvl="0"/>
            <a:r>
              <a:rPr lang="en-GB" dirty="0"/>
              <a:t>Commercialisation (entrepreneurial process)</a:t>
            </a:r>
          </a:p>
          <a:p>
            <a:pPr lvl="0"/>
            <a:r>
              <a:rPr lang="en-GB" dirty="0"/>
              <a:t>Industrialisation – emergence of industry</a:t>
            </a:r>
          </a:p>
          <a:p>
            <a:pPr lvl="0"/>
            <a:r>
              <a:rPr lang="en-GB" dirty="0"/>
              <a:t>Some gaps identified in the processes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5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5">
            <a:extLst>
              <a:ext uri="{FF2B5EF4-FFF2-40B4-BE49-F238E27FC236}">
                <a16:creationId xmlns:a16="http://schemas.microsoft.com/office/drawing/2014/main" id="{AC70156C-79F3-43C6-9FD9-63502E093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" b="11102"/>
          <a:stretch/>
        </p:blipFill>
        <p:spPr bwMode="auto">
          <a:xfrm>
            <a:off x="2243579" y="1862734"/>
            <a:ext cx="6588170" cy="451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7">
            <a:extLst>
              <a:ext uri="{FF2B5EF4-FFF2-40B4-BE49-F238E27FC236}">
                <a16:creationId xmlns:a16="http://schemas.microsoft.com/office/drawing/2014/main" id="{C52B8816-CC70-4314-995D-1033332C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2" y="645901"/>
            <a:ext cx="11577050" cy="15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02BA26C-AA63-4E66-8FD1-24E1A51C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C9B45-B947-42F0-AB77-63602F6A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5F731-3CB7-415B-B3D5-73781BE2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87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0FB2D-A57F-4916-9E27-784E19AC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C669C6-1BC7-4AAD-AF18-7D860DDAF2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12" y="1019132"/>
            <a:ext cx="5863000" cy="543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5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704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Industrialisation, Ecologicalisation and Digitalisation (IED): Building a theoretical framework for sustainable development </vt:lpstr>
      <vt:lpstr>Research background</vt:lpstr>
      <vt:lpstr>Research aim and objectives</vt:lpstr>
      <vt:lpstr>Ecologicalised industrialisation: towards the IE3 model</vt:lpstr>
      <vt:lpstr>IE3 Integrated Model </vt:lpstr>
      <vt:lpstr>Digitalisation: its position in industrialisation and ecologicalisation (D1 + D2) </vt:lpstr>
      <vt:lpstr>Successful experiences of the applications will encourage wider range of further deployments/ industrialisation of the digital technology </vt:lpstr>
      <vt:lpstr>Digitalisation: its position in industrialisation and ecologicalisation </vt:lpstr>
      <vt:lpstr>PowerPoint Presentation</vt:lpstr>
      <vt:lpstr>PowerPoint Presentation</vt:lpstr>
      <vt:lpstr>PowerPoint Presentation</vt:lpstr>
      <vt:lpstr>PowerPoint Presentation</vt:lpstr>
      <vt:lpstr>Research design for future exploration</vt:lpstr>
      <vt:lpstr>PowerPoint Presentation</vt:lpstr>
      <vt:lpstr>Conclusion</vt:lpstr>
      <vt:lpstr>Industrialisation, Ecologicalisation and Digitalisation (IED): Building a theoretical framework for sustainable development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Industrialisation, Ecologicalisation and Digitalisation (IED): Building a theoretical framework for sustainable development </dc:title>
  <dc:creator>Liu, Zheng</dc:creator>
  <cp:lastModifiedBy>Liu, Zheng</cp:lastModifiedBy>
  <cp:revision>18</cp:revision>
  <dcterms:created xsi:type="dcterms:W3CDTF">2021-10-31T09:57:34Z</dcterms:created>
  <dcterms:modified xsi:type="dcterms:W3CDTF">2022-05-10T08:02:47Z</dcterms:modified>
</cp:coreProperties>
</file>