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0" r:id="rId4"/>
    <p:sldId id="258" r:id="rId5"/>
    <p:sldId id="271" r:id="rId6"/>
    <p:sldId id="259" r:id="rId7"/>
    <p:sldId id="272" r:id="rId8"/>
    <p:sldId id="273" r:id="rId9"/>
    <p:sldId id="278" r:id="rId10"/>
    <p:sldId id="274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Measuring corporate identity of an university in </a:t>
            </a:r>
            <a:r>
              <a:rPr lang="en-US" sz="4000" dirty="0" err="1" smtClean="0"/>
              <a:t>bulgaria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Assoc.prof.Silvena</a:t>
            </a:r>
            <a:r>
              <a:rPr lang="en-US" dirty="0" smtClean="0"/>
              <a:t> </a:t>
            </a:r>
            <a:r>
              <a:rPr lang="en-US" dirty="0" err="1" smtClean="0"/>
              <a:t>Yordanova</a:t>
            </a:r>
            <a:endParaRPr lang="en-US" dirty="0" smtClean="0"/>
          </a:p>
          <a:p>
            <a:r>
              <a:rPr lang="en-US" dirty="0" smtClean="0"/>
              <a:t>Varna university of management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21" y="4455951"/>
            <a:ext cx="309094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Analysis of the desired corporate identity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2 Analysis of the desired corporate identity by:</a:t>
            </a:r>
          </a:p>
          <a:p>
            <a:pPr marL="457200" indent="-457200">
              <a:buAutoNum type="arabicPeriod"/>
            </a:pPr>
            <a:r>
              <a:rPr lang="en-US" dirty="0" smtClean="0"/>
              <a:t>Consensus profile method.</a:t>
            </a:r>
          </a:p>
          <a:p>
            <a:pPr marL="457200" indent="-457200">
              <a:buAutoNum type="arabicPeriod"/>
            </a:pPr>
            <a:r>
              <a:rPr lang="en-US" dirty="0" smtClean="0"/>
              <a:t>Analysis of the mission, vision of the university.</a:t>
            </a:r>
          </a:p>
          <a:p>
            <a:pPr marL="457200" indent="-45720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36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Actions to take to achieve the desired corporate identity of university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 Actions to take</a:t>
            </a:r>
          </a:p>
          <a:p>
            <a:endParaRPr lang="en-US" dirty="0"/>
          </a:p>
          <a:p>
            <a:r>
              <a:rPr lang="en-US" dirty="0" smtClean="0"/>
              <a:t>Identify is there a gap between actual and desired corporate identity.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31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Balmer</a:t>
            </a:r>
            <a:r>
              <a:rPr lang="en-US" dirty="0" smtClean="0"/>
              <a:t>, J. &amp; </a:t>
            </a:r>
            <a:r>
              <a:rPr lang="en-US" dirty="0" err="1"/>
              <a:t>Soenen</a:t>
            </a:r>
            <a:r>
              <a:rPr lang="en-US" dirty="0"/>
              <a:t> </a:t>
            </a:r>
            <a:r>
              <a:rPr lang="en-US" dirty="0" smtClean="0"/>
              <a:t>, G.(1999</a:t>
            </a:r>
            <a:r>
              <a:rPr lang="en-US" dirty="0"/>
              <a:t>) The Acid Test of Corporate Identity </a:t>
            </a:r>
            <a:r>
              <a:rPr lang="en-US" dirty="0" smtClean="0"/>
              <a:t>Management, </a:t>
            </a:r>
            <a:r>
              <a:rPr lang="en-US" dirty="0"/>
              <a:t>Journal of Marketing Management, 15:1-3, 69-92, DOI: 10.1362/026725799784870441</a:t>
            </a:r>
          </a:p>
          <a:p>
            <a:pPr marL="0" lvl="0" indent="0">
              <a:buNone/>
            </a:pPr>
            <a:r>
              <a:rPr lang="en-US" dirty="0" smtClean="0"/>
              <a:t>2. He</a:t>
            </a:r>
            <a:r>
              <a:rPr lang="en-US" dirty="0"/>
              <a:t>, H., &amp; </a:t>
            </a:r>
            <a:r>
              <a:rPr lang="en-US" dirty="0" err="1"/>
              <a:t>Balmer</a:t>
            </a:r>
            <a:r>
              <a:rPr lang="en-US" dirty="0"/>
              <a:t>, J. (2013). A grounded theory of the corporate identity and corporate strategy dynamic. European Journal Of Marketing, 47(3/4), 401-430.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10.1108/03090561311297391</a:t>
            </a:r>
          </a:p>
          <a:p>
            <a:pPr marL="0" lvl="0" indent="0">
              <a:buNone/>
            </a:pPr>
            <a:r>
              <a:rPr lang="en-US" dirty="0" smtClean="0"/>
              <a:t>3.</a:t>
            </a:r>
            <a:r>
              <a:rPr lang="en-US" dirty="0"/>
              <a:t>	</a:t>
            </a:r>
            <a:r>
              <a:rPr lang="en-US" dirty="0" err="1"/>
              <a:t>Melewar</a:t>
            </a:r>
            <a:r>
              <a:rPr lang="en-US" dirty="0"/>
              <a:t>, T.C. &amp; </a:t>
            </a:r>
            <a:r>
              <a:rPr lang="en-US" dirty="0" err="1"/>
              <a:t>Karaosmanoglu</a:t>
            </a:r>
            <a:r>
              <a:rPr lang="en-US" dirty="0"/>
              <a:t>, </a:t>
            </a:r>
            <a:r>
              <a:rPr lang="en-US" dirty="0" err="1"/>
              <a:t>Elif</a:t>
            </a:r>
            <a:r>
              <a:rPr lang="en-US" dirty="0"/>
              <a:t> &amp; Paterson, Douglas. (2005). Corporate identity: Concept, components and contribution. Journal of General Management. 31. 59-81.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4</a:t>
            </a:r>
            <a:r>
              <a:rPr lang="en-US" dirty="0" smtClean="0"/>
              <a:t>. Riel, V.&amp;</a:t>
            </a:r>
            <a:r>
              <a:rPr lang="en-US" dirty="0" err="1" smtClean="0"/>
              <a:t>Forbrum</a:t>
            </a:r>
            <a:r>
              <a:rPr lang="en-US" dirty="0" smtClean="0"/>
              <a:t>, Ch.(2007).</a:t>
            </a:r>
            <a:r>
              <a:rPr lang="en-US" dirty="0" err="1" smtClean="0"/>
              <a:t>Essentialls</a:t>
            </a:r>
            <a:r>
              <a:rPr lang="en-US" dirty="0" smtClean="0"/>
              <a:t> of corporate </a:t>
            </a:r>
            <a:r>
              <a:rPr lang="en-US" dirty="0" err="1" smtClean="0"/>
              <a:t>communication.Routledge</a:t>
            </a:r>
            <a:r>
              <a:rPr lang="en-US" dirty="0" smtClean="0"/>
              <a:t> Taylor and </a:t>
            </a:r>
            <a:r>
              <a:rPr lang="en-US" dirty="0" err="1" smtClean="0"/>
              <a:t>francis</a:t>
            </a:r>
            <a:r>
              <a:rPr lang="en-US" dirty="0" smtClean="0"/>
              <a:t> group</a:t>
            </a:r>
            <a:endParaRPr lang="bg-BG" dirty="0"/>
          </a:p>
          <a:p>
            <a:pPr marL="0" lvl="0" indent="0">
              <a:buNone/>
            </a:pP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94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corporate identity based on </a:t>
            </a:r>
            <a:r>
              <a:rPr lang="en-US" dirty="0" err="1" smtClean="0"/>
              <a:t>Balmer</a:t>
            </a:r>
            <a:r>
              <a:rPr lang="en-US" dirty="0" smtClean="0"/>
              <a:t>, He, 2005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Visual identity </a:t>
            </a:r>
            <a:r>
              <a:rPr lang="en-US" b="1" i="1" dirty="0" smtClean="0"/>
              <a:t>of an university- </a:t>
            </a:r>
            <a:r>
              <a:rPr lang="en-US" dirty="0"/>
              <a:t>How to keep visual identity means of </a:t>
            </a:r>
            <a:r>
              <a:rPr lang="en-US" dirty="0" err="1"/>
              <a:t>organisational</a:t>
            </a:r>
            <a:r>
              <a:rPr lang="en-US" dirty="0"/>
              <a:t> symbolism fashionable, updated, and self-presentation appealing to </a:t>
            </a:r>
            <a:r>
              <a:rPr lang="en-US" dirty="0" smtClean="0"/>
              <a:t>audience</a:t>
            </a:r>
          </a:p>
          <a:p>
            <a:r>
              <a:rPr lang="en-US" b="1" i="1" dirty="0"/>
              <a:t>Corporate </a:t>
            </a:r>
            <a:r>
              <a:rPr lang="en-US" b="1" i="1" dirty="0" smtClean="0"/>
              <a:t>identity- </a:t>
            </a:r>
            <a:r>
              <a:rPr lang="en-US" dirty="0"/>
              <a:t>How corporate identity can be identity attributes addressing </a:t>
            </a:r>
            <a:r>
              <a:rPr lang="en-US" dirty="0" err="1"/>
              <a:t>characterisitcs</a:t>
            </a:r>
            <a:r>
              <a:rPr lang="en-US" dirty="0"/>
              <a:t> communicated effectively to ‘what the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smtClean="0"/>
              <a:t>is;</a:t>
            </a:r>
          </a:p>
          <a:p>
            <a:r>
              <a:rPr lang="en-US" b="1" i="1" dirty="0" err="1" smtClean="0"/>
              <a:t>Organisation’s</a:t>
            </a:r>
            <a:r>
              <a:rPr lang="en-US" b="1" i="1" dirty="0" smtClean="0"/>
              <a:t> identity. </a:t>
            </a:r>
            <a:r>
              <a:rPr lang="en-US" dirty="0" err="1"/>
              <a:t>Organisational</a:t>
            </a:r>
            <a:r>
              <a:rPr lang="en-US" dirty="0"/>
              <a:t> Interplay between identity </a:t>
            </a:r>
            <a:r>
              <a:rPr lang="en-US" dirty="0" smtClean="0"/>
              <a:t>of </a:t>
            </a:r>
            <a:r>
              <a:rPr lang="en-US" dirty="0"/>
              <a:t>an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smtClean="0"/>
              <a:t>among </a:t>
            </a:r>
            <a:r>
              <a:rPr lang="en-US" dirty="0"/>
              <a:t>different </a:t>
            </a:r>
            <a:r>
              <a:rPr lang="en-US" dirty="0" smtClean="0"/>
              <a:t>stakeholders;</a:t>
            </a:r>
          </a:p>
          <a:p>
            <a:r>
              <a:rPr lang="en-US" b="1" i="1" dirty="0"/>
              <a:t>Collective OI as a salient social </a:t>
            </a:r>
            <a:r>
              <a:rPr lang="en-US" b="1" i="1" dirty="0" smtClean="0"/>
              <a:t>Individual</a:t>
            </a:r>
            <a:r>
              <a:rPr lang="en-US" dirty="0" smtClean="0"/>
              <a:t>. </a:t>
            </a:r>
            <a:r>
              <a:rPr lang="en-US" dirty="0"/>
              <a:t>When and why OI is salient? </a:t>
            </a:r>
            <a:r>
              <a:rPr lang="en-US" dirty="0" err="1"/>
              <a:t>organisational</a:t>
            </a:r>
            <a:r>
              <a:rPr lang="en-US" dirty="0"/>
              <a:t> identity of the individual </a:t>
            </a:r>
            <a:r>
              <a:rPr lang="en-US" dirty="0" smtClean="0"/>
              <a:t>Employee</a:t>
            </a:r>
          </a:p>
          <a:p>
            <a:r>
              <a:rPr lang="en-US" b="1" i="1" dirty="0" err="1"/>
              <a:t>Organisational</a:t>
            </a:r>
            <a:r>
              <a:rPr lang="en-US" b="1" i="1" dirty="0"/>
              <a:t> </a:t>
            </a:r>
            <a:r>
              <a:rPr lang="en-US" b="1" i="1" dirty="0" smtClean="0"/>
              <a:t>identification </a:t>
            </a:r>
            <a:r>
              <a:rPr lang="en-US" dirty="0"/>
              <a:t>based on </a:t>
            </a:r>
            <a:r>
              <a:rPr lang="en-US" dirty="0" err="1"/>
              <a:t>organisational</a:t>
            </a:r>
            <a:r>
              <a:rPr lang="en-US" dirty="0"/>
              <a:t> </a:t>
            </a:r>
            <a:r>
              <a:rPr lang="en-US" dirty="0" smtClean="0"/>
              <a:t>Employees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9"/>
            <a:ext cx="2043332" cy="20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dirty="0" smtClean="0"/>
              <a:t>Corporate identity of an university </a:t>
            </a:r>
            <a:r>
              <a:rPr lang="en-US" sz="3100" dirty="0" err="1" smtClean="0"/>
              <a:t>componentsbased</a:t>
            </a:r>
            <a:r>
              <a:rPr lang="en-US" sz="3100" dirty="0" smtClean="0"/>
              <a:t> on </a:t>
            </a:r>
            <a:r>
              <a:rPr lang="en-US" sz="3100" dirty="0" err="1"/>
              <a:t>Melewar</a:t>
            </a:r>
            <a:r>
              <a:rPr lang="en-US" sz="3100" dirty="0"/>
              <a:t>, </a:t>
            </a:r>
            <a:r>
              <a:rPr lang="en-US" sz="3100" dirty="0" smtClean="0"/>
              <a:t>et.al. </a:t>
            </a:r>
            <a:r>
              <a:rPr lang="en-US" sz="3100" dirty="0"/>
              <a:t>(2005</a:t>
            </a:r>
            <a:r>
              <a:rPr lang="en-US" dirty="0" smtClean="0"/>
              <a:t>)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655" y="2193925"/>
            <a:ext cx="4076690" cy="4024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3" y="1885071"/>
            <a:ext cx="3088664" cy="17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measure corporate identity?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To </a:t>
            </a:r>
            <a:r>
              <a:rPr lang="en-US" dirty="0"/>
              <a:t>reveal an </a:t>
            </a:r>
            <a:r>
              <a:rPr lang="en-US" dirty="0" err="1" smtClean="0"/>
              <a:t>univerisyty</a:t>
            </a:r>
            <a:r>
              <a:rPr lang="en-US" dirty="0" smtClean="0"/>
              <a:t> </a:t>
            </a:r>
            <a:r>
              <a:rPr lang="en-US" dirty="0"/>
              <a:t>identity (what the </a:t>
            </a:r>
            <a:r>
              <a:rPr lang="en-US" dirty="0" smtClean="0"/>
              <a:t>university is)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to reveal </a:t>
            </a:r>
            <a:r>
              <a:rPr lang="en-US" dirty="0" smtClean="0"/>
              <a:t>the </a:t>
            </a:r>
            <a:r>
              <a:rPr lang="en-US" dirty="0"/>
              <a:t>process of corporate identity and corporate image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3.To </a:t>
            </a:r>
            <a:r>
              <a:rPr lang="en-US" dirty="0"/>
              <a:t>reveal weaknesses in the management of an </a:t>
            </a:r>
            <a:r>
              <a:rPr lang="en-US" dirty="0" smtClean="0"/>
              <a:t>university's </a:t>
            </a:r>
            <a:r>
              <a:rPr lang="en-US" dirty="0"/>
              <a:t>identity.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1957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Corporate identity types of university to measure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Perceived identity of an university;</a:t>
            </a:r>
          </a:p>
          <a:p>
            <a:r>
              <a:rPr lang="en-US" dirty="0" smtClean="0"/>
              <a:t>Desired  </a:t>
            </a:r>
            <a:r>
              <a:rPr lang="en-US" dirty="0"/>
              <a:t>identity of an </a:t>
            </a:r>
            <a:r>
              <a:rPr lang="en-US" dirty="0" smtClean="0"/>
              <a:t>university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Projected </a:t>
            </a:r>
            <a:r>
              <a:rPr lang="en-US" dirty="0"/>
              <a:t>identity an university(</a:t>
            </a:r>
            <a:r>
              <a:rPr lang="en-US" dirty="0" err="1"/>
              <a:t>Riel,V</a:t>
            </a:r>
            <a:r>
              <a:rPr lang="en-US" dirty="0" smtClean="0"/>
              <a:t>. &amp;</a:t>
            </a:r>
            <a:r>
              <a:rPr lang="en-US" dirty="0" err="1" smtClean="0"/>
              <a:t>Forbrum</a:t>
            </a:r>
            <a:r>
              <a:rPr lang="en-US" dirty="0" smtClean="0"/>
              <a:t>, 2007)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According to (</a:t>
            </a:r>
            <a:r>
              <a:rPr lang="en-US" dirty="0" err="1" smtClean="0"/>
              <a:t>Balmer</a:t>
            </a:r>
            <a:r>
              <a:rPr lang="en-US" dirty="0" smtClean="0"/>
              <a:t>, 1999), corporate identity of an university is:</a:t>
            </a:r>
          </a:p>
          <a:p>
            <a:pPr marL="0" indent="0">
              <a:buNone/>
            </a:pPr>
            <a:r>
              <a:rPr lang="en-US" dirty="0" smtClean="0"/>
              <a:t>- Actual;</a:t>
            </a:r>
          </a:p>
          <a:p>
            <a:pPr marL="0" indent="0">
              <a:buNone/>
            </a:pPr>
            <a:r>
              <a:rPr lang="en-US" dirty="0" smtClean="0"/>
              <a:t>- Communicated;</a:t>
            </a:r>
          </a:p>
          <a:p>
            <a:pPr marL="0" indent="0">
              <a:buNone/>
            </a:pPr>
            <a:r>
              <a:rPr lang="en-US" dirty="0" smtClean="0"/>
              <a:t>- Ideal identity</a:t>
            </a:r>
          </a:p>
          <a:p>
            <a:pPr marL="0" indent="0">
              <a:buNone/>
            </a:pPr>
            <a:r>
              <a:rPr lang="en-US" dirty="0" smtClean="0"/>
              <a:t>- Desired( </a:t>
            </a:r>
            <a:r>
              <a:rPr lang="en-US" dirty="0" err="1" smtClean="0"/>
              <a:t>Balmer</a:t>
            </a:r>
            <a:r>
              <a:rPr lang="en-US" dirty="0" smtClean="0"/>
              <a:t>, 1999).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18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instruments to measure </a:t>
            </a:r>
            <a:r>
              <a:rPr lang="en-US" smtClean="0"/>
              <a:t>company identity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 test of corporate identity (</a:t>
            </a:r>
            <a:r>
              <a:rPr lang="en-US" dirty="0" err="1"/>
              <a:t>Balmer</a:t>
            </a:r>
            <a:r>
              <a:rPr lang="en-US" dirty="0"/>
              <a:t>, 1999</a:t>
            </a:r>
            <a:r>
              <a:rPr lang="en-US" dirty="0" smtClean="0"/>
              <a:t>)</a:t>
            </a:r>
          </a:p>
          <a:p>
            <a:r>
              <a:rPr lang="en-US" dirty="0" err="1"/>
              <a:t>Gioia</a:t>
            </a:r>
            <a:r>
              <a:rPr lang="en-US" dirty="0"/>
              <a:t> and Thomas (</a:t>
            </a:r>
            <a:r>
              <a:rPr lang="en-US" dirty="0" smtClean="0"/>
              <a:t>1996) invited a </a:t>
            </a:r>
            <a:r>
              <a:rPr lang="en-US" dirty="0"/>
              <a:t>sample of university administrators to rate their institutions on a series </a:t>
            </a:r>
            <a:r>
              <a:rPr lang="en-US" dirty="0" smtClean="0"/>
              <a:t>of identity </a:t>
            </a:r>
            <a:r>
              <a:rPr lang="en-US" dirty="0"/>
              <a:t>elements derived from prior theorizing and research about </a:t>
            </a:r>
            <a:r>
              <a:rPr lang="en-US" dirty="0" err="1" smtClean="0"/>
              <a:t>universities.They</a:t>
            </a:r>
            <a:r>
              <a:rPr lang="en-US" dirty="0" smtClean="0"/>
              <a:t> </a:t>
            </a:r>
            <a:r>
              <a:rPr lang="en-US" dirty="0"/>
              <a:t>also asked them to assess the degree to which their university was </a:t>
            </a:r>
            <a:r>
              <a:rPr lang="en-US" dirty="0" smtClean="0"/>
              <a:t>more or </a:t>
            </a:r>
            <a:r>
              <a:rPr lang="en-US" dirty="0"/>
              <a:t>less “</a:t>
            </a:r>
            <a:r>
              <a:rPr lang="en-US" dirty="0" smtClean="0"/>
              <a:t>utilitarian (Riel, V., </a:t>
            </a:r>
            <a:r>
              <a:rPr lang="en-US" dirty="0" err="1" smtClean="0"/>
              <a:t>Forbrum</a:t>
            </a:r>
            <a:r>
              <a:rPr lang="en-US" dirty="0" smtClean="0"/>
              <a:t>, 2007)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78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to measure</a:t>
            </a:r>
            <a:br>
              <a:rPr lang="en-US" dirty="0" smtClean="0"/>
            </a:br>
            <a:r>
              <a:rPr lang="en-US" dirty="0" smtClean="0"/>
              <a:t>corporate identity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 To Analysis of the actual corporate identity</a:t>
            </a:r>
          </a:p>
          <a:p>
            <a:r>
              <a:rPr lang="en-US" dirty="0" smtClean="0"/>
              <a:t>Step 2 To Measure the desired corporate identity of the university</a:t>
            </a:r>
          </a:p>
          <a:p>
            <a:r>
              <a:rPr lang="en-US" dirty="0" smtClean="0"/>
              <a:t>Step 3 Actions to achieve the desired corporate identity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4" y="18112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Analysis of the actual corporate identity of an university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Analysis of the corporate identity of an university includes:</a:t>
            </a:r>
          </a:p>
          <a:p>
            <a:pPr marL="457200" indent="-457200">
              <a:buAutoNum type="arabicPeriod"/>
            </a:pPr>
            <a:r>
              <a:rPr lang="en-US" dirty="0" smtClean="0"/>
              <a:t>In-depth interviews with managers ;</a:t>
            </a:r>
          </a:p>
          <a:p>
            <a:pPr marL="457200" indent="-457200">
              <a:buAutoNum type="arabicPeriod"/>
            </a:pPr>
            <a:r>
              <a:rPr lang="en-US" dirty="0" smtClean="0"/>
              <a:t>Consensus profile method;</a:t>
            </a:r>
          </a:p>
          <a:p>
            <a:pPr marL="457200" indent="-457200">
              <a:buAutoNum type="arabicPeriod"/>
            </a:pPr>
            <a:r>
              <a:rPr lang="en-US" dirty="0" smtClean="0"/>
              <a:t>Identification of staff by applying ROIT method</a:t>
            </a:r>
          </a:p>
          <a:p>
            <a:pPr marL="457200" indent="-457200">
              <a:buAutoNum type="arabicPeriod"/>
            </a:pPr>
            <a:r>
              <a:rPr lang="en-US" dirty="0" smtClean="0"/>
              <a:t>Analysis of the corporate identity of students, partners by questionnaires.</a:t>
            </a:r>
          </a:p>
          <a:p>
            <a:pPr marL="0" indent="0">
              <a:buNone/>
            </a:pPr>
            <a:r>
              <a:rPr lang="en-US" dirty="0" smtClean="0"/>
              <a:t>4. Content analysis of core values, defined by staff and managerial team and external stakeholders.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1" y="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the corporate identity of an university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000" dirty="0" smtClean="0"/>
              <a:t>Characteristics  </a:t>
            </a:r>
            <a:r>
              <a:rPr lang="en-US" sz="1000" dirty="0"/>
              <a:t>of the institution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Ease </a:t>
            </a:r>
            <a:r>
              <a:rPr lang="en-US" sz="1000" dirty="0"/>
              <a:t>of </a:t>
            </a:r>
            <a:r>
              <a:rPr lang="en-US" sz="1000" dirty="0" smtClean="0"/>
              <a:t>entry to the university</a:t>
            </a:r>
          </a:p>
          <a:p>
            <a:pPr marL="457200" indent="-457200">
              <a:buAutoNum type="arabicPeriod"/>
            </a:pPr>
            <a:r>
              <a:rPr lang="en-US" sz="1000" dirty="0" smtClean="0"/>
              <a:t>Innovative </a:t>
            </a:r>
            <a:r>
              <a:rPr lang="en-US" sz="1000" dirty="0"/>
              <a:t>image </a:t>
            </a:r>
            <a:r>
              <a:rPr lang="en-US" sz="1000" dirty="0" smtClean="0"/>
              <a:t>of the university</a:t>
            </a:r>
          </a:p>
          <a:p>
            <a:pPr marL="457200" indent="-457200">
              <a:buAutoNum type="arabicPeriod"/>
            </a:pPr>
            <a:r>
              <a:rPr lang="en-US" sz="1000" dirty="0" smtClean="0"/>
              <a:t>Effective </a:t>
            </a:r>
            <a:r>
              <a:rPr lang="en-US" sz="1000" dirty="0"/>
              <a:t>advertisements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Consistent </a:t>
            </a:r>
            <a:r>
              <a:rPr lang="en-US" sz="1000" dirty="0"/>
              <a:t>communication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Level </a:t>
            </a:r>
            <a:r>
              <a:rPr lang="en-US" sz="1000" dirty="0"/>
              <a:t>of entrance exam </a:t>
            </a:r>
            <a:r>
              <a:rPr lang="en-US" sz="1000" dirty="0" smtClean="0"/>
              <a:t>difficulty</a:t>
            </a:r>
          </a:p>
          <a:p>
            <a:pPr marL="457200" indent="-457200">
              <a:buAutoNum type="arabicPeriod"/>
            </a:pPr>
            <a:r>
              <a:rPr lang="en-US" sz="1000" dirty="0" smtClean="0"/>
              <a:t> Reputation of the university</a:t>
            </a:r>
          </a:p>
          <a:p>
            <a:pPr marL="457200" indent="-457200">
              <a:buAutoNum type="arabicPeriod"/>
            </a:pPr>
            <a:r>
              <a:rPr lang="en-US" sz="1000" dirty="0" smtClean="0"/>
              <a:t>Time </a:t>
            </a:r>
            <a:r>
              <a:rPr lang="en-US" sz="1000" dirty="0"/>
              <a:t>of existence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Virtual </a:t>
            </a:r>
            <a:r>
              <a:rPr lang="en-US" sz="1000" dirty="0"/>
              <a:t>environment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 </a:t>
            </a:r>
            <a:r>
              <a:rPr lang="en-US" sz="1000" dirty="0"/>
              <a:t>Innovative teaching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Ease </a:t>
            </a:r>
            <a:r>
              <a:rPr lang="en-US" sz="1000" dirty="0"/>
              <a:t>of access to educational materials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 </a:t>
            </a:r>
            <a:r>
              <a:rPr lang="en-US" sz="1000" dirty="0"/>
              <a:t>Ease of use of platform </a:t>
            </a: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1000" dirty="0" smtClean="0"/>
              <a:t>Platform quality 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val="3935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2471</TotalTime>
  <Words>577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Measuring corporate identity of an university in bulgaria</vt:lpstr>
      <vt:lpstr>Aspects of corporate identity based on Balmer, He, 2005</vt:lpstr>
      <vt:lpstr>Corporate identity of an university componentsbased on Melewar, et.al. (2005)  </vt:lpstr>
      <vt:lpstr>Why to measure corporate identity?</vt:lpstr>
      <vt:lpstr>Corporate identity types of university to measure</vt:lpstr>
      <vt:lpstr>Types of instruments to measure company identity</vt:lpstr>
      <vt:lpstr>Methodology to measure corporate identity</vt:lpstr>
      <vt:lpstr>Step 1 Analysis of the actual corporate identity of an university</vt:lpstr>
      <vt:lpstr>Factors affecting the corporate identity of an university</vt:lpstr>
      <vt:lpstr>Step 2 Analysis of the desired corporate identity</vt:lpstr>
      <vt:lpstr>Step 3 Actions to take to achieve the desired corporate identity of university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corporate identity of an university in bulgaria</dc:title>
  <dc:creator>student</dc:creator>
  <cp:lastModifiedBy>student</cp:lastModifiedBy>
  <cp:revision>55</cp:revision>
  <dcterms:created xsi:type="dcterms:W3CDTF">2021-05-12T11:52:27Z</dcterms:created>
  <dcterms:modified xsi:type="dcterms:W3CDTF">2021-05-14T08:35:10Z</dcterms:modified>
</cp:coreProperties>
</file>