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D13930A-75D8-4053-8EFE-DE954A9FC19C}">
  <a:tblStyle styleId="{4D13930A-75D8-4053-8EFE-DE954A9FC19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d8456141c2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d8456141c2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d8456141c2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d8456141c2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d8456141c2_2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d8456141c2_2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d8456141c2_2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d8456141c2_2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d8456141c2_2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d8456141c2_2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d8456141c2_2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d8456141c2_2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d851bf245f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d851bf245f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hyperlink" Target="https://inmobiliare.com/la-necesidad-de-infraestructura-hidrica-en-mexico/" TargetMode="External"/><Relationship Id="rId5" Type="http://schemas.openxmlformats.org/officeDocument/2006/relationships/image" Target="../media/image9.png"/><Relationship Id="rId6" Type="http://schemas.openxmlformats.org/officeDocument/2006/relationships/hyperlink" Target="https://www.un.org/es/sections/issues-depth/water/index.html" TargetMode="External"/><Relationship Id="rId7" Type="http://schemas.openxmlformats.org/officeDocument/2006/relationships/hyperlink" Target="https://www.infobae.com/america/mexico/2021/03/03/el-oscuro-panorama-por-las-sequias-en-mexico-crisis-alimentaria-incendios-y-muerte/" TargetMode="External"/><Relationship Id="rId8" Type="http://schemas.openxmlformats.org/officeDocument/2006/relationships/hyperlink" Target="https://www.eleconomista.com.mx/arteseideas/La-pandemia-cambio-los-habitos-de-consumo-de-agua-el-grave-problema-que-viene-20210215-0144.html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3.jpg"/><Relationship Id="rId6" Type="http://schemas.openxmlformats.org/officeDocument/2006/relationships/image" Target="../media/image4.jpg"/><Relationship Id="rId7" Type="http://schemas.openxmlformats.org/officeDocument/2006/relationships/image" Target="../media/image1.jpg"/><Relationship Id="rId8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5706" l="22742" r="27923" t="44933"/>
          <a:stretch/>
        </p:blipFill>
        <p:spPr>
          <a:xfrm>
            <a:off x="0" y="0"/>
            <a:ext cx="91613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70325" y="90250"/>
            <a:ext cx="790999" cy="79099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29400" y="1556150"/>
            <a:ext cx="90852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3100">
                <a:solidFill>
                  <a:srgbClr val="222222"/>
                </a:solidFill>
              </a:rPr>
              <a:t>Distributed Computer System to Display the Water Footprint of a Product in Real Time</a:t>
            </a:r>
            <a:endParaRPr b="1" sz="3100"/>
          </a:p>
        </p:txBody>
      </p:sp>
      <p:sp>
        <p:nvSpPr>
          <p:cNvPr id="57" name="Google Shape;57;p13"/>
          <p:cNvSpPr txBox="1"/>
          <p:nvPr/>
        </p:nvSpPr>
        <p:spPr>
          <a:xfrm>
            <a:off x="0" y="3073075"/>
            <a:ext cx="9144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000"/>
              <a:t>Authors: </a:t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000"/>
              <a:t>Sofía Isabel Vera Vega and </a:t>
            </a:r>
            <a:r>
              <a:rPr b="1" lang="es-419" sz="2000">
                <a:solidFill>
                  <a:schemeClr val="dk1"/>
                </a:solidFill>
              </a:rPr>
              <a:t>José Manuel Cuenca Lerma</a:t>
            </a:r>
            <a:endParaRPr b="1" sz="2000"/>
          </a:p>
        </p:txBody>
      </p:sp>
      <p:sp>
        <p:nvSpPr>
          <p:cNvPr id="58" name="Google Shape;58;p13"/>
          <p:cNvSpPr txBox="1"/>
          <p:nvPr/>
        </p:nvSpPr>
        <p:spPr>
          <a:xfrm>
            <a:off x="0" y="4650900"/>
            <a:ext cx="9144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000"/>
              <a:t>Coatzintla, Veracruz, Mexico. May 2021.</a:t>
            </a:r>
            <a:endParaRPr b="1" sz="2000"/>
          </a:p>
        </p:txBody>
      </p:sp>
      <p:pic>
        <p:nvPicPr>
          <p:cNvPr id="59" name="Google Shape;59;p13"/>
          <p:cNvPicPr preferRelativeResize="0"/>
          <p:nvPr/>
        </p:nvPicPr>
        <p:blipFill rotWithShape="1">
          <a:blip r:embed="rId5">
            <a:alphaModFix/>
          </a:blip>
          <a:srcRect b="58996" l="35616" r="58447" t="25617"/>
          <a:stretch/>
        </p:blipFill>
        <p:spPr>
          <a:xfrm>
            <a:off x="27175" y="90250"/>
            <a:ext cx="542801" cy="7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0" y="-36100"/>
            <a:ext cx="91440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900"/>
              <a:t>AMI 2021</a:t>
            </a:r>
            <a:endParaRPr b="1" sz="1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900"/>
              <a:t>The 5th Advances in Management and Innovation Conference 2021</a:t>
            </a:r>
            <a:endParaRPr b="1" sz="1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900"/>
              <a:t>Cardiff School of Management</a:t>
            </a:r>
            <a:endParaRPr b="1" sz="19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 rotWithShape="1">
          <a:blip r:embed="rId3">
            <a:alphaModFix/>
          </a:blip>
          <a:srcRect b="5706" l="22742" r="27923" t="44933"/>
          <a:stretch/>
        </p:blipFill>
        <p:spPr>
          <a:xfrm>
            <a:off x="0" y="0"/>
            <a:ext cx="91613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/>
          <p:nvPr/>
        </p:nvSpPr>
        <p:spPr>
          <a:xfrm>
            <a:off x="91800" y="53025"/>
            <a:ext cx="8976000" cy="752100"/>
          </a:xfrm>
          <a:prstGeom prst="roundRect">
            <a:avLst>
              <a:gd fmla="val 16667" name="adj"/>
            </a:avLst>
          </a:prstGeom>
          <a:solidFill>
            <a:srgbClr val="1E4D22">
              <a:alpha val="442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500">
                <a:solidFill>
                  <a:schemeClr val="lt1"/>
                </a:solidFill>
              </a:rPr>
              <a:t>Water</a:t>
            </a:r>
            <a:r>
              <a:rPr lang="es-419" sz="2500">
                <a:solidFill>
                  <a:schemeClr val="lt1"/>
                </a:solidFill>
              </a:rPr>
              <a:t> Status</a:t>
            </a:r>
            <a:endParaRPr sz="2500">
              <a:solidFill>
                <a:schemeClr val="lt1"/>
              </a:solidFill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4125" y="14050"/>
            <a:ext cx="790999" cy="790999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/>
          <p:nvPr/>
        </p:nvSpPr>
        <p:spPr>
          <a:xfrm>
            <a:off x="104725" y="934500"/>
            <a:ext cx="6822300" cy="3241200"/>
          </a:xfrm>
          <a:prstGeom prst="roundRect">
            <a:avLst>
              <a:gd fmla="val 16667" name="adj"/>
            </a:avLst>
          </a:prstGeom>
          <a:solidFill>
            <a:srgbClr val="1E4D22">
              <a:alpha val="4420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61950" lvl="0" marL="4572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●"/>
            </a:pPr>
            <a:r>
              <a:rPr lang="es-419" sz="2100">
                <a:solidFill>
                  <a:schemeClr val="lt1"/>
                </a:solidFill>
              </a:rPr>
              <a:t>2000 millions of people lack access to potable water in the world.</a:t>
            </a:r>
            <a:endParaRPr sz="2100">
              <a:solidFill>
                <a:schemeClr val="lt1"/>
              </a:solidFill>
            </a:endParaRPr>
          </a:p>
          <a:p>
            <a:pPr indent="-361950" lvl="0" marL="4572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●"/>
            </a:pPr>
            <a:r>
              <a:rPr lang="es-419" sz="2100">
                <a:solidFill>
                  <a:schemeClr val="lt1"/>
                </a:solidFill>
              </a:rPr>
              <a:t>In Mexico, 80.4% of the national territory have presented a drought condition.</a:t>
            </a:r>
            <a:endParaRPr sz="2100">
              <a:solidFill>
                <a:schemeClr val="lt1"/>
              </a:solidFill>
            </a:endParaRPr>
          </a:p>
          <a:p>
            <a:pPr indent="-361950" lvl="0" marL="4572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●"/>
            </a:pPr>
            <a:r>
              <a:rPr lang="es-419" sz="2100">
                <a:solidFill>
                  <a:schemeClr val="lt1"/>
                </a:solidFill>
              </a:rPr>
              <a:t>Measures to prevent COVID 19 breakout change water consumptions. That increase 12 times their demand in Mexico.</a:t>
            </a:r>
            <a:endParaRPr sz="2100">
              <a:solidFill>
                <a:schemeClr val="lt1"/>
              </a:solidFill>
            </a:endParaRPr>
          </a:p>
          <a:p>
            <a:pPr indent="-361950" lvl="0" marL="4572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●"/>
            </a:pPr>
            <a:r>
              <a:rPr lang="es-419" sz="2100">
                <a:solidFill>
                  <a:schemeClr val="lt1"/>
                </a:solidFill>
              </a:rPr>
              <a:t>47% of Mexicans does not have regular access to water.</a:t>
            </a:r>
            <a:endParaRPr sz="2100">
              <a:solidFill>
                <a:schemeClr val="lt1"/>
              </a:solidFill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03450" y="1513375"/>
            <a:ext cx="1964349" cy="196434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/>
          <p:nvPr/>
        </p:nvSpPr>
        <p:spPr>
          <a:xfrm>
            <a:off x="0" y="4381275"/>
            <a:ext cx="9144000" cy="752100"/>
          </a:xfrm>
          <a:prstGeom prst="roundRect">
            <a:avLst>
              <a:gd fmla="val 16667" name="adj"/>
            </a:avLst>
          </a:prstGeom>
          <a:solidFill>
            <a:srgbClr val="1E4D22">
              <a:alpha val="442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200">
                <a:solidFill>
                  <a:schemeClr val="lt1"/>
                </a:solidFill>
              </a:rPr>
              <a:t>References:</a:t>
            </a:r>
            <a:endParaRPr sz="1200">
              <a:solidFill>
                <a:schemeClr val="lt1"/>
              </a:solidFill>
            </a:endParaRPr>
          </a:p>
          <a:p>
            <a:pPr indent="45720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500">
                <a:solidFill>
                  <a:schemeClr val="lt1"/>
                </a:solidFill>
              </a:rPr>
              <a:t>ONU. (2021, March 11th). </a:t>
            </a:r>
            <a:r>
              <a:rPr i="1" lang="es-419" sz="500">
                <a:solidFill>
                  <a:schemeClr val="lt1"/>
                </a:solidFill>
              </a:rPr>
              <a:t>Agua</a:t>
            </a:r>
            <a:r>
              <a:rPr lang="es-419" sz="500">
                <a:solidFill>
                  <a:schemeClr val="lt1"/>
                </a:solidFill>
              </a:rPr>
              <a:t>. Organización de las Naciones Unidas. </a:t>
            </a:r>
            <a:r>
              <a:rPr lang="es-419" sz="500" u="sng">
                <a:solidFill>
                  <a:schemeClr val="lt1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https://www.un.org/es/sections/issues-depth/water/index.html</a:t>
            </a:r>
            <a:endParaRPr sz="500">
              <a:solidFill>
                <a:schemeClr val="lt1"/>
              </a:solidFill>
            </a:endParaRPr>
          </a:p>
          <a:p>
            <a:pPr indent="45720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500">
                <a:solidFill>
                  <a:schemeClr val="lt1"/>
                </a:solidFill>
              </a:rPr>
              <a:t>Luna, A. (2021, March 3rd). El oscuro panorama por las sequías en México: crisis alimentaria, incendios y muerte. </a:t>
            </a:r>
            <a:r>
              <a:rPr i="1" lang="es-419" sz="500">
                <a:solidFill>
                  <a:schemeClr val="lt1"/>
                </a:solidFill>
              </a:rPr>
              <a:t>Infobae. </a:t>
            </a:r>
            <a:r>
              <a:rPr lang="es-419" sz="500" u="sng">
                <a:solidFill>
                  <a:schemeClr val="lt1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https://www.infobae.com/america/mexico/2021/03/03/el-oscuro-panorama-por-las-sequias-en-mexico-crisis-alimentaria-incendios-y-muerte/</a:t>
            </a:r>
            <a:endParaRPr sz="500">
              <a:solidFill>
                <a:schemeClr val="lt1"/>
              </a:solidFill>
            </a:endParaRPr>
          </a:p>
          <a:p>
            <a:pPr indent="45720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500">
                <a:solidFill>
                  <a:schemeClr val="lt1"/>
                </a:solidFill>
              </a:rPr>
              <a:t>Toche, N. (2021, March 15th). La pandemia cambió los hábitos de consumo del agua: el grave problema que viene. </a:t>
            </a:r>
            <a:r>
              <a:rPr i="1" lang="es-419" sz="500">
                <a:solidFill>
                  <a:schemeClr val="lt1"/>
                </a:solidFill>
              </a:rPr>
              <a:t>El economista.</a:t>
            </a:r>
            <a:r>
              <a:rPr lang="es-419" sz="500">
                <a:solidFill>
                  <a:schemeClr val="lt1"/>
                </a:solidFill>
              </a:rPr>
              <a:t> </a:t>
            </a:r>
            <a:r>
              <a:rPr lang="es-419" sz="500" u="sng">
                <a:solidFill>
                  <a:schemeClr val="lt1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https://www.eleconomista.com.mx/arteseideas/La-pandemia-cambio-los-habitos-de-consumo-de-agua-el-grave-problema-que-viene-20210215-0144.html</a:t>
            </a:r>
            <a:endParaRPr sz="500">
              <a:solidFill>
                <a:schemeClr val="lt1"/>
              </a:solidFill>
            </a:endParaRPr>
          </a:p>
          <a:p>
            <a:pPr indent="45720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500">
                <a:solidFill>
                  <a:schemeClr val="lt1"/>
                </a:solidFill>
              </a:rPr>
              <a:t>Quijano, D. (2021, March 2nd). La necesidad de infraestructura hídrica en México. </a:t>
            </a:r>
            <a:r>
              <a:rPr i="1" lang="es-419" sz="500">
                <a:solidFill>
                  <a:schemeClr val="lt1"/>
                </a:solidFill>
              </a:rPr>
              <a:t>Inmobiliare</a:t>
            </a:r>
            <a:r>
              <a:rPr lang="es-419" sz="500">
                <a:solidFill>
                  <a:schemeClr val="lt1"/>
                </a:solidFill>
              </a:rPr>
              <a:t>. </a:t>
            </a:r>
            <a:r>
              <a:rPr lang="es-419" sz="500" u="sng">
                <a:solidFill>
                  <a:schemeClr val="lt1"/>
                </a:solid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https://inmobiliare.com/la-necesidad-de-infraestructura-hidrica-en-mexico/</a:t>
            </a:r>
            <a:endParaRPr sz="5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5"/>
          <p:cNvPicPr preferRelativeResize="0"/>
          <p:nvPr/>
        </p:nvPicPr>
        <p:blipFill rotWithShape="1">
          <a:blip r:embed="rId3">
            <a:alphaModFix/>
          </a:blip>
          <a:srcRect b="5706" l="22742" r="27923" t="44933"/>
          <a:stretch/>
        </p:blipFill>
        <p:spPr>
          <a:xfrm>
            <a:off x="0" y="0"/>
            <a:ext cx="91613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/>
          <p:nvPr/>
        </p:nvSpPr>
        <p:spPr>
          <a:xfrm>
            <a:off x="91800" y="53025"/>
            <a:ext cx="8976000" cy="752100"/>
          </a:xfrm>
          <a:prstGeom prst="roundRect">
            <a:avLst>
              <a:gd fmla="val 16667" name="adj"/>
            </a:avLst>
          </a:prstGeom>
          <a:solidFill>
            <a:srgbClr val="1E4D22">
              <a:alpha val="442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500">
                <a:solidFill>
                  <a:schemeClr val="lt1"/>
                </a:solidFill>
              </a:rPr>
              <a:t>State of the Art Work</a:t>
            </a:r>
            <a:endParaRPr sz="2500">
              <a:solidFill>
                <a:schemeClr val="lt1"/>
              </a:solidFill>
            </a:endParaRPr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4125" y="14050"/>
            <a:ext cx="790999" cy="790999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/>
          <p:nvPr/>
        </p:nvSpPr>
        <p:spPr>
          <a:xfrm>
            <a:off x="104725" y="934500"/>
            <a:ext cx="6822300" cy="3241200"/>
          </a:xfrm>
          <a:prstGeom prst="roundRect">
            <a:avLst>
              <a:gd fmla="val 16667" name="adj"/>
            </a:avLst>
          </a:prstGeom>
          <a:solidFill>
            <a:srgbClr val="1E4D22">
              <a:alpha val="4420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7350" lvl="0" marL="4572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Char char="●"/>
            </a:pPr>
            <a:r>
              <a:rPr lang="es-419" sz="2500">
                <a:solidFill>
                  <a:schemeClr val="lt1"/>
                </a:solidFill>
              </a:rPr>
              <a:t>Measure guidelines of water footprint in farms.</a:t>
            </a:r>
            <a:endParaRPr sz="2500">
              <a:solidFill>
                <a:schemeClr val="lt1"/>
              </a:solidFill>
            </a:endParaRPr>
          </a:p>
          <a:p>
            <a:pPr indent="-387350" lvl="0" marL="4572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Char char="●"/>
            </a:pPr>
            <a:r>
              <a:rPr lang="es-419" sz="2500">
                <a:solidFill>
                  <a:schemeClr val="lt1"/>
                </a:solidFill>
              </a:rPr>
              <a:t>Measurer stations to track water footprint in crops.</a:t>
            </a:r>
            <a:endParaRPr sz="2500">
              <a:solidFill>
                <a:schemeClr val="lt1"/>
              </a:solidFill>
            </a:endParaRPr>
          </a:p>
          <a:p>
            <a:pPr indent="-387350" lvl="0" marL="4572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Char char="●"/>
            </a:pPr>
            <a:r>
              <a:rPr lang="es-419" sz="2500">
                <a:solidFill>
                  <a:schemeClr val="lt1"/>
                </a:solidFill>
              </a:rPr>
              <a:t>Water footprint impact in the industry sector.</a:t>
            </a:r>
            <a:endParaRPr sz="2500">
              <a:solidFill>
                <a:schemeClr val="lt1"/>
              </a:solidFill>
            </a:endParaRPr>
          </a:p>
          <a:p>
            <a:pPr indent="-387350" lvl="0" marL="4572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Char char="●"/>
            </a:pPr>
            <a:r>
              <a:rPr lang="es-419" sz="2500">
                <a:solidFill>
                  <a:schemeClr val="lt1"/>
                </a:solidFill>
              </a:rPr>
              <a:t>Sharing </a:t>
            </a:r>
            <a:r>
              <a:rPr lang="es-419" sz="2500">
                <a:solidFill>
                  <a:schemeClr val="lt1"/>
                </a:solidFill>
              </a:rPr>
              <a:t>Knowledge</a:t>
            </a:r>
            <a:r>
              <a:rPr lang="es-419" sz="2500">
                <a:solidFill>
                  <a:schemeClr val="lt1"/>
                </a:solidFill>
              </a:rPr>
              <a:t> with Augmented Reality Technology.</a:t>
            </a:r>
            <a:endParaRPr sz="2500">
              <a:solidFill>
                <a:schemeClr val="lt1"/>
              </a:solidFill>
            </a:endParaRPr>
          </a:p>
        </p:txBody>
      </p:sp>
      <p:sp>
        <p:nvSpPr>
          <p:cNvPr id="79" name="Google Shape;79;p15"/>
          <p:cNvSpPr/>
          <p:nvPr/>
        </p:nvSpPr>
        <p:spPr>
          <a:xfrm>
            <a:off x="0" y="4381275"/>
            <a:ext cx="9144000" cy="752100"/>
          </a:xfrm>
          <a:prstGeom prst="roundRect">
            <a:avLst>
              <a:gd fmla="val 16667" name="adj"/>
            </a:avLst>
          </a:prstGeom>
          <a:solidFill>
            <a:srgbClr val="1E4D22">
              <a:alpha val="442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200">
                <a:solidFill>
                  <a:schemeClr val="lt1"/>
                </a:solidFill>
              </a:rPr>
              <a:t>References:</a:t>
            </a:r>
            <a:endParaRPr sz="1200">
              <a:solidFill>
                <a:schemeClr val="lt1"/>
              </a:solidFill>
            </a:endParaRPr>
          </a:p>
          <a:p>
            <a:pPr indent="45720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500">
                <a:solidFill>
                  <a:schemeClr val="lt1"/>
                </a:solidFill>
              </a:rPr>
              <a:t>Nagypál, V., Ördög, D., László, Z. y Mikó, E. (2019). Factors affecting water use and water footprint of dairy farms. 2019 7th International Youth Conference on Energy (IYCE), 8138-8143, doi: 10.1109/IYCE45807.2019.8991577.</a:t>
            </a:r>
            <a:endParaRPr sz="500">
              <a:solidFill>
                <a:schemeClr val="lt1"/>
              </a:solidFill>
            </a:endParaRPr>
          </a:p>
          <a:p>
            <a:pPr indent="45720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500">
                <a:solidFill>
                  <a:schemeClr val="lt1"/>
                </a:solidFill>
              </a:rPr>
              <a:t>Koley, S. (2020). Estimation of the Green and Blue Water Footprint of Kharif Rice Using Remote Sensing Techniques: a Case Study of Ranchi. 2020 IEEE India Geoscience and Remote Sensing Symposium (InGARSS), 1-4, doi: 10.1109/InGARSS48198.2020.9358924.</a:t>
            </a:r>
            <a:endParaRPr sz="500">
              <a:solidFill>
                <a:schemeClr val="lt1"/>
              </a:solidFill>
            </a:endParaRPr>
          </a:p>
          <a:p>
            <a:pPr indent="45720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500">
                <a:solidFill>
                  <a:schemeClr val="lt1"/>
                </a:solidFill>
              </a:rPr>
              <a:t>Romeni, G., Appio, F., Martini, A. Mercat, B., Jean-Marie, A. y Joubert, C. (2020). Enhancing Ecoinnovation Performance: Evidence From a Water Footprint Assessment in the Manufacturing Industry. IEEE Transactions on Engineering Management, 67(3), 724-739. doi: 10.1109/TEM.2019.2893968.</a:t>
            </a:r>
            <a:endParaRPr sz="500">
              <a:solidFill>
                <a:schemeClr val="lt1"/>
              </a:solidFill>
            </a:endParaRPr>
          </a:p>
          <a:p>
            <a:pPr indent="45720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500">
                <a:solidFill>
                  <a:schemeClr val="lt1"/>
                </a:solidFill>
              </a:rPr>
              <a:t>Cuenca Lerma, J.M. y Herrera Vera, C. (2021). Distributed Computer System to Display the Atomic Elements in an Object with Augmented Reality.  International Journal of Science Academic Research, 2(1), 862 - 866. https://scienceijsar.com/sites/default/files/article-pdf/IJSAR-0392.pdf</a:t>
            </a:r>
            <a:endParaRPr sz="500">
              <a:solidFill>
                <a:schemeClr val="lt1"/>
              </a:solidFill>
            </a:endParaRPr>
          </a:p>
        </p:txBody>
      </p:sp>
      <p:pic>
        <p:nvPicPr>
          <p:cNvPr id="80" name="Google Shape;80;p15"/>
          <p:cNvPicPr preferRelativeResize="0"/>
          <p:nvPr/>
        </p:nvPicPr>
        <p:blipFill rotWithShape="1">
          <a:blip r:embed="rId5">
            <a:alphaModFix/>
          </a:blip>
          <a:srcRect b="0" l="26575" r="27833" t="21605"/>
          <a:stretch/>
        </p:blipFill>
        <p:spPr>
          <a:xfrm>
            <a:off x="7077600" y="1344025"/>
            <a:ext cx="1990205" cy="2266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6"/>
          <p:cNvPicPr preferRelativeResize="0"/>
          <p:nvPr/>
        </p:nvPicPr>
        <p:blipFill rotWithShape="1">
          <a:blip r:embed="rId3">
            <a:alphaModFix/>
          </a:blip>
          <a:srcRect b="5706" l="22742" r="27923" t="44933"/>
          <a:stretch/>
        </p:blipFill>
        <p:spPr>
          <a:xfrm>
            <a:off x="0" y="0"/>
            <a:ext cx="91613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/>
          <p:nvPr/>
        </p:nvSpPr>
        <p:spPr>
          <a:xfrm>
            <a:off x="91800" y="53025"/>
            <a:ext cx="8976000" cy="752100"/>
          </a:xfrm>
          <a:prstGeom prst="roundRect">
            <a:avLst>
              <a:gd fmla="val 16667" name="adj"/>
            </a:avLst>
          </a:prstGeom>
          <a:solidFill>
            <a:srgbClr val="1E4D22">
              <a:alpha val="442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500">
                <a:solidFill>
                  <a:schemeClr val="lt1"/>
                </a:solidFill>
              </a:rPr>
              <a:t>System Design</a:t>
            </a:r>
            <a:endParaRPr sz="2500">
              <a:solidFill>
                <a:schemeClr val="lt1"/>
              </a:solidFill>
            </a:endParaRPr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4125" y="14050"/>
            <a:ext cx="790999" cy="79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 rotWithShape="1">
          <a:blip r:embed="rId5">
            <a:alphaModFix/>
          </a:blip>
          <a:srcRect b="7790" l="0" r="0" t="17588"/>
          <a:stretch/>
        </p:blipFill>
        <p:spPr>
          <a:xfrm>
            <a:off x="859400" y="1639925"/>
            <a:ext cx="7442525" cy="312405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6"/>
          <p:cNvSpPr/>
          <p:nvPr/>
        </p:nvSpPr>
        <p:spPr>
          <a:xfrm>
            <a:off x="91800" y="986700"/>
            <a:ext cx="8976000" cy="505800"/>
          </a:xfrm>
          <a:prstGeom prst="roundRect">
            <a:avLst>
              <a:gd fmla="val 16667" name="adj"/>
            </a:avLst>
          </a:prstGeom>
          <a:solidFill>
            <a:srgbClr val="1E4D22">
              <a:alpha val="442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300">
                <a:solidFill>
                  <a:schemeClr val="lt1"/>
                </a:solidFill>
              </a:rPr>
              <a:t>System Architecture</a:t>
            </a:r>
            <a:endParaRPr sz="23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7"/>
          <p:cNvPicPr preferRelativeResize="0"/>
          <p:nvPr/>
        </p:nvPicPr>
        <p:blipFill rotWithShape="1">
          <a:blip r:embed="rId3">
            <a:alphaModFix/>
          </a:blip>
          <a:srcRect b="5706" l="22742" r="27923" t="44933"/>
          <a:stretch/>
        </p:blipFill>
        <p:spPr>
          <a:xfrm>
            <a:off x="0" y="0"/>
            <a:ext cx="91613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/>
          <p:nvPr/>
        </p:nvSpPr>
        <p:spPr>
          <a:xfrm>
            <a:off x="91800" y="53025"/>
            <a:ext cx="8976000" cy="752100"/>
          </a:xfrm>
          <a:prstGeom prst="roundRect">
            <a:avLst>
              <a:gd fmla="val 16667" name="adj"/>
            </a:avLst>
          </a:prstGeom>
          <a:solidFill>
            <a:srgbClr val="1E4D22">
              <a:alpha val="442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500">
                <a:solidFill>
                  <a:schemeClr val="lt1"/>
                </a:solidFill>
              </a:rPr>
              <a:t>System Implementation</a:t>
            </a:r>
            <a:endParaRPr sz="2500">
              <a:solidFill>
                <a:schemeClr val="lt1"/>
              </a:solidFill>
            </a:endParaRPr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4125" y="14050"/>
            <a:ext cx="790999" cy="79099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7"/>
          <p:cNvSpPr/>
          <p:nvPr/>
        </p:nvSpPr>
        <p:spPr>
          <a:xfrm>
            <a:off x="91800" y="986700"/>
            <a:ext cx="8976000" cy="505800"/>
          </a:xfrm>
          <a:prstGeom prst="roundRect">
            <a:avLst>
              <a:gd fmla="val 16667" name="adj"/>
            </a:avLst>
          </a:prstGeom>
          <a:solidFill>
            <a:srgbClr val="1E4D22">
              <a:alpha val="442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300">
                <a:solidFill>
                  <a:schemeClr val="lt1"/>
                </a:solidFill>
              </a:rPr>
              <a:t>Technologies Implemented</a:t>
            </a:r>
            <a:endParaRPr sz="2300">
              <a:solidFill>
                <a:schemeClr val="lt1"/>
              </a:solidFill>
            </a:endParaRPr>
          </a:p>
        </p:txBody>
      </p:sp>
      <p:graphicFrame>
        <p:nvGraphicFramePr>
          <p:cNvPr id="98" name="Google Shape;98;p17"/>
          <p:cNvGraphicFramePr/>
          <p:nvPr/>
        </p:nvGraphicFramePr>
        <p:xfrm>
          <a:off x="91800" y="1826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{4D13930A-75D8-4053-8EFE-DE954A9FC19C}</a:tableStyleId>
              </a:tblPr>
              <a:tblGrid>
                <a:gridCol w="2992000"/>
                <a:gridCol w="2992000"/>
                <a:gridCol w="2992000"/>
              </a:tblGrid>
              <a:tr h="448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200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Client</a:t>
                      </a:r>
                      <a:endParaRPr sz="200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E4D22">
                        <a:alpha val="44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200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Server</a:t>
                      </a:r>
                      <a:endParaRPr sz="200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E4D22">
                        <a:alpha val="44200"/>
                      </a:srgbClr>
                    </a:solidFill>
                  </a:tcPr>
                </a:tc>
              </a:tr>
              <a:tr h="445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200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Back-End</a:t>
                      </a:r>
                      <a:endParaRPr sz="200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E4D22">
                        <a:alpha val="44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200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C#</a:t>
                      </a:r>
                      <a:endParaRPr sz="200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E4D22">
                        <a:alpha val="44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200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Php</a:t>
                      </a:r>
                      <a:endParaRPr sz="200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E4D22">
                        <a:alpha val="44200"/>
                      </a:srgbClr>
                    </a:solidFill>
                  </a:tcPr>
                </a:tc>
              </a:tr>
              <a:tr h="445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200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Front-End</a:t>
                      </a:r>
                      <a:endParaRPr sz="200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E4D22">
                        <a:alpha val="44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200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XML</a:t>
                      </a:r>
                      <a:endParaRPr sz="200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E4D22">
                        <a:alpha val="44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200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200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E4D22">
                        <a:alpha val="44200"/>
                      </a:srgbClr>
                    </a:solidFill>
                  </a:tcPr>
                </a:tc>
              </a:tr>
              <a:tr h="445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200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APIs</a:t>
                      </a:r>
                      <a:endParaRPr sz="200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E4D22">
                        <a:alpha val="44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200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Vuforia</a:t>
                      </a:r>
                      <a:endParaRPr sz="200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E4D22">
                        <a:alpha val="44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200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PhpSlim</a:t>
                      </a:r>
                      <a:endParaRPr sz="200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E4D22">
                        <a:alpha val="44200"/>
                      </a:srgbClr>
                    </a:solidFill>
                  </a:tcPr>
                </a:tc>
              </a:tr>
              <a:tr h="445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200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Data Storage</a:t>
                      </a:r>
                      <a:endParaRPr sz="200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E4D22">
                        <a:alpha val="44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200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200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E4D22">
                        <a:alpha val="44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200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MySql</a:t>
                      </a:r>
                      <a:endParaRPr sz="200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E4D22">
                        <a:alpha val="44200"/>
                      </a:srgbClr>
                    </a:solidFill>
                  </a:tcPr>
                </a:tc>
              </a:tr>
              <a:tr h="445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200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Publication Platform</a:t>
                      </a:r>
                      <a:endParaRPr sz="200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E4D22">
                        <a:alpha val="44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200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Google Play Store</a:t>
                      </a:r>
                      <a:endParaRPr sz="200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E4D22">
                        <a:alpha val="44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200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Hostinger</a:t>
                      </a:r>
                      <a:endParaRPr sz="200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E4D22">
                        <a:alpha val="442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8"/>
          <p:cNvPicPr preferRelativeResize="0"/>
          <p:nvPr/>
        </p:nvPicPr>
        <p:blipFill rotWithShape="1">
          <a:blip r:embed="rId3">
            <a:alphaModFix/>
          </a:blip>
          <a:srcRect b="5706" l="22742" r="27923" t="44933"/>
          <a:stretch/>
        </p:blipFill>
        <p:spPr>
          <a:xfrm>
            <a:off x="0" y="0"/>
            <a:ext cx="91613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8"/>
          <p:cNvSpPr/>
          <p:nvPr/>
        </p:nvSpPr>
        <p:spPr>
          <a:xfrm>
            <a:off x="91800" y="53025"/>
            <a:ext cx="8976000" cy="752100"/>
          </a:xfrm>
          <a:prstGeom prst="roundRect">
            <a:avLst>
              <a:gd fmla="val 16667" name="adj"/>
            </a:avLst>
          </a:prstGeom>
          <a:solidFill>
            <a:srgbClr val="1E4D22">
              <a:alpha val="442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500">
                <a:solidFill>
                  <a:schemeClr val="lt1"/>
                </a:solidFill>
              </a:rPr>
              <a:t>System Implementation</a:t>
            </a:r>
            <a:endParaRPr sz="2500">
              <a:solidFill>
                <a:schemeClr val="lt1"/>
              </a:solidFill>
            </a:endParaRPr>
          </a:p>
        </p:txBody>
      </p:sp>
      <p:pic>
        <p:nvPicPr>
          <p:cNvPr id="105" name="Google Shape;10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4125" y="14050"/>
            <a:ext cx="790999" cy="790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8"/>
          <p:cNvSpPr/>
          <p:nvPr/>
        </p:nvSpPr>
        <p:spPr>
          <a:xfrm>
            <a:off x="91800" y="986700"/>
            <a:ext cx="8976000" cy="505800"/>
          </a:xfrm>
          <a:prstGeom prst="roundRect">
            <a:avLst>
              <a:gd fmla="val 16667" name="adj"/>
            </a:avLst>
          </a:prstGeom>
          <a:solidFill>
            <a:srgbClr val="1E4D22">
              <a:alpha val="442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300">
                <a:solidFill>
                  <a:schemeClr val="lt1"/>
                </a:solidFill>
              </a:rPr>
              <a:t>System Usage Scenarios</a:t>
            </a:r>
            <a:endParaRPr sz="2300">
              <a:solidFill>
                <a:schemeClr val="lt1"/>
              </a:solidFill>
            </a:endParaRPr>
          </a:p>
        </p:txBody>
      </p:sp>
      <p:pic>
        <p:nvPicPr>
          <p:cNvPr id="107" name="Google Shape;10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6725" y="1674075"/>
            <a:ext cx="4070280" cy="1497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26995" y="1674075"/>
            <a:ext cx="4070280" cy="1497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6725" y="3487583"/>
            <a:ext cx="4070280" cy="1497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14615" y="3487583"/>
            <a:ext cx="4070280" cy="14975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9"/>
          <p:cNvPicPr preferRelativeResize="0"/>
          <p:nvPr/>
        </p:nvPicPr>
        <p:blipFill rotWithShape="1">
          <a:blip r:embed="rId3">
            <a:alphaModFix/>
          </a:blip>
          <a:srcRect b="5706" l="22742" r="27923" t="44933"/>
          <a:stretch/>
        </p:blipFill>
        <p:spPr>
          <a:xfrm>
            <a:off x="0" y="0"/>
            <a:ext cx="91613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9"/>
          <p:cNvSpPr/>
          <p:nvPr/>
        </p:nvSpPr>
        <p:spPr>
          <a:xfrm>
            <a:off x="91800" y="53025"/>
            <a:ext cx="8976000" cy="752100"/>
          </a:xfrm>
          <a:prstGeom prst="roundRect">
            <a:avLst>
              <a:gd fmla="val 16667" name="adj"/>
            </a:avLst>
          </a:prstGeom>
          <a:solidFill>
            <a:srgbClr val="1E4D22">
              <a:alpha val="442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500">
                <a:solidFill>
                  <a:schemeClr val="lt1"/>
                </a:solidFill>
              </a:rPr>
              <a:t>Conclusions</a:t>
            </a:r>
            <a:endParaRPr sz="2500">
              <a:solidFill>
                <a:schemeClr val="lt1"/>
              </a:solidFill>
            </a:endParaRPr>
          </a:p>
        </p:txBody>
      </p:sp>
      <p:pic>
        <p:nvPicPr>
          <p:cNvPr id="117" name="Google Shape;11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4125" y="14050"/>
            <a:ext cx="790999" cy="790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9"/>
          <p:cNvSpPr/>
          <p:nvPr/>
        </p:nvSpPr>
        <p:spPr>
          <a:xfrm>
            <a:off x="91800" y="1070050"/>
            <a:ext cx="6521400" cy="3923700"/>
          </a:xfrm>
          <a:prstGeom prst="roundRect">
            <a:avLst>
              <a:gd fmla="val 16667" name="adj"/>
            </a:avLst>
          </a:prstGeom>
          <a:solidFill>
            <a:srgbClr val="1E4D22">
              <a:alpha val="4420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s-419" sz="2400">
                <a:solidFill>
                  <a:schemeClr val="lt1"/>
                </a:solidFill>
              </a:rPr>
              <a:t>The system achieve the Quality Software Standards of Google Play.</a:t>
            </a:r>
            <a:endParaRPr sz="2400">
              <a:solidFill>
                <a:schemeClr val="lt1"/>
              </a:solidFill>
            </a:endParaRPr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s-419" sz="2400">
                <a:solidFill>
                  <a:schemeClr val="lt1"/>
                </a:solidFill>
              </a:rPr>
              <a:t>The system is implemented at Colegio Agustín de Hipona.</a:t>
            </a:r>
            <a:endParaRPr sz="2400">
              <a:solidFill>
                <a:schemeClr val="lt1"/>
              </a:solidFill>
            </a:endParaRPr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s-419" sz="2400">
                <a:solidFill>
                  <a:schemeClr val="lt1"/>
                </a:solidFill>
              </a:rPr>
              <a:t>The System facilitates the data access about products' water footprint.</a:t>
            </a:r>
            <a:endParaRPr sz="2400">
              <a:solidFill>
                <a:schemeClr val="lt1"/>
              </a:solidFill>
            </a:endParaRPr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s-419" sz="2400">
                <a:solidFill>
                  <a:schemeClr val="lt1"/>
                </a:solidFill>
              </a:rPr>
              <a:t>It is contributing to achieve the UN Sustainable Development Goals.</a:t>
            </a:r>
            <a:endParaRPr sz="2400">
              <a:solidFill>
                <a:schemeClr val="lt1"/>
              </a:solidFill>
            </a:endParaRPr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s-419" sz="2400">
                <a:solidFill>
                  <a:schemeClr val="lt1"/>
                </a:solidFill>
              </a:rPr>
              <a:t>AI Modules will be implemented in future works.</a:t>
            </a:r>
            <a:endParaRPr sz="2400">
              <a:solidFill>
                <a:schemeClr val="lt1"/>
              </a:solidFill>
            </a:endParaRPr>
          </a:p>
        </p:txBody>
      </p:sp>
      <p:pic>
        <p:nvPicPr>
          <p:cNvPr id="119" name="Google Shape;119;p19"/>
          <p:cNvPicPr preferRelativeResize="0"/>
          <p:nvPr/>
        </p:nvPicPr>
        <p:blipFill rotWithShape="1">
          <a:blip r:embed="rId5">
            <a:alphaModFix/>
          </a:blip>
          <a:srcRect b="7540" l="39690" r="21302" t="23660"/>
          <a:stretch/>
        </p:blipFill>
        <p:spPr>
          <a:xfrm>
            <a:off x="6703875" y="1850687"/>
            <a:ext cx="2381251" cy="2362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0"/>
          <p:cNvPicPr preferRelativeResize="0"/>
          <p:nvPr/>
        </p:nvPicPr>
        <p:blipFill rotWithShape="1">
          <a:blip r:embed="rId3">
            <a:alphaModFix/>
          </a:blip>
          <a:srcRect b="5706" l="22742" r="27923" t="44933"/>
          <a:stretch/>
        </p:blipFill>
        <p:spPr>
          <a:xfrm>
            <a:off x="0" y="0"/>
            <a:ext cx="91613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70325" y="90250"/>
            <a:ext cx="790999" cy="790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0"/>
          <p:cNvSpPr txBox="1"/>
          <p:nvPr/>
        </p:nvSpPr>
        <p:spPr>
          <a:xfrm>
            <a:off x="29400" y="1556150"/>
            <a:ext cx="90852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3100">
                <a:solidFill>
                  <a:srgbClr val="222222"/>
                </a:solidFill>
              </a:rPr>
              <a:t>Distributed Computer System to Display the Water Footprint of a Product in Real Time</a:t>
            </a:r>
            <a:endParaRPr b="1" sz="3100"/>
          </a:p>
        </p:txBody>
      </p:sp>
      <p:sp>
        <p:nvSpPr>
          <p:cNvPr id="127" name="Google Shape;127;p20"/>
          <p:cNvSpPr txBox="1"/>
          <p:nvPr/>
        </p:nvSpPr>
        <p:spPr>
          <a:xfrm>
            <a:off x="0" y="3073075"/>
            <a:ext cx="9144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000"/>
              <a:t>Authors: </a:t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000"/>
              <a:t>Sofía Isabel Vera Vega and </a:t>
            </a:r>
            <a:r>
              <a:rPr b="1" lang="es-419" sz="2000">
                <a:solidFill>
                  <a:schemeClr val="dk1"/>
                </a:solidFill>
              </a:rPr>
              <a:t>José Manuel Cuenca Lerma</a:t>
            </a:r>
            <a:endParaRPr b="1" sz="2000"/>
          </a:p>
        </p:txBody>
      </p:sp>
      <p:sp>
        <p:nvSpPr>
          <p:cNvPr id="128" name="Google Shape;128;p20"/>
          <p:cNvSpPr txBox="1"/>
          <p:nvPr/>
        </p:nvSpPr>
        <p:spPr>
          <a:xfrm>
            <a:off x="0" y="4650900"/>
            <a:ext cx="9144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000"/>
              <a:t>Coatzintla, Veracruz, Mexico. May 2021.</a:t>
            </a:r>
            <a:endParaRPr b="1" sz="2000"/>
          </a:p>
        </p:txBody>
      </p:sp>
      <p:pic>
        <p:nvPicPr>
          <p:cNvPr id="129" name="Google Shape;129;p20"/>
          <p:cNvPicPr preferRelativeResize="0"/>
          <p:nvPr/>
        </p:nvPicPr>
        <p:blipFill rotWithShape="1">
          <a:blip r:embed="rId5">
            <a:alphaModFix/>
          </a:blip>
          <a:srcRect b="58996" l="35616" r="58447" t="25617"/>
          <a:stretch/>
        </p:blipFill>
        <p:spPr>
          <a:xfrm>
            <a:off x="27175" y="90250"/>
            <a:ext cx="542801" cy="7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0"/>
          <p:cNvSpPr txBox="1"/>
          <p:nvPr/>
        </p:nvSpPr>
        <p:spPr>
          <a:xfrm>
            <a:off x="0" y="-36100"/>
            <a:ext cx="91440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900"/>
              <a:t>AMI 2021</a:t>
            </a:r>
            <a:endParaRPr b="1" sz="1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900"/>
              <a:t>The 5th Advances in Management and Innovation Conference 2021</a:t>
            </a:r>
            <a:endParaRPr b="1" sz="1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900"/>
              <a:t>Cardiff School of Management</a:t>
            </a:r>
            <a:endParaRPr b="1" sz="19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