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4"/>
  </p:notesMasterIdLst>
  <p:sldIdLst>
    <p:sldId id="256" r:id="rId2"/>
    <p:sldId id="272" r:id="rId3"/>
    <p:sldId id="260" r:id="rId4"/>
    <p:sldId id="265" r:id="rId5"/>
    <p:sldId id="284" r:id="rId6"/>
    <p:sldId id="264" r:id="rId7"/>
    <p:sldId id="266" r:id="rId8"/>
    <p:sldId id="273" r:id="rId9"/>
    <p:sldId id="288" r:id="rId10"/>
    <p:sldId id="267" r:id="rId11"/>
    <p:sldId id="287" r:id="rId12"/>
    <p:sldId id="289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ammersmith One" panose="020B0604020202020204" charset="0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D8FC31-C6A2-4F68-AB44-CE920FDFD4B5}">
  <a:tblStyle styleId="{26D8FC31-C6A2-4F68-AB44-CE920FDFD4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9f7963e06d_1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9f7963e06d_1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Issues in each sector are still persistent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9f7963e06d_1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9f7963e06d_1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Society- manyfold, breakdown in prof relationships- mediated by digital mediums/channels, chances of misrepresentation. Prof </a:t>
            </a:r>
            <a:r>
              <a:rPr lang="en-US" dirty="0" err="1"/>
              <a:t>rltnshps</a:t>
            </a:r>
            <a:r>
              <a:rPr lang="en-US" dirty="0"/>
              <a:t> need to be redefined. Better family/couple relationships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Company- cost of coordination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Employees- Missing coffee table chats, Principals of mgmt. need to be re-worked. Grapevine, scalar chain etc.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HR OB theories- relooked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9f7963e06d_1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9f7963e06d_1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9f7963e06d_1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9f7963e06d_1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9f7963e06d_1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9f7963e06d_1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9f7963e06d_1_1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9f7963e06d_1_1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9f7963e06d_1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9f7963e06d_1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9f7963e06d_1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9f7963e06d_1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9f7963e06d_1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9f7963e06d_1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9f7963e06d_1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9f7963e06d_1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66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526435" y="2757025"/>
            <a:ext cx="863479" cy="1519796"/>
            <a:chOff x="8522150" y="2810900"/>
            <a:chExt cx="580100" cy="1021025"/>
          </a:xfrm>
        </p:grpSpPr>
        <p:sp>
          <p:nvSpPr>
            <p:cNvPr id="11" name="Google Shape;11;p2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522150" y="2810900"/>
              <a:ext cx="255450" cy="254775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6953439" y="1062501"/>
            <a:ext cx="4725006" cy="4462105"/>
            <a:chOff x="6769200" y="957775"/>
            <a:chExt cx="2911100" cy="2749125"/>
          </a:xfrm>
        </p:grpSpPr>
        <p:sp>
          <p:nvSpPr>
            <p:cNvPr id="14" name="Google Shape;14;p2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-1983251" y="3143250"/>
            <a:ext cx="2515910" cy="445675"/>
            <a:chOff x="-114100" y="3577175"/>
            <a:chExt cx="858350" cy="445675"/>
          </a:xfrm>
        </p:grpSpPr>
        <p:sp>
          <p:nvSpPr>
            <p:cNvPr id="19" name="Google Shape;19;p2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 rot="-5400000">
            <a:off x="567895" y="2307309"/>
            <a:ext cx="842454" cy="4147110"/>
            <a:chOff x="7739775" y="376375"/>
            <a:chExt cx="565975" cy="2786100"/>
          </a:xfrm>
        </p:grpSpPr>
        <p:sp>
          <p:nvSpPr>
            <p:cNvPr id="28" name="Google Shape;28;p2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655518" y="3340867"/>
            <a:ext cx="914436" cy="890922"/>
            <a:chOff x="-269375" y="2368200"/>
            <a:chExt cx="453050" cy="441400"/>
          </a:xfrm>
        </p:grpSpPr>
        <p:sp>
          <p:nvSpPr>
            <p:cNvPr id="31" name="Google Shape;31;p2"/>
            <p:cNvSpPr/>
            <p:nvPr/>
          </p:nvSpPr>
          <p:spPr>
            <a:xfrm>
              <a:off x="-77125" y="2368200"/>
              <a:ext cx="260800" cy="237050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567327" y="377776"/>
            <a:ext cx="843586" cy="836299"/>
            <a:chOff x="642539" y="644476"/>
            <a:chExt cx="843586" cy="836299"/>
          </a:xfrm>
        </p:grpSpPr>
        <p:sp>
          <p:nvSpPr>
            <p:cNvPr id="34" name="Google Shape;34;p2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7683970" y="-1114953"/>
            <a:ext cx="842454" cy="3728010"/>
            <a:chOff x="7739775" y="657934"/>
            <a:chExt cx="565975" cy="2504541"/>
          </a:xfrm>
        </p:grpSpPr>
        <p:sp>
          <p:nvSpPr>
            <p:cNvPr id="37" name="Google Shape;37;p2"/>
            <p:cNvSpPr/>
            <p:nvPr/>
          </p:nvSpPr>
          <p:spPr>
            <a:xfrm>
              <a:off x="7852700" y="657934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114388" y="1089550"/>
            <a:ext cx="4915200" cy="19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396399" y="3075850"/>
            <a:ext cx="435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6"/>
          <p:cNvSpPr txBox="1">
            <a:spLocks noGrp="1"/>
          </p:cNvSpPr>
          <p:nvPr>
            <p:ph type="body" idx="1"/>
          </p:nvPr>
        </p:nvSpPr>
        <p:spPr>
          <a:xfrm>
            <a:off x="2077175" y="2131713"/>
            <a:ext cx="1965900" cy="10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26"/>
          <p:cNvSpPr txBox="1">
            <a:spLocks noGrp="1"/>
          </p:cNvSpPr>
          <p:nvPr>
            <p:ph type="body" idx="2"/>
          </p:nvPr>
        </p:nvSpPr>
        <p:spPr>
          <a:xfrm>
            <a:off x="5446200" y="2131713"/>
            <a:ext cx="1965900" cy="10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444" name="Google Shape;444;p26"/>
          <p:cNvGrpSpPr/>
          <p:nvPr/>
        </p:nvGrpSpPr>
        <p:grpSpPr>
          <a:xfrm>
            <a:off x="8595575" y="689837"/>
            <a:ext cx="597525" cy="1743076"/>
            <a:chOff x="8631458" y="4347575"/>
            <a:chExt cx="597525" cy="795925"/>
          </a:xfrm>
        </p:grpSpPr>
        <p:sp>
          <p:nvSpPr>
            <p:cNvPr id="445" name="Google Shape;445;p26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26"/>
          <p:cNvGrpSpPr/>
          <p:nvPr/>
        </p:nvGrpSpPr>
        <p:grpSpPr>
          <a:xfrm rot="5400000" flipH="1">
            <a:off x="416355" y="2637784"/>
            <a:ext cx="957625" cy="1202675"/>
            <a:chOff x="-519400" y="1326225"/>
            <a:chExt cx="957625" cy="1202675"/>
          </a:xfrm>
        </p:grpSpPr>
        <p:sp>
          <p:nvSpPr>
            <p:cNvPr id="448" name="Google Shape;448;p26"/>
            <p:cNvSpPr/>
            <p:nvPr/>
          </p:nvSpPr>
          <p:spPr>
            <a:xfrm rot="10800000" flipH="1">
              <a:off x="-519400" y="1402400"/>
              <a:ext cx="819300" cy="11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 rot="10800000" flipH="1">
              <a:off x="-219075" y="1326225"/>
              <a:ext cx="657300" cy="343500"/>
            </a:xfrm>
            <a:prstGeom prst="rect">
              <a:avLst/>
            </a:pr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26"/>
          <p:cNvGrpSpPr/>
          <p:nvPr/>
        </p:nvGrpSpPr>
        <p:grpSpPr>
          <a:xfrm rot="5400000">
            <a:off x="-1035112" y="3658142"/>
            <a:ext cx="2515910" cy="445675"/>
            <a:chOff x="-114100" y="3577175"/>
            <a:chExt cx="858350" cy="445675"/>
          </a:xfrm>
        </p:grpSpPr>
        <p:sp>
          <p:nvSpPr>
            <p:cNvPr id="451" name="Google Shape;451;p26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26"/>
          <p:cNvSpPr txBox="1">
            <a:spLocks noGrp="1"/>
          </p:cNvSpPr>
          <p:nvPr>
            <p:ph type="title"/>
          </p:nvPr>
        </p:nvSpPr>
        <p:spPr>
          <a:xfrm>
            <a:off x="2141675" y="1689300"/>
            <a:ext cx="1901400" cy="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title" idx="3"/>
          </p:nvPr>
        </p:nvSpPr>
        <p:spPr>
          <a:xfrm>
            <a:off x="5446200" y="1689300"/>
            <a:ext cx="1901400" cy="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3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8"/>
          <p:cNvGrpSpPr/>
          <p:nvPr/>
        </p:nvGrpSpPr>
        <p:grpSpPr>
          <a:xfrm rot="10800000">
            <a:off x="7791450" y="3689439"/>
            <a:ext cx="1038523" cy="1026836"/>
            <a:chOff x="-269375" y="2401575"/>
            <a:chExt cx="412669" cy="408025"/>
          </a:xfrm>
        </p:grpSpPr>
        <p:sp>
          <p:nvSpPr>
            <p:cNvPr id="478" name="Google Shape;478;p28"/>
            <p:cNvSpPr/>
            <p:nvPr/>
          </p:nvSpPr>
          <p:spPr>
            <a:xfrm>
              <a:off x="-36736" y="2404911"/>
              <a:ext cx="180030" cy="163612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80;p28"/>
          <p:cNvSpPr/>
          <p:nvPr/>
        </p:nvSpPr>
        <p:spPr>
          <a:xfrm rot="10800000">
            <a:off x="8146714" y="2648574"/>
            <a:ext cx="8193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28"/>
          <p:cNvGrpSpPr/>
          <p:nvPr/>
        </p:nvGrpSpPr>
        <p:grpSpPr>
          <a:xfrm flipH="1">
            <a:off x="0" y="4410638"/>
            <a:ext cx="1705532" cy="732852"/>
            <a:chOff x="7428875" y="4410638"/>
            <a:chExt cx="1705532" cy="732852"/>
          </a:xfrm>
        </p:grpSpPr>
        <p:sp>
          <p:nvSpPr>
            <p:cNvPr id="482" name="Google Shape;482;p28"/>
            <p:cNvSpPr/>
            <p:nvPr/>
          </p:nvSpPr>
          <p:spPr>
            <a:xfrm>
              <a:off x="7713597" y="4574301"/>
              <a:ext cx="1420810" cy="569189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7428875" y="4410638"/>
              <a:ext cx="1096925" cy="385718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" name="Google Shape;484;p28"/>
          <p:cNvSpPr txBox="1">
            <a:spLocks noGrp="1"/>
          </p:cNvSpPr>
          <p:nvPr>
            <p:ph type="title"/>
          </p:nvPr>
        </p:nvSpPr>
        <p:spPr>
          <a:xfrm>
            <a:off x="713225" y="310900"/>
            <a:ext cx="5614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5" name="Google Shape;485;p28"/>
          <p:cNvSpPr txBox="1">
            <a:spLocks noGrp="1"/>
          </p:cNvSpPr>
          <p:nvPr>
            <p:ph type="title" idx="2"/>
          </p:nvPr>
        </p:nvSpPr>
        <p:spPr>
          <a:xfrm>
            <a:off x="713225" y="1622676"/>
            <a:ext cx="29445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6" name="Google Shape;486;p28"/>
          <p:cNvSpPr txBox="1">
            <a:spLocks noGrp="1"/>
          </p:cNvSpPr>
          <p:nvPr>
            <p:ph type="title" idx="3"/>
          </p:nvPr>
        </p:nvSpPr>
        <p:spPr>
          <a:xfrm>
            <a:off x="713225" y="1138050"/>
            <a:ext cx="2944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487" name="Google Shape;487;p28"/>
          <p:cNvSpPr txBox="1">
            <a:spLocks noGrp="1"/>
          </p:cNvSpPr>
          <p:nvPr>
            <p:ph type="title" idx="4"/>
          </p:nvPr>
        </p:nvSpPr>
        <p:spPr>
          <a:xfrm>
            <a:off x="1918691" y="2753117"/>
            <a:ext cx="29445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8" name="Google Shape;488;p28"/>
          <p:cNvSpPr txBox="1">
            <a:spLocks noGrp="1"/>
          </p:cNvSpPr>
          <p:nvPr>
            <p:ph type="title" idx="5"/>
          </p:nvPr>
        </p:nvSpPr>
        <p:spPr>
          <a:xfrm>
            <a:off x="1918708" y="2266947"/>
            <a:ext cx="2944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489" name="Google Shape;489;p28"/>
          <p:cNvSpPr txBox="1">
            <a:spLocks noGrp="1"/>
          </p:cNvSpPr>
          <p:nvPr>
            <p:ph type="title" idx="6"/>
          </p:nvPr>
        </p:nvSpPr>
        <p:spPr>
          <a:xfrm>
            <a:off x="3124191" y="3879054"/>
            <a:ext cx="29445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0" name="Google Shape;490;p28"/>
          <p:cNvSpPr txBox="1">
            <a:spLocks noGrp="1"/>
          </p:cNvSpPr>
          <p:nvPr>
            <p:ph type="title" idx="7"/>
          </p:nvPr>
        </p:nvSpPr>
        <p:spPr>
          <a:xfrm>
            <a:off x="3124191" y="3394422"/>
            <a:ext cx="2944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6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32"/>
          <p:cNvGrpSpPr/>
          <p:nvPr/>
        </p:nvGrpSpPr>
        <p:grpSpPr>
          <a:xfrm>
            <a:off x="8423999" y="596888"/>
            <a:ext cx="2515910" cy="445675"/>
            <a:chOff x="-114100" y="3577175"/>
            <a:chExt cx="858350" cy="445675"/>
          </a:xfrm>
        </p:grpSpPr>
        <p:sp>
          <p:nvSpPr>
            <p:cNvPr id="561" name="Google Shape;561;p32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2"/>
          <p:cNvGrpSpPr/>
          <p:nvPr/>
        </p:nvGrpSpPr>
        <p:grpSpPr>
          <a:xfrm>
            <a:off x="-184765" y="4150125"/>
            <a:ext cx="621854" cy="1030648"/>
            <a:chOff x="8684478" y="2810900"/>
            <a:chExt cx="417772" cy="692407"/>
          </a:xfrm>
        </p:grpSpPr>
        <p:sp>
          <p:nvSpPr>
            <p:cNvPr id="570" name="Google Shape;570;p32"/>
            <p:cNvSpPr/>
            <p:nvPr/>
          </p:nvSpPr>
          <p:spPr>
            <a:xfrm>
              <a:off x="8808606" y="2937958"/>
              <a:ext cx="293644" cy="565350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8684478" y="2810900"/>
              <a:ext cx="255450" cy="254775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2" name="Google Shape;572;p32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3" name="Google Shape;573;p32"/>
          <p:cNvSpPr txBox="1">
            <a:spLocks noGrp="1"/>
          </p:cNvSpPr>
          <p:nvPr>
            <p:ph type="title" idx="2"/>
          </p:nvPr>
        </p:nvSpPr>
        <p:spPr>
          <a:xfrm>
            <a:off x="722376" y="2029968"/>
            <a:ext cx="24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4" name="Google Shape;574;p32"/>
          <p:cNvSpPr txBox="1">
            <a:spLocks noGrp="1"/>
          </p:cNvSpPr>
          <p:nvPr>
            <p:ph type="title" idx="3"/>
          </p:nvPr>
        </p:nvSpPr>
        <p:spPr>
          <a:xfrm>
            <a:off x="722376" y="1621536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575" name="Google Shape;575;p32"/>
          <p:cNvSpPr txBox="1">
            <a:spLocks noGrp="1"/>
          </p:cNvSpPr>
          <p:nvPr>
            <p:ph type="title" idx="4"/>
          </p:nvPr>
        </p:nvSpPr>
        <p:spPr>
          <a:xfrm>
            <a:off x="5989320" y="2029968"/>
            <a:ext cx="24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6" name="Google Shape;576;p32"/>
          <p:cNvSpPr txBox="1">
            <a:spLocks noGrp="1"/>
          </p:cNvSpPr>
          <p:nvPr>
            <p:ph type="title" idx="5"/>
          </p:nvPr>
        </p:nvSpPr>
        <p:spPr>
          <a:xfrm>
            <a:off x="5989320" y="1621536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577" name="Google Shape;577;p32"/>
          <p:cNvSpPr txBox="1">
            <a:spLocks noGrp="1"/>
          </p:cNvSpPr>
          <p:nvPr>
            <p:ph type="title" idx="6"/>
          </p:nvPr>
        </p:nvSpPr>
        <p:spPr>
          <a:xfrm>
            <a:off x="3328417" y="2029968"/>
            <a:ext cx="24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8" name="Google Shape;578;p32"/>
          <p:cNvSpPr txBox="1">
            <a:spLocks noGrp="1"/>
          </p:cNvSpPr>
          <p:nvPr>
            <p:ph type="title" idx="7"/>
          </p:nvPr>
        </p:nvSpPr>
        <p:spPr>
          <a:xfrm>
            <a:off x="3328417" y="1621536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579" name="Google Shape;579;p32"/>
          <p:cNvSpPr txBox="1">
            <a:spLocks noGrp="1"/>
          </p:cNvSpPr>
          <p:nvPr>
            <p:ph type="title" idx="8"/>
          </p:nvPr>
        </p:nvSpPr>
        <p:spPr>
          <a:xfrm>
            <a:off x="722375" y="3758177"/>
            <a:ext cx="24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0" name="Google Shape;580;p32"/>
          <p:cNvSpPr txBox="1">
            <a:spLocks noGrp="1"/>
          </p:cNvSpPr>
          <p:nvPr>
            <p:ph type="title" idx="9"/>
          </p:nvPr>
        </p:nvSpPr>
        <p:spPr>
          <a:xfrm>
            <a:off x="722376" y="3349752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581" name="Google Shape;581;p32"/>
          <p:cNvSpPr txBox="1">
            <a:spLocks noGrp="1"/>
          </p:cNvSpPr>
          <p:nvPr>
            <p:ph type="title" idx="13"/>
          </p:nvPr>
        </p:nvSpPr>
        <p:spPr>
          <a:xfrm>
            <a:off x="5989323" y="3758177"/>
            <a:ext cx="24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2" name="Google Shape;582;p32"/>
          <p:cNvSpPr txBox="1">
            <a:spLocks noGrp="1"/>
          </p:cNvSpPr>
          <p:nvPr>
            <p:ph type="title" idx="14"/>
          </p:nvPr>
        </p:nvSpPr>
        <p:spPr>
          <a:xfrm>
            <a:off x="5989320" y="3349752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583" name="Google Shape;583;p32"/>
          <p:cNvSpPr txBox="1">
            <a:spLocks noGrp="1"/>
          </p:cNvSpPr>
          <p:nvPr>
            <p:ph type="title" idx="15"/>
          </p:nvPr>
        </p:nvSpPr>
        <p:spPr>
          <a:xfrm>
            <a:off x="3328417" y="3758177"/>
            <a:ext cx="24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4" name="Google Shape;584;p32"/>
          <p:cNvSpPr txBox="1">
            <a:spLocks noGrp="1"/>
          </p:cNvSpPr>
          <p:nvPr>
            <p:ph type="title" idx="16"/>
          </p:nvPr>
        </p:nvSpPr>
        <p:spPr>
          <a:xfrm>
            <a:off x="3328417" y="3349752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35"/>
          <p:cNvGrpSpPr/>
          <p:nvPr/>
        </p:nvGrpSpPr>
        <p:grpSpPr>
          <a:xfrm flipH="1">
            <a:off x="-1009650" y="317163"/>
            <a:ext cx="2515910" cy="445675"/>
            <a:chOff x="-114100" y="3577175"/>
            <a:chExt cx="858350" cy="445675"/>
          </a:xfrm>
        </p:grpSpPr>
        <p:sp>
          <p:nvSpPr>
            <p:cNvPr id="597" name="Google Shape;597;p35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35"/>
          <p:cNvGrpSpPr/>
          <p:nvPr/>
        </p:nvGrpSpPr>
        <p:grpSpPr>
          <a:xfrm>
            <a:off x="8631458" y="4347575"/>
            <a:ext cx="597525" cy="795925"/>
            <a:chOff x="8631458" y="4347575"/>
            <a:chExt cx="597525" cy="795925"/>
          </a:xfrm>
        </p:grpSpPr>
        <p:sp>
          <p:nvSpPr>
            <p:cNvPr id="606" name="Google Shape;606;p35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35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-519400" y="1250025"/>
            <a:ext cx="957625" cy="1202675"/>
            <a:chOff x="-519400" y="1326225"/>
            <a:chExt cx="957625" cy="1202675"/>
          </a:xfrm>
        </p:grpSpPr>
        <p:sp>
          <p:nvSpPr>
            <p:cNvPr id="111" name="Google Shape;111;p6"/>
            <p:cNvSpPr/>
            <p:nvPr/>
          </p:nvSpPr>
          <p:spPr>
            <a:xfrm rot="10800000" flipH="1">
              <a:off x="-519400" y="1402400"/>
              <a:ext cx="819300" cy="11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 rot="10800000" flipH="1">
              <a:off x="-219075" y="1326225"/>
              <a:ext cx="657300" cy="343500"/>
            </a:xfrm>
            <a:prstGeom prst="rect">
              <a:avLst/>
            </a:pr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6"/>
          <p:cNvGrpSpPr/>
          <p:nvPr/>
        </p:nvGrpSpPr>
        <p:grpSpPr>
          <a:xfrm>
            <a:off x="8424002" y="4271933"/>
            <a:ext cx="914406" cy="541086"/>
            <a:chOff x="8934452" y="2424083"/>
            <a:chExt cx="914406" cy="541086"/>
          </a:xfrm>
        </p:grpSpPr>
        <p:sp>
          <p:nvSpPr>
            <p:cNvPr id="114" name="Google Shape;114;p6"/>
            <p:cNvSpPr/>
            <p:nvPr/>
          </p:nvSpPr>
          <p:spPr>
            <a:xfrm>
              <a:off x="9345950" y="2424083"/>
              <a:ext cx="337220" cy="445619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8934452" y="2759025"/>
              <a:ext cx="914406" cy="206143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713225" y="310900"/>
            <a:ext cx="7717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9"/>
          <p:cNvGrpSpPr/>
          <p:nvPr/>
        </p:nvGrpSpPr>
        <p:grpSpPr>
          <a:xfrm>
            <a:off x="808574" y="764988"/>
            <a:ext cx="2515910" cy="445675"/>
            <a:chOff x="-114100" y="3577175"/>
            <a:chExt cx="858350" cy="445675"/>
          </a:xfrm>
        </p:grpSpPr>
        <p:sp>
          <p:nvSpPr>
            <p:cNvPr id="165" name="Google Shape;165;p9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9"/>
          <p:cNvGrpSpPr/>
          <p:nvPr/>
        </p:nvGrpSpPr>
        <p:grpSpPr>
          <a:xfrm flipH="1">
            <a:off x="8488660" y="-2150041"/>
            <a:ext cx="842454" cy="3529285"/>
            <a:chOff x="7739775" y="791441"/>
            <a:chExt cx="565975" cy="2371034"/>
          </a:xfrm>
        </p:grpSpPr>
        <p:sp>
          <p:nvSpPr>
            <p:cNvPr id="174" name="Google Shape;174;p9"/>
            <p:cNvSpPr/>
            <p:nvPr/>
          </p:nvSpPr>
          <p:spPr>
            <a:xfrm>
              <a:off x="7852700" y="791441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9"/>
          <p:cNvSpPr/>
          <p:nvPr/>
        </p:nvSpPr>
        <p:spPr>
          <a:xfrm>
            <a:off x="8247859" y="4347600"/>
            <a:ext cx="904200" cy="79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 flipH="1">
            <a:off x="4982543" y="1243509"/>
            <a:ext cx="3456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body" idx="1"/>
          </p:nvPr>
        </p:nvSpPr>
        <p:spPr>
          <a:xfrm flipH="1">
            <a:off x="5348234" y="2057325"/>
            <a:ext cx="3090600" cy="16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2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5"/>
          <p:cNvGrpSpPr/>
          <p:nvPr/>
        </p:nvGrpSpPr>
        <p:grpSpPr>
          <a:xfrm flipH="1">
            <a:off x="281486" y="3623700"/>
            <a:ext cx="863479" cy="1519796"/>
            <a:chOff x="8522150" y="2810900"/>
            <a:chExt cx="580100" cy="1021025"/>
          </a:xfrm>
        </p:grpSpPr>
        <p:sp>
          <p:nvSpPr>
            <p:cNvPr id="243" name="Google Shape;243;p15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8522150" y="2810900"/>
              <a:ext cx="255450" cy="254775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5"/>
          <p:cNvGrpSpPr/>
          <p:nvPr/>
        </p:nvGrpSpPr>
        <p:grpSpPr>
          <a:xfrm flipH="1">
            <a:off x="7959854" y="3543300"/>
            <a:ext cx="2515910" cy="445675"/>
            <a:chOff x="-114100" y="3577175"/>
            <a:chExt cx="858350" cy="445675"/>
          </a:xfrm>
        </p:grpSpPr>
        <p:sp>
          <p:nvSpPr>
            <p:cNvPr id="246" name="Google Shape;246;p15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15"/>
          <p:cNvGrpSpPr/>
          <p:nvPr/>
        </p:nvGrpSpPr>
        <p:grpSpPr>
          <a:xfrm flipH="1">
            <a:off x="-33911" y="-714903"/>
            <a:ext cx="842454" cy="3728010"/>
            <a:chOff x="7739775" y="657934"/>
            <a:chExt cx="565975" cy="2504541"/>
          </a:xfrm>
        </p:grpSpPr>
        <p:sp>
          <p:nvSpPr>
            <p:cNvPr id="255" name="Google Shape;255;p15"/>
            <p:cNvSpPr/>
            <p:nvPr/>
          </p:nvSpPr>
          <p:spPr>
            <a:xfrm>
              <a:off x="7852700" y="657934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3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6"/>
          <p:cNvGrpSpPr/>
          <p:nvPr/>
        </p:nvGrpSpPr>
        <p:grpSpPr>
          <a:xfrm>
            <a:off x="7788150" y="159363"/>
            <a:ext cx="863489" cy="1519795"/>
            <a:chOff x="8522143" y="2810900"/>
            <a:chExt cx="580107" cy="1021025"/>
          </a:xfrm>
        </p:grpSpPr>
        <p:sp>
          <p:nvSpPr>
            <p:cNvPr id="259" name="Google Shape;259;p16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8522143" y="2810900"/>
              <a:ext cx="255450" cy="822847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    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7179024" y="4538450"/>
            <a:ext cx="2515910" cy="445675"/>
            <a:chOff x="-114100" y="3577175"/>
            <a:chExt cx="858350" cy="445675"/>
          </a:xfrm>
        </p:grpSpPr>
        <p:sp>
          <p:nvSpPr>
            <p:cNvPr id="262" name="Google Shape;262;p16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6"/>
          <p:cNvGrpSpPr/>
          <p:nvPr/>
        </p:nvGrpSpPr>
        <p:grpSpPr>
          <a:xfrm>
            <a:off x="211077" y="1206964"/>
            <a:ext cx="843586" cy="836299"/>
            <a:chOff x="642539" y="644476"/>
            <a:chExt cx="843586" cy="836299"/>
          </a:xfrm>
        </p:grpSpPr>
        <p:sp>
          <p:nvSpPr>
            <p:cNvPr id="271" name="Google Shape;271;p16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4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/>
          <p:nvPr/>
        </p:nvSpPr>
        <p:spPr>
          <a:xfrm rot="-5400000">
            <a:off x="-1247824" y="2190755"/>
            <a:ext cx="2495400" cy="24954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17"/>
          <p:cNvGrpSpPr/>
          <p:nvPr/>
        </p:nvGrpSpPr>
        <p:grpSpPr>
          <a:xfrm rot="-5400000">
            <a:off x="978289" y="3269468"/>
            <a:ext cx="487000" cy="1652075"/>
            <a:chOff x="747200" y="540000"/>
            <a:chExt cx="487000" cy="1652075"/>
          </a:xfrm>
        </p:grpSpPr>
        <p:sp>
          <p:nvSpPr>
            <p:cNvPr id="276" name="Google Shape;276;p17"/>
            <p:cNvSpPr/>
            <p:nvPr/>
          </p:nvSpPr>
          <p:spPr>
            <a:xfrm>
              <a:off x="796200" y="540000"/>
              <a:ext cx="438000" cy="13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747200" y="858575"/>
              <a:ext cx="206100" cy="13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7"/>
          <p:cNvGrpSpPr/>
          <p:nvPr/>
        </p:nvGrpSpPr>
        <p:grpSpPr>
          <a:xfrm rot="10800000">
            <a:off x="7835927" y="286870"/>
            <a:ext cx="2852211" cy="505262"/>
            <a:chOff x="-114100" y="3577175"/>
            <a:chExt cx="858350" cy="445675"/>
          </a:xfrm>
        </p:grpSpPr>
        <p:sp>
          <p:nvSpPr>
            <p:cNvPr id="279" name="Google Shape;279;p17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9"/>
          <p:cNvGrpSpPr/>
          <p:nvPr/>
        </p:nvGrpSpPr>
        <p:grpSpPr>
          <a:xfrm>
            <a:off x="2335545" y="3932163"/>
            <a:ext cx="2515910" cy="445675"/>
            <a:chOff x="-114100" y="3577175"/>
            <a:chExt cx="858350" cy="445675"/>
          </a:xfrm>
        </p:grpSpPr>
        <p:sp>
          <p:nvSpPr>
            <p:cNvPr id="315" name="Google Shape;315;p19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19"/>
          <p:cNvSpPr/>
          <p:nvPr/>
        </p:nvSpPr>
        <p:spPr>
          <a:xfrm rot="5400000" flipH="1">
            <a:off x="8476406" y="3552909"/>
            <a:ext cx="674365" cy="2911469"/>
          </a:xfrm>
          <a:custGeom>
            <a:avLst/>
            <a:gdLst/>
            <a:ahLst/>
            <a:cxnLst/>
            <a:rect l="l" t="t" r="r" b="b"/>
            <a:pathLst>
              <a:path w="18122" h="78239" extrusionOk="0">
                <a:moveTo>
                  <a:pt x="0" y="0"/>
                </a:moveTo>
                <a:lnTo>
                  <a:pt x="0" y="78239"/>
                </a:lnTo>
                <a:lnTo>
                  <a:pt x="18122" y="78239"/>
                </a:lnTo>
                <a:lnTo>
                  <a:pt x="18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 flipH="1">
            <a:off x="8207848" y="161643"/>
            <a:ext cx="755658" cy="755698"/>
          </a:xfrm>
          <a:custGeom>
            <a:avLst/>
            <a:gdLst/>
            <a:ahLst/>
            <a:cxnLst/>
            <a:rect l="l" t="t" r="r" b="b"/>
            <a:pathLst>
              <a:path w="5539" h="5540" fill="none" extrusionOk="0">
                <a:moveTo>
                  <a:pt x="0" y="1"/>
                </a:moveTo>
                <a:lnTo>
                  <a:pt x="5539" y="1"/>
                </a:lnTo>
                <a:lnTo>
                  <a:pt x="5539" y="5539"/>
                </a:lnTo>
                <a:lnTo>
                  <a:pt x="0" y="5539"/>
                </a:ln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title"/>
          </p:nvPr>
        </p:nvSpPr>
        <p:spPr>
          <a:xfrm>
            <a:off x="4974336" y="1243584"/>
            <a:ext cx="3456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6" name="Google Shape;326;p19"/>
          <p:cNvSpPr txBox="1">
            <a:spLocks noGrp="1"/>
          </p:cNvSpPr>
          <p:nvPr>
            <p:ph type="body" idx="1"/>
          </p:nvPr>
        </p:nvSpPr>
        <p:spPr>
          <a:xfrm>
            <a:off x="4581250" y="2057400"/>
            <a:ext cx="3849300" cy="16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5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/>
          <p:nvPr/>
        </p:nvSpPr>
        <p:spPr>
          <a:xfrm>
            <a:off x="6572250" y="237908"/>
            <a:ext cx="4667700" cy="46677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20"/>
          <p:cNvGrpSpPr/>
          <p:nvPr/>
        </p:nvGrpSpPr>
        <p:grpSpPr>
          <a:xfrm>
            <a:off x="-1224401" y="4697813"/>
            <a:ext cx="2515910" cy="445675"/>
            <a:chOff x="-114100" y="3577175"/>
            <a:chExt cx="858350" cy="445675"/>
          </a:xfrm>
        </p:grpSpPr>
        <p:sp>
          <p:nvSpPr>
            <p:cNvPr id="330" name="Google Shape;330;p20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20"/>
          <p:cNvGrpSpPr/>
          <p:nvPr/>
        </p:nvGrpSpPr>
        <p:grpSpPr>
          <a:xfrm>
            <a:off x="8077022" y="-684537"/>
            <a:ext cx="955314" cy="4702626"/>
            <a:chOff x="7739772" y="376375"/>
            <a:chExt cx="565978" cy="2786081"/>
          </a:xfrm>
        </p:grpSpPr>
        <p:sp>
          <p:nvSpPr>
            <p:cNvPr id="339" name="Google Shape;339;p20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7739772" y="1445876"/>
              <a:ext cx="226550" cy="1716580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0"/>
          <p:cNvGrpSpPr/>
          <p:nvPr/>
        </p:nvGrpSpPr>
        <p:grpSpPr>
          <a:xfrm>
            <a:off x="6921130" y="3788274"/>
            <a:ext cx="714551" cy="734662"/>
            <a:chOff x="-2362200" y="3559650"/>
            <a:chExt cx="1015275" cy="1043850"/>
          </a:xfrm>
        </p:grpSpPr>
        <p:sp>
          <p:nvSpPr>
            <p:cNvPr id="342" name="Google Shape;342;p20"/>
            <p:cNvSpPr/>
            <p:nvPr/>
          </p:nvSpPr>
          <p:spPr>
            <a:xfrm>
              <a:off x="-2362200" y="3761100"/>
              <a:ext cx="842400" cy="84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-1943025" y="3559650"/>
              <a:ext cx="596100" cy="596100"/>
            </a:xfrm>
            <a:prstGeom prst="rect">
              <a:avLst/>
            </a:pr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0"/>
          <p:cNvSpPr txBox="1">
            <a:spLocks noGrp="1"/>
          </p:cNvSpPr>
          <p:nvPr>
            <p:ph type="title"/>
          </p:nvPr>
        </p:nvSpPr>
        <p:spPr>
          <a:xfrm>
            <a:off x="630936" y="310896"/>
            <a:ext cx="50292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body" idx="1"/>
          </p:nvPr>
        </p:nvSpPr>
        <p:spPr>
          <a:xfrm>
            <a:off x="621792" y="1517904"/>
            <a:ext cx="4837200" cy="21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AutoNum type="arabicPeriod"/>
              <a:defRPr sz="20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800"/>
              <a:buAutoNum type="alphaLcPeriod"/>
              <a:defRPr sz="20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AutoNum type="romanLcPeriod"/>
              <a:defRPr sz="20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AutoNum type="arabicPeriod"/>
              <a:defRPr sz="20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AutoNum type="alphaLcPeriod"/>
              <a:defRPr sz="20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AutoNum type="romanLcPeriod"/>
              <a:defRPr sz="20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AutoNum type="arabicPeriod"/>
              <a:defRPr sz="20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AutoNum type="alphaLcPeriod"/>
              <a:defRPr sz="20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800"/>
              <a:buAutoNum type="romanLcPeriod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Hammersmith One"/>
              <a:buNone/>
              <a:defRPr sz="30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5990"/>
            <a:ext cx="77175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61" r:id="rId5"/>
    <p:sldLayoutId id="2147483662" r:id="rId6"/>
    <p:sldLayoutId id="2147483663" r:id="rId7"/>
    <p:sldLayoutId id="2147483665" r:id="rId8"/>
    <p:sldLayoutId id="2147483666" r:id="rId9"/>
    <p:sldLayoutId id="2147483672" r:id="rId10"/>
    <p:sldLayoutId id="2147483674" r:id="rId11"/>
    <p:sldLayoutId id="2147483678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3"/>
          <p:cNvSpPr txBox="1">
            <a:spLocks noGrp="1"/>
          </p:cNvSpPr>
          <p:nvPr>
            <p:ph type="ctrTitle"/>
          </p:nvPr>
        </p:nvSpPr>
        <p:spPr>
          <a:xfrm>
            <a:off x="0" y="1463262"/>
            <a:ext cx="7029588" cy="148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Exploring the Role of Gender in Promoting Work from Anywhere in the New Normal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9" name="Google Shape;689;p43"/>
          <p:cNvSpPr txBox="1">
            <a:spLocks noGrp="1"/>
          </p:cNvSpPr>
          <p:nvPr>
            <p:ph type="subTitle" idx="1"/>
          </p:nvPr>
        </p:nvSpPr>
        <p:spPr>
          <a:xfrm>
            <a:off x="3573192" y="3799509"/>
            <a:ext cx="3105903" cy="1082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mmersmith One"/>
              </a:rPr>
              <a:t>Gautam Agrawal, Doctoral Scholar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mmersmith One"/>
              </a:rPr>
              <a:t>Rubal Rathi, Doctoral Scholar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mmersmith One"/>
              </a:rPr>
              <a:t>BML Munjal University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mmersmith One"/>
              </a:rPr>
              <a:t>Gurugram, India</a:t>
            </a:r>
            <a:endParaRPr sz="1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ammersmith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4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Preliminary Findings…</a:t>
            </a:r>
            <a:endParaRPr dirty="0"/>
          </a:p>
        </p:txBody>
      </p:sp>
      <p:sp>
        <p:nvSpPr>
          <p:cNvPr id="828" name="Google Shape;828;p54"/>
          <p:cNvSpPr txBox="1">
            <a:spLocks noGrp="1"/>
          </p:cNvSpPr>
          <p:nvPr>
            <p:ph type="title" idx="3"/>
          </p:nvPr>
        </p:nvSpPr>
        <p:spPr>
          <a:xfrm>
            <a:off x="722376" y="1621536"/>
            <a:ext cx="2478000" cy="1224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dirty="0"/>
              <a:t>Home cannot replace workplace. </a:t>
            </a:r>
            <a:r>
              <a:rPr lang="en-US" sz="1600" dirty="0"/>
              <a:t>For women, it is not even close</a:t>
            </a:r>
            <a:br>
              <a:rPr lang="en-US" sz="1600" dirty="0"/>
            </a:br>
            <a:endParaRPr sz="1600" dirty="0"/>
          </a:p>
        </p:txBody>
      </p:sp>
      <p:sp>
        <p:nvSpPr>
          <p:cNvPr id="830" name="Google Shape;830;p54"/>
          <p:cNvSpPr txBox="1">
            <a:spLocks noGrp="1"/>
          </p:cNvSpPr>
          <p:nvPr>
            <p:ph type="title" idx="5"/>
          </p:nvPr>
        </p:nvSpPr>
        <p:spPr>
          <a:xfrm>
            <a:off x="5989320" y="1621536"/>
            <a:ext cx="2478000" cy="872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1600" dirty="0"/>
              <a:t>Per hour productivity might be less but overall increase</a:t>
            </a:r>
            <a:br>
              <a:rPr lang="en-IN" sz="1600" dirty="0"/>
            </a:br>
            <a:endParaRPr sz="1600" dirty="0"/>
          </a:p>
        </p:txBody>
      </p:sp>
      <p:sp>
        <p:nvSpPr>
          <p:cNvPr id="832" name="Google Shape;832;p54"/>
          <p:cNvSpPr txBox="1">
            <a:spLocks noGrp="1"/>
          </p:cNvSpPr>
          <p:nvPr>
            <p:ph type="title" idx="7"/>
          </p:nvPr>
        </p:nvSpPr>
        <p:spPr>
          <a:xfrm>
            <a:off x="3328417" y="1621535"/>
            <a:ext cx="2478000" cy="958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1600" dirty="0"/>
              <a:t>Dissatisfaction among women</a:t>
            </a:r>
            <a:br>
              <a:rPr lang="en-IN" sz="1600" dirty="0"/>
            </a:br>
            <a:endParaRPr sz="1600" dirty="0"/>
          </a:p>
        </p:txBody>
      </p:sp>
      <p:sp>
        <p:nvSpPr>
          <p:cNvPr id="834" name="Google Shape;834;p54"/>
          <p:cNvSpPr txBox="1">
            <a:spLocks noGrp="1"/>
          </p:cNvSpPr>
          <p:nvPr>
            <p:ph type="title" idx="9"/>
          </p:nvPr>
        </p:nvSpPr>
        <p:spPr>
          <a:xfrm>
            <a:off x="722376" y="3349752"/>
            <a:ext cx="2478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dirty="0"/>
              <a:t>Close proximity Radius of 4-5 km </a:t>
            </a:r>
            <a:endParaRPr sz="1600" dirty="0"/>
          </a:p>
        </p:txBody>
      </p:sp>
      <p:sp>
        <p:nvSpPr>
          <p:cNvPr id="836" name="Google Shape;836;p54"/>
          <p:cNvSpPr txBox="1">
            <a:spLocks noGrp="1"/>
          </p:cNvSpPr>
          <p:nvPr>
            <p:ph type="title" idx="14"/>
          </p:nvPr>
        </p:nvSpPr>
        <p:spPr>
          <a:xfrm>
            <a:off x="5989320" y="3349751"/>
            <a:ext cx="2478000" cy="1238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dirty="0"/>
              <a:t>WFH is a distraction even for men </a:t>
            </a:r>
            <a:endParaRPr sz="1600" dirty="0"/>
          </a:p>
        </p:txBody>
      </p:sp>
      <p:sp>
        <p:nvSpPr>
          <p:cNvPr id="838" name="Google Shape;838;p54"/>
          <p:cNvSpPr txBox="1">
            <a:spLocks noGrp="1"/>
          </p:cNvSpPr>
          <p:nvPr>
            <p:ph type="title" idx="16"/>
          </p:nvPr>
        </p:nvSpPr>
        <p:spPr>
          <a:xfrm>
            <a:off x="3328417" y="3349752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dirty="0"/>
              <a:t>Sector agnostic</a:t>
            </a:r>
            <a:endParaRPr sz="1600" dirty="0"/>
          </a:p>
        </p:txBody>
      </p:sp>
      <p:grpSp>
        <p:nvGrpSpPr>
          <p:cNvPr id="839" name="Google Shape;839;p54"/>
          <p:cNvGrpSpPr/>
          <p:nvPr/>
        </p:nvGrpSpPr>
        <p:grpSpPr>
          <a:xfrm>
            <a:off x="1798650" y="1317838"/>
            <a:ext cx="323850" cy="314325"/>
            <a:chOff x="-38100" y="400050"/>
            <a:chExt cx="323850" cy="314325"/>
          </a:xfrm>
        </p:grpSpPr>
        <p:sp>
          <p:nvSpPr>
            <p:cNvPr id="840" name="Google Shape;840;p54"/>
            <p:cNvSpPr/>
            <p:nvPr/>
          </p:nvSpPr>
          <p:spPr>
            <a:xfrm>
              <a:off x="-38100" y="400050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57150" y="485775"/>
              <a:ext cx="228600" cy="228600"/>
            </a:xfrm>
            <a:prstGeom prst="rect">
              <a:avLst/>
            </a:pr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54"/>
          <p:cNvGrpSpPr/>
          <p:nvPr/>
        </p:nvGrpSpPr>
        <p:grpSpPr>
          <a:xfrm rot="10800000">
            <a:off x="4410075" y="1317838"/>
            <a:ext cx="323850" cy="314325"/>
            <a:chOff x="-38100" y="400050"/>
            <a:chExt cx="323850" cy="314325"/>
          </a:xfrm>
        </p:grpSpPr>
        <p:sp>
          <p:nvSpPr>
            <p:cNvPr id="843" name="Google Shape;843;p54"/>
            <p:cNvSpPr/>
            <p:nvPr/>
          </p:nvSpPr>
          <p:spPr>
            <a:xfrm>
              <a:off x="-38100" y="400050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57150" y="485775"/>
              <a:ext cx="228600" cy="228600"/>
            </a:xfrm>
            <a:prstGeom prst="rect">
              <a:avLst/>
            </a:pr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54"/>
          <p:cNvGrpSpPr/>
          <p:nvPr/>
        </p:nvGrpSpPr>
        <p:grpSpPr>
          <a:xfrm>
            <a:off x="7045350" y="1317838"/>
            <a:ext cx="323850" cy="314325"/>
            <a:chOff x="-38100" y="400050"/>
            <a:chExt cx="323850" cy="314325"/>
          </a:xfrm>
        </p:grpSpPr>
        <p:sp>
          <p:nvSpPr>
            <p:cNvPr id="846" name="Google Shape;846;p54"/>
            <p:cNvSpPr/>
            <p:nvPr/>
          </p:nvSpPr>
          <p:spPr>
            <a:xfrm>
              <a:off x="-38100" y="400050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4"/>
            <p:cNvSpPr/>
            <p:nvPr/>
          </p:nvSpPr>
          <p:spPr>
            <a:xfrm>
              <a:off x="57150" y="485775"/>
              <a:ext cx="228600" cy="228600"/>
            </a:xfrm>
            <a:prstGeom prst="rect">
              <a:avLst/>
            </a:pr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54"/>
          <p:cNvGrpSpPr/>
          <p:nvPr/>
        </p:nvGrpSpPr>
        <p:grpSpPr>
          <a:xfrm rot="10800000">
            <a:off x="1798650" y="3084375"/>
            <a:ext cx="323850" cy="314325"/>
            <a:chOff x="-38100" y="400050"/>
            <a:chExt cx="323850" cy="314325"/>
          </a:xfrm>
        </p:grpSpPr>
        <p:sp>
          <p:nvSpPr>
            <p:cNvPr id="849" name="Google Shape;849;p54"/>
            <p:cNvSpPr/>
            <p:nvPr/>
          </p:nvSpPr>
          <p:spPr>
            <a:xfrm>
              <a:off x="-38100" y="400050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4"/>
            <p:cNvSpPr/>
            <p:nvPr/>
          </p:nvSpPr>
          <p:spPr>
            <a:xfrm>
              <a:off x="57150" y="485775"/>
              <a:ext cx="228600" cy="228600"/>
            </a:xfrm>
            <a:prstGeom prst="rect">
              <a:avLst/>
            </a:pr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54"/>
          <p:cNvGrpSpPr/>
          <p:nvPr/>
        </p:nvGrpSpPr>
        <p:grpSpPr>
          <a:xfrm>
            <a:off x="4410075" y="3084375"/>
            <a:ext cx="323850" cy="314325"/>
            <a:chOff x="-38100" y="400050"/>
            <a:chExt cx="323850" cy="314325"/>
          </a:xfrm>
        </p:grpSpPr>
        <p:sp>
          <p:nvSpPr>
            <p:cNvPr id="852" name="Google Shape;852;p54"/>
            <p:cNvSpPr/>
            <p:nvPr/>
          </p:nvSpPr>
          <p:spPr>
            <a:xfrm>
              <a:off x="-38100" y="400050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4"/>
            <p:cNvSpPr/>
            <p:nvPr/>
          </p:nvSpPr>
          <p:spPr>
            <a:xfrm>
              <a:off x="57150" y="485775"/>
              <a:ext cx="228600" cy="228600"/>
            </a:xfrm>
            <a:prstGeom prst="rect">
              <a:avLst/>
            </a:pr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54"/>
          <p:cNvGrpSpPr/>
          <p:nvPr/>
        </p:nvGrpSpPr>
        <p:grpSpPr>
          <a:xfrm rot="10800000">
            <a:off x="7045350" y="3084375"/>
            <a:ext cx="323850" cy="314325"/>
            <a:chOff x="-38100" y="400050"/>
            <a:chExt cx="323850" cy="314325"/>
          </a:xfrm>
        </p:grpSpPr>
        <p:sp>
          <p:nvSpPr>
            <p:cNvPr id="855" name="Google Shape;855;p54"/>
            <p:cNvSpPr/>
            <p:nvPr/>
          </p:nvSpPr>
          <p:spPr>
            <a:xfrm>
              <a:off x="-38100" y="400050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4"/>
            <p:cNvSpPr/>
            <p:nvPr/>
          </p:nvSpPr>
          <p:spPr>
            <a:xfrm>
              <a:off x="57150" y="485775"/>
              <a:ext cx="228600" cy="228600"/>
            </a:xfrm>
            <a:prstGeom prst="rect">
              <a:avLst/>
            </a:pr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838;p54">
            <a:extLst>
              <a:ext uri="{FF2B5EF4-FFF2-40B4-BE49-F238E27FC236}">
                <a16:creationId xmlns:a16="http://schemas.microsoft.com/office/drawing/2014/main" id="{D471D2AA-CB22-40C9-9516-3F3E3B0C5C89}"/>
              </a:ext>
            </a:extLst>
          </p:cNvPr>
          <p:cNvSpPr txBox="1">
            <a:spLocks/>
          </p:cNvSpPr>
          <p:nvPr/>
        </p:nvSpPr>
        <p:spPr>
          <a:xfrm>
            <a:off x="3035544" y="4274493"/>
            <a:ext cx="2478000" cy="68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IN" sz="1600" dirty="0"/>
              <a:t>Difficult for HR to bring all on same platform</a:t>
            </a:r>
          </a:p>
        </p:txBody>
      </p:sp>
      <p:sp>
        <p:nvSpPr>
          <p:cNvPr id="46" name="Google Shape;838;p54">
            <a:extLst>
              <a:ext uri="{FF2B5EF4-FFF2-40B4-BE49-F238E27FC236}">
                <a16:creationId xmlns:a16="http://schemas.microsoft.com/office/drawing/2014/main" id="{D92423FF-E618-4CD6-8E40-551A92413EDA}"/>
              </a:ext>
            </a:extLst>
          </p:cNvPr>
          <p:cNvSpPr txBox="1">
            <a:spLocks/>
          </p:cNvSpPr>
          <p:nvPr/>
        </p:nvSpPr>
        <p:spPr>
          <a:xfrm>
            <a:off x="654900" y="4074387"/>
            <a:ext cx="2478000" cy="98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lang="en-IN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74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Implications we foresee…</a:t>
            </a:r>
            <a:endParaRPr dirty="0"/>
          </a:p>
        </p:txBody>
      </p:sp>
      <p:sp>
        <p:nvSpPr>
          <p:cNvPr id="1216" name="Google Shape;1216;p74"/>
          <p:cNvSpPr/>
          <p:nvPr/>
        </p:nvSpPr>
        <p:spPr>
          <a:xfrm>
            <a:off x="5695800" y="1404825"/>
            <a:ext cx="791700" cy="7932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74"/>
          <p:cNvSpPr/>
          <p:nvPr/>
        </p:nvSpPr>
        <p:spPr>
          <a:xfrm>
            <a:off x="4966135" y="3565391"/>
            <a:ext cx="791700" cy="7932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74"/>
          <p:cNvSpPr txBox="1"/>
          <p:nvPr/>
        </p:nvSpPr>
        <p:spPr>
          <a:xfrm>
            <a:off x="5735100" y="2045546"/>
            <a:ext cx="713100" cy="5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IN" sz="900" dirty="0">
                <a:solidFill>
                  <a:schemeClr val="hlink"/>
                </a:solidFill>
                <a:latin typeface="Hammersmith One"/>
                <a:sym typeface="Hammersmith One"/>
              </a:rPr>
              <a:t>Employee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hlink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220" name="Google Shape;1220;p74"/>
          <p:cNvSpPr txBox="1"/>
          <p:nvPr/>
        </p:nvSpPr>
        <p:spPr>
          <a:xfrm>
            <a:off x="4988869" y="3784657"/>
            <a:ext cx="7131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hlink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Society</a:t>
            </a:r>
            <a:endParaRPr sz="1200" dirty="0">
              <a:solidFill>
                <a:schemeClr val="hlink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221" name="Google Shape;1221;p74"/>
          <p:cNvSpPr/>
          <p:nvPr/>
        </p:nvSpPr>
        <p:spPr>
          <a:xfrm>
            <a:off x="2303044" y="1984864"/>
            <a:ext cx="791700" cy="7932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74"/>
          <p:cNvSpPr txBox="1"/>
          <p:nvPr/>
        </p:nvSpPr>
        <p:spPr>
          <a:xfrm>
            <a:off x="250291" y="2746358"/>
            <a:ext cx="2325985" cy="1565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hlink"/>
                </a:solidFill>
                <a:latin typeface="Roboto"/>
                <a:ea typeface="Roboto"/>
                <a:sym typeface="Roboto"/>
              </a:rPr>
              <a:t>Breakdown of geographical boundaries- no limitation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Long term imp for company- Cultural hiring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Cost of coordination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200" dirty="0">
              <a:solidFill>
                <a:schemeClr val="hlink"/>
              </a:solidFill>
              <a:latin typeface="Roboto"/>
              <a:ea typeface="Roboto"/>
              <a:sym typeface="Roboto"/>
            </a:endParaRP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200" dirty="0">
              <a:solidFill>
                <a:schemeClr val="hlink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1223" name="Google Shape;1223;p74"/>
          <p:cNvSpPr txBox="1"/>
          <p:nvPr/>
        </p:nvSpPr>
        <p:spPr>
          <a:xfrm>
            <a:off x="2385321" y="2221350"/>
            <a:ext cx="6435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hlink"/>
                </a:solidFill>
                <a:latin typeface="Hammersmith One"/>
                <a:sym typeface="Hammersmith One"/>
              </a:rPr>
              <a:t>Org</a:t>
            </a:r>
            <a:endParaRPr sz="1200" dirty="0">
              <a:solidFill>
                <a:schemeClr val="hlink"/>
              </a:solidFill>
              <a:latin typeface="Hammersmith One"/>
              <a:sym typeface="Hammersmith One"/>
            </a:endParaRPr>
          </a:p>
        </p:txBody>
      </p:sp>
      <p:sp>
        <p:nvSpPr>
          <p:cNvPr id="1224" name="Google Shape;1224;p74"/>
          <p:cNvSpPr txBox="1"/>
          <p:nvPr/>
        </p:nvSpPr>
        <p:spPr>
          <a:xfrm>
            <a:off x="720000" y="3143075"/>
            <a:ext cx="17994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6" name="Google Shape;1226;p74"/>
          <p:cNvSpPr txBox="1"/>
          <p:nvPr/>
        </p:nvSpPr>
        <p:spPr>
          <a:xfrm>
            <a:off x="5960346" y="3276846"/>
            <a:ext cx="2423785" cy="142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Breakdown in professional relationships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" sz="12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isrepresentation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12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edefines professional relationships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" sz="12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vovled couple relationships</a:t>
            </a:r>
            <a:endParaRPr sz="12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7" name="Google Shape;1227;p74"/>
          <p:cNvCxnSpPr>
            <a:cxnSpLocks/>
          </p:cNvCxnSpPr>
          <p:nvPr/>
        </p:nvCxnSpPr>
        <p:spPr>
          <a:xfrm>
            <a:off x="3120562" y="2357826"/>
            <a:ext cx="655252" cy="388532"/>
          </a:xfrm>
          <a:prstGeom prst="curvedConnector2">
            <a:avLst/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9" name="Google Shape;1229;p74"/>
          <p:cNvCxnSpPr>
            <a:stCxn id="1216" idx="2"/>
            <a:endCxn id="1228" idx="7"/>
          </p:cNvCxnSpPr>
          <p:nvPr/>
        </p:nvCxnSpPr>
        <p:spPr>
          <a:xfrm flipH="1">
            <a:off x="5118000" y="1801425"/>
            <a:ext cx="577800" cy="445500"/>
          </a:xfrm>
          <a:prstGeom prst="curvedConnector2">
            <a:avLst/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" name="Google Shape;1230;p74"/>
          <p:cNvCxnSpPr>
            <a:cxnSpLocks/>
          </p:cNvCxnSpPr>
          <p:nvPr/>
        </p:nvCxnSpPr>
        <p:spPr>
          <a:xfrm rot="10800000">
            <a:off x="4411069" y="3565391"/>
            <a:ext cx="577800" cy="306300"/>
          </a:xfrm>
          <a:prstGeom prst="curvedConnector2">
            <a:avLst/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8" name="Google Shape;1228;p74"/>
          <p:cNvSpPr/>
          <p:nvPr/>
        </p:nvSpPr>
        <p:spPr>
          <a:xfrm>
            <a:off x="3799644" y="2020691"/>
            <a:ext cx="1544700" cy="15447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74"/>
          <p:cNvSpPr txBox="1"/>
          <p:nvPr/>
        </p:nvSpPr>
        <p:spPr>
          <a:xfrm>
            <a:off x="3799656" y="2590710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WFA</a:t>
            </a:r>
            <a:endParaRPr sz="3000" dirty="0">
              <a:solidFill>
                <a:schemeClr val="accent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21" name="Google Shape;1226;p74">
            <a:extLst>
              <a:ext uri="{FF2B5EF4-FFF2-40B4-BE49-F238E27FC236}">
                <a16:creationId xmlns:a16="http://schemas.microsoft.com/office/drawing/2014/main" id="{CEB62B3F-4482-4AE3-AD2E-34E239040FF8}"/>
              </a:ext>
            </a:extLst>
          </p:cNvPr>
          <p:cNvSpPr txBox="1"/>
          <p:nvPr/>
        </p:nvSpPr>
        <p:spPr>
          <a:xfrm>
            <a:off x="6526800" y="1091239"/>
            <a:ext cx="2423785" cy="142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Missing coffee table chats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Re-work management principals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HR-OB theories: relook</a:t>
            </a:r>
            <a:endParaRPr sz="12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C4DF-90D5-4E04-AAC3-09C96C6F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524977"/>
            <a:ext cx="7717500" cy="731400"/>
          </a:xfrm>
        </p:spPr>
        <p:txBody>
          <a:bodyPr/>
          <a:lstStyle/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94B1AF-B4DC-4B4F-9355-AF713AF2914A}"/>
              </a:ext>
            </a:extLst>
          </p:cNvPr>
          <p:cNvSpPr txBox="1">
            <a:spLocks/>
          </p:cNvSpPr>
          <p:nvPr/>
        </p:nvSpPr>
        <p:spPr>
          <a:xfrm>
            <a:off x="5291654" y="3782802"/>
            <a:ext cx="3790874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z="1400" dirty="0"/>
              <a:t>rubal.rathi.19pd@bmu.edu.in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38809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59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START WITH FACTS…</a:t>
            </a:r>
            <a:endParaRPr dirty="0"/>
          </a:p>
        </p:txBody>
      </p:sp>
      <p:sp>
        <p:nvSpPr>
          <p:cNvPr id="938" name="Google Shape;938;p59"/>
          <p:cNvSpPr txBox="1"/>
          <p:nvPr/>
        </p:nvSpPr>
        <p:spPr>
          <a:xfrm>
            <a:off x="3949048" y="2744063"/>
            <a:ext cx="1007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800" dirty="0">
                <a:solidFill>
                  <a:schemeClr val="hlink"/>
                </a:solidFill>
                <a:latin typeface="Hammersmith One"/>
                <a:sym typeface="Hammersmith One"/>
              </a:rPr>
              <a:t>70% vs 44%</a:t>
            </a:r>
            <a:endParaRPr sz="1800" dirty="0">
              <a:solidFill>
                <a:schemeClr val="hlink"/>
              </a:solidFill>
              <a:latin typeface="Hammersmith One"/>
              <a:sym typeface="Hammersmith One"/>
            </a:endParaRPr>
          </a:p>
        </p:txBody>
      </p:sp>
      <p:sp>
        <p:nvSpPr>
          <p:cNvPr id="939" name="Google Shape;939;p59"/>
          <p:cNvSpPr txBox="1"/>
          <p:nvPr/>
        </p:nvSpPr>
        <p:spPr>
          <a:xfrm>
            <a:off x="1297835" y="2726470"/>
            <a:ext cx="1007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hlink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76% vs 54%</a:t>
            </a:r>
            <a:endParaRPr sz="1800" dirty="0">
              <a:solidFill>
                <a:schemeClr val="hlink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940" name="Google Shape;940;p59"/>
          <p:cNvSpPr txBox="1"/>
          <p:nvPr/>
        </p:nvSpPr>
        <p:spPr>
          <a:xfrm>
            <a:off x="6169405" y="2690499"/>
            <a:ext cx="1007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hlink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1.5x</a:t>
            </a:r>
            <a:endParaRPr sz="2400" dirty="0">
              <a:solidFill>
                <a:schemeClr val="hlink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941" name="Google Shape;941;p59"/>
          <p:cNvSpPr/>
          <p:nvPr/>
        </p:nvSpPr>
        <p:spPr>
          <a:xfrm>
            <a:off x="3830789" y="2330041"/>
            <a:ext cx="1125659" cy="1125619"/>
          </a:xfrm>
          <a:custGeom>
            <a:avLst/>
            <a:gdLst/>
            <a:ahLst/>
            <a:cxnLst/>
            <a:rect l="l" t="t" r="r" b="b"/>
            <a:pathLst>
              <a:path w="16321" h="16321" fill="none" extrusionOk="0">
                <a:moveTo>
                  <a:pt x="16320" y="8147"/>
                </a:moveTo>
                <a:cubicBezTo>
                  <a:pt x="16320" y="12664"/>
                  <a:pt x="12664" y="16321"/>
                  <a:pt x="8174" y="16321"/>
                </a:cubicBezTo>
                <a:cubicBezTo>
                  <a:pt x="3657" y="16321"/>
                  <a:pt x="1" y="12664"/>
                  <a:pt x="1" y="8147"/>
                </a:cubicBezTo>
                <a:cubicBezTo>
                  <a:pt x="1" y="3657"/>
                  <a:pt x="3657" y="1"/>
                  <a:pt x="8174" y="1"/>
                </a:cubicBezTo>
                <a:cubicBezTo>
                  <a:pt x="12664" y="1"/>
                  <a:pt x="16320" y="3657"/>
                  <a:pt x="16320" y="8147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2" name="Google Shape;942;p59"/>
          <p:cNvGrpSpPr/>
          <p:nvPr/>
        </p:nvGrpSpPr>
        <p:grpSpPr>
          <a:xfrm>
            <a:off x="1179576" y="2330041"/>
            <a:ext cx="1125659" cy="1274062"/>
            <a:chOff x="433894" y="1469326"/>
            <a:chExt cx="1125659" cy="1274062"/>
          </a:xfrm>
        </p:grpSpPr>
        <p:sp>
          <p:nvSpPr>
            <p:cNvPr id="943" name="Google Shape;943;p59"/>
            <p:cNvSpPr/>
            <p:nvPr/>
          </p:nvSpPr>
          <p:spPr>
            <a:xfrm>
              <a:off x="433894" y="1469326"/>
              <a:ext cx="1125659" cy="1125619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9"/>
            <p:cNvSpPr/>
            <p:nvPr/>
          </p:nvSpPr>
          <p:spPr>
            <a:xfrm>
              <a:off x="839669" y="2429288"/>
              <a:ext cx="314100" cy="3141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59"/>
          <p:cNvGrpSpPr/>
          <p:nvPr/>
        </p:nvGrpSpPr>
        <p:grpSpPr>
          <a:xfrm>
            <a:off x="6110276" y="2330040"/>
            <a:ext cx="1125662" cy="1125619"/>
            <a:chOff x="6048788" y="2832138"/>
            <a:chExt cx="1125662" cy="1125619"/>
          </a:xfrm>
        </p:grpSpPr>
        <p:sp>
          <p:nvSpPr>
            <p:cNvPr id="946" name="Google Shape;946;p59"/>
            <p:cNvSpPr/>
            <p:nvPr/>
          </p:nvSpPr>
          <p:spPr>
            <a:xfrm>
              <a:off x="6048788" y="2832138"/>
              <a:ext cx="1125659" cy="1125619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9"/>
            <p:cNvSpPr/>
            <p:nvPr/>
          </p:nvSpPr>
          <p:spPr>
            <a:xfrm>
              <a:off x="6860350" y="3565400"/>
              <a:ext cx="314100" cy="314100"/>
            </a:xfrm>
            <a:prstGeom prst="ellipse">
              <a:avLst/>
            </a:prstGeom>
            <a:solidFill>
              <a:schemeClr val="hlink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59"/>
          <p:cNvSpPr/>
          <p:nvPr/>
        </p:nvSpPr>
        <p:spPr>
          <a:xfrm>
            <a:off x="3923226" y="2251278"/>
            <a:ext cx="314100" cy="3141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47"/>
          <p:cNvPicPr preferRelativeResize="0"/>
          <p:nvPr/>
        </p:nvPicPr>
        <p:blipFill rotWithShape="1">
          <a:blip r:embed="rId3">
            <a:alphaModFix/>
          </a:blip>
          <a:srcRect l="35427" r="645" b="4242"/>
          <a:stretch/>
        </p:blipFill>
        <p:spPr>
          <a:xfrm>
            <a:off x="374321" y="1056556"/>
            <a:ext cx="2340900" cy="2340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41" name="Google Shape;741;p47"/>
          <p:cNvSpPr txBox="1">
            <a:spLocks noGrp="1"/>
          </p:cNvSpPr>
          <p:nvPr>
            <p:ph type="title"/>
          </p:nvPr>
        </p:nvSpPr>
        <p:spPr>
          <a:xfrm>
            <a:off x="3417490" y="652008"/>
            <a:ext cx="5726510" cy="8502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Evolution of remote working</a:t>
            </a:r>
            <a:endParaRPr sz="3200" dirty="0"/>
          </a:p>
        </p:txBody>
      </p:sp>
      <p:grpSp>
        <p:nvGrpSpPr>
          <p:cNvPr id="743" name="Google Shape;743;p47"/>
          <p:cNvGrpSpPr/>
          <p:nvPr/>
        </p:nvGrpSpPr>
        <p:grpSpPr>
          <a:xfrm>
            <a:off x="-554630" y="268564"/>
            <a:ext cx="4086311" cy="3858947"/>
            <a:chOff x="6769200" y="957775"/>
            <a:chExt cx="2911100" cy="2749125"/>
          </a:xfrm>
        </p:grpSpPr>
        <p:sp>
          <p:nvSpPr>
            <p:cNvPr id="744" name="Google Shape;744;p47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4DD6D-678D-495C-9DA7-42B973CA9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345" y="2057400"/>
            <a:ext cx="5125334" cy="850238"/>
          </a:xfrm>
        </p:spPr>
        <p:txBody>
          <a:bodyPr/>
          <a:lstStyle/>
          <a:p>
            <a:pPr marL="101600" indent="0" algn="l">
              <a:buNone/>
            </a:pPr>
            <a:r>
              <a:rPr lang="en-US" dirty="0"/>
              <a:t>From </a:t>
            </a:r>
            <a:r>
              <a:rPr lang="en-US" b="1" dirty="0"/>
              <a:t>Work-from-home (WFH) </a:t>
            </a:r>
            <a:r>
              <a:rPr lang="en-US" dirty="0"/>
              <a:t>to </a:t>
            </a:r>
            <a:r>
              <a:rPr lang="en-US" b="1" dirty="0"/>
              <a:t>Work from Anywhere (WFA)</a:t>
            </a:r>
            <a:endParaRPr lang="en-IN" b="1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2CC487C-9074-40FF-8E0F-00985C3530CF}"/>
              </a:ext>
            </a:extLst>
          </p:cNvPr>
          <p:cNvSpPr txBox="1">
            <a:spLocks/>
          </p:cNvSpPr>
          <p:nvPr/>
        </p:nvSpPr>
        <p:spPr>
          <a:xfrm>
            <a:off x="3718078" y="3211638"/>
            <a:ext cx="5125334" cy="85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○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■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○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■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○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Roboto"/>
              <a:buChar char="■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01600" indent="0" algn="l">
              <a:buFont typeface="Roboto"/>
              <a:buNone/>
            </a:pPr>
            <a:r>
              <a:rPr lang="en-US" sz="3200" dirty="0">
                <a:solidFill>
                  <a:schemeClr val="accent4"/>
                </a:solidFill>
                <a:latin typeface="Hammersmith One"/>
                <a:sym typeface="Hammersmith One"/>
              </a:rPr>
              <a:t>How are they different?</a:t>
            </a:r>
            <a:endParaRPr lang="en-IN" sz="3200" dirty="0">
              <a:solidFill>
                <a:schemeClr val="accent4"/>
              </a:solidFill>
              <a:latin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2"/>
          <p:cNvSpPr txBox="1">
            <a:spLocks noGrp="1"/>
          </p:cNvSpPr>
          <p:nvPr>
            <p:ph type="title"/>
          </p:nvPr>
        </p:nvSpPr>
        <p:spPr>
          <a:xfrm>
            <a:off x="74344" y="151870"/>
            <a:ext cx="6739924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does literature tell us?</a:t>
            </a:r>
            <a:endParaRPr dirty="0"/>
          </a:p>
        </p:txBody>
      </p:sp>
      <p:sp>
        <p:nvSpPr>
          <p:cNvPr id="4" name="Google Shape;742;p47">
            <a:extLst>
              <a:ext uri="{FF2B5EF4-FFF2-40B4-BE49-F238E27FC236}">
                <a16:creationId xmlns:a16="http://schemas.microsoft.com/office/drawing/2014/main" id="{33459E5B-DC9B-4B1B-A28B-F716C921702A}"/>
              </a:ext>
            </a:extLst>
          </p:cNvPr>
          <p:cNvSpPr txBox="1">
            <a:spLocks/>
          </p:cNvSpPr>
          <p:nvPr/>
        </p:nvSpPr>
        <p:spPr>
          <a:xfrm>
            <a:off x="734701" y="1429245"/>
            <a:ext cx="5284436" cy="304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AutoNum type="arabi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oboto"/>
              <a:buAutoNum type="alphaL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oboto"/>
              <a:buAutoNum type="romanL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oboto"/>
              <a:buAutoNum type="arabi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oboto"/>
              <a:buAutoNum type="alphaL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oboto"/>
              <a:buAutoNum type="romanL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oboto"/>
              <a:buAutoNum type="arabi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oboto"/>
              <a:buAutoNum type="alphaL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800"/>
              <a:buFont typeface="Roboto"/>
              <a:buAutoNum type="romanL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2900">
              <a:spcAft>
                <a:spcPts val="1600"/>
              </a:spcAft>
            </a:pPr>
            <a:r>
              <a:rPr lang="en" sz="1800" dirty="0"/>
              <a:t>Acceptance of adaptive workspaces</a:t>
            </a:r>
          </a:p>
          <a:p>
            <a:pPr marL="342900">
              <a:spcAft>
                <a:spcPts val="1600"/>
              </a:spcAft>
            </a:pPr>
            <a:r>
              <a:rPr lang="en-IN" sz="1800" dirty="0"/>
              <a:t>M</a:t>
            </a:r>
            <a:r>
              <a:rPr lang="en" sz="1800" dirty="0"/>
              <a:t>any nomenclatures over time</a:t>
            </a:r>
          </a:p>
          <a:p>
            <a:pPr marL="342900">
              <a:spcAft>
                <a:spcPts val="1600"/>
              </a:spcAft>
            </a:pPr>
            <a:r>
              <a:rPr lang="en-IN" sz="1800" dirty="0"/>
              <a:t>F</a:t>
            </a:r>
            <a:r>
              <a:rPr lang="en" sz="1800" dirty="0"/>
              <a:t>ocus of studies on</a:t>
            </a:r>
          </a:p>
          <a:p>
            <a:pPr marL="0" indent="0">
              <a:spcAft>
                <a:spcPts val="1600"/>
              </a:spcAft>
              <a:buFont typeface="Roboto"/>
              <a:buNone/>
            </a:pPr>
            <a:r>
              <a:rPr lang="en" sz="1800" dirty="0"/>
              <a:t>	- Better work-life balance</a:t>
            </a:r>
          </a:p>
          <a:p>
            <a:pPr marL="0" indent="0">
              <a:spcAft>
                <a:spcPts val="1600"/>
              </a:spcAft>
              <a:buFont typeface="Roboto"/>
              <a:buNone/>
            </a:pPr>
            <a:r>
              <a:rPr lang="en" sz="1800" dirty="0"/>
              <a:t>	- Performance</a:t>
            </a:r>
          </a:p>
          <a:p>
            <a:pPr marL="0" indent="0">
              <a:spcAft>
                <a:spcPts val="1600"/>
              </a:spcAft>
              <a:buFont typeface="Roboto"/>
              <a:buNone/>
            </a:pPr>
            <a:r>
              <a:rPr lang="en" sz="1800" dirty="0"/>
              <a:t>	- Gender-equality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71"/>
          <p:cNvSpPr/>
          <p:nvPr/>
        </p:nvSpPr>
        <p:spPr>
          <a:xfrm>
            <a:off x="1716275" y="1138571"/>
            <a:ext cx="2904600" cy="29040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71"/>
          <p:cNvSpPr/>
          <p:nvPr/>
        </p:nvSpPr>
        <p:spPr>
          <a:xfrm>
            <a:off x="4967020" y="1138571"/>
            <a:ext cx="2904600" cy="29040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71"/>
          <p:cNvSpPr txBox="1">
            <a:spLocks noGrp="1"/>
          </p:cNvSpPr>
          <p:nvPr>
            <p:ph type="body" idx="1"/>
          </p:nvPr>
        </p:nvSpPr>
        <p:spPr>
          <a:xfrm>
            <a:off x="2077174" y="2131713"/>
            <a:ext cx="2430325" cy="1326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/>
            <a:r>
              <a:rPr lang="en-IN" sz="14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Geographic flexibility</a:t>
            </a:r>
          </a:p>
          <a:p>
            <a:pPr marL="285750" indent="-285750" algn="l"/>
            <a:r>
              <a:rPr lang="en-IN" sz="14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Psychological advantages</a:t>
            </a:r>
          </a:p>
          <a:p>
            <a:pPr marL="285750" indent="-285750" algn="l"/>
            <a:r>
              <a:rPr lang="en-IN" sz="14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Financial benefits</a:t>
            </a:r>
          </a:p>
          <a:p>
            <a:pPr marL="285750" indent="-285750" algn="l"/>
            <a:r>
              <a:rPr lang="en-IN" sz="14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Increased productivity</a:t>
            </a:r>
          </a:p>
          <a:p>
            <a:pPr marL="285750" indent="-285750" algn="l"/>
            <a:endParaRPr lang="en-IN" sz="12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l"/>
            <a:endParaRPr lang="en-IN" sz="12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l"/>
            <a:endParaRPr lang="en-IN" sz="12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l"/>
            <a:endParaRPr lang="en-IN" sz="12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8" name="Google Shape;1168;p71"/>
          <p:cNvSpPr/>
          <p:nvPr/>
        </p:nvSpPr>
        <p:spPr>
          <a:xfrm>
            <a:off x="1757200" y="1138581"/>
            <a:ext cx="714600" cy="71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71"/>
          <p:cNvSpPr/>
          <p:nvPr/>
        </p:nvSpPr>
        <p:spPr>
          <a:xfrm>
            <a:off x="6973159" y="3364181"/>
            <a:ext cx="714600" cy="714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71"/>
          <p:cNvSpPr txBox="1">
            <a:spLocks noGrp="1"/>
          </p:cNvSpPr>
          <p:nvPr>
            <p:ph type="title"/>
          </p:nvPr>
        </p:nvSpPr>
        <p:spPr>
          <a:xfrm>
            <a:off x="2141675" y="1689300"/>
            <a:ext cx="1901400" cy="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Pros</a:t>
            </a:r>
            <a:endParaRPr dirty="0"/>
          </a:p>
        </p:txBody>
      </p:sp>
      <p:sp>
        <p:nvSpPr>
          <p:cNvPr id="1171" name="Google Shape;1171;p71"/>
          <p:cNvSpPr txBox="1">
            <a:spLocks noGrp="1"/>
          </p:cNvSpPr>
          <p:nvPr>
            <p:ph type="title" idx="3"/>
          </p:nvPr>
        </p:nvSpPr>
        <p:spPr>
          <a:xfrm>
            <a:off x="5468619" y="1550873"/>
            <a:ext cx="1901400" cy="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</a:t>
            </a:r>
            <a:endParaRPr dirty="0"/>
          </a:p>
        </p:txBody>
      </p:sp>
      <p:sp>
        <p:nvSpPr>
          <p:cNvPr id="10" name="Google Shape;1788;p93">
            <a:extLst>
              <a:ext uri="{FF2B5EF4-FFF2-40B4-BE49-F238E27FC236}">
                <a16:creationId xmlns:a16="http://schemas.microsoft.com/office/drawing/2014/main" id="{6D0647CD-FA29-4A01-9208-7F0E29597E65}"/>
              </a:ext>
            </a:extLst>
          </p:cNvPr>
          <p:cNvSpPr txBox="1">
            <a:spLocks/>
          </p:cNvSpPr>
          <p:nvPr/>
        </p:nvSpPr>
        <p:spPr>
          <a:xfrm>
            <a:off x="576302" y="267905"/>
            <a:ext cx="6287179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l"/>
            <a:r>
              <a:rPr lang="en-IN" dirty="0"/>
              <a:t>Work from Anywhere- what works, what doesn’t…</a:t>
            </a:r>
          </a:p>
        </p:txBody>
      </p:sp>
      <p:sp>
        <p:nvSpPr>
          <p:cNvPr id="13" name="Google Shape;1166;p71">
            <a:extLst>
              <a:ext uri="{FF2B5EF4-FFF2-40B4-BE49-F238E27FC236}">
                <a16:creationId xmlns:a16="http://schemas.microsoft.com/office/drawing/2014/main" id="{240E5F09-CA93-4FAF-A5B5-495203C9261F}"/>
              </a:ext>
            </a:extLst>
          </p:cNvPr>
          <p:cNvSpPr txBox="1">
            <a:spLocks/>
          </p:cNvSpPr>
          <p:nvPr/>
        </p:nvSpPr>
        <p:spPr>
          <a:xfrm>
            <a:off x="5204156" y="1957073"/>
            <a:ext cx="2430325" cy="132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 algn="l"/>
            <a:r>
              <a:rPr lang="en-IN" sz="14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Increased coordination costs</a:t>
            </a:r>
          </a:p>
          <a:p>
            <a:pPr marL="285750" indent="-285750" algn="l"/>
            <a:r>
              <a:rPr lang="en-IN" sz="14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Limit tacit coordination</a:t>
            </a:r>
          </a:p>
          <a:p>
            <a:pPr marL="285750" indent="-285750" algn="l"/>
            <a:r>
              <a:rPr lang="en-IN" sz="14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Increased knowledge sharing costs</a:t>
            </a:r>
          </a:p>
          <a:p>
            <a:pPr marL="285750" indent="-285750" algn="l"/>
            <a:r>
              <a:rPr lang="en-IN" sz="1400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Professional isolation</a:t>
            </a:r>
          </a:p>
          <a:p>
            <a:pPr marL="285750" indent="-285750" algn="l"/>
            <a:endParaRPr lang="en-IN" sz="14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l"/>
            <a:endParaRPr lang="en-IN" sz="14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l"/>
            <a:endParaRPr lang="en-IN" sz="14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l"/>
            <a:endParaRPr lang="en-IN" sz="1200" dirty="0">
              <a:solidFill>
                <a:schemeClr val="hlink"/>
              </a:solidFill>
            </a:endParaRPr>
          </a:p>
          <a:p>
            <a:pPr marL="285750" indent="-285750" algn="l"/>
            <a:endParaRPr lang="en-IN" sz="1200" dirty="0">
              <a:solidFill>
                <a:schemeClr val="hlink"/>
              </a:solidFill>
            </a:endParaRPr>
          </a:p>
          <a:p>
            <a:pPr marL="285750" indent="-285750" algn="l"/>
            <a:endParaRPr lang="en-IN" sz="1200" dirty="0">
              <a:solidFill>
                <a:schemeClr val="hlink"/>
              </a:solidFill>
            </a:endParaRPr>
          </a:p>
          <a:p>
            <a:pPr marL="285750" indent="-285750" algn="l"/>
            <a:endParaRPr lang="en-IN" sz="12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1"/>
          <p:cNvSpPr txBox="1">
            <a:spLocks noGrp="1"/>
          </p:cNvSpPr>
          <p:nvPr>
            <p:ph type="title"/>
          </p:nvPr>
        </p:nvSpPr>
        <p:spPr>
          <a:xfrm>
            <a:off x="0" y="310900"/>
            <a:ext cx="5096786" cy="484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What the world is talking about…</a:t>
            </a:r>
            <a:endParaRPr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6AFD1A-43B5-46C6-AB98-192319A48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8" y="2201300"/>
            <a:ext cx="2549299" cy="20633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FB8235-16BA-46B5-87DF-154E00EF4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485" y="1351989"/>
            <a:ext cx="2351851" cy="24395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116AD1-746E-4B4D-8E15-508F31D45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151" y="310900"/>
            <a:ext cx="3678091" cy="27585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53"/>
          <p:cNvSpPr txBox="1">
            <a:spLocks noGrp="1"/>
          </p:cNvSpPr>
          <p:nvPr>
            <p:ph type="title"/>
          </p:nvPr>
        </p:nvSpPr>
        <p:spPr>
          <a:xfrm>
            <a:off x="713225" y="294998"/>
            <a:ext cx="7717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Role of Gender</a:t>
            </a:r>
            <a:endParaRPr dirty="0"/>
          </a:p>
        </p:txBody>
      </p:sp>
      <p:sp>
        <p:nvSpPr>
          <p:cNvPr id="812" name="Google Shape;812;p53"/>
          <p:cNvSpPr/>
          <p:nvPr/>
        </p:nvSpPr>
        <p:spPr>
          <a:xfrm>
            <a:off x="3482978" y="1685375"/>
            <a:ext cx="2034300" cy="2034300"/>
          </a:xfrm>
          <a:prstGeom prst="ellipse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53"/>
          <p:cNvSpPr/>
          <p:nvPr/>
        </p:nvSpPr>
        <p:spPr>
          <a:xfrm>
            <a:off x="3632435" y="1846325"/>
            <a:ext cx="314100" cy="31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53"/>
          <p:cNvSpPr/>
          <p:nvPr/>
        </p:nvSpPr>
        <p:spPr>
          <a:xfrm>
            <a:off x="3772960" y="3405575"/>
            <a:ext cx="314100" cy="31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53"/>
          <p:cNvSpPr/>
          <p:nvPr/>
        </p:nvSpPr>
        <p:spPr>
          <a:xfrm>
            <a:off x="5315008" y="2576482"/>
            <a:ext cx="314100" cy="314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53"/>
          <p:cNvSpPr txBox="1">
            <a:spLocks noGrp="1"/>
          </p:cNvSpPr>
          <p:nvPr>
            <p:ph type="body" idx="4294967295"/>
          </p:nvPr>
        </p:nvSpPr>
        <p:spPr>
          <a:xfrm>
            <a:off x="997893" y="1801025"/>
            <a:ext cx="19206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Industry based</a:t>
            </a:r>
            <a:endParaRPr dirty="0"/>
          </a:p>
        </p:txBody>
      </p:sp>
      <p:sp>
        <p:nvSpPr>
          <p:cNvPr id="817" name="Google Shape;817;p53"/>
          <p:cNvSpPr txBox="1"/>
          <p:nvPr/>
        </p:nvSpPr>
        <p:spPr>
          <a:xfrm>
            <a:off x="2744850" y="1819450"/>
            <a:ext cx="1066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01</a:t>
            </a:r>
            <a:endParaRPr sz="3600" b="1">
              <a:solidFill>
                <a:schemeClr val="accent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818" name="Google Shape;818;p53"/>
          <p:cNvSpPr txBox="1"/>
          <p:nvPr/>
        </p:nvSpPr>
        <p:spPr>
          <a:xfrm>
            <a:off x="2862874" y="3388382"/>
            <a:ext cx="1066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03</a:t>
            </a:r>
            <a:endParaRPr sz="3600" b="1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819" name="Google Shape;819;p53"/>
          <p:cNvSpPr txBox="1"/>
          <p:nvPr/>
        </p:nvSpPr>
        <p:spPr>
          <a:xfrm>
            <a:off x="5517278" y="2531182"/>
            <a:ext cx="1066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3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02</a:t>
            </a:r>
            <a:endParaRPr sz="3600" b="1" dirty="0">
              <a:solidFill>
                <a:schemeClr val="accent3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820" name="Google Shape;820;p53"/>
          <p:cNvSpPr txBox="1">
            <a:spLocks noGrp="1"/>
          </p:cNvSpPr>
          <p:nvPr>
            <p:ph type="body" idx="4294967295"/>
          </p:nvPr>
        </p:nvSpPr>
        <p:spPr>
          <a:xfrm>
            <a:off x="1004975" y="3107425"/>
            <a:ext cx="19206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Adoption of technology- UTAD</a:t>
            </a:r>
            <a:endParaRPr dirty="0"/>
          </a:p>
        </p:txBody>
      </p:sp>
      <p:sp>
        <p:nvSpPr>
          <p:cNvPr id="821" name="Google Shape;821;p53"/>
          <p:cNvSpPr txBox="1">
            <a:spLocks noGrp="1"/>
          </p:cNvSpPr>
          <p:nvPr>
            <p:ph type="body" idx="4294967295"/>
          </p:nvPr>
        </p:nvSpPr>
        <p:spPr>
          <a:xfrm>
            <a:off x="6482168" y="2320275"/>
            <a:ext cx="19206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nl-NL" dirty="0"/>
              <a:t>Gender Role Theory (Gutek et al 1991)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6289E-0691-41DB-898E-C52ABDB5D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37" y="0"/>
            <a:ext cx="3403063" cy="2034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60"/>
          <p:cNvSpPr txBox="1">
            <a:spLocks noGrp="1"/>
          </p:cNvSpPr>
          <p:nvPr>
            <p:ph type="title"/>
          </p:nvPr>
        </p:nvSpPr>
        <p:spPr>
          <a:xfrm>
            <a:off x="713225" y="310900"/>
            <a:ext cx="7717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Research Proposition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5" name="Google Shape;955;p60"/>
          <p:cNvSpPr txBox="1"/>
          <p:nvPr/>
        </p:nvSpPr>
        <p:spPr>
          <a:xfrm>
            <a:off x="662516" y="1393260"/>
            <a:ext cx="2071867" cy="86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4"/>
                </a:solidFill>
                <a:latin typeface="Hammersmith One"/>
              </a:rPr>
              <a:t>Women will prefer the WFA alternative against WFH</a:t>
            </a:r>
            <a:endParaRPr dirty="0">
              <a:solidFill>
                <a:schemeClr val="accent4"/>
              </a:solidFill>
              <a:latin typeface="Hammersmith One"/>
              <a:sym typeface="Hammersmith One"/>
            </a:endParaRPr>
          </a:p>
        </p:txBody>
      </p:sp>
      <p:sp>
        <p:nvSpPr>
          <p:cNvPr id="959" name="Google Shape;959;p60"/>
          <p:cNvSpPr txBox="1"/>
          <p:nvPr/>
        </p:nvSpPr>
        <p:spPr>
          <a:xfrm>
            <a:off x="6381912" y="2028762"/>
            <a:ext cx="15447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  <a:latin typeface="Hammersmith One"/>
                <a:sym typeface="Hammersmith One"/>
              </a:rPr>
              <a:t>Gender Role Theory</a:t>
            </a:r>
            <a:endParaRPr dirty="0">
              <a:solidFill>
                <a:schemeClr val="accent4"/>
              </a:solidFill>
              <a:latin typeface="Hammersmith One"/>
              <a:sym typeface="Hammersmith One"/>
            </a:endParaRPr>
          </a:p>
        </p:txBody>
      </p:sp>
      <p:sp>
        <p:nvSpPr>
          <p:cNvPr id="960" name="Google Shape;960;p60"/>
          <p:cNvSpPr/>
          <p:nvPr/>
        </p:nvSpPr>
        <p:spPr>
          <a:xfrm>
            <a:off x="3473740" y="1851500"/>
            <a:ext cx="2034300" cy="2034300"/>
          </a:xfrm>
          <a:prstGeom prst="ellipse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0"/>
          <p:cNvSpPr/>
          <p:nvPr/>
        </p:nvSpPr>
        <p:spPr>
          <a:xfrm>
            <a:off x="3077215" y="1554375"/>
            <a:ext cx="1240500" cy="12402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0"/>
          <p:cNvSpPr/>
          <p:nvPr/>
        </p:nvSpPr>
        <p:spPr>
          <a:xfrm rot="-2025368">
            <a:off x="3361016" y="2937265"/>
            <a:ext cx="1082498" cy="1153389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0"/>
          <p:cNvSpPr/>
          <p:nvPr/>
        </p:nvSpPr>
        <p:spPr>
          <a:xfrm>
            <a:off x="4534315" y="2140025"/>
            <a:ext cx="1458000" cy="14574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4" name="Google Shape;964;p60"/>
          <p:cNvCxnSpPr>
            <a:stCxn id="961" idx="1"/>
          </p:cNvCxnSpPr>
          <p:nvPr/>
        </p:nvCxnSpPr>
        <p:spPr>
          <a:xfrm rot="10800000">
            <a:off x="2818782" y="1735998"/>
            <a:ext cx="440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5" name="Google Shape;965;p60"/>
          <p:cNvCxnSpPr>
            <a:stCxn id="963" idx="7"/>
          </p:cNvCxnSpPr>
          <p:nvPr/>
        </p:nvCxnSpPr>
        <p:spPr>
          <a:xfrm>
            <a:off x="5778796" y="2353456"/>
            <a:ext cx="567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6" name="Google Shape;966;p60"/>
          <p:cNvCxnSpPr>
            <a:stCxn id="962" idx="1"/>
          </p:cNvCxnSpPr>
          <p:nvPr/>
        </p:nvCxnSpPr>
        <p:spPr>
          <a:xfrm rot="10800000">
            <a:off x="2797604" y="3387635"/>
            <a:ext cx="559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7" name="Google Shape;967;p60"/>
          <p:cNvGrpSpPr/>
          <p:nvPr/>
        </p:nvGrpSpPr>
        <p:grpSpPr>
          <a:xfrm>
            <a:off x="3398847" y="1959699"/>
            <a:ext cx="479004" cy="477530"/>
            <a:chOff x="3513010" y="3816134"/>
            <a:chExt cx="362223" cy="361108"/>
          </a:xfrm>
        </p:grpSpPr>
        <p:sp>
          <p:nvSpPr>
            <p:cNvPr id="968" name="Google Shape;968;p60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0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0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0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60"/>
          <p:cNvGrpSpPr/>
          <p:nvPr/>
        </p:nvGrpSpPr>
        <p:grpSpPr>
          <a:xfrm>
            <a:off x="3657584" y="3274764"/>
            <a:ext cx="487134" cy="478119"/>
            <a:chOff x="1731934" y="3355639"/>
            <a:chExt cx="368371" cy="361554"/>
          </a:xfrm>
        </p:grpSpPr>
        <p:sp>
          <p:nvSpPr>
            <p:cNvPr id="973" name="Google Shape;973;p60"/>
            <p:cNvSpPr/>
            <p:nvPr/>
          </p:nvSpPr>
          <p:spPr>
            <a:xfrm>
              <a:off x="1812336" y="3533963"/>
              <a:ext cx="41762" cy="41762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0"/>
            <p:cNvSpPr/>
            <p:nvPr/>
          </p:nvSpPr>
          <p:spPr>
            <a:xfrm>
              <a:off x="1731934" y="3355639"/>
              <a:ext cx="368371" cy="361554"/>
            </a:xfrm>
            <a:custGeom>
              <a:avLst/>
              <a:gdLst/>
              <a:ahLst/>
              <a:cxnLst/>
              <a:rect l="l" t="t" r="r" b="b"/>
              <a:pathLst>
                <a:path w="11564" h="11350" extrusionOk="0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" name="Google Shape;975;p60"/>
          <p:cNvSpPr/>
          <p:nvPr/>
        </p:nvSpPr>
        <p:spPr>
          <a:xfrm>
            <a:off x="5014411" y="2571750"/>
            <a:ext cx="458952" cy="472474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0"/>
          <p:cNvSpPr/>
          <p:nvPr/>
        </p:nvSpPr>
        <p:spPr>
          <a:xfrm>
            <a:off x="4606225" y="1736010"/>
            <a:ext cx="286200" cy="286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1D8274-749A-4FBC-AC45-EC50FC412BF9}"/>
              </a:ext>
            </a:extLst>
          </p:cNvPr>
          <p:cNvSpPr txBox="1"/>
          <p:nvPr/>
        </p:nvSpPr>
        <p:spPr>
          <a:xfrm>
            <a:off x="452033" y="3263735"/>
            <a:ext cx="25126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accent4"/>
                </a:solidFill>
                <a:latin typeface="Hammersmith One"/>
              </a:rPr>
              <a:t>Ceteris paribus, men will not accord preference to WFH or WFA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2"/>
          <p:cNvSpPr txBox="1">
            <a:spLocks noGrp="1"/>
          </p:cNvSpPr>
          <p:nvPr>
            <p:ph type="title"/>
          </p:nvPr>
        </p:nvSpPr>
        <p:spPr>
          <a:xfrm>
            <a:off x="74344" y="151870"/>
            <a:ext cx="6739924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METHODOLOGY</a:t>
            </a:r>
            <a:endParaRPr dirty="0"/>
          </a:p>
        </p:txBody>
      </p:sp>
      <p:sp>
        <p:nvSpPr>
          <p:cNvPr id="4" name="Google Shape;742;p47">
            <a:extLst>
              <a:ext uri="{FF2B5EF4-FFF2-40B4-BE49-F238E27FC236}">
                <a16:creationId xmlns:a16="http://schemas.microsoft.com/office/drawing/2014/main" id="{33459E5B-DC9B-4B1B-A28B-F716C921702A}"/>
              </a:ext>
            </a:extLst>
          </p:cNvPr>
          <p:cNvSpPr txBox="1">
            <a:spLocks/>
          </p:cNvSpPr>
          <p:nvPr/>
        </p:nvSpPr>
        <p:spPr>
          <a:xfrm>
            <a:off x="710847" y="1309976"/>
            <a:ext cx="5284436" cy="304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AutoNum type="arabi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oboto"/>
              <a:buAutoNum type="alphaL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oboto"/>
              <a:buAutoNum type="romanL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oboto"/>
              <a:buAutoNum type="arabi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oboto"/>
              <a:buAutoNum type="alphaL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oboto"/>
              <a:buAutoNum type="romanL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oboto"/>
              <a:buAutoNum type="arabi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oboto"/>
              <a:buAutoNum type="alphaL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800"/>
              <a:buFont typeface="Roboto"/>
              <a:buAutoNum type="romanLcPeriod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IN" sz="1800" dirty="0">
                <a:solidFill>
                  <a:schemeClr val="accent3"/>
                </a:solidFill>
              </a:rPr>
              <a:t>M</a:t>
            </a:r>
            <a:r>
              <a:rPr lang="en" sz="1800" dirty="0">
                <a:solidFill>
                  <a:schemeClr val="accent3"/>
                </a:solidFill>
              </a:rPr>
              <a:t>ixed methods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" sz="1800" dirty="0"/>
              <a:t>	- Qualitative (Interviews)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" sz="1800" dirty="0"/>
              <a:t>	- Framework testing with broad 		respondent group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IN" sz="1800" dirty="0">
                <a:solidFill>
                  <a:schemeClr val="accent3"/>
                </a:solidFill>
              </a:rPr>
              <a:t>R</a:t>
            </a:r>
            <a:r>
              <a:rPr lang="en" sz="1800" dirty="0">
                <a:solidFill>
                  <a:schemeClr val="accent3"/>
                </a:solidFill>
              </a:rPr>
              <a:t>espondent Profile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" sz="1800" dirty="0"/>
              <a:t>	- Equal mix of genders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IN" sz="1800" dirty="0">
                <a:solidFill>
                  <a:schemeClr val="accent3"/>
                </a:solidFill>
              </a:rPr>
              <a:t>I</a:t>
            </a:r>
            <a:r>
              <a:rPr lang="en" sz="1800" dirty="0">
                <a:solidFill>
                  <a:schemeClr val="accent3"/>
                </a:solidFill>
              </a:rPr>
              <a:t>ndustries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" sz="1800" dirty="0"/>
              <a:t>	- Diverse sectors</a:t>
            </a:r>
          </a:p>
        </p:txBody>
      </p:sp>
    </p:spTree>
    <p:extLst>
      <p:ext uri="{BB962C8B-B14F-4D97-AF65-F5344CB8AC3E}">
        <p14:creationId xmlns:p14="http://schemas.microsoft.com/office/powerpoint/2010/main" val="2580410499"/>
      </p:ext>
    </p:extLst>
  </p:cSld>
  <p:clrMapOvr>
    <a:masterClrMapping/>
  </p:clrMapOvr>
</p:sld>
</file>

<file path=ppt/theme/theme1.xml><?xml version="1.0" encoding="utf-8"?>
<a:theme xmlns:a="http://schemas.openxmlformats.org/drawingml/2006/main" name="Grammar Lesson XL by Slidesgo">
  <a:themeElements>
    <a:clrScheme name="Simple Light">
      <a:dk1>
        <a:srgbClr val="FFFFFF"/>
      </a:dk1>
      <a:lt1>
        <a:srgbClr val="000000"/>
      </a:lt1>
      <a:dk2>
        <a:srgbClr val="E9E3CB"/>
      </a:dk2>
      <a:lt2>
        <a:srgbClr val="FFD7A1"/>
      </a:lt2>
      <a:accent1>
        <a:srgbClr val="68A1A4"/>
      </a:accent1>
      <a:accent2>
        <a:srgbClr val="DA8737"/>
      </a:accent2>
      <a:accent3>
        <a:srgbClr val="D56534"/>
      </a:accent3>
      <a:accent4>
        <a:srgbClr val="5A1B00"/>
      </a:accent4>
      <a:accent5>
        <a:srgbClr val="68A1A4"/>
      </a:accent5>
      <a:accent6>
        <a:srgbClr val="DA8737"/>
      </a:accent6>
      <a:hlink>
        <a:srgbClr val="1916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400</Words>
  <Application>Microsoft Office PowerPoint</Application>
  <PresentationFormat>On-screen Show (16:9)</PresentationFormat>
  <Paragraphs>88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Roboto</vt:lpstr>
      <vt:lpstr>Calibri</vt:lpstr>
      <vt:lpstr>Hammersmith One</vt:lpstr>
      <vt:lpstr>Grammar Lesson XL by Slidesgo</vt:lpstr>
      <vt:lpstr>Exploring the Role of Gender in Promoting Work from Anywhere in the New Normal</vt:lpstr>
      <vt:lpstr>LET’S START WITH FACTS…</vt:lpstr>
      <vt:lpstr>Evolution of remote working</vt:lpstr>
      <vt:lpstr>What does literature tell us?</vt:lpstr>
      <vt:lpstr>Pros</vt:lpstr>
      <vt:lpstr>What the world is talking about…</vt:lpstr>
      <vt:lpstr>Role of Gender</vt:lpstr>
      <vt:lpstr>Research Proposition  </vt:lpstr>
      <vt:lpstr>METHODOLOGY</vt:lpstr>
      <vt:lpstr>Preliminary Findings…</vt:lpstr>
      <vt:lpstr>Implications we foresee…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Role of Gender in Promoting Work from Anywhere in the New Normal</dc:title>
  <cp:lastModifiedBy>Rubal Rathi</cp:lastModifiedBy>
  <cp:revision>48</cp:revision>
  <dcterms:modified xsi:type="dcterms:W3CDTF">2021-05-15T07:41:00Z</dcterms:modified>
</cp:coreProperties>
</file>