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99" r:id="rId2"/>
    <p:sldId id="311" r:id="rId3"/>
    <p:sldId id="301" r:id="rId4"/>
    <p:sldId id="314" r:id="rId5"/>
    <p:sldId id="302" r:id="rId6"/>
    <p:sldId id="307" r:id="rId7"/>
    <p:sldId id="308" r:id="rId8"/>
    <p:sldId id="312" r:id="rId9"/>
    <p:sldId id="309" r:id="rId10"/>
    <p:sldId id="315" r:id="rId11"/>
    <p:sldId id="31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85"/>
    <p:restoredTop sz="94659"/>
  </p:normalViewPr>
  <p:slideViewPr>
    <p:cSldViewPr snapToGrid="0" snapToObjects="1">
      <p:cViewPr varScale="1">
        <p:scale>
          <a:sx n="88" d="100"/>
          <a:sy n="88" d="100"/>
        </p:scale>
        <p:origin x="480" y="6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4119F6-FFE2-4F57-802C-1E0339FEFD6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C65487E-6676-43E2-8D1D-459A1119B43B}">
      <dgm:prSet/>
      <dgm:spPr/>
      <dgm:t>
        <a:bodyPr/>
        <a:lstStyle/>
        <a:p>
          <a:r>
            <a:rPr lang="en-US" dirty="0">
              <a:latin typeface="Garamond" panose="02020404030301010803" pitchFamily="18" charset="0"/>
            </a:rPr>
            <a:t>Explore aspects of Power dynamics that inform supply chain relationships</a:t>
          </a:r>
        </a:p>
      </dgm:t>
    </dgm:pt>
    <dgm:pt modelId="{D92B441A-72A4-4395-964A-023535A7817E}" type="parTrans" cxnId="{3E37E2A5-3427-4229-83AF-A87E4A3DB55C}">
      <dgm:prSet/>
      <dgm:spPr/>
      <dgm:t>
        <a:bodyPr/>
        <a:lstStyle/>
        <a:p>
          <a:endParaRPr lang="en-US">
            <a:latin typeface="Garamond" panose="02020404030301010803" pitchFamily="18" charset="0"/>
          </a:endParaRPr>
        </a:p>
      </dgm:t>
    </dgm:pt>
    <dgm:pt modelId="{F9A83A93-4C4B-4B0D-9747-345BF415ECF2}" type="sibTrans" cxnId="{3E37E2A5-3427-4229-83AF-A87E4A3DB55C}">
      <dgm:prSet/>
      <dgm:spPr/>
      <dgm:t>
        <a:bodyPr/>
        <a:lstStyle/>
        <a:p>
          <a:endParaRPr lang="en-US">
            <a:latin typeface="Garamond" panose="02020404030301010803" pitchFamily="18" charset="0"/>
          </a:endParaRPr>
        </a:p>
      </dgm:t>
    </dgm:pt>
    <dgm:pt modelId="{B1C0C5F5-8331-41DC-B3C5-E0605A3F5C3A}">
      <dgm:prSet/>
      <dgm:spPr/>
      <dgm:t>
        <a:bodyPr/>
        <a:lstStyle/>
        <a:p>
          <a:r>
            <a:rPr lang="en-US" dirty="0">
              <a:latin typeface="Garamond" panose="02020404030301010803" pitchFamily="18" charset="0"/>
            </a:rPr>
            <a:t>Introduce the work of Mary Parker Follett and how this can influence the understanding of Power</a:t>
          </a:r>
        </a:p>
      </dgm:t>
    </dgm:pt>
    <dgm:pt modelId="{D0673643-F4AA-418B-BF04-A8B0616C7827}" type="parTrans" cxnId="{830B4E71-CD57-49F0-9B8F-960F071DD91F}">
      <dgm:prSet/>
      <dgm:spPr/>
      <dgm:t>
        <a:bodyPr/>
        <a:lstStyle/>
        <a:p>
          <a:endParaRPr lang="en-US">
            <a:latin typeface="Garamond" panose="02020404030301010803" pitchFamily="18" charset="0"/>
          </a:endParaRPr>
        </a:p>
      </dgm:t>
    </dgm:pt>
    <dgm:pt modelId="{25C5BE77-E9A3-4460-899C-3437F74728B9}" type="sibTrans" cxnId="{830B4E71-CD57-49F0-9B8F-960F071DD91F}">
      <dgm:prSet/>
      <dgm:spPr/>
      <dgm:t>
        <a:bodyPr/>
        <a:lstStyle/>
        <a:p>
          <a:endParaRPr lang="en-US">
            <a:latin typeface="Garamond" panose="02020404030301010803" pitchFamily="18" charset="0"/>
          </a:endParaRPr>
        </a:p>
      </dgm:t>
    </dgm:pt>
    <dgm:pt modelId="{99248890-92E7-6A4D-8472-7A52BB609834}" type="pres">
      <dgm:prSet presAssocID="{364119F6-FFE2-4F57-802C-1E0339FEFD6F}" presName="linear" presStyleCnt="0">
        <dgm:presLayoutVars>
          <dgm:animLvl val="lvl"/>
          <dgm:resizeHandles val="exact"/>
        </dgm:presLayoutVars>
      </dgm:prSet>
      <dgm:spPr/>
      <dgm:t>
        <a:bodyPr/>
        <a:lstStyle/>
        <a:p>
          <a:endParaRPr lang="en-US"/>
        </a:p>
      </dgm:t>
    </dgm:pt>
    <dgm:pt modelId="{578492A3-3A8A-614E-956C-8DFD8A352914}" type="pres">
      <dgm:prSet presAssocID="{5C65487E-6676-43E2-8D1D-459A1119B43B}" presName="parentText" presStyleLbl="node1" presStyleIdx="0" presStyleCnt="2">
        <dgm:presLayoutVars>
          <dgm:chMax val="0"/>
          <dgm:bulletEnabled val="1"/>
        </dgm:presLayoutVars>
      </dgm:prSet>
      <dgm:spPr/>
      <dgm:t>
        <a:bodyPr/>
        <a:lstStyle/>
        <a:p>
          <a:endParaRPr lang="en-US"/>
        </a:p>
      </dgm:t>
    </dgm:pt>
    <dgm:pt modelId="{F72DF5C6-1BE8-B641-AE9B-DE3D78A8F56B}" type="pres">
      <dgm:prSet presAssocID="{F9A83A93-4C4B-4B0D-9747-345BF415ECF2}" presName="spacer" presStyleCnt="0"/>
      <dgm:spPr/>
    </dgm:pt>
    <dgm:pt modelId="{F3E06267-494B-F644-8184-9A154F6F9205}" type="pres">
      <dgm:prSet presAssocID="{B1C0C5F5-8331-41DC-B3C5-E0605A3F5C3A}" presName="parentText" presStyleLbl="node1" presStyleIdx="1" presStyleCnt="2">
        <dgm:presLayoutVars>
          <dgm:chMax val="0"/>
          <dgm:bulletEnabled val="1"/>
        </dgm:presLayoutVars>
      </dgm:prSet>
      <dgm:spPr/>
      <dgm:t>
        <a:bodyPr/>
        <a:lstStyle/>
        <a:p>
          <a:endParaRPr lang="en-US"/>
        </a:p>
      </dgm:t>
    </dgm:pt>
  </dgm:ptLst>
  <dgm:cxnLst>
    <dgm:cxn modelId="{B5506ECF-12D6-F24C-B012-099E8E71CA2D}" type="presOf" srcId="{364119F6-FFE2-4F57-802C-1E0339FEFD6F}" destId="{99248890-92E7-6A4D-8472-7A52BB609834}" srcOrd="0" destOrd="0" presId="urn:microsoft.com/office/officeart/2005/8/layout/vList2"/>
    <dgm:cxn modelId="{3E37E2A5-3427-4229-83AF-A87E4A3DB55C}" srcId="{364119F6-FFE2-4F57-802C-1E0339FEFD6F}" destId="{5C65487E-6676-43E2-8D1D-459A1119B43B}" srcOrd="0" destOrd="0" parTransId="{D92B441A-72A4-4395-964A-023535A7817E}" sibTransId="{F9A83A93-4C4B-4B0D-9747-345BF415ECF2}"/>
    <dgm:cxn modelId="{23D1EA4D-F425-F84E-91F0-57A0E8AB8228}" type="presOf" srcId="{B1C0C5F5-8331-41DC-B3C5-E0605A3F5C3A}" destId="{F3E06267-494B-F644-8184-9A154F6F9205}" srcOrd="0" destOrd="0" presId="urn:microsoft.com/office/officeart/2005/8/layout/vList2"/>
    <dgm:cxn modelId="{830B4E71-CD57-49F0-9B8F-960F071DD91F}" srcId="{364119F6-FFE2-4F57-802C-1E0339FEFD6F}" destId="{B1C0C5F5-8331-41DC-B3C5-E0605A3F5C3A}" srcOrd="1" destOrd="0" parTransId="{D0673643-F4AA-418B-BF04-A8B0616C7827}" sibTransId="{25C5BE77-E9A3-4460-899C-3437F74728B9}"/>
    <dgm:cxn modelId="{0219578A-F545-354D-A8C9-14753D611ABA}" type="presOf" srcId="{5C65487E-6676-43E2-8D1D-459A1119B43B}" destId="{578492A3-3A8A-614E-956C-8DFD8A352914}" srcOrd="0" destOrd="0" presId="urn:microsoft.com/office/officeart/2005/8/layout/vList2"/>
    <dgm:cxn modelId="{E500CBD1-2823-E747-A494-4A4790172A46}" type="presParOf" srcId="{99248890-92E7-6A4D-8472-7A52BB609834}" destId="{578492A3-3A8A-614E-956C-8DFD8A352914}" srcOrd="0" destOrd="0" presId="urn:microsoft.com/office/officeart/2005/8/layout/vList2"/>
    <dgm:cxn modelId="{8B3EA1CB-93F9-B945-80C6-BC334AC1AE22}" type="presParOf" srcId="{99248890-92E7-6A4D-8472-7A52BB609834}" destId="{F72DF5C6-1BE8-B641-AE9B-DE3D78A8F56B}" srcOrd="1" destOrd="0" presId="urn:microsoft.com/office/officeart/2005/8/layout/vList2"/>
    <dgm:cxn modelId="{463DC9D0-799B-754C-B7D8-35F16E023AC0}" type="presParOf" srcId="{99248890-92E7-6A4D-8472-7A52BB609834}" destId="{F3E06267-494B-F644-8184-9A154F6F920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0E1FD0-96A0-47B6-9CA8-12A5DADD15B5}" type="doc">
      <dgm:prSet loTypeId="urn:microsoft.com/office/officeart/2005/8/layout/process1" loCatId="process" qsTypeId="urn:microsoft.com/office/officeart/2005/8/quickstyle/3d2" qsCatId="3D" csTypeId="urn:microsoft.com/office/officeart/2005/8/colors/colorful4" csCatId="colorful" phldr="1"/>
      <dgm:spPr/>
    </dgm:pt>
    <dgm:pt modelId="{BFA7B62B-22AD-4DFD-A4D1-28067F0E7B26}">
      <dgm:prSet phldrT="[Text]"/>
      <dgm:spPr/>
      <dgm:t>
        <a:bodyPr/>
        <a:lstStyle/>
        <a:p>
          <a:r>
            <a:rPr lang="en-US" dirty="0" smtClean="0"/>
            <a:t>Company Y (Supplier)</a:t>
          </a:r>
          <a:endParaRPr lang="en-US" dirty="0"/>
        </a:p>
      </dgm:t>
    </dgm:pt>
    <dgm:pt modelId="{8193E72C-13A7-4B50-B4E1-8F85141760C9}" type="parTrans" cxnId="{ED0EF9F3-72E8-421F-9CAE-8581C960C923}">
      <dgm:prSet/>
      <dgm:spPr/>
      <dgm:t>
        <a:bodyPr/>
        <a:lstStyle/>
        <a:p>
          <a:endParaRPr lang="en-US"/>
        </a:p>
      </dgm:t>
    </dgm:pt>
    <dgm:pt modelId="{A194D0AA-583F-4479-B6ED-86625E712A86}" type="sibTrans" cxnId="{ED0EF9F3-72E8-421F-9CAE-8581C960C923}">
      <dgm:prSet/>
      <dgm:spPr/>
      <dgm:t>
        <a:bodyPr/>
        <a:lstStyle/>
        <a:p>
          <a:endParaRPr lang="en-US"/>
        </a:p>
      </dgm:t>
    </dgm:pt>
    <dgm:pt modelId="{36560B7B-1FA9-4A55-B4D9-43230A52BD77}">
      <dgm:prSet phldrT="[Text]"/>
      <dgm:spPr/>
      <dgm:t>
        <a:bodyPr/>
        <a:lstStyle/>
        <a:p>
          <a:r>
            <a:rPr lang="en-US" dirty="0" smtClean="0"/>
            <a:t>Company X (Customer)</a:t>
          </a:r>
          <a:endParaRPr lang="en-US" dirty="0"/>
        </a:p>
      </dgm:t>
    </dgm:pt>
    <dgm:pt modelId="{A35F68D4-22AC-457E-9DB6-D5A36390504E}" type="parTrans" cxnId="{1743BAD3-E358-4BA2-BE87-DC462C2EB83E}">
      <dgm:prSet/>
      <dgm:spPr/>
      <dgm:t>
        <a:bodyPr/>
        <a:lstStyle/>
        <a:p>
          <a:endParaRPr lang="en-US"/>
        </a:p>
      </dgm:t>
    </dgm:pt>
    <dgm:pt modelId="{57DE80BD-DE92-4B61-B37B-F3E5A44D791B}" type="sibTrans" cxnId="{1743BAD3-E358-4BA2-BE87-DC462C2EB83E}">
      <dgm:prSet/>
      <dgm:spPr/>
      <dgm:t>
        <a:bodyPr/>
        <a:lstStyle/>
        <a:p>
          <a:endParaRPr lang="en-US"/>
        </a:p>
      </dgm:t>
    </dgm:pt>
    <dgm:pt modelId="{44FB99EA-0B9E-43EA-9C2B-E1FABF30CF83}" type="pres">
      <dgm:prSet presAssocID="{DA0E1FD0-96A0-47B6-9CA8-12A5DADD15B5}" presName="Name0" presStyleCnt="0">
        <dgm:presLayoutVars>
          <dgm:dir/>
          <dgm:resizeHandles val="exact"/>
        </dgm:presLayoutVars>
      </dgm:prSet>
      <dgm:spPr/>
    </dgm:pt>
    <dgm:pt modelId="{BA686CE1-E0C5-4BD5-8A5D-9BFE2DF41A21}" type="pres">
      <dgm:prSet presAssocID="{BFA7B62B-22AD-4DFD-A4D1-28067F0E7B26}" presName="node" presStyleLbl="node1" presStyleIdx="0" presStyleCnt="2">
        <dgm:presLayoutVars>
          <dgm:bulletEnabled val="1"/>
        </dgm:presLayoutVars>
      </dgm:prSet>
      <dgm:spPr/>
      <dgm:t>
        <a:bodyPr/>
        <a:lstStyle/>
        <a:p>
          <a:endParaRPr lang="en-US"/>
        </a:p>
      </dgm:t>
    </dgm:pt>
    <dgm:pt modelId="{DC542C7A-4E66-4B9F-871C-E9450F20523E}" type="pres">
      <dgm:prSet presAssocID="{A194D0AA-583F-4479-B6ED-86625E712A86}" presName="sibTrans" presStyleLbl="sibTrans2D1" presStyleIdx="0" presStyleCnt="1"/>
      <dgm:spPr/>
    </dgm:pt>
    <dgm:pt modelId="{1547008E-EAC3-436C-9B48-CB3DBBD13590}" type="pres">
      <dgm:prSet presAssocID="{A194D0AA-583F-4479-B6ED-86625E712A86}" presName="connectorText" presStyleLbl="sibTrans2D1" presStyleIdx="0" presStyleCnt="1"/>
      <dgm:spPr/>
    </dgm:pt>
    <dgm:pt modelId="{1AF79A20-6562-4DFD-9128-0E30635583C5}" type="pres">
      <dgm:prSet presAssocID="{36560B7B-1FA9-4A55-B4D9-43230A52BD77}" presName="node" presStyleLbl="node1" presStyleIdx="1" presStyleCnt="2">
        <dgm:presLayoutVars>
          <dgm:bulletEnabled val="1"/>
        </dgm:presLayoutVars>
      </dgm:prSet>
      <dgm:spPr/>
      <dgm:t>
        <a:bodyPr/>
        <a:lstStyle/>
        <a:p>
          <a:endParaRPr lang="en-US"/>
        </a:p>
      </dgm:t>
    </dgm:pt>
  </dgm:ptLst>
  <dgm:cxnLst>
    <dgm:cxn modelId="{C3D14CAD-D7DF-465F-86C3-86C8E97D7061}" type="presOf" srcId="{BFA7B62B-22AD-4DFD-A4D1-28067F0E7B26}" destId="{BA686CE1-E0C5-4BD5-8A5D-9BFE2DF41A21}" srcOrd="0" destOrd="0" presId="urn:microsoft.com/office/officeart/2005/8/layout/process1"/>
    <dgm:cxn modelId="{1743BAD3-E358-4BA2-BE87-DC462C2EB83E}" srcId="{DA0E1FD0-96A0-47B6-9CA8-12A5DADD15B5}" destId="{36560B7B-1FA9-4A55-B4D9-43230A52BD77}" srcOrd="1" destOrd="0" parTransId="{A35F68D4-22AC-457E-9DB6-D5A36390504E}" sibTransId="{57DE80BD-DE92-4B61-B37B-F3E5A44D791B}"/>
    <dgm:cxn modelId="{1D623CAB-67AE-43D0-A4D3-649F3ED3832E}" type="presOf" srcId="{36560B7B-1FA9-4A55-B4D9-43230A52BD77}" destId="{1AF79A20-6562-4DFD-9128-0E30635583C5}" srcOrd="0" destOrd="0" presId="urn:microsoft.com/office/officeart/2005/8/layout/process1"/>
    <dgm:cxn modelId="{ED0EF9F3-72E8-421F-9CAE-8581C960C923}" srcId="{DA0E1FD0-96A0-47B6-9CA8-12A5DADD15B5}" destId="{BFA7B62B-22AD-4DFD-A4D1-28067F0E7B26}" srcOrd="0" destOrd="0" parTransId="{8193E72C-13A7-4B50-B4E1-8F85141760C9}" sibTransId="{A194D0AA-583F-4479-B6ED-86625E712A86}"/>
    <dgm:cxn modelId="{FF75190A-07C6-4302-A707-D233695167E1}" type="presOf" srcId="{A194D0AA-583F-4479-B6ED-86625E712A86}" destId="{DC542C7A-4E66-4B9F-871C-E9450F20523E}" srcOrd="0" destOrd="0" presId="urn:microsoft.com/office/officeart/2005/8/layout/process1"/>
    <dgm:cxn modelId="{6DA6D084-A756-4B8D-8EE8-833031CA975D}" type="presOf" srcId="{A194D0AA-583F-4479-B6ED-86625E712A86}" destId="{1547008E-EAC3-436C-9B48-CB3DBBD13590}" srcOrd="1" destOrd="0" presId="urn:microsoft.com/office/officeart/2005/8/layout/process1"/>
    <dgm:cxn modelId="{F57E275B-DCB7-4FBC-B523-12D4F6652A70}" type="presOf" srcId="{DA0E1FD0-96A0-47B6-9CA8-12A5DADD15B5}" destId="{44FB99EA-0B9E-43EA-9C2B-E1FABF30CF83}" srcOrd="0" destOrd="0" presId="urn:microsoft.com/office/officeart/2005/8/layout/process1"/>
    <dgm:cxn modelId="{A01BD6D5-F702-421D-A691-DFF3A42A57C6}" type="presParOf" srcId="{44FB99EA-0B9E-43EA-9C2B-E1FABF30CF83}" destId="{BA686CE1-E0C5-4BD5-8A5D-9BFE2DF41A21}" srcOrd="0" destOrd="0" presId="urn:microsoft.com/office/officeart/2005/8/layout/process1"/>
    <dgm:cxn modelId="{F33E7E7A-0E2C-4C8B-9008-C770986C7F55}" type="presParOf" srcId="{44FB99EA-0B9E-43EA-9C2B-E1FABF30CF83}" destId="{DC542C7A-4E66-4B9F-871C-E9450F20523E}" srcOrd="1" destOrd="0" presId="urn:microsoft.com/office/officeart/2005/8/layout/process1"/>
    <dgm:cxn modelId="{43C4F711-3EF9-46DF-82D3-5B70C6449EE8}" type="presParOf" srcId="{DC542C7A-4E66-4B9F-871C-E9450F20523E}" destId="{1547008E-EAC3-436C-9B48-CB3DBBD13590}" srcOrd="0" destOrd="0" presId="urn:microsoft.com/office/officeart/2005/8/layout/process1"/>
    <dgm:cxn modelId="{F6A21830-64DC-4A51-B867-5968D346E1E5}" type="presParOf" srcId="{44FB99EA-0B9E-43EA-9C2B-E1FABF30CF83}" destId="{1AF79A20-6562-4DFD-9128-0E30635583C5}"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492A3-3A8A-614E-956C-8DFD8A352914}">
      <dsp:nvSpPr>
        <dsp:cNvPr id="0" name=""/>
        <dsp:cNvSpPr/>
      </dsp:nvSpPr>
      <dsp:spPr>
        <a:xfrm>
          <a:off x="0" y="479336"/>
          <a:ext cx="9003030" cy="1272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a:latin typeface="Garamond" panose="02020404030301010803" pitchFamily="18" charset="0"/>
            </a:rPr>
            <a:t>Explore aspects of Power dynamics that inform supply chain relationships</a:t>
          </a:r>
        </a:p>
      </dsp:txBody>
      <dsp:txXfrm>
        <a:off x="62141" y="541477"/>
        <a:ext cx="8878748" cy="1148678"/>
      </dsp:txXfrm>
    </dsp:sp>
    <dsp:sp modelId="{F3E06267-494B-F644-8184-9A154F6F9205}">
      <dsp:nvSpPr>
        <dsp:cNvPr id="0" name=""/>
        <dsp:cNvSpPr/>
      </dsp:nvSpPr>
      <dsp:spPr>
        <a:xfrm>
          <a:off x="0" y="1850216"/>
          <a:ext cx="9003030" cy="1272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a:latin typeface="Garamond" panose="02020404030301010803" pitchFamily="18" charset="0"/>
            </a:rPr>
            <a:t>Introduce the work of Mary Parker Follett and how this can influence the understanding of Power</a:t>
          </a:r>
        </a:p>
      </dsp:txBody>
      <dsp:txXfrm>
        <a:off x="62141" y="1912357"/>
        <a:ext cx="8878748" cy="11486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686CE1-E0C5-4BD5-8A5D-9BFE2DF41A21}">
      <dsp:nvSpPr>
        <dsp:cNvPr id="0" name=""/>
        <dsp:cNvSpPr/>
      </dsp:nvSpPr>
      <dsp:spPr>
        <a:xfrm>
          <a:off x="950" y="710832"/>
          <a:ext cx="2026369" cy="1215821"/>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Company Y (Supplier)</a:t>
          </a:r>
          <a:endParaRPr lang="en-US" sz="2900" kern="1200" dirty="0"/>
        </a:p>
      </dsp:txBody>
      <dsp:txXfrm>
        <a:off x="36560" y="746442"/>
        <a:ext cx="1955149" cy="1144601"/>
      </dsp:txXfrm>
    </dsp:sp>
    <dsp:sp modelId="{DC542C7A-4E66-4B9F-871C-E9450F20523E}">
      <dsp:nvSpPr>
        <dsp:cNvPr id="0" name=""/>
        <dsp:cNvSpPr/>
      </dsp:nvSpPr>
      <dsp:spPr>
        <a:xfrm>
          <a:off x="2229957" y="1067473"/>
          <a:ext cx="429590" cy="502539"/>
        </a:xfrm>
        <a:prstGeom prst="rightArrow">
          <a:avLst>
            <a:gd name="adj1" fmla="val 60000"/>
            <a:gd name="adj2" fmla="val 50000"/>
          </a:avLst>
        </a:prstGeom>
        <a:solidFill>
          <a:schemeClr val="accent4">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2229957" y="1167981"/>
        <a:ext cx="300713" cy="301523"/>
      </dsp:txXfrm>
    </dsp:sp>
    <dsp:sp modelId="{1AF79A20-6562-4DFD-9128-0E30635583C5}">
      <dsp:nvSpPr>
        <dsp:cNvPr id="0" name=""/>
        <dsp:cNvSpPr/>
      </dsp:nvSpPr>
      <dsp:spPr>
        <a:xfrm>
          <a:off x="2837867" y="710832"/>
          <a:ext cx="2026369" cy="1215821"/>
        </a:xfrm>
        <a:prstGeom prst="roundRect">
          <a:avLst>
            <a:gd name="adj" fmla="val 10000"/>
          </a:avLst>
        </a:prstGeom>
        <a:gradFill rotWithShape="0">
          <a:gsLst>
            <a:gs pos="0">
              <a:schemeClr val="accent4">
                <a:hueOff val="9800891"/>
                <a:satOff val="-40777"/>
                <a:lumOff val="9608"/>
                <a:alphaOff val="0"/>
                <a:satMod val="103000"/>
                <a:lumMod val="102000"/>
                <a:tint val="94000"/>
              </a:schemeClr>
            </a:gs>
            <a:gs pos="50000">
              <a:schemeClr val="accent4">
                <a:hueOff val="9800891"/>
                <a:satOff val="-40777"/>
                <a:lumOff val="9608"/>
                <a:alphaOff val="0"/>
                <a:satMod val="110000"/>
                <a:lumMod val="100000"/>
                <a:shade val="100000"/>
              </a:schemeClr>
            </a:gs>
            <a:gs pos="100000">
              <a:schemeClr val="accent4">
                <a:hueOff val="9800891"/>
                <a:satOff val="-40777"/>
                <a:lumOff val="960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Company X (Customer)</a:t>
          </a:r>
          <a:endParaRPr lang="en-US" sz="2900" kern="1200" dirty="0"/>
        </a:p>
      </dsp:txBody>
      <dsp:txXfrm>
        <a:off x="2873477" y="746442"/>
        <a:ext cx="1955149" cy="114460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B17CC6-B239-294A-99F5-DCB93458460D}" type="datetimeFigureOut">
              <a:rPr lang="en-US" smtClean="0"/>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6A6BD-193D-EB48-B3D0-8CB17E9D3302}" type="slidenum">
              <a:rPr lang="en-US" smtClean="0"/>
              <a:t>‹#›</a:t>
            </a:fld>
            <a:endParaRPr lang="en-US"/>
          </a:p>
        </p:txBody>
      </p:sp>
    </p:spTree>
    <p:extLst>
      <p:ext uri="{BB962C8B-B14F-4D97-AF65-F5344CB8AC3E}">
        <p14:creationId xmlns:p14="http://schemas.microsoft.com/office/powerpoint/2010/main" val="366188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B17CC6-B239-294A-99F5-DCB93458460D}" type="datetimeFigureOut">
              <a:rPr lang="en-US" smtClean="0"/>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6A6BD-193D-EB48-B3D0-8CB17E9D3302}" type="slidenum">
              <a:rPr lang="en-US" smtClean="0"/>
              <a:t>‹#›</a:t>
            </a:fld>
            <a:endParaRPr lang="en-US"/>
          </a:p>
        </p:txBody>
      </p:sp>
    </p:spTree>
    <p:extLst>
      <p:ext uri="{BB962C8B-B14F-4D97-AF65-F5344CB8AC3E}">
        <p14:creationId xmlns:p14="http://schemas.microsoft.com/office/powerpoint/2010/main" val="2275979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B17CC6-B239-294A-99F5-DCB93458460D}" type="datetimeFigureOut">
              <a:rPr lang="en-US" smtClean="0"/>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6A6BD-193D-EB48-B3D0-8CB17E9D3302}" type="slidenum">
              <a:rPr lang="en-US" smtClean="0"/>
              <a:t>‹#›</a:t>
            </a:fld>
            <a:endParaRPr lang="en-US"/>
          </a:p>
        </p:txBody>
      </p:sp>
    </p:spTree>
    <p:extLst>
      <p:ext uri="{BB962C8B-B14F-4D97-AF65-F5344CB8AC3E}">
        <p14:creationId xmlns:p14="http://schemas.microsoft.com/office/powerpoint/2010/main" val="98891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B17CC6-B239-294A-99F5-DCB93458460D}" type="datetimeFigureOut">
              <a:rPr lang="en-US" smtClean="0"/>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6A6BD-193D-EB48-B3D0-8CB17E9D3302}" type="slidenum">
              <a:rPr lang="en-US" smtClean="0"/>
              <a:t>‹#›</a:t>
            </a:fld>
            <a:endParaRPr lang="en-US"/>
          </a:p>
        </p:txBody>
      </p:sp>
    </p:spTree>
    <p:extLst>
      <p:ext uri="{BB962C8B-B14F-4D97-AF65-F5344CB8AC3E}">
        <p14:creationId xmlns:p14="http://schemas.microsoft.com/office/powerpoint/2010/main" val="1710914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B17CC6-B239-294A-99F5-DCB93458460D}" type="datetimeFigureOut">
              <a:rPr lang="en-US" smtClean="0"/>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6A6BD-193D-EB48-B3D0-8CB17E9D3302}" type="slidenum">
              <a:rPr lang="en-US" smtClean="0"/>
              <a:t>‹#›</a:t>
            </a:fld>
            <a:endParaRPr lang="en-US"/>
          </a:p>
        </p:txBody>
      </p:sp>
    </p:spTree>
    <p:extLst>
      <p:ext uri="{BB962C8B-B14F-4D97-AF65-F5344CB8AC3E}">
        <p14:creationId xmlns:p14="http://schemas.microsoft.com/office/powerpoint/2010/main" val="2513704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B17CC6-B239-294A-99F5-DCB93458460D}" type="datetimeFigureOut">
              <a:rPr lang="en-US" smtClean="0"/>
              <a:t>5/14/2021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46A6BD-193D-EB48-B3D0-8CB17E9D3302}" type="slidenum">
              <a:rPr lang="en-US" smtClean="0"/>
              <a:t>‹#›</a:t>
            </a:fld>
            <a:endParaRPr lang="en-US"/>
          </a:p>
        </p:txBody>
      </p:sp>
    </p:spTree>
    <p:extLst>
      <p:ext uri="{BB962C8B-B14F-4D97-AF65-F5344CB8AC3E}">
        <p14:creationId xmlns:p14="http://schemas.microsoft.com/office/powerpoint/2010/main" val="3965605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B17CC6-B239-294A-99F5-DCB93458460D}" type="datetimeFigureOut">
              <a:rPr lang="en-US" smtClean="0"/>
              <a:t>5/14/2021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46A6BD-193D-EB48-B3D0-8CB17E9D3302}" type="slidenum">
              <a:rPr lang="en-US" smtClean="0"/>
              <a:t>‹#›</a:t>
            </a:fld>
            <a:endParaRPr lang="en-US"/>
          </a:p>
        </p:txBody>
      </p:sp>
    </p:spTree>
    <p:extLst>
      <p:ext uri="{BB962C8B-B14F-4D97-AF65-F5344CB8AC3E}">
        <p14:creationId xmlns:p14="http://schemas.microsoft.com/office/powerpoint/2010/main" val="1906594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B17CC6-B239-294A-99F5-DCB93458460D}" type="datetimeFigureOut">
              <a:rPr lang="en-US" smtClean="0"/>
              <a:t>5/14/2021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46A6BD-193D-EB48-B3D0-8CB17E9D3302}" type="slidenum">
              <a:rPr lang="en-US" smtClean="0"/>
              <a:t>‹#›</a:t>
            </a:fld>
            <a:endParaRPr lang="en-US"/>
          </a:p>
        </p:txBody>
      </p:sp>
    </p:spTree>
    <p:extLst>
      <p:ext uri="{BB962C8B-B14F-4D97-AF65-F5344CB8AC3E}">
        <p14:creationId xmlns:p14="http://schemas.microsoft.com/office/powerpoint/2010/main" val="809118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B17CC6-B239-294A-99F5-DCB93458460D}" type="datetimeFigureOut">
              <a:rPr lang="en-US" smtClean="0"/>
              <a:t>5/14/2021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46A6BD-193D-EB48-B3D0-8CB17E9D3302}" type="slidenum">
              <a:rPr lang="en-US" smtClean="0"/>
              <a:t>‹#›</a:t>
            </a:fld>
            <a:endParaRPr lang="en-US"/>
          </a:p>
        </p:txBody>
      </p:sp>
    </p:spTree>
    <p:extLst>
      <p:ext uri="{BB962C8B-B14F-4D97-AF65-F5344CB8AC3E}">
        <p14:creationId xmlns:p14="http://schemas.microsoft.com/office/powerpoint/2010/main" val="2356984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2B17CC6-B239-294A-99F5-DCB93458460D}" type="datetimeFigureOut">
              <a:rPr lang="en-US" smtClean="0"/>
              <a:t>5/14/2021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46A6BD-193D-EB48-B3D0-8CB17E9D3302}" type="slidenum">
              <a:rPr lang="en-US" smtClean="0"/>
              <a:t>‹#›</a:t>
            </a:fld>
            <a:endParaRPr lang="en-US"/>
          </a:p>
        </p:txBody>
      </p:sp>
    </p:spTree>
    <p:extLst>
      <p:ext uri="{BB962C8B-B14F-4D97-AF65-F5344CB8AC3E}">
        <p14:creationId xmlns:p14="http://schemas.microsoft.com/office/powerpoint/2010/main" val="1649804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2B17CC6-B239-294A-99F5-DCB93458460D}" type="datetimeFigureOut">
              <a:rPr lang="en-US" smtClean="0"/>
              <a:t>5/14/2021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46A6BD-193D-EB48-B3D0-8CB17E9D3302}" type="slidenum">
              <a:rPr lang="en-US" smtClean="0"/>
              <a:t>‹#›</a:t>
            </a:fld>
            <a:endParaRPr lang="en-US"/>
          </a:p>
        </p:txBody>
      </p:sp>
    </p:spTree>
    <p:extLst>
      <p:ext uri="{BB962C8B-B14F-4D97-AF65-F5344CB8AC3E}">
        <p14:creationId xmlns:p14="http://schemas.microsoft.com/office/powerpoint/2010/main" val="390774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B17CC6-B239-294A-99F5-DCB93458460D}" type="datetimeFigureOut">
              <a:rPr lang="en-US" smtClean="0"/>
              <a:t>5/14/2021</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6A6BD-193D-EB48-B3D0-8CB17E9D3302}" type="slidenum">
              <a:rPr lang="en-US" smtClean="0"/>
              <a:t>‹#›</a:t>
            </a:fld>
            <a:endParaRPr lang="en-US"/>
          </a:p>
        </p:txBody>
      </p:sp>
    </p:spTree>
    <p:extLst>
      <p:ext uri="{BB962C8B-B14F-4D97-AF65-F5344CB8AC3E}">
        <p14:creationId xmlns:p14="http://schemas.microsoft.com/office/powerpoint/2010/main" val="3366188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15">
            <a:extLst>
              <a:ext uri="{FF2B5EF4-FFF2-40B4-BE49-F238E27FC236}">
                <a16:creationId xmlns:a16="http://schemas.microsoft.com/office/drawing/2014/main" id="{7316481C-0A49-4796-812B-0D64F063B7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ctrTitle"/>
          </p:nvPr>
        </p:nvSpPr>
        <p:spPr>
          <a:xfrm>
            <a:off x="1051899" y="1485899"/>
            <a:ext cx="5386976" cy="3063239"/>
          </a:xfrm>
        </p:spPr>
        <p:txBody>
          <a:bodyPr vert="horz" lIns="91440" tIns="45720" rIns="91440" bIns="45720" rtlCol="0">
            <a:noAutofit/>
          </a:bodyPr>
          <a:lstStyle/>
          <a:p>
            <a:pPr algn="l"/>
            <a:r>
              <a:rPr lang="en-GB" sz="3600" b="1" dirty="0"/>
              <a:t>Exploring the impact of power dynamics on supply chain relationship management.  The legacy of Mary Parker Follet.</a:t>
            </a:r>
            <a:r>
              <a:rPr lang="en-GB" sz="3600" dirty="0"/>
              <a:t/>
            </a:r>
            <a:br>
              <a:rPr lang="en-GB" sz="3600" dirty="0"/>
            </a:br>
            <a:endParaRPr lang="en-US" sz="3600" kern="1200" dirty="0">
              <a:latin typeface="+mj-lt"/>
              <a:ea typeface="+mj-ea"/>
              <a:cs typeface="+mj-cs"/>
            </a:endParaRPr>
          </a:p>
        </p:txBody>
      </p:sp>
      <p:sp>
        <p:nvSpPr>
          <p:cNvPr id="43" name="Rectangle 17">
            <a:extLst>
              <a:ext uri="{FF2B5EF4-FFF2-40B4-BE49-F238E27FC236}">
                <a16:creationId xmlns:a16="http://schemas.microsoft.com/office/drawing/2014/main" id="{A5271697-90F1-4A23-8EF2-0179F2EAFA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0924561D-756D-410B-973A-E68C2552C20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21" name="Rectangle 64">
              <a:extLst>
                <a:ext uri="{FF2B5EF4-FFF2-40B4-BE49-F238E27FC236}">
                  <a16:creationId xmlns:a16="http://schemas.microsoft.com/office/drawing/2014/main" id="{77AF0971-0074-4E4E-9318-C1990C6FF2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849707A-24B1-45E4-8493-5DC15C5782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E0FFD705-F03C-46B0-ABB9-3C24E09312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6">
              <a:extLst>
                <a:ext uri="{FF2B5EF4-FFF2-40B4-BE49-F238E27FC236}">
                  <a16:creationId xmlns:a16="http://schemas.microsoft.com/office/drawing/2014/main" id="{520B12C0-88D0-4F6F-9F29-38E4D1D610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64">
              <a:extLst>
                <a:ext uri="{FF2B5EF4-FFF2-40B4-BE49-F238E27FC236}">
                  <a16:creationId xmlns:a16="http://schemas.microsoft.com/office/drawing/2014/main" id="{DEDD5A45-3641-4FE7-8375-EECF2DC9D0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6">
              <a:extLst>
                <a:ext uri="{FF2B5EF4-FFF2-40B4-BE49-F238E27FC236}">
                  <a16:creationId xmlns:a16="http://schemas.microsoft.com/office/drawing/2014/main" id="{89BF55CA-60FC-479D-A85E-48626FC135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5AFBE5BF-E87A-408F-BBBD-44C3D04C04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1C27CF92-D148-45C8-88B6-F450B63DF1F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51CA2232-D147-480C-B1EE-665EE6ACC7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66">
              <a:extLst>
                <a:ext uri="{FF2B5EF4-FFF2-40B4-BE49-F238E27FC236}">
                  <a16:creationId xmlns:a16="http://schemas.microsoft.com/office/drawing/2014/main" id="{7E67D92D-1CA9-43CE-8150-DF504F2BF05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7B273169-B674-4C50-A14D-A943B997928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DF6183FA-653E-4533-9A0B-D249EC0B155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A82EFE58-AAB0-4925-A176-6FF36BF878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3122AE75-4DBB-4E14-B0CA-DD1EAD89CE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4ED7E672-90FC-4E8C-9C43-3AAE391C6C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A5C0019E-5136-4C5E-A223-1E1717FD47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29705F60-CFE6-47C5-96E5-05E7731FC8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090E047C-18BC-4180-8D10-9F18F517BA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4">
              <a:extLst>
                <a:ext uri="{FF2B5EF4-FFF2-40B4-BE49-F238E27FC236}">
                  <a16:creationId xmlns:a16="http://schemas.microsoft.com/office/drawing/2014/main" id="{A153194A-C8B1-46DB-9C6B-9847B06FAE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6">
              <a:extLst>
                <a:ext uri="{FF2B5EF4-FFF2-40B4-BE49-F238E27FC236}">
                  <a16:creationId xmlns:a16="http://schemas.microsoft.com/office/drawing/2014/main" id="{5C0235EA-4E98-43EA-9AAE-2BD893DEAF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Rectangle 41">
            <a:extLst>
              <a:ext uri="{FF2B5EF4-FFF2-40B4-BE49-F238E27FC236}">
                <a16:creationId xmlns:a16="http://schemas.microsoft.com/office/drawing/2014/main" id="{D9F5512A-48E1-4C07-B75E-3CCC517B68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650"/>
            <a:ext cx="606972" cy="362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knowledge-is-power-the-power-to-make-other-people-feel-stupid-quote-1.jpg"/>
          <p:cNvPicPr>
            <a:picLocks noChangeAspect="1"/>
          </p:cNvPicPr>
          <p:nvPr/>
        </p:nvPicPr>
        <p:blipFill>
          <a:blip r:embed="rId2" cstate="print"/>
          <a:stretch>
            <a:fillRect/>
          </a:stretch>
        </p:blipFill>
        <p:spPr>
          <a:xfrm>
            <a:off x="7706763" y="3401284"/>
            <a:ext cx="3678478" cy="3126707"/>
          </a:xfrm>
          <a:prstGeom prst="rect">
            <a:avLst/>
          </a:prstGeom>
        </p:spPr>
      </p:pic>
      <p:sp>
        <p:nvSpPr>
          <p:cNvPr id="2" name="TextBox 1">
            <a:extLst>
              <a:ext uri="{FF2B5EF4-FFF2-40B4-BE49-F238E27FC236}">
                <a16:creationId xmlns:a16="http://schemas.microsoft.com/office/drawing/2014/main" id="{D477CBC0-291F-5645-8C45-165460E3E8CA}"/>
              </a:ext>
            </a:extLst>
          </p:cNvPr>
          <p:cNvSpPr txBox="1"/>
          <p:nvPr/>
        </p:nvSpPr>
        <p:spPr>
          <a:xfrm>
            <a:off x="1188720" y="4549140"/>
            <a:ext cx="5474970" cy="830997"/>
          </a:xfrm>
          <a:prstGeom prst="rect">
            <a:avLst/>
          </a:prstGeom>
          <a:noFill/>
        </p:spPr>
        <p:txBody>
          <a:bodyPr wrap="square" rtlCol="0">
            <a:spAutoFit/>
          </a:bodyPr>
          <a:lstStyle/>
          <a:p>
            <a:r>
              <a:rPr lang="en-GB" sz="2400" dirty="0"/>
              <a:t>Dr Paul Davies and Dr Rachel Mason-Jones</a:t>
            </a:r>
          </a:p>
          <a:p>
            <a:endParaRPr lang="en-US" sz="2400" dirty="0"/>
          </a:p>
        </p:txBody>
      </p:sp>
    </p:spTree>
    <p:extLst>
      <p:ext uri="{BB962C8B-B14F-4D97-AF65-F5344CB8AC3E}">
        <p14:creationId xmlns:p14="http://schemas.microsoft.com/office/powerpoint/2010/main" val="349491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3427256-D354-9248-BC11-93ECE97A2B26}"/>
              </a:ext>
            </a:extLst>
          </p:cNvPr>
          <p:cNvSpPr>
            <a:spLocks noGrp="1"/>
          </p:cNvSpPr>
          <p:nvPr>
            <p:ph type="title"/>
          </p:nvPr>
        </p:nvSpPr>
        <p:spPr>
          <a:xfrm>
            <a:off x="643467" y="640080"/>
            <a:ext cx="3096427" cy="5613236"/>
          </a:xfrm>
        </p:spPr>
        <p:txBody>
          <a:bodyPr anchor="ctr">
            <a:normAutofit/>
          </a:bodyPr>
          <a:lstStyle/>
          <a:p>
            <a:r>
              <a:rPr lang="en-US" dirty="0">
                <a:solidFill>
                  <a:srgbClr val="FFFFFF"/>
                </a:solidFill>
              </a:rPr>
              <a:t>Elements of Follett’s Integrative Method</a:t>
            </a:r>
          </a:p>
        </p:txBody>
      </p:sp>
      <p:sp>
        <p:nvSpPr>
          <p:cNvPr id="3" name="Content Placeholder 2">
            <a:extLst>
              <a:ext uri="{FF2B5EF4-FFF2-40B4-BE49-F238E27FC236}">
                <a16:creationId xmlns:a16="http://schemas.microsoft.com/office/drawing/2014/main" id="{67AB3FE9-FB5E-1947-8125-C45EDC07486A}"/>
              </a:ext>
            </a:extLst>
          </p:cNvPr>
          <p:cNvSpPr>
            <a:spLocks noGrp="1"/>
          </p:cNvSpPr>
          <p:nvPr>
            <p:ph idx="1"/>
          </p:nvPr>
        </p:nvSpPr>
        <p:spPr>
          <a:xfrm>
            <a:off x="4699818" y="640082"/>
            <a:ext cx="6989262" cy="5730238"/>
          </a:xfrm>
        </p:spPr>
        <p:txBody>
          <a:bodyPr anchor="ctr">
            <a:normAutofit/>
          </a:bodyPr>
          <a:lstStyle/>
          <a:p>
            <a:r>
              <a:rPr lang="en-US" sz="2200" dirty="0">
                <a:latin typeface="Garamond" panose="02020404030301010803" pitchFamily="18" charset="0"/>
              </a:rPr>
              <a:t>At the heart of integrative potential is a process that enables a more positive dynamic</a:t>
            </a:r>
          </a:p>
          <a:p>
            <a:pPr marL="514350" lvl="0" indent="-514350">
              <a:buFont typeface="+mj-lt"/>
              <a:buAutoNum type="arabicPeriod"/>
            </a:pPr>
            <a:r>
              <a:rPr lang="en-US" sz="2200" dirty="0">
                <a:latin typeface="Garamond" panose="02020404030301010803" pitchFamily="18" charset="0"/>
              </a:rPr>
              <a:t>Sharing of perspectives, experience, knowledge, values…</a:t>
            </a:r>
            <a:endParaRPr lang="en-GB" sz="2200" dirty="0">
              <a:latin typeface="Garamond" panose="02020404030301010803" pitchFamily="18" charset="0"/>
            </a:endParaRPr>
          </a:p>
          <a:p>
            <a:pPr marL="514350" lvl="0" indent="-514350">
              <a:buFont typeface="+mj-lt"/>
              <a:buAutoNum type="arabicPeriod"/>
            </a:pPr>
            <a:r>
              <a:rPr lang="en-US" sz="2200" dirty="0">
                <a:latin typeface="Garamond" panose="02020404030301010803" pitchFamily="18" charset="0"/>
              </a:rPr>
              <a:t>Disintegration of firmly held positions to identify underlying motivations e.g. symbols.</a:t>
            </a:r>
            <a:endParaRPr lang="en-GB" sz="2200" dirty="0">
              <a:latin typeface="Garamond" panose="02020404030301010803" pitchFamily="18" charset="0"/>
            </a:endParaRPr>
          </a:p>
          <a:p>
            <a:pPr marL="514350" lvl="0" indent="-514350">
              <a:buFont typeface="+mj-lt"/>
              <a:buAutoNum type="arabicPeriod"/>
            </a:pPr>
            <a:r>
              <a:rPr lang="en-US" sz="2200" dirty="0">
                <a:latin typeface="Garamond" panose="02020404030301010803" pitchFamily="18" charset="0"/>
              </a:rPr>
              <a:t>Revaluation of the comparison with one another to identify common ground and alternative understandings.</a:t>
            </a:r>
            <a:endParaRPr lang="en-GB" sz="2200" dirty="0">
              <a:latin typeface="Garamond" panose="02020404030301010803" pitchFamily="18" charset="0"/>
            </a:endParaRPr>
          </a:p>
          <a:p>
            <a:pPr marL="514350" lvl="0" indent="-514350">
              <a:buFont typeface="+mj-lt"/>
              <a:buAutoNum type="arabicPeriod"/>
            </a:pPr>
            <a:r>
              <a:rPr lang="en-US" sz="2200" dirty="0">
                <a:latin typeface="Garamond" panose="02020404030301010803" pitchFamily="18" charset="0"/>
              </a:rPr>
              <a:t>Synthesis to create an integrative outcome—agreement, idea, purpose, etc.</a:t>
            </a:r>
          </a:p>
          <a:p>
            <a:r>
              <a:rPr lang="en-GB" sz="2200" dirty="0">
                <a:latin typeface="Garamond" panose="02020404030301010803" pitchFamily="18" charset="0"/>
              </a:rPr>
              <a:t>However, being able to achieve these is not an easy option and it may be more applicable in more localised environments</a:t>
            </a:r>
          </a:p>
          <a:p>
            <a:pPr algn="r"/>
            <a:r>
              <a:rPr lang="en-US" sz="2200" dirty="0">
                <a:latin typeface="Garamond" panose="02020404030301010803" pitchFamily="18" charset="0"/>
              </a:rPr>
              <a:t>Adapted from Follett</a:t>
            </a:r>
          </a:p>
        </p:txBody>
      </p:sp>
    </p:spTree>
    <p:extLst>
      <p:ext uri="{BB962C8B-B14F-4D97-AF65-F5344CB8AC3E}">
        <p14:creationId xmlns:p14="http://schemas.microsoft.com/office/powerpoint/2010/main" val="255617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1AEB8A9-B768-4E30-BA55-D919E66873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43467" y="640080"/>
            <a:ext cx="3096427" cy="5613236"/>
          </a:xfrm>
        </p:spPr>
        <p:txBody>
          <a:bodyPr anchor="ctr">
            <a:normAutofit/>
          </a:bodyPr>
          <a:lstStyle/>
          <a:p>
            <a:r>
              <a:rPr lang="en-GB">
                <a:solidFill>
                  <a:srgbClr val="FFFFFF"/>
                </a:solidFill>
              </a:rPr>
              <a:t>Concluding thoughts</a:t>
            </a:r>
          </a:p>
        </p:txBody>
      </p:sp>
      <p:sp>
        <p:nvSpPr>
          <p:cNvPr id="3" name="Content Placeholder 2"/>
          <p:cNvSpPr>
            <a:spLocks noGrp="1"/>
          </p:cNvSpPr>
          <p:nvPr>
            <p:ph idx="1"/>
          </p:nvPr>
        </p:nvSpPr>
        <p:spPr>
          <a:xfrm>
            <a:off x="4699818" y="640081"/>
            <a:ext cx="6848715" cy="4815321"/>
          </a:xfrm>
        </p:spPr>
        <p:txBody>
          <a:bodyPr anchor="ctr">
            <a:normAutofit/>
          </a:bodyPr>
          <a:lstStyle/>
          <a:p>
            <a:r>
              <a:rPr lang="en-GB" sz="2400" dirty="0">
                <a:latin typeface="Garamond" panose="02020404030301010803" pitchFamily="18" charset="0"/>
              </a:rPr>
              <a:t>Relationships are informed by Power Dynamics</a:t>
            </a:r>
          </a:p>
          <a:p>
            <a:r>
              <a:rPr lang="en-GB" sz="2400" dirty="0">
                <a:latin typeface="Garamond" panose="02020404030301010803" pitchFamily="18" charset="0"/>
              </a:rPr>
              <a:t>‘Power-over’ &amp; ‘Power-with’ need to be understood</a:t>
            </a:r>
          </a:p>
          <a:p>
            <a:r>
              <a:rPr lang="en-GB" sz="2400" dirty="0">
                <a:latin typeface="Garamond" panose="02020404030301010803" pitchFamily="18" charset="0"/>
              </a:rPr>
              <a:t>Our Motivation is a major driver of how we will potentially interact with others</a:t>
            </a:r>
          </a:p>
          <a:p>
            <a:r>
              <a:rPr lang="en-GB" sz="2400" dirty="0">
                <a:latin typeface="Garamond" panose="02020404030301010803" pitchFamily="18" charset="0"/>
              </a:rPr>
              <a:t>This shapes the way that Power is likely to be experienced</a:t>
            </a:r>
          </a:p>
        </p:txBody>
      </p:sp>
    </p:spTree>
    <p:extLst>
      <p:ext uri="{BB962C8B-B14F-4D97-AF65-F5344CB8AC3E}">
        <p14:creationId xmlns:p14="http://schemas.microsoft.com/office/powerpoint/2010/main" val="3401035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A3524-4DD9-CB4F-A14D-00288A79BE95}"/>
              </a:ext>
            </a:extLst>
          </p:cNvPr>
          <p:cNvSpPr>
            <a:spLocks noGrp="1"/>
          </p:cNvSpPr>
          <p:nvPr>
            <p:ph type="title"/>
          </p:nvPr>
        </p:nvSpPr>
        <p:spPr>
          <a:xfrm>
            <a:off x="838200" y="365127"/>
            <a:ext cx="10515600" cy="1325563"/>
          </a:xfrm>
        </p:spPr>
        <p:txBody>
          <a:bodyPr/>
          <a:lstStyle/>
          <a:p>
            <a:r>
              <a:rPr lang="en-US" dirty="0">
                <a:latin typeface="Garamond" panose="02020404030301010803" pitchFamily="18" charset="0"/>
              </a:rPr>
              <a:t>Aims of the Session</a:t>
            </a:r>
          </a:p>
        </p:txBody>
      </p:sp>
      <p:graphicFrame>
        <p:nvGraphicFramePr>
          <p:cNvPr id="6" name="Content Placeholder 2">
            <a:extLst>
              <a:ext uri="{FF2B5EF4-FFF2-40B4-BE49-F238E27FC236}">
                <a16:creationId xmlns:a16="http://schemas.microsoft.com/office/drawing/2014/main" id="{5A8A8B47-899B-4DE1-AB88-3C37C03104DC}"/>
              </a:ext>
            </a:extLst>
          </p:cNvPr>
          <p:cNvGraphicFramePr>
            <a:graphicFrameLocks noGrp="1"/>
          </p:cNvGraphicFramePr>
          <p:nvPr>
            <p:ph idx="1"/>
            <p:extLst>
              <p:ext uri="{D42A27DB-BD31-4B8C-83A1-F6EECF244321}">
                <p14:modId xmlns:p14="http://schemas.microsoft.com/office/powerpoint/2010/main" val="2925602066"/>
              </p:ext>
            </p:extLst>
          </p:nvPr>
        </p:nvGraphicFramePr>
        <p:xfrm>
          <a:off x="838200" y="1758157"/>
          <a:ext cx="9003030" cy="36025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5996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1AEB8A9-B768-4E30-BA55-D919E66873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43467" y="640080"/>
            <a:ext cx="3096427" cy="5613236"/>
          </a:xfrm>
        </p:spPr>
        <p:txBody>
          <a:bodyPr anchor="ctr">
            <a:normAutofit/>
          </a:bodyPr>
          <a:lstStyle/>
          <a:p>
            <a:r>
              <a:rPr lang="en-GB">
                <a:solidFill>
                  <a:srgbClr val="FFFFFF"/>
                </a:solidFill>
              </a:rPr>
              <a:t>Context</a:t>
            </a:r>
          </a:p>
        </p:txBody>
      </p:sp>
      <p:sp>
        <p:nvSpPr>
          <p:cNvPr id="3" name="Content Placeholder 2"/>
          <p:cNvSpPr>
            <a:spLocks noGrp="1"/>
          </p:cNvSpPr>
          <p:nvPr>
            <p:ph idx="1"/>
          </p:nvPr>
        </p:nvSpPr>
        <p:spPr>
          <a:xfrm>
            <a:off x="4282068" y="345688"/>
            <a:ext cx="7713835" cy="4997432"/>
          </a:xfrm>
        </p:spPr>
        <p:txBody>
          <a:bodyPr anchor="ctr">
            <a:normAutofit/>
          </a:bodyPr>
          <a:lstStyle/>
          <a:p>
            <a:r>
              <a:rPr lang="en-GB" sz="2000" dirty="0">
                <a:latin typeface="Garamond" panose="02020404030301010803" pitchFamily="18" charset="0"/>
              </a:rPr>
              <a:t>The ability to influence the actions of others is a central aspect of many types of supply chain relationship</a:t>
            </a:r>
          </a:p>
          <a:p>
            <a:r>
              <a:rPr lang="en-GB" sz="2000" dirty="0">
                <a:latin typeface="Garamond" panose="02020404030301010803" pitchFamily="18" charset="0"/>
              </a:rPr>
              <a:t>Hence, there needs to be a means by which this influence is enacted</a:t>
            </a:r>
          </a:p>
          <a:p>
            <a:r>
              <a:rPr lang="en-GB" sz="2000" dirty="0">
                <a:latin typeface="Garamond" panose="02020404030301010803" pitchFamily="18" charset="0"/>
              </a:rPr>
              <a:t>Indeed, the dynamic between individuals and organisations (actors) inevitably shapes the way activities develop</a:t>
            </a:r>
          </a:p>
          <a:p>
            <a:r>
              <a:rPr lang="en-GB" sz="2000" dirty="0">
                <a:latin typeface="Garamond" panose="02020404030301010803" pitchFamily="18" charset="0"/>
              </a:rPr>
              <a:t>Therefore, it is helpful to consider the way that power exists within relationships – often referred to as X&amp;Y</a:t>
            </a:r>
          </a:p>
          <a:p>
            <a:pPr>
              <a:buNone/>
            </a:pPr>
            <a:r>
              <a:rPr lang="en-US" sz="2000" i="1" dirty="0">
                <a:latin typeface="Garamond" panose="02020404030301010803" pitchFamily="18" charset="0"/>
              </a:rPr>
              <a:t>“Skill to do comes of doing; knowledge comes by eyes always open, and working hands; and there is no knowledge that is not power”</a:t>
            </a:r>
          </a:p>
          <a:p>
            <a:pPr algn="r">
              <a:buNone/>
            </a:pPr>
            <a:r>
              <a:rPr lang="en-US" sz="2000" i="1" dirty="0">
                <a:latin typeface="Garamond" panose="02020404030301010803" pitchFamily="18" charset="0"/>
              </a:rPr>
              <a:t>(Ralph Waldo Emerson, 1870)</a:t>
            </a:r>
          </a:p>
          <a:p>
            <a:r>
              <a:rPr lang="en-GB" sz="2000" dirty="0">
                <a:latin typeface="Garamond" panose="02020404030301010803" pitchFamily="18" charset="0"/>
              </a:rPr>
              <a:t>A link between Knowledge and Power has existed in literature and philosophy for centuries </a:t>
            </a:r>
          </a:p>
          <a:p>
            <a:endParaRPr lang="en-GB" sz="2000" dirty="0">
              <a:latin typeface="Garamond" panose="02020404030301010803" pitchFamily="18" charset="0"/>
            </a:endParaRPr>
          </a:p>
        </p:txBody>
      </p:sp>
      <p:pic>
        <p:nvPicPr>
          <p:cNvPr id="4" name="Picture 3" descr="KnowledgeIsPower.gif"/>
          <p:cNvPicPr>
            <a:picLocks noChangeAspect="1"/>
          </p:cNvPicPr>
          <p:nvPr/>
        </p:nvPicPr>
        <p:blipFill>
          <a:blip r:embed="rId2" cstate="print"/>
          <a:stretch>
            <a:fillRect/>
          </a:stretch>
        </p:blipFill>
        <p:spPr>
          <a:xfrm>
            <a:off x="7753782" y="5228820"/>
            <a:ext cx="4093219" cy="1418982"/>
          </a:xfrm>
          <a:prstGeom prst="rect">
            <a:avLst/>
          </a:prstGeom>
        </p:spPr>
      </p:pic>
    </p:spTree>
    <p:extLst>
      <p:ext uri="{BB962C8B-B14F-4D97-AF65-F5344CB8AC3E}">
        <p14:creationId xmlns:p14="http://schemas.microsoft.com/office/powerpoint/2010/main" val="1444304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 name="Rectangle 80">
            <a:extLst>
              <a:ext uri="{FF2B5EF4-FFF2-40B4-BE49-F238E27FC236}">
                <a16:creationId xmlns:a16="http://schemas.microsoft.com/office/drawing/2014/main" id="{81AEB8A9-B768-4E30-BA55-D919E66873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2F5FF81-F3B2-6648-9B26-32FB75324543}"/>
              </a:ext>
            </a:extLst>
          </p:cNvPr>
          <p:cNvSpPr>
            <a:spLocks noGrp="1"/>
          </p:cNvSpPr>
          <p:nvPr>
            <p:ph type="title"/>
          </p:nvPr>
        </p:nvSpPr>
        <p:spPr>
          <a:xfrm>
            <a:off x="643467" y="640080"/>
            <a:ext cx="3096427" cy="5613236"/>
          </a:xfrm>
        </p:spPr>
        <p:txBody>
          <a:bodyPr anchor="ctr">
            <a:normAutofit/>
          </a:bodyPr>
          <a:lstStyle/>
          <a:p>
            <a:r>
              <a:rPr lang="en-US">
                <a:solidFill>
                  <a:srgbClr val="FFFFFF"/>
                </a:solidFill>
              </a:rPr>
              <a:t>Power Positions</a:t>
            </a:r>
          </a:p>
        </p:txBody>
      </p:sp>
      <p:sp>
        <p:nvSpPr>
          <p:cNvPr id="3" name="Content Placeholder 2">
            <a:extLst>
              <a:ext uri="{FF2B5EF4-FFF2-40B4-BE49-F238E27FC236}">
                <a16:creationId xmlns:a16="http://schemas.microsoft.com/office/drawing/2014/main" id="{06A30BF6-656E-5744-A777-51D4A2DB7E70}"/>
              </a:ext>
            </a:extLst>
          </p:cNvPr>
          <p:cNvSpPr>
            <a:spLocks noGrp="1"/>
          </p:cNvSpPr>
          <p:nvPr>
            <p:ph idx="1"/>
          </p:nvPr>
        </p:nvSpPr>
        <p:spPr>
          <a:xfrm>
            <a:off x="4699818" y="640082"/>
            <a:ext cx="6848715" cy="4648198"/>
          </a:xfrm>
        </p:spPr>
        <p:txBody>
          <a:bodyPr anchor="ctr">
            <a:normAutofit/>
          </a:bodyPr>
          <a:lstStyle/>
          <a:p>
            <a:r>
              <a:rPr lang="en-US" sz="2400" dirty="0"/>
              <a:t>During this session we will discuss three types of Power dynamic</a:t>
            </a:r>
          </a:p>
          <a:p>
            <a:pPr marL="457200" indent="-457200">
              <a:buFont typeface="+mj-lt"/>
              <a:buAutoNum type="arabicPeriod"/>
            </a:pPr>
            <a:r>
              <a:rPr lang="en-US" sz="2400" dirty="0"/>
              <a:t>Power–Over; </a:t>
            </a:r>
          </a:p>
          <a:p>
            <a:pPr lvl="1"/>
            <a:r>
              <a:rPr lang="en-US" sz="2000" dirty="0"/>
              <a:t>X has power to Y’s disadvantage </a:t>
            </a:r>
          </a:p>
          <a:p>
            <a:pPr marL="457200" indent="-457200">
              <a:buFont typeface="+mj-lt"/>
              <a:buAutoNum type="arabicPeriod"/>
            </a:pPr>
            <a:r>
              <a:rPr lang="en-US" sz="2400" dirty="0"/>
              <a:t>Power–To; </a:t>
            </a:r>
          </a:p>
          <a:p>
            <a:pPr lvl="1"/>
            <a:r>
              <a:rPr lang="en-US" sz="2000" dirty="0"/>
              <a:t>X has power over Y but it can be to Y’s benefit</a:t>
            </a:r>
          </a:p>
          <a:p>
            <a:pPr marL="457200" indent="-457200">
              <a:buFont typeface="+mj-lt"/>
              <a:buAutoNum type="arabicPeriod"/>
            </a:pPr>
            <a:r>
              <a:rPr lang="en-US" sz="2400" dirty="0"/>
              <a:t>Power-With; </a:t>
            </a:r>
          </a:p>
          <a:p>
            <a:pPr lvl="1"/>
            <a:r>
              <a:rPr lang="en-US" sz="2000" dirty="0"/>
              <a:t>X &amp; Y both have the power to influence the relationship</a:t>
            </a:r>
          </a:p>
        </p:txBody>
      </p:sp>
      <p:pic>
        <p:nvPicPr>
          <p:cNvPr id="5" name="Picture 4">
            <a:extLst>
              <a:ext uri="{FF2B5EF4-FFF2-40B4-BE49-F238E27FC236}">
                <a16:creationId xmlns:a16="http://schemas.microsoft.com/office/drawing/2014/main" id="{2CBEB5C4-C59B-994A-8355-55C6DD56550E}"/>
              </a:ext>
            </a:extLst>
          </p:cNvPr>
          <p:cNvPicPr>
            <a:picLocks noChangeAspect="1"/>
          </p:cNvPicPr>
          <p:nvPr/>
        </p:nvPicPr>
        <p:blipFill>
          <a:blip r:embed="rId2"/>
          <a:stretch>
            <a:fillRect/>
          </a:stretch>
        </p:blipFill>
        <p:spPr>
          <a:xfrm>
            <a:off x="516863" y="4556656"/>
            <a:ext cx="2778926" cy="1560830"/>
          </a:xfrm>
          <a:prstGeom prst="rect">
            <a:avLst/>
          </a:prstGeom>
        </p:spPr>
      </p:pic>
      <p:graphicFrame>
        <p:nvGraphicFramePr>
          <p:cNvPr id="4" name="Diagram 3"/>
          <p:cNvGraphicFramePr/>
          <p:nvPr>
            <p:extLst>
              <p:ext uri="{D42A27DB-BD31-4B8C-83A1-F6EECF244321}">
                <p14:modId xmlns:p14="http://schemas.microsoft.com/office/powerpoint/2010/main" val="50358757"/>
              </p:ext>
            </p:extLst>
          </p:nvPr>
        </p:nvGraphicFramePr>
        <p:xfrm>
          <a:off x="5495109" y="4220513"/>
          <a:ext cx="4865188" cy="26374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725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5116878" y="629267"/>
            <a:ext cx="6422849" cy="1032266"/>
          </a:xfrm>
        </p:spPr>
        <p:txBody>
          <a:bodyPr>
            <a:normAutofit/>
          </a:bodyPr>
          <a:lstStyle/>
          <a:p>
            <a:pPr eaLnBrk="1" hangingPunct="1"/>
            <a:r>
              <a:rPr lang="en-US" dirty="0"/>
              <a:t>Economic View of Power</a:t>
            </a:r>
          </a:p>
        </p:txBody>
      </p:sp>
      <p:sp>
        <p:nvSpPr>
          <p:cNvPr id="17419" name="Rectangle 70">
            <a:extLst>
              <a:ext uri="{FF2B5EF4-FFF2-40B4-BE49-F238E27FC236}">
                <a16:creationId xmlns:a16="http://schemas.microsoft.com/office/drawing/2014/main" id="{C95B82D5-A8BB-45BF-BED8-C7B2068921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1A4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20"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modern-samurai-society-Samuari-sword-duel2.jpg"/>
          <p:cNvPicPr>
            <a:picLocks noChangeAspect="1"/>
          </p:cNvPicPr>
          <p:nvPr/>
        </p:nvPicPr>
        <p:blipFill>
          <a:blip r:embed="rId2" cstate="print"/>
          <a:stretch>
            <a:fillRect/>
          </a:stretch>
        </p:blipFill>
        <p:spPr>
          <a:xfrm>
            <a:off x="804672" y="1198521"/>
            <a:ext cx="3026664" cy="1679798"/>
          </a:xfrm>
          <a:prstGeom prst="rect">
            <a:avLst/>
          </a:prstGeom>
        </p:spPr>
      </p:pic>
      <p:sp>
        <p:nvSpPr>
          <p:cNvPr id="17410" name="Rectangle 3"/>
          <p:cNvSpPr>
            <a:spLocks noGrp="1" noChangeArrowheads="1"/>
          </p:cNvSpPr>
          <p:nvPr>
            <p:ph idx="1"/>
          </p:nvPr>
        </p:nvSpPr>
        <p:spPr>
          <a:xfrm>
            <a:off x="5116879" y="1783452"/>
            <a:ext cx="6903717" cy="4562287"/>
          </a:xfrm>
        </p:spPr>
        <p:txBody>
          <a:bodyPr>
            <a:noAutofit/>
          </a:bodyPr>
          <a:lstStyle/>
          <a:p>
            <a:pPr eaLnBrk="1" hangingPunct="1"/>
            <a:r>
              <a:rPr lang="en-US" sz="2000" dirty="0">
                <a:latin typeface="Garamond" panose="02020404030301010803" pitchFamily="18" charset="0"/>
              </a:rPr>
              <a:t>At the heart of economic thinking around the concept of power is the principle of a </a:t>
            </a:r>
            <a:r>
              <a:rPr lang="en-US" sz="2000" b="1" u="sng" dirty="0">
                <a:latin typeface="Garamond" panose="02020404030301010803" pitchFamily="18" charset="0"/>
              </a:rPr>
              <a:t>transaction</a:t>
            </a:r>
            <a:r>
              <a:rPr lang="en-US" sz="2000" dirty="0">
                <a:latin typeface="Garamond" panose="02020404030301010803" pitchFamily="18" charset="0"/>
              </a:rPr>
              <a:t>.</a:t>
            </a:r>
          </a:p>
          <a:p>
            <a:pPr eaLnBrk="1" hangingPunct="1"/>
            <a:r>
              <a:rPr lang="en-US" sz="2000" dirty="0">
                <a:latin typeface="Garamond" panose="02020404030301010803" pitchFamily="18" charset="0"/>
              </a:rPr>
              <a:t>It is unsurprising then that power is considered an activity that one side of a transaction has in greater quantity than the other.</a:t>
            </a:r>
          </a:p>
          <a:p>
            <a:pPr eaLnBrk="1" hangingPunct="1"/>
            <a:r>
              <a:rPr lang="en-US" sz="2000" dirty="0">
                <a:latin typeface="Garamond" panose="02020404030301010803" pitchFamily="18" charset="0"/>
              </a:rPr>
              <a:t>Central to this is the notion of the relationship between X &amp; Y.</a:t>
            </a:r>
          </a:p>
          <a:p>
            <a:pPr lvl="1"/>
            <a:r>
              <a:rPr lang="en-US" sz="2000" dirty="0">
                <a:latin typeface="Garamond" panose="02020404030301010803" pitchFamily="18" charset="0"/>
              </a:rPr>
              <a:t>A two dimensional view where there is a clear relationship between two actors</a:t>
            </a:r>
          </a:p>
          <a:p>
            <a:r>
              <a:rPr lang="en-US" sz="2000" dirty="0">
                <a:latin typeface="Garamond" panose="02020404030301010803" pitchFamily="18" charset="0"/>
              </a:rPr>
              <a:t>The focus of attention is who has the power and how it can be used to get what is required </a:t>
            </a:r>
          </a:p>
          <a:p>
            <a:r>
              <a:rPr lang="en-US" sz="2000" dirty="0">
                <a:latin typeface="Garamond" panose="02020404030301010803" pitchFamily="18" charset="0"/>
              </a:rPr>
              <a:t>This is commonly referred to as ‘Episodic’</a:t>
            </a:r>
          </a:p>
          <a:p>
            <a:pPr lvl="1"/>
            <a:r>
              <a:rPr lang="en-US" sz="2000" dirty="0">
                <a:latin typeface="Garamond" panose="02020404030301010803" pitchFamily="18" charset="0"/>
              </a:rPr>
              <a:t>i.e. the episode is a distinct event</a:t>
            </a:r>
          </a:p>
          <a:p>
            <a:r>
              <a:rPr lang="en-US" sz="2000" dirty="0">
                <a:latin typeface="Garamond" panose="02020404030301010803" pitchFamily="18" charset="0"/>
              </a:rPr>
              <a:t>This is a ’Power-Over’ position and is incredibly influential in the way thinking about power within supply chains has evolved</a:t>
            </a:r>
          </a:p>
          <a:p>
            <a:endParaRPr lang="en-US" sz="2000" dirty="0">
              <a:latin typeface="Garamond" panose="02020404030301010803" pitchFamily="18" charset="0"/>
            </a:endParaRPr>
          </a:p>
        </p:txBody>
      </p:sp>
    </p:spTree>
    <p:extLst>
      <p:ext uri="{BB962C8B-B14F-4D97-AF65-F5344CB8AC3E}">
        <p14:creationId xmlns:p14="http://schemas.microsoft.com/office/powerpoint/2010/main" val="661142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81AEB8A9-B768-4E30-BA55-D919E66873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529" name="Rectangle 2"/>
          <p:cNvSpPr>
            <a:spLocks noGrp="1" noChangeArrowheads="1"/>
          </p:cNvSpPr>
          <p:nvPr>
            <p:ph type="title"/>
          </p:nvPr>
        </p:nvSpPr>
        <p:spPr>
          <a:xfrm>
            <a:off x="643467" y="640080"/>
            <a:ext cx="3096427" cy="5613236"/>
          </a:xfrm>
        </p:spPr>
        <p:txBody>
          <a:bodyPr anchor="ctr">
            <a:normAutofit/>
          </a:bodyPr>
          <a:lstStyle/>
          <a:p>
            <a:pPr eaLnBrk="1" hangingPunct="1"/>
            <a:r>
              <a:rPr lang="en-US">
                <a:solidFill>
                  <a:srgbClr val="FFFFFF"/>
                </a:solidFill>
              </a:rPr>
              <a:t>Dimensional Views</a:t>
            </a:r>
          </a:p>
        </p:txBody>
      </p:sp>
      <p:sp>
        <p:nvSpPr>
          <p:cNvPr id="22530" name="Rectangle 3"/>
          <p:cNvSpPr>
            <a:spLocks noGrp="1" noChangeArrowheads="1"/>
          </p:cNvSpPr>
          <p:nvPr>
            <p:ph idx="1"/>
          </p:nvPr>
        </p:nvSpPr>
        <p:spPr>
          <a:xfrm>
            <a:off x="4393362" y="487681"/>
            <a:ext cx="7155171" cy="5370420"/>
          </a:xfrm>
        </p:spPr>
        <p:txBody>
          <a:bodyPr anchor="ctr">
            <a:normAutofit/>
          </a:bodyPr>
          <a:lstStyle/>
          <a:p>
            <a:pPr eaLnBrk="1" hangingPunct="1"/>
            <a:r>
              <a:rPr lang="en-US" sz="1800" dirty="0">
                <a:latin typeface="Garamond" panose="02020404030301010803" pitchFamily="18" charset="0"/>
              </a:rPr>
              <a:t>The Transactional ‘Two Dimensional’ views provided a clear framework until the 1970s.</a:t>
            </a:r>
          </a:p>
          <a:p>
            <a:pPr eaLnBrk="1" hangingPunct="1"/>
            <a:r>
              <a:rPr lang="en-US" sz="1800" dirty="0">
                <a:latin typeface="Garamond" panose="02020404030301010803" pitchFamily="18" charset="0"/>
              </a:rPr>
              <a:t>The work of Steven </a:t>
            </a:r>
            <a:r>
              <a:rPr lang="en-US" sz="1800" dirty="0" err="1">
                <a:latin typeface="Garamond" panose="02020404030301010803" pitchFamily="18" charset="0"/>
              </a:rPr>
              <a:t>Lukes</a:t>
            </a:r>
            <a:r>
              <a:rPr lang="en-US" sz="1800" dirty="0">
                <a:latin typeface="Garamond" panose="02020404030301010803" pitchFamily="18" charset="0"/>
              </a:rPr>
              <a:t> (1975) added a greater depth to the discussion moving away from a removed analysis of how X&amp;Y interact</a:t>
            </a:r>
          </a:p>
          <a:p>
            <a:pPr eaLnBrk="1" hangingPunct="1"/>
            <a:r>
              <a:rPr lang="en-US" sz="1800" dirty="0">
                <a:latin typeface="Garamond" panose="02020404030301010803" pitchFamily="18" charset="0"/>
              </a:rPr>
              <a:t>A ‘Third Dimension’ added to the debate by considering that X can affect what Y identifies is in their best interest without doing anything specific.  </a:t>
            </a:r>
          </a:p>
          <a:p>
            <a:pPr eaLnBrk="1" hangingPunct="1"/>
            <a:r>
              <a:rPr lang="en-US" sz="1800" dirty="0">
                <a:latin typeface="Garamond" panose="02020404030301010803" pitchFamily="18" charset="0"/>
              </a:rPr>
              <a:t>A more subtle idea of power.</a:t>
            </a:r>
          </a:p>
          <a:p>
            <a:pPr eaLnBrk="1" hangingPunct="1"/>
            <a:r>
              <a:rPr lang="en-US" sz="1800" dirty="0">
                <a:latin typeface="Garamond" panose="02020404030301010803" pitchFamily="18" charset="0"/>
              </a:rPr>
              <a:t>This relatively simple development adds a depth to considerations of power that arguably were lacking to this point.</a:t>
            </a:r>
          </a:p>
          <a:p>
            <a:pPr eaLnBrk="1" hangingPunct="1"/>
            <a:r>
              <a:rPr lang="en-US" sz="1800" dirty="0">
                <a:latin typeface="Garamond" panose="02020404030301010803" pitchFamily="18" charset="0"/>
              </a:rPr>
              <a:t>It also introduces the need to take a more rounded view of the relationship at the heart of the power concept i.e. X &amp; Y.</a:t>
            </a:r>
          </a:p>
          <a:p>
            <a:pPr lvl="1"/>
            <a:r>
              <a:rPr lang="en-US" sz="1800" dirty="0">
                <a:latin typeface="Garamond" panose="02020404030301010803" pitchFamily="18" charset="0"/>
              </a:rPr>
              <a:t>Essentially we need to consider the context and surrounding factors that influence the example</a:t>
            </a:r>
          </a:p>
        </p:txBody>
      </p:sp>
    </p:spTree>
    <p:extLst>
      <p:ext uri="{BB962C8B-B14F-4D97-AF65-F5344CB8AC3E}">
        <p14:creationId xmlns:p14="http://schemas.microsoft.com/office/powerpoint/2010/main" val="4040748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676" name="Rectangle 70">
            <a:extLst>
              <a:ext uri="{FF2B5EF4-FFF2-40B4-BE49-F238E27FC236}">
                <a16:creationId xmlns:a16="http://schemas.microsoft.com/office/drawing/2014/main" id="{2CB962CF-61A3-4EF9-94F6-7C59B03295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73" name="Rectangle 2"/>
          <p:cNvSpPr>
            <a:spLocks noGrp="1" noChangeArrowheads="1"/>
          </p:cNvSpPr>
          <p:nvPr>
            <p:ph type="title"/>
          </p:nvPr>
        </p:nvSpPr>
        <p:spPr>
          <a:xfrm>
            <a:off x="838200" y="556337"/>
            <a:ext cx="6797405" cy="962497"/>
          </a:xfrm>
        </p:spPr>
        <p:txBody>
          <a:bodyPr>
            <a:normAutofit/>
          </a:bodyPr>
          <a:lstStyle/>
          <a:p>
            <a:pPr eaLnBrk="1" hangingPunct="1"/>
            <a:r>
              <a:rPr lang="en-US" sz="4000" dirty="0"/>
              <a:t>Collaborative Power</a:t>
            </a:r>
          </a:p>
        </p:txBody>
      </p:sp>
      <p:sp>
        <p:nvSpPr>
          <p:cNvPr id="28674" name="Rectangle 3"/>
          <p:cNvSpPr>
            <a:spLocks noGrp="1" noChangeArrowheads="1"/>
          </p:cNvSpPr>
          <p:nvPr>
            <p:ph idx="1"/>
          </p:nvPr>
        </p:nvSpPr>
        <p:spPr>
          <a:xfrm>
            <a:off x="651510" y="1859797"/>
            <a:ext cx="6984095" cy="4260917"/>
          </a:xfrm>
        </p:spPr>
        <p:txBody>
          <a:bodyPr>
            <a:normAutofit/>
          </a:bodyPr>
          <a:lstStyle/>
          <a:p>
            <a:pPr eaLnBrk="1" hangingPunct="1"/>
            <a:r>
              <a:rPr lang="en-US" sz="2000" dirty="0">
                <a:latin typeface="Garamond" panose="02020404030301010803" pitchFamily="18" charset="0"/>
              </a:rPr>
              <a:t>A different view of power is offered by a more collaborative motivation</a:t>
            </a:r>
          </a:p>
          <a:p>
            <a:pPr eaLnBrk="1" hangingPunct="1"/>
            <a:r>
              <a:rPr lang="en-US" sz="2000" dirty="0">
                <a:latin typeface="Garamond" panose="02020404030301010803" pitchFamily="18" charset="0"/>
              </a:rPr>
              <a:t>Here the nature of the relationship changes from ‘</a:t>
            </a:r>
            <a:r>
              <a:rPr lang="en-US" altLang="ja-JP" sz="2000" dirty="0">
                <a:latin typeface="Garamond" panose="02020404030301010803" pitchFamily="18" charset="0"/>
              </a:rPr>
              <a:t>power over</a:t>
            </a:r>
            <a:r>
              <a:rPr lang="ja-JP" altLang="en-US" sz="2000">
                <a:latin typeface="Garamond" panose="02020404030301010803" pitchFamily="18" charset="0"/>
              </a:rPr>
              <a:t>’</a:t>
            </a:r>
            <a:r>
              <a:rPr lang="en-US" altLang="ja-JP" sz="2000" dirty="0">
                <a:latin typeface="Garamond" panose="02020404030301010803" pitchFamily="18" charset="0"/>
              </a:rPr>
              <a:t> to </a:t>
            </a:r>
            <a:r>
              <a:rPr lang="ja-JP" altLang="en-US" sz="2000">
                <a:latin typeface="Garamond" panose="02020404030301010803" pitchFamily="18" charset="0"/>
              </a:rPr>
              <a:t>‘</a:t>
            </a:r>
            <a:r>
              <a:rPr lang="en-US" altLang="ja-JP" sz="2000" dirty="0">
                <a:latin typeface="Garamond" panose="02020404030301010803" pitchFamily="18" charset="0"/>
              </a:rPr>
              <a:t>power with</a:t>
            </a:r>
            <a:r>
              <a:rPr lang="ja-JP" altLang="en-US" sz="2000">
                <a:latin typeface="Garamond" panose="02020404030301010803" pitchFamily="18" charset="0"/>
              </a:rPr>
              <a:t>’</a:t>
            </a:r>
            <a:endParaRPr lang="en-US" sz="2000" dirty="0">
              <a:latin typeface="Garamond" panose="02020404030301010803" pitchFamily="18" charset="0"/>
            </a:endParaRPr>
          </a:p>
          <a:p>
            <a:pPr eaLnBrk="1" hangingPunct="1"/>
            <a:r>
              <a:rPr lang="en-US" sz="2000" dirty="0">
                <a:latin typeface="Garamond" panose="02020404030301010803" pitchFamily="18" charset="0"/>
              </a:rPr>
              <a:t>Though a more </a:t>
            </a:r>
            <a:r>
              <a:rPr lang="ja-JP" altLang="en-US" sz="2000">
                <a:latin typeface="Garamond" panose="02020404030301010803" pitchFamily="18" charset="0"/>
              </a:rPr>
              <a:t>‘</a:t>
            </a:r>
            <a:r>
              <a:rPr lang="en-US" altLang="ja-JP" sz="2000" dirty="0">
                <a:latin typeface="Garamond" panose="02020404030301010803" pitchFamily="18" charset="0"/>
              </a:rPr>
              <a:t>modern</a:t>
            </a:r>
            <a:r>
              <a:rPr lang="ja-JP" altLang="en-US" sz="2000">
                <a:latin typeface="Garamond" panose="02020404030301010803" pitchFamily="18" charset="0"/>
              </a:rPr>
              <a:t>’</a:t>
            </a:r>
            <a:r>
              <a:rPr lang="en-US" altLang="ja-JP" sz="2000" dirty="0">
                <a:latin typeface="Garamond" panose="02020404030301010803" pitchFamily="18" charset="0"/>
              </a:rPr>
              <a:t> perspective e.g. Social Capital, Communities of Practice, the origins can be identified in earlier works</a:t>
            </a:r>
          </a:p>
          <a:p>
            <a:pPr eaLnBrk="1" hangingPunct="1"/>
            <a:r>
              <a:rPr lang="en-US" sz="2000" dirty="0">
                <a:latin typeface="Garamond" panose="02020404030301010803" pitchFamily="18" charset="0"/>
              </a:rPr>
              <a:t>An interesting contributor is Mary Parker Follett, writing in the early part of the 20</a:t>
            </a:r>
            <a:r>
              <a:rPr lang="en-US" sz="2000" baseline="30000" dirty="0">
                <a:latin typeface="Garamond" panose="02020404030301010803" pitchFamily="18" charset="0"/>
              </a:rPr>
              <a:t>th</a:t>
            </a:r>
            <a:r>
              <a:rPr lang="en-US" sz="2000" dirty="0">
                <a:latin typeface="Garamond" panose="02020404030301010803" pitchFamily="18" charset="0"/>
              </a:rPr>
              <a:t> Century</a:t>
            </a:r>
          </a:p>
          <a:p>
            <a:pPr eaLnBrk="1" hangingPunct="1"/>
            <a:r>
              <a:rPr lang="en-US" sz="2000" dirty="0">
                <a:latin typeface="Garamond" panose="02020404030301010803" pitchFamily="18" charset="0"/>
              </a:rPr>
              <a:t>Her main contribution is the sense of integrating motivation in order to enable people to work together</a:t>
            </a:r>
          </a:p>
        </p:txBody>
      </p:sp>
      <p:pic>
        <p:nvPicPr>
          <p:cNvPr id="4" name="Picture 3" descr="Teacher-Collaborations.jpg"/>
          <p:cNvPicPr>
            <a:picLocks noChangeAspect="1"/>
          </p:cNvPicPr>
          <p:nvPr/>
        </p:nvPicPr>
        <p:blipFill>
          <a:blip r:embed="rId2" cstate="print"/>
          <a:stretch>
            <a:fillRect/>
          </a:stretch>
        </p:blipFill>
        <p:spPr>
          <a:xfrm>
            <a:off x="7997556" y="473646"/>
            <a:ext cx="3995623" cy="2557198"/>
          </a:xfrm>
          <a:prstGeom prst="rect">
            <a:avLst/>
          </a:prstGeom>
        </p:spPr>
      </p:pic>
    </p:spTree>
    <p:extLst>
      <p:ext uri="{BB962C8B-B14F-4D97-AF65-F5344CB8AC3E}">
        <p14:creationId xmlns:p14="http://schemas.microsoft.com/office/powerpoint/2010/main" val="3894912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EC3F-F503-2242-9CE9-B012B990D2B4}"/>
              </a:ext>
            </a:extLst>
          </p:cNvPr>
          <p:cNvSpPr>
            <a:spLocks noGrp="1"/>
          </p:cNvSpPr>
          <p:nvPr>
            <p:ph type="title"/>
          </p:nvPr>
        </p:nvSpPr>
        <p:spPr>
          <a:xfrm>
            <a:off x="4965430" y="629268"/>
            <a:ext cx="6586491" cy="1286160"/>
          </a:xfrm>
        </p:spPr>
        <p:txBody>
          <a:bodyPr vert="horz" lIns="91440" tIns="45720" rIns="91440" bIns="45720" rtlCol="0" anchor="b">
            <a:normAutofit/>
          </a:bodyPr>
          <a:lstStyle/>
          <a:p>
            <a:r>
              <a:rPr lang="en-US" sz="4100"/>
              <a:t>Mary Parker Follett (1868-1933)</a:t>
            </a:r>
          </a:p>
        </p:txBody>
      </p:sp>
      <p:sp>
        <p:nvSpPr>
          <p:cNvPr id="3" name="Content Placeholder 2">
            <a:extLst>
              <a:ext uri="{FF2B5EF4-FFF2-40B4-BE49-F238E27FC236}">
                <a16:creationId xmlns:a16="http://schemas.microsoft.com/office/drawing/2014/main" id="{2B0050AC-041A-404F-A1CC-141F96F0BE6C}"/>
              </a:ext>
            </a:extLst>
          </p:cNvPr>
          <p:cNvSpPr>
            <a:spLocks noGrp="1"/>
          </p:cNvSpPr>
          <p:nvPr>
            <p:ph idx="1"/>
          </p:nvPr>
        </p:nvSpPr>
        <p:spPr>
          <a:xfrm>
            <a:off x="4785360" y="2438400"/>
            <a:ext cx="7119633" cy="3785419"/>
          </a:xfrm>
        </p:spPr>
        <p:txBody>
          <a:bodyPr vert="horz" lIns="91440" tIns="45720" rIns="91440" bIns="45720" rtlCol="0">
            <a:normAutofit/>
          </a:bodyPr>
          <a:lstStyle/>
          <a:p>
            <a:pPr marL="0" indent="0">
              <a:buNone/>
            </a:pPr>
            <a:r>
              <a:rPr lang="en-US" sz="2000" dirty="0">
                <a:latin typeface="Garamond" panose="02020404030301010803" pitchFamily="18" charset="0"/>
              </a:rPr>
              <a:t>”The prophet of modern management” </a:t>
            </a:r>
            <a:r>
              <a:rPr lang="en-US" sz="1600" dirty="0">
                <a:latin typeface="Garamond" panose="02020404030301010803" pitchFamily="18" charset="0"/>
              </a:rPr>
              <a:t>(Pauline Graham, 1995)</a:t>
            </a:r>
          </a:p>
          <a:p>
            <a:r>
              <a:rPr lang="en-US" sz="2000" dirty="0">
                <a:latin typeface="Garamond" panose="02020404030301010803" pitchFamily="18" charset="0"/>
              </a:rPr>
              <a:t>Follett was an influential writer in the early 1900s speaking regularly at institutions such as London School of Economics</a:t>
            </a:r>
          </a:p>
          <a:p>
            <a:r>
              <a:rPr lang="en-US" sz="2000" dirty="0">
                <a:latin typeface="Garamond" panose="02020404030301010803" pitchFamily="18" charset="0"/>
              </a:rPr>
              <a:t>Dispute resolution in New England helped to shape her ideas</a:t>
            </a:r>
          </a:p>
          <a:p>
            <a:r>
              <a:rPr lang="en-US" sz="2000" dirty="0">
                <a:latin typeface="Garamond" panose="02020404030301010803" pitchFamily="18" charset="0"/>
              </a:rPr>
              <a:t>Her work covered ideas of Government, Society and Management</a:t>
            </a:r>
          </a:p>
          <a:p>
            <a:r>
              <a:rPr lang="en-GB" sz="2000" dirty="0">
                <a:latin typeface="Garamond" panose="02020404030301010803" pitchFamily="18" charset="0"/>
              </a:rPr>
              <a:t>Her core idea is The Circular Response</a:t>
            </a:r>
          </a:p>
          <a:p>
            <a:pPr lvl="1"/>
            <a:r>
              <a:rPr lang="en-GB" sz="2000" dirty="0">
                <a:latin typeface="Garamond" panose="02020404030301010803" pitchFamily="18" charset="0"/>
              </a:rPr>
              <a:t>Central to this idea is the way in which interaction can be considered as episodes within an ongoing relationship, each informing and shaping the context within which future interaction will take place </a:t>
            </a:r>
          </a:p>
        </p:txBody>
      </p:sp>
      <p:pic>
        <p:nvPicPr>
          <p:cNvPr id="5" name="Picture 4">
            <a:extLst>
              <a:ext uri="{FF2B5EF4-FFF2-40B4-BE49-F238E27FC236}">
                <a16:creationId xmlns:a16="http://schemas.microsoft.com/office/drawing/2014/main" id="{2DC3970C-56B9-E34B-8619-04EFE6B8C0B3}"/>
              </a:ext>
            </a:extLst>
          </p:cNvPr>
          <p:cNvPicPr>
            <a:picLocks noChangeAspect="1"/>
          </p:cNvPicPr>
          <p:nvPr/>
        </p:nvPicPr>
        <p:blipFill rotWithShape="1">
          <a:blip r:embed="rId2"/>
          <a:srcRect l="4865" r="3090" b="-2"/>
          <a:stretch/>
        </p:blipFill>
        <p:spPr>
          <a:xfrm>
            <a:off x="20" y="10"/>
            <a:ext cx="4635571" cy="6857990"/>
          </a:xfrm>
          <a:prstGeom prst="rect">
            <a:avLst/>
          </a:prstGeom>
          <a:effectLst/>
        </p:spPr>
      </p:pic>
      <p:cxnSp>
        <p:nvCxnSpPr>
          <p:cNvPr id="53" name="Straight Connector 52">
            <a:extLst>
              <a:ext uri="{FF2B5EF4-FFF2-40B4-BE49-F238E27FC236}">
                <a16:creationId xmlns:a16="http://schemas.microsoft.com/office/drawing/2014/main"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80694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5076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1AEB8A9-B768-4E30-BA55-D919E66873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43467" y="640080"/>
            <a:ext cx="3096427" cy="5613236"/>
          </a:xfrm>
        </p:spPr>
        <p:txBody>
          <a:bodyPr anchor="ctr">
            <a:normAutofit/>
          </a:bodyPr>
          <a:lstStyle/>
          <a:p>
            <a:r>
              <a:rPr lang="en-US">
                <a:solidFill>
                  <a:srgbClr val="FFFFFF"/>
                </a:solidFill>
              </a:rPr>
              <a:t>Integrating Motivation</a:t>
            </a:r>
          </a:p>
        </p:txBody>
      </p:sp>
      <p:sp>
        <p:nvSpPr>
          <p:cNvPr id="3" name="Content Placeholder 2"/>
          <p:cNvSpPr>
            <a:spLocks noGrp="1"/>
          </p:cNvSpPr>
          <p:nvPr>
            <p:ph idx="1"/>
          </p:nvPr>
        </p:nvSpPr>
        <p:spPr>
          <a:xfrm>
            <a:off x="4699818" y="640081"/>
            <a:ext cx="6848715" cy="5760719"/>
          </a:xfrm>
        </p:spPr>
        <p:txBody>
          <a:bodyPr anchor="ctr">
            <a:normAutofit/>
          </a:bodyPr>
          <a:lstStyle/>
          <a:p>
            <a:r>
              <a:rPr lang="en-US" sz="2000" dirty="0">
                <a:latin typeface="Garamond" panose="02020404030301010803" pitchFamily="18" charset="0"/>
              </a:rPr>
              <a:t>There are reasons why we perform any act</a:t>
            </a:r>
          </a:p>
          <a:p>
            <a:pPr lvl="1"/>
            <a:r>
              <a:rPr lang="en-US" sz="2000" dirty="0">
                <a:latin typeface="Garamond" panose="02020404030301010803" pitchFamily="18" charset="0"/>
              </a:rPr>
              <a:t>E.g. we eat because we are hungry, need comfort, etc.</a:t>
            </a:r>
          </a:p>
          <a:p>
            <a:r>
              <a:rPr lang="en-US" sz="2000" dirty="0">
                <a:latin typeface="Garamond" panose="02020404030301010803" pitchFamily="18" charset="0"/>
              </a:rPr>
              <a:t>Thus, if the motivation for actions are more clearly understood then we may be able to understand and enable more thoughtful actions</a:t>
            </a:r>
          </a:p>
          <a:p>
            <a:r>
              <a:rPr lang="en-US" sz="2000" dirty="0">
                <a:latin typeface="Garamond" panose="02020404030301010803" pitchFamily="18" charset="0"/>
              </a:rPr>
              <a:t>Power can typically be considered as conflict.  Here there are two common outcomes:</a:t>
            </a:r>
          </a:p>
          <a:p>
            <a:pPr lvl="1"/>
            <a:r>
              <a:rPr lang="en-US" sz="2000" dirty="0">
                <a:latin typeface="Garamond" panose="02020404030301010803" pitchFamily="18" charset="0"/>
              </a:rPr>
              <a:t>The dominant side wins</a:t>
            </a:r>
          </a:p>
          <a:p>
            <a:pPr lvl="1"/>
            <a:r>
              <a:rPr lang="en-US" sz="2000" dirty="0">
                <a:latin typeface="Garamond" panose="02020404030301010803" pitchFamily="18" charset="0"/>
              </a:rPr>
              <a:t>There is compromise from both sides, with neither feeling happy</a:t>
            </a:r>
          </a:p>
          <a:p>
            <a:r>
              <a:rPr lang="en-US" sz="2000" dirty="0">
                <a:latin typeface="Garamond" panose="02020404030301010803" pitchFamily="18" charset="0"/>
              </a:rPr>
              <a:t>Follett advocated the sense in exploring the possibility of a third:</a:t>
            </a:r>
          </a:p>
          <a:p>
            <a:pPr lvl="1"/>
            <a:r>
              <a:rPr lang="en-US" sz="2000" dirty="0">
                <a:latin typeface="Garamond" panose="02020404030301010803" pitchFamily="18" charset="0"/>
              </a:rPr>
              <a:t>Aligning motivation to achieve both sides desires.  A ‘power-with’ approach to a relationship</a:t>
            </a:r>
          </a:p>
          <a:p>
            <a:pPr lvl="1"/>
            <a:r>
              <a:rPr lang="en-US" sz="2000" i="1" dirty="0">
                <a:latin typeface="Garamond" panose="02020404030301010803" pitchFamily="18" charset="0"/>
              </a:rPr>
              <a:t>“Integration means three things: you and I both get what we want, the whole situation moves forward, and the process often has community value. “</a:t>
            </a:r>
            <a:endParaRPr lang="en-GB" sz="2000" dirty="0">
              <a:latin typeface="Garamond" panose="02020404030301010803" pitchFamily="18" charset="0"/>
            </a:endParaRPr>
          </a:p>
          <a:p>
            <a:pPr lvl="1"/>
            <a:endParaRPr lang="en-US" sz="2000" dirty="0">
              <a:latin typeface="Garamond" panose="02020404030301010803" pitchFamily="18" charset="0"/>
            </a:endParaRPr>
          </a:p>
        </p:txBody>
      </p:sp>
    </p:spTree>
    <p:extLst>
      <p:ext uri="{BB962C8B-B14F-4D97-AF65-F5344CB8AC3E}">
        <p14:creationId xmlns:p14="http://schemas.microsoft.com/office/powerpoint/2010/main" val="40495885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4876</TotalTime>
  <Words>965</Words>
  <Application>Microsoft Office PowerPoint</Application>
  <PresentationFormat>Widescreen</PresentationFormat>
  <Paragraphs>76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游ゴシック</vt:lpstr>
      <vt:lpstr>Arial</vt:lpstr>
      <vt:lpstr>Calibri</vt:lpstr>
      <vt:lpstr>Calibri Light</vt:lpstr>
      <vt:lpstr>Garamond</vt:lpstr>
      <vt:lpstr>Office Theme</vt:lpstr>
      <vt:lpstr>Exploring the impact of power dynamics on supply chain relationship management.  The legacy of Mary Parker Follet. </vt:lpstr>
      <vt:lpstr>Aims of the Session</vt:lpstr>
      <vt:lpstr>Context</vt:lpstr>
      <vt:lpstr>Power Positions</vt:lpstr>
      <vt:lpstr>Economic View of Power</vt:lpstr>
      <vt:lpstr>Dimensional Views</vt:lpstr>
      <vt:lpstr>Collaborative Power</vt:lpstr>
      <vt:lpstr>Mary Parker Follett (1868-1933)</vt:lpstr>
      <vt:lpstr>Integrating Motivation</vt:lpstr>
      <vt:lpstr>Elements of Follett’s Integrative Method</vt:lpstr>
      <vt:lpstr>Concluding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Power in Understanding Relationships</dc:title>
  <dc:creator>Paul Davies</dc:creator>
  <cp:lastModifiedBy>Mason-Jones, Rachel</cp:lastModifiedBy>
  <cp:revision>22</cp:revision>
  <dcterms:created xsi:type="dcterms:W3CDTF">2021-04-16T10:59:35Z</dcterms:created>
  <dcterms:modified xsi:type="dcterms:W3CDTF">2021-05-14T13:55:42Z</dcterms:modified>
</cp:coreProperties>
</file>