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Lst>
  <p:notesMasterIdLst>
    <p:notesMasterId r:id="rId28"/>
  </p:notesMasterIdLst>
  <p:sldIdLst>
    <p:sldId id="256" r:id="rId5"/>
    <p:sldId id="316" r:id="rId6"/>
    <p:sldId id="336" r:id="rId7"/>
    <p:sldId id="337" r:id="rId8"/>
    <p:sldId id="321" r:id="rId9"/>
    <p:sldId id="324" r:id="rId10"/>
    <p:sldId id="323" r:id="rId11"/>
    <p:sldId id="258" r:id="rId12"/>
    <p:sldId id="329" r:id="rId13"/>
    <p:sldId id="266" r:id="rId14"/>
    <p:sldId id="333" r:id="rId15"/>
    <p:sldId id="327" r:id="rId16"/>
    <p:sldId id="332" r:id="rId17"/>
    <p:sldId id="334" r:id="rId18"/>
    <p:sldId id="338" r:id="rId19"/>
    <p:sldId id="335" r:id="rId20"/>
    <p:sldId id="331" r:id="rId21"/>
    <p:sldId id="330" r:id="rId22"/>
    <p:sldId id="340" r:id="rId23"/>
    <p:sldId id="341" r:id="rId24"/>
    <p:sldId id="342" r:id="rId25"/>
    <p:sldId id="296" r:id="rId26"/>
    <p:sldId id="25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5" autoAdjust="0"/>
    <p:restoredTop sz="94674"/>
  </p:normalViewPr>
  <p:slideViewPr>
    <p:cSldViewPr snapToGrid="0" snapToObjects="1">
      <p:cViewPr varScale="1">
        <p:scale>
          <a:sx n="99" d="100"/>
          <a:sy n="99"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4T16:01:04.045"/>
    </inkml:context>
    <inkml:brush xml:id="br0">
      <inkml:brushProperty name="width" value="0.35" units="cm"/>
      <inkml:brushProperty name="height" value="0.35" units="cm"/>
      <inkml:brushProperty name="color" value="#E71224"/>
      <inkml:brushProperty name="ignorePressure" value="1"/>
    </inkml:brush>
  </inkml:definitions>
  <inkml:trace contextRef="#ctx0" brushRef="#br0">1 0,'1'6,"0"-1,1 1,0-1,0 0,0 0,0 0,1 0,0 0,0 0,1-1,5 7,1 2,39 47,2-2,98 85,-127-123,531 476,-350-299,-41-40,437 427,-144-150,-101-102,-146-129,374 368,-25 23,-377-378,-23-26,6-8,240 208,-277-280,621 513,-679-572,188 135,-242-177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4T16:01:06.162"/>
    </inkml:context>
    <inkml:brush xml:id="br0">
      <inkml:brushProperty name="width" value="0.35" units="cm"/>
      <inkml:brushProperty name="height" value="0.35" units="cm"/>
      <inkml:brushProperty name="color" value="#E71224"/>
      <inkml:brushProperty name="ignorePressure" value="1"/>
    </inkml:brush>
  </inkml:definitions>
  <inkml:trace contextRef="#ctx0" brushRef="#br0">4593 0,'-1'11,"-1"-1,0 0,-1-1,0 1,-1 0,0-1,-10 18,1 0,-19 39,-79 118,-61 52,58-84,-169 217,81-109,106-133,-541 694,607-786,-308 383,26 18,11 44,-25 38,-39 0,-31 49,389-556,-320 514,24 11,141-238,134-226,24-61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15T14:30:23.045"/>
    </inkml:context>
    <inkml:brush xml:id="br0">
      <inkml:brushProperty name="width" value="0.35" units="cm"/>
      <inkml:brushProperty name="height" value="0.35" units="cm"/>
      <inkml:brushProperty name="color" value="#008C3A"/>
      <inkml:brushProperty name="ignorePressure" value="1"/>
    </inkml:brush>
  </inkml:definitions>
  <inkml:trace contextRef="#ctx0" brushRef="#br0">0 2574,'2'0,"0"1,0-1,-1 0,1 1,0-1,0 1,-1-1,1 1,0 0,-1 0,1 0,-1 0,1 0,-1 0,1 0,-1 1,0-1,2 2,19 32,-18-26,142 250,190 371,-297-549,52 123,28 66,-11-31,15 35,-11-28,-93-204,-12-27,0 0,-1 0,4 16,-10-30,1 0,-1 0,0 0,1 0,-1 0,0 0,1 0,-1 0,1 0,0 0,-1-1,1 1,0 0,-1 0,1 0,0-1,0 1,0-1,-1 1,1 0,0-1,0 1,0-1,0 0,0 1,0-1,0 0,0 0,0 1,0-1,1 0,-1 0,0 0,0 0,0 0,0-1,0 1,0 0,0 0,0-1,1 0,6-2,0 0,-1-1,1 0,8-6,-13 8,115-83,-28 18,573-461,-35 10,-184 156,52-63,-254 216,351-268,23 18,-495 370,415-292,20 29,-149 126,718-288,-878 425,168-70,-398 151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CD08-5DF5-BD4B-807B-F11B16FFC28F}" type="datetimeFigureOut">
              <a:rPr lang="en-US" smtClean="0"/>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902F4-BDC4-E545-963F-EE58C192BFC7}" type="slidenum">
              <a:rPr lang="en-US" smtClean="0"/>
              <a:t>‹#›</a:t>
            </a:fld>
            <a:endParaRPr lang="en-US"/>
          </a:p>
        </p:txBody>
      </p:sp>
    </p:spTree>
    <p:extLst>
      <p:ext uri="{BB962C8B-B14F-4D97-AF65-F5344CB8AC3E}">
        <p14:creationId xmlns:p14="http://schemas.microsoft.com/office/powerpoint/2010/main" val="419041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B902F4-BDC4-E545-963F-EE58C192BFC7}" type="slidenum">
              <a:rPr lang="en-US" smtClean="0"/>
              <a:t>1</a:t>
            </a:fld>
            <a:endParaRPr lang="en-US"/>
          </a:p>
        </p:txBody>
      </p:sp>
    </p:spTree>
    <p:extLst>
      <p:ext uri="{BB962C8B-B14F-4D97-AF65-F5344CB8AC3E}">
        <p14:creationId xmlns:p14="http://schemas.microsoft.com/office/powerpoint/2010/main" val="413644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00DF-4A55-41E6-911B-F76A2AE7E0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86B0D9-3361-4FF1-B454-20619C4D08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0708C7-24B6-4263-B038-4012D6301A8B}"/>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0EDAC759-6924-41B8-8E17-C71E9A9E7C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D4B209-98AB-44BC-AC33-8897125E1206}"/>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99874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ACDA4-A383-45FD-8D04-98F49DEEEAE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1D5A5A-C581-47BF-AA4C-E286C63BE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85964-8B5F-40CB-9E1B-740D40B7BDC0}"/>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019C73A6-6C11-4F9B-A648-474EBC32C4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77C0F5-2127-402E-A8FA-031B27499EF7}"/>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6534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F2C3F7-0C68-4A5E-BBC7-79C22BA5D5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80FC2B-34D1-48FE-B1A2-ADB99533A2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BC6899-8DA9-49FE-AF22-90658716A69B}"/>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0A5F9B38-26EE-4EC3-B618-12456F261A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617D3F-361C-477F-AF17-3CF1B6BB263E}"/>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357743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0"/>
            <a:ext cx="3235036" cy="365125"/>
          </a:xfrm>
        </p:spPr>
        <p:txBody>
          <a:bodyPr/>
          <a:lstStyle/>
          <a:p>
            <a:fld id="{0C31D5D2-5FC6-8744-87A0-60E5ED809D74}" type="slidenum">
              <a:rPr lang="en-US" smtClean="0"/>
              <a:t>‹#›</a:t>
            </a:fld>
            <a:endParaRPr lang="en-US"/>
          </a:p>
        </p:txBody>
      </p:sp>
      <p:sp>
        <p:nvSpPr>
          <p:cNvPr id="8" name="Title 7"/>
          <p:cNvSpPr>
            <a:spLocks noGrp="1"/>
          </p:cNvSpPr>
          <p:nvPr>
            <p:ph type="title"/>
          </p:nvPr>
        </p:nvSpPr>
        <p:spPr>
          <a:xfrm>
            <a:off x="357447" y="365126"/>
            <a:ext cx="11488189" cy="2004002"/>
          </a:xfrm>
        </p:spPr>
        <p:txBody>
          <a:bodyPr/>
          <a:lstStyle/>
          <a:p>
            <a:r>
              <a:rPr lang="en-US" dirty="0"/>
              <a:t>Click to edit Master title style</a:t>
            </a:r>
          </a:p>
        </p:txBody>
      </p:sp>
      <p:sp>
        <p:nvSpPr>
          <p:cNvPr id="10" name="Text Placeholder 9"/>
          <p:cNvSpPr>
            <a:spLocks noGrp="1"/>
          </p:cNvSpPr>
          <p:nvPr>
            <p:ph type="body" sz="quarter" idx="13"/>
          </p:nvPr>
        </p:nvSpPr>
        <p:spPr>
          <a:xfrm>
            <a:off x="357448"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4"/>
          </p:nvPr>
        </p:nvSpPr>
        <p:spPr>
          <a:xfrm>
            <a:off x="6342611" y="2660074"/>
            <a:ext cx="5503025" cy="318377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76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92B2D-A45E-447D-A2AB-458867D5CD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8D5B6A-5A86-441E-83B1-0BB66A9A7E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2C08D0-8A0D-45EA-B1C9-7A6954AF767A}"/>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0A02E410-BC8F-48E3-AD31-96BD7C9DD5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BC2A79-7D8B-427E-A824-8CCF460D78F6}"/>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290439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65BA-2553-41F2-AAD7-6C0EC37BA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C13A57-E7C1-42CF-9BCB-CEBD06CEDA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2790E7-F4C3-4C79-94C9-3599E30820D2}"/>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D5694F85-AFC5-48D9-B37B-B2985AB166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CE8747-4BC6-413F-836E-DA5E95CCB4E2}"/>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99363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77574-A193-4788-9900-2F0640F91D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5394D9-100F-4BDB-87B0-0AF15E2683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9BFA50-E43F-4190-8E1B-4B3344B09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7EC5C6-6853-4FB2-8623-ED3F36EF558F}"/>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6" name="Footer Placeholder 5">
            <a:extLst>
              <a:ext uri="{FF2B5EF4-FFF2-40B4-BE49-F238E27FC236}">
                <a16:creationId xmlns:a16="http://schemas.microsoft.com/office/drawing/2014/main" id="{4DF7846F-70C8-4E84-9A61-80A28CBF9E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CA4D74-9D58-4F26-B933-F5969C035247}"/>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2284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2289-EA9D-4905-8210-891480642F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9195D9-ADB2-45B9-855C-BFBBA64B10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30180C-B342-4FF6-B447-C17951B06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9409F8-2A77-49F3-8C52-BC737A56B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3953-DFCE-4914-96AB-AB1316AC3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1926C-CDD1-4EAE-8F29-71E6AE6C7A72}"/>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8" name="Footer Placeholder 7">
            <a:extLst>
              <a:ext uri="{FF2B5EF4-FFF2-40B4-BE49-F238E27FC236}">
                <a16:creationId xmlns:a16="http://schemas.microsoft.com/office/drawing/2014/main" id="{DFD77475-4CE6-4FB8-B926-9F02CC679FC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F10911-665E-4D17-8F5F-05C594C965EC}"/>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25949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7102-0F3D-4293-B941-2408B98E88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3023B-F9E9-4916-BBC1-2973297A8A6B}"/>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4" name="Footer Placeholder 3">
            <a:extLst>
              <a:ext uri="{FF2B5EF4-FFF2-40B4-BE49-F238E27FC236}">
                <a16:creationId xmlns:a16="http://schemas.microsoft.com/office/drawing/2014/main" id="{B9326BB5-C609-42FE-A83E-FB9234FA10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DA2F052-D503-4348-A1C0-7AEFBB823573}"/>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73543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3CECC0-48C1-47DC-BE6D-77E640C48075}"/>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3" name="Footer Placeholder 2">
            <a:extLst>
              <a:ext uri="{FF2B5EF4-FFF2-40B4-BE49-F238E27FC236}">
                <a16:creationId xmlns:a16="http://schemas.microsoft.com/office/drawing/2014/main" id="{B0A05D61-8EEE-486E-8C17-B00809805C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3462F2-501F-4F90-A150-AE40014B755C}"/>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129050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4A01-6C81-4ECA-876F-0390C6750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B0AF2E-1963-473A-B6E3-8A95F88A3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F3E276-CB69-4358-8E9C-55601A23A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720DA-7A68-4F54-9328-48339BE783CB}"/>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6" name="Footer Placeholder 5">
            <a:extLst>
              <a:ext uri="{FF2B5EF4-FFF2-40B4-BE49-F238E27FC236}">
                <a16:creationId xmlns:a16="http://schemas.microsoft.com/office/drawing/2014/main" id="{3475788E-91DD-4948-B60B-5F6DE40167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055205-2CD2-4297-B185-48B7A086856E}"/>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139226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AD1-9914-4161-A0BB-05380DB190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CB6870-840A-4C77-8E9D-645ABB4A5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45D961-FDD8-486E-8D30-1179643F3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FED9E3-4714-4043-A7F0-255E0C505328}"/>
              </a:ext>
            </a:extLst>
          </p:cNvPr>
          <p:cNvSpPr>
            <a:spLocks noGrp="1"/>
          </p:cNvSpPr>
          <p:nvPr>
            <p:ph type="dt" sz="half" idx="10"/>
          </p:nvPr>
        </p:nvSpPr>
        <p:spPr/>
        <p:txBody>
          <a:bodyPr/>
          <a:lstStyle/>
          <a:p>
            <a:fld id="{58F4E1EF-1E22-4B78-8535-45CA5717A174}" type="datetimeFigureOut">
              <a:rPr lang="en-GB" smtClean="0"/>
              <a:t>14/05/2021</a:t>
            </a:fld>
            <a:endParaRPr lang="en-GB"/>
          </a:p>
        </p:txBody>
      </p:sp>
      <p:sp>
        <p:nvSpPr>
          <p:cNvPr id="6" name="Footer Placeholder 5">
            <a:extLst>
              <a:ext uri="{FF2B5EF4-FFF2-40B4-BE49-F238E27FC236}">
                <a16:creationId xmlns:a16="http://schemas.microsoft.com/office/drawing/2014/main" id="{AB2B9E67-6BE3-41F4-A100-085809B45B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314560-6A9E-46EA-A3AA-C0ED7D05D0D1}"/>
              </a:ext>
            </a:extLst>
          </p:cNvPr>
          <p:cNvSpPr>
            <a:spLocks noGrp="1"/>
          </p:cNvSpPr>
          <p:nvPr>
            <p:ph type="sldNum" sz="quarter" idx="12"/>
          </p:nvPr>
        </p:nvSpPr>
        <p:spPr/>
        <p:txBody>
          <a:bodyPr/>
          <a:lstStyle/>
          <a:p>
            <a:fld id="{0C31D5D2-5FC6-8744-87A0-60E5ED809D74}" type="slidenum">
              <a:rPr lang="en-US" smtClean="0"/>
              <a:t>‹#›</a:t>
            </a:fld>
            <a:endParaRPr lang="en-US"/>
          </a:p>
        </p:txBody>
      </p:sp>
    </p:spTree>
    <p:extLst>
      <p:ext uri="{BB962C8B-B14F-4D97-AF65-F5344CB8AC3E}">
        <p14:creationId xmlns:p14="http://schemas.microsoft.com/office/powerpoint/2010/main" val="207177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C1E91-8957-4353-A490-8ED4BB8BF8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5E4C77-C1D4-48B6-88DC-9139565E5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CE38E7-BBD4-45D4-84CB-9CB4951CA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4E1EF-1E22-4B78-8535-45CA5717A174}" type="datetimeFigureOut">
              <a:rPr lang="en-GB" smtClean="0"/>
              <a:t>14/05/2021</a:t>
            </a:fld>
            <a:endParaRPr lang="en-GB"/>
          </a:p>
        </p:txBody>
      </p:sp>
      <p:sp>
        <p:nvSpPr>
          <p:cNvPr id="5" name="Footer Placeholder 4">
            <a:extLst>
              <a:ext uri="{FF2B5EF4-FFF2-40B4-BE49-F238E27FC236}">
                <a16:creationId xmlns:a16="http://schemas.microsoft.com/office/drawing/2014/main" id="{B2B05153-6B0E-4DC0-8FA6-255CA5F9D0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97D8129-7326-44F4-828A-EA2B37188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1D5D2-5FC6-8744-87A0-60E5ED809D74}" type="slidenum">
              <a:rPr lang="en-US" smtClean="0"/>
              <a:t>‹#›</a:t>
            </a:fld>
            <a:endParaRPr lang="en-US"/>
          </a:p>
        </p:txBody>
      </p:sp>
      <p:pic>
        <p:nvPicPr>
          <p:cNvPr id="7" name="Picture 6">
            <a:extLst>
              <a:ext uri="{FF2B5EF4-FFF2-40B4-BE49-F238E27FC236}">
                <a16:creationId xmlns:a16="http://schemas.microsoft.com/office/drawing/2014/main" id="{BBFA7ADC-AC46-41DA-96DD-E1B913BD72B0}"/>
              </a:ext>
            </a:extLst>
          </p:cNvPr>
          <p:cNvPicPr>
            <a:picLocks noChangeAspect="1"/>
          </p:cNvPicPr>
          <p:nvPr userDrawn="1"/>
        </p:nvPicPr>
        <p:blipFill>
          <a:blip r:embed="rId14"/>
          <a:stretch>
            <a:fillRect/>
          </a:stretch>
        </p:blipFill>
        <p:spPr>
          <a:xfrm>
            <a:off x="0" y="12700"/>
            <a:ext cx="12192000" cy="6845300"/>
          </a:xfrm>
          <a:prstGeom prst="rect">
            <a:avLst/>
          </a:prstGeom>
        </p:spPr>
      </p:pic>
    </p:spTree>
    <p:extLst>
      <p:ext uri="{BB962C8B-B14F-4D97-AF65-F5344CB8AC3E}">
        <p14:creationId xmlns:p14="http://schemas.microsoft.com/office/powerpoint/2010/main" val="86216024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6" Type="http://schemas.openxmlformats.org/officeDocument/2006/relationships/hyperlink" Target="http://www.thebluediamondgallery.com/handwriting/r/rules.html" TargetMode="External"/><Relationship Id="rId5" Type="http://schemas.openxmlformats.org/officeDocument/2006/relationships/image" Target="../media/image17.jpg"/><Relationship Id="rId4" Type="http://schemas.openxmlformats.org/officeDocument/2006/relationships/hyperlink" Target="https://pixabay.com/en/cost-dollar-finance-money-business-1174928/" TargetMode="External"/><Relationship Id="rId9" Type="http://schemas.openxmlformats.org/officeDocument/2006/relationships/hyperlink" Target="https://publicdomainpictures.net/view-image.php?image=97639&amp;picture=green-pound-sign"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5" Type="http://schemas.openxmlformats.org/officeDocument/2006/relationships/hyperlink" Target="https://creativecommons.org/licenses/by-nc/3.0/" TargetMode="External"/><Relationship Id="rId4" Type="http://schemas.openxmlformats.org/officeDocument/2006/relationships/hyperlink" Target="http://www.pngall.com/light-bulb-png"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customXml" Target="../ink/ink1.xml"/><Relationship Id="rId9" Type="http://schemas.openxmlformats.org/officeDocument/2006/relationships/customXml" Target="../ink/ink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news/technology-30290540" TargetMode="External"/><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arthurjohnpicton/6410917039" TargetMode="External"/><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lickr.com/photos/arthurjohnpicton/6410917039" TargetMode="External"/><Relationship Id="rId7" Type="http://schemas.openxmlformats.org/officeDocument/2006/relationships/image" Target="../media/image7.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hyperlink" Target="https://creativecommons.org/licenses/by-nc/3.0/"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arthurjohnpicton/6410917039" TargetMode="External"/><Relationship Id="rId7" Type="http://schemas.openxmlformats.org/officeDocument/2006/relationships/image" Target="../media/image14.png"/><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http://campaigns.cardiffmet.ac.uk/staffemails/international/santanderscholarships/images/footer-logo.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CF373E-2618-FA49-8353-92195F86BCF4}"/>
              </a:ext>
            </a:extLst>
          </p:cNvPr>
          <p:cNvPicPr>
            <a:picLocks noChangeAspect="1"/>
          </p:cNvPicPr>
          <p:nvPr/>
        </p:nvPicPr>
        <p:blipFill>
          <a:blip r:embed="rId3"/>
          <a:stretch>
            <a:fillRect/>
          </a:stretch>
        </p:blipFill>
        <p:spPr>
          <a:xfrm>
            <a:off x="0" y="-45320"/>
            <a:ext cx="12192000" cy="6858000"/>
          </a:xfrm>
          <a:prstGeom prst="rect">
            <a:avLst/>
          </a:prstGeom>
        </p:spPr>
      </p:pic>
      <p:sp>
        <p:nvSpPr>
          <p:cNvPr id="5" name="TextBox 4"/>
          <p:cNvSpPr txBox="1"/>
          <p:nvPr/>
        </p:nvSpPr>
        <p:spPr>
          <a:xfrm>
            <a:off x="787321" y="1888408"/>
            <a:ext cx="11034565" cy="1938992"/>
          </a:xfrm>
          <a:prstGeom prst="rect">
            <a:avLst/>
          </a:prstGeom>
          <a:noFill/>
        </p:spPr>
        <p:txBody>
          <a:bodyPr wrap="square" rtlCol="0">
            <a:spAutoFit/>
          </a:bodyPr>
          <a:lstStyle/>
          <a:p>
            <a:pPr algn="ctr"/>
            <a:r>
              <a:rPr lang="en-GB" sz="4000" dirty="0">
                <a:solidFill>
                  <a:schemeClr val="bg1"/>
                </a:solidFill>
              </a:rPr>
              <a:t>Artificial Intelligence (AI) and Machine Learning (ML) within the context of Cyber Security used in the </a:t>
            </a:r>
          </a:p>
          <a:p>
            <a:pPr algn="ctr"/>
            <a:r>
              <a:rPr lang="en-GB" sz="4000" dirty="0">
                <a:solidFill>
                  <a:schemeClr val="bg1"/>
                </a:solidFill>
              </a:rPr>
              <a:t>UK SME sector</a:t>
            </a:r>
          </a:p>
        </p:txBody>
      </p:sp>
      <p:sp>
        <p:nvSpPr>
          <p:cNvPr id="2" name="Rectangle 1">
            <a:extLst>
              <a:ext uri="{FF2B5EF4-FFF2-40B4-BE49-F238E27FC236}">
                <a16:creationId xmlns:a16="http://schemas.microsoft.com/office/drawing/2014/main" id="{473FDA72-A543-4E4E-B3B4-24458F09BF6D}"/>
              </a:ext>
            </a:extLst>
          </p:cNvPr>
          <p:cNvSpPr/>
          <p:nvPr/>
        </p:nvSpPr>
        <p:spPr>
          <a:xfrm>
            <a:off x="8066314" y="4303522"/>
            <a:ext cx="2922815" cy="2308324"/>
          </a:xfrm>
          <a:prstGeom prst="rect">
            <a:avLst/>
          </a:prstGeom>
        </p:spPr>
        <p:txBody>
          <a:bodyPr wrap="square">
            <a:spAutoFit/>
          </a:bodyPr>
          <a:lstStyle/>
          <a:p>
            <a:endParaRPr lang="en-GB" sz="2400" b="1" dirty="0">
              <a:solidFill>
                <a:srgbClr val="767554"/>
              </a:solidFill>
            </a:endParaRPr>
          </a:p>
          <a:p>
            <a:endParaRPr lang="en-GB" sz="2400" b="1" dirty="0">
              <a:solidFill>
                <a:srgbClr val="767554"/>
              </a:solidFill>
            </a:endParaRPr>
          </a:p>
          <a:p>
            <a:endParaRPr lang="en-GB" sz="2400" b="1" dirty="0">
              <a:solidFill>
                <a:srgbClr val="767554"/>
              </a:solidFill>
            </a:endParaRPr>
          </a:p>
          <a:p>
            <a:r>
              <a:rPr lang="en-GB" sz="2400" b="1" dirty="0">
                <a:solidFill>
                  <a:srgbClr val="767554"/>
                </a:solidFill>
              </a:rPr>
              <a:t>Presenter:</a:t>
            </a:r>
          </a:p>
          <a:p>
            <a:r>
              <a:rPr lang="en-GB" sz="2400" b="1" dirty="0">
                <a:solidFill>
                  <a:srgbClr val="767554"/>
                </a:solidFill>
              </a:rPr>
              <a:t>PhD Student Nisha Rawindaran</a:t>
            </a:r>
            <a:endParaRPr lang="en-US" sz="2400" dirty="0"/>
          </a:p>
        </p:txBody>
      </p:sp>
      <p:sp>
        <p:nvSpPr>
          <p:cNvPr id="4" name="Rectangle 3">
            <a:extLst>
              <a:ext uri="{FF2B5EF4-FFF2-40B4-BE49-F238E27FC236}">
                <a16:creationId xmlns:a16="http://schemas.microsoft.com/office/drawing/2014/main" id="{301CE4EA-6603-4415-89F6-A6617773B3E2}"/>
              </a:ext>
            </a:extLst>
          </p:cNvPr>
          <p:cNvSpPr/>
          <p:nvPr/>
        </p:nvSpPr>
        <p:spPr>
          <a:xfrm>
            <a:off x="244928" y="4303522"/>
            <a:ext cx="3309258" cy="2308324"/>
          </a:xfrm>
          <a:prstGeom prst="rect">
            <a:avLst/>
          </a:prstGeom>
        </p:spPr>
        <p:txBody>
          <a:bodyPr wrap="square">
            <a:spAutoFit/>
          </a:bodyPr>
          <a:lstStyle/>
          <a:p>
            <a:endParaRPr lang="en-GB" sz="2400" b="1" dirty="0">
              <a:solidFill>
                <a:srgbClr val="767554"/>
              </a:solidFill>
            </a:endParaRPr>
          </a:p>
          <a:p>
            <a:endParaRPr lang="en-GB" sz="2400" b="1" dirty="0">
              <a:solidFill>
                <a:srgbClr val="767554"/>
              </a:solidFill>
            </a:endParaRPr>
          </a:p>
          <a:p>
            <a:r>
              <a:rPr lang="en-GB" sz="2400" b="1" dirty="0">
                <a:solidFill>
                  <a:srgbClr val="767554"/>
                </a:solidFill>
              </a:rPr>
              <a:t>Authors:</a:t>
            </a:r>
          </a:p>
          <a:p>
            <a:r>
              <a:rPr lang="en-GB" sz="2400" b="1" dirty="0">
                <a:solidFill>
                  <a:srgbClr val="767554"/>
                </a:solidFill>
              </a:rPr>
              <a:t>Nisha Rawindaran</a:t>
            </a:r>
          </a:p>
          <a:p>
            <a:r>
              <a:rPr lang="en-GB" sz="2400" b="1" dirty="0">
                <a:solidFill>
                  <a:srgbClr val="767554"/>
                </a:solidFill>
              </a:rPr>
              <a:t>Prof. Edmond Prakash</a:t>
            </a:r>
          </a:p>
          <a:p>
            <a:r>
              <a:rPr lang="en-GB" sz="2400" b="1" dirty="0">
                <a:solidFill>
                  <a:srgbClr val="767554"/>
                </a:solidFill>
              </a:rPr>
              <a:t>Dr . Ambikesh Jayal</a:t>
            </a:r>
          </a:p>
        </p:txBody>
      </p:sp>
    </p:spTree>
    <p:extLst>
      <p:ext uri="{BB962C8B-B14F-4D97-AF65-F5344CB8AC3E}">
        <p14:creationId xmlns:p14="http://schemas.microsoft.com/office/powerpoint/2010/main" val="207922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5DDE1C-14FA-4A30-B2A2-32CD17849425}"/>
              </a:ext>
            </a:extLst>
          </p:cNvPr>
          <p:cNvSpPr txBox="1"/>
          <p:nvPr/>
        </p:nvSpPr>
        <p:spPr>
          <a:xfrm>
            <a:off x="949036" y="1476004"/>
            <a:ext cx="11047982" cy="5909310"/>
          </a:xfrm>
          <a:prstGeom prst="rect">
            <a:avLst/>
          </a:prstGeom>
          <a:noFill/>
        </p:spPr>
        <p:txBody>
          <a:bodyPr wrap="square" rtlCol="0">
            <a:spAutoFit/>
          </a:bodyPr>
          <a:lstStyle/>
          <a:p>
            <a:pPr algn="ctr"/>
            <a:endParaRPr lang="en-GB" b="1" dirty="0"/>
          </a:p>
          <a:p>
            <a:pPr algn="ctr"/>
            <a:r>
              <a:rPr lang="en-GB" b="1" dirty="0"/>
              <a:t>Title : </a:t>
            </a:r>
          </a:p>
          <a:p>
            <a:pPr algn="ctr"/>
            <a:endParaRPr lang="en-GB" b="1" dirty="0"/>
          </a:p>
          <a:p>
            <a:pPr algn="ctr"/>
            <a:r>
              <a:rPr lang="en-GB" dirty="0"/>
              <a:t>Intrusion, detection and prevention model ; Commercial Vs Open-Source</a:t>
            </a:r>
          </a:p>
          <a:p>
            <a:pPr algn="ctr"/>
            <a:endParaRPr lang="en-GB" dirty="0"/>
          </a:p>
          <a:p>
            <a:pPr algn="ctr"/>
            <a:r>
              <a:rPr lang="en-GB" b="1" dirty="0"/>
              <a:t>Aims : </a:t>
            </a:r>
          </a:p>
          <a:p>
            <a:pPr algn="ctr"/>
            <a:endParaRPr lang="en-GB" b="1" dirty="0"/>
          </a:p>
          <a:p>
            <a:pPr algn="ctr"/>
            <a:r>
              <a:rPr lang="en-GB" dirty="0"/>
              <a:t>To identify ways to detect and protect any intrusions coming into the network</a:t>
            </a:r>
          </a:p>
          <a:p>
            <a:pPr algn="ctr"/>
            <a:r>
              <a:rPr lang="en-GB" dirty="0"/>
              <a:t>To protect the data with the use and understanding  of the General Data Protection Act (GDPR )</a:t>
            </a:r>
          </a:p>
          <a:p>
            <a:pPr algn="ctr"/>
            <a:r>
              <a:rPr lang="en-GB" dirty="0"/>
              <a:t>Comparison using Open-Source code, such as SNORT and </a:t>
            </a:r>
            <a:r>
              <a:rPr lang="en-GB" dirty="0" err="1"/>
              <a:t>pfSense</a:t>
            </a:r>
            <a:r>
              <a:rPr lang="en-GB" dirty="0"/>
              <a:t>, and Commercial Network Intrusion Detection (NIDs) such as Cisco and their impact on threats and how they attack</a:t>
            </a:r>
          </a:p>
          <a:p>
            <a:pPr algn="ctr"/>
            <a:endParaRPr lang="en-GB" dirty="0"/>
          </a:p>
          <a:p>
            <a:pPr algn="ctr"/>
            <a:r>
              <a:rPr lang="en-GB" b="1" dirty="0"/>
              <a:t>Methodology :</a:t>
            </a:r>
          </a:p>
          <a:p>
            <a:pPr algn="ctr"/>
            <a:endParaRPr lang="en-GB" b="1" dirty="0"/>
          </a:p>
          <a:p>
            <a:pPr algn="ctr"/>
            <a:r>
              <a:rPr lang="en-GB" dirty="0"/>
              <a:t>Observation, Evaluation and Experimentation methods applied with which certain identified variables occur and whether this occurrence is in relation to associated external variables using various AI and ML approaches such as Signature and Anomaly based models to detect unknown attacks</a:t>
            </a:r>
          </a:p>
          <a:p>
            <a:pPr algn="ctr"/>
            <a:endParaRPr lang="en-GB" dirty="0"/>
          </a:p>
          <a:p>
            <a:pPr algn="ctr"/>
            <a:endParaRPr lang="en-GB" dirty="0"/>
          </a:p>
          <a:p>
            <a:pPr algn="ctr"/>
            <a:endParaRPr lang="en-GB" dirty="0"/>
          </a:p>
          <a:p>
            <a:pPr algn="ctr"/>
            <a:endParaRPr lang="en-GB" dirty="0"/>
          </a:p>
        </p:txBody>
      </p:sp>
      <p:sp>
        <p:nvSpPr>
          <p:cNvPr id="5" name="TextBox 4">
            <a:extLst>
              <a:ext uri="{FF2B5EF4-FFF2-40B4-BE49-F238E27FC236}">
                <a16:creationId xmlns:a16="http://schemas.microsoft.com/office/drawing/2014/main" id="{5D169E35-7D2F-4B8E-BD43-EEDCE3F7EA06}"/>
              </a:ext>
            </a:extLst>
          </p:cNvPr>
          <p:cNvSpPr txBox="1"/>
          <p:nvPr/>
        </p:nvSpPr>
        <p:spPr>
          <a:xfrm>
            <a:off x="64552" y="994969"/>
            <a:ext cx="6297854" cy="646331"/>
          </a:xfrm>
          <a:prstGeom prst="rect">
            <a:avLst/>
          </a:prstGeom>
          <a:noFill/>
        </p:spPr>
        <p:txBody>
          <a:bodyPr wrap="square" rtlCol="0">
            <a:spAutoFit/>
          </a:bodyPr>
          <a:lstStyle/>
          <a:p>
            <a:r>
              <a:rPr lang="en-GB" sz="3600" b="1" dirty="0">
                <a:solidFill>
                  <a:schemeClr val="accent1"/>
                </a:solidFill>
              </a:rPr>
              <a:t>Paper One</a:t>
            </a:r>
          </a:p>
        </p:txBody>
      </p:sp>
    </p:spTree>
    <p:extLst>
      <p:ext uri="{BB962C8B-B14F-4D97-AF65-F5344CB8AC3E}">
        <p14:creationId xmlns:p14="http://schemas.microsoft.com/office/powerpoint/2010/main" val="228931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fade">
                                      <p:cBhvr>
                                        <p:cTn id="56" dur="1000"/>
                                        <p:tgtEl>
                                          <p:spTgt spid="3">
                                            <p:txEl>
                                              <p:pRg st="13" end="13"/>
                                            </p:txEl>
                                          </p:spTgt>
                                        </p:tgtEl>
                                      </p:cBhvr>
                                    </p:animEffect>
                                    <p:anim calcmode="lin" valueType="num">
                                      <p:cBhvr>
                                        <p:cTn id="5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5DDE1C-14FA-4A30-B2A2-32CD17849425}"/>
              </a:ext>
            </a:extLst>
          </p:cNvPr>
          <p:cNvSpPr txBox="1"/>
          <p:nvPr/>
        </p:nvSpPr>
        <p:spPr>
          <a:xfrm>
            <a:off x="949036" y="1476004"/>
            <a:ext cx="11047982" cy="1477328"/>
          </a:xfrm>
          <a:prstGeom prst="rect">
            <a:avLst/>
          </a:prstGeom>
          <a:noFill/>
        </p:spPr>
        <p:txBody>
          <a:bodyPr wrap="square" rtlCol="0">
            <a:spAutoFit/>
          </a:bodyPr>
          <a:lstStyle/>
          <a:p>
            <a:pPr algn="ctr"/>
            <a:endParaRPr lang="en-GB" b="1" dirty="0"/>
          </a:p>
          <a:p>
            <a:pPr algn="ctr"/>
            <a:endParaRPr lang="en-GB" dirty="0"/>
          </a:p>
          <a:p>
            <a:pPr algn="ctr"/>
            <a:endParaRPr lang="en-GB" dirty="0"/>
          </a:p>
          <a:p>
            <a:pPr algn="ctr"/>
            <a:endParaRPr lang="en-GB" dirty="0"/>
          </a:p>
          <a:p>
            <a:pPr algn="ctr"/>
            <a:endParaRPr lang="en-GB" dirty="0"/>
          </a:p>
        </p:txBody>
      </p:sp>
      <p:sp>
        <p:nvSpPr>
          <p:cNvPr id="5" name="TextBox 4">
            <a:extLst>
              <a:ext uri="{FF2B5EF4-FFF2-40B4-BE49-F238E27FC236}">
                <a16:creationId xmlns:a16="http://schemas.microsoft.com/office/drawing/2014/main" id="{5D169E35-7D2F-4B8E-BD43-EEDCE3F7EA06}"/>
              </a:ext>
            </a:extLst>
          </p:cNvPr>
          <p:cNvSpPr txBox="1"/>
          <p:nvPr/>
        </p:nvSpPr>
        <p:spPr>
          <a:xfrm>
            <a:off x="64552" y="994969"/>
            <a:ext cx="6297854" cy="646331"/>
          </a:xfrm>
          <a:prstGeom prst="rect">
            <a:avLst/>
          </a:prstGeom>
          <a:noFill/>
        </p:spPr>
        <p:txBody>
          <a:bodyPr wrap="square" rtlCol="0">
            <a:spAutoFit/>
          </a:bodyPr>
          <a:lstStyle/>
          <a:p>
            <a:r>
              <a:rPr lang="en-GB" sz="3600" b="1" dirty="0">
                <a:solidFill>
                  <a:schemeClr val="accent1"/>
                </a:solidFill>
              </a:rPr>
              <a:t>Paper One- Visual</a:t>
            </a:r>
          </a:p>
        </p:txBody>
      </p:sp>
      <p:pic>
        <p:nvPicPr>
          <p:cNvPr id="9" name="Picture 8" descr="Text, map&#10;&#10;Description automatically generated">
            <a:extLst>
              <a:ext uri="{FF2B5EF4-FFF2-40B4-BE49-F238E27FC236}">
                <a16:creationId xmlns:a16="http://schemas.microsoft.com/office/drawing/2014/main" id="{5D849ED4-BBD4-4A8E-BCCB-05263572B75E}"/>
              </a:ext>
            </a:extLst>
          </p:cNvPr>
          <p:cNvPicPr>
            <a:picLocks noChangeAspect="1"/>
          </p:cNvPicPr>
          <p:nvPr/>
        </p:nvPicPr>
        <p:blipFill rotWithShape="1">
          <a:blip r:embed="rId3"/>
          <a:srcRect l="2017" t="4403" r="9941" b="1550"/>
          <a:stretch/>
        </p:blipFill>
        <p:spPr>
          <a:xfrm rot="16200000">
            <a:off x="3897088" y="247068"/>
            <a:ext cx="4528460" cy="7315202"/>
          </a:xfrm>
          <a:prstGeom prst="rect">
            <a:avLst/>
          </a:prstGeom>
        </p:spPr>
      </p:pic>
      <p:sp>
        <p:nvSpPr>
          <p:cNvPr id="12" name="TextBox 11">
            <a:extLst>
              <a:ext uri="{FF2B5EF4-FFF2-40B4-BE49-F238E27FC236}">
                <a16:creationId xmlns:a16="http://schemas.microsoft.com/office/drawing/2014/main" id="{4C946A3D-0D34-41A0-B6DB-9BEBE862F96B}"/>
              </a:ext>
            </a:extLst>
          </p:cNvPr>
          <p:cNvSpPr txBox="1"/>
          <p:nvPr/>
        </p:nvSpPr>
        <p:spPr>
          <a:xfrm>
            <a:off x="2447471" y="6272307"/>
            <a:ext cx="7371447" cy="369332"/>
          </a:xfrm>
          <a:prstGeom prst="rect">
            <a:avLst/>
          </a:prstGeom>
          <a:noFill/>
        </p:spPr>
        <p:txBody>
          <a:bodyPr wrap="square">
            <a:spAutoFit/>
          </a:bodyPr>
          <a:lstStyle/>
          <a:p>
            <a:pPr algn="just"/>
            <a:r>
              <a:rPr lang="en-AU" sz="1800" i="1" kern="100" dirty="0">
                <a:effectLst/>
                <a:latin typeface="Liberation Serif"/>
                <a:ea typeface="Noto Serif CJK SC"/>
                <a:cs typeface="Lohit Devanagari"/>
              </a:rPr>
              <a:t>Figure 1: Visual representation of experiment and the observations</a:t>
            </a:r>
            <a:endParaRPr lang="en-GB" sz="2800" kern="100" dirty="0">
              <a:effectLst/>
              <a:latin typeface="Liberation Serif"/>
              <a:ea typeface="Noto Serif CJK SC"/>
              <a:cs typeface="Lohit Devanagari"/>
            </a:endParaRPr>
          </a:p>
        </p:txBody>
      </p:sp>
    </p:spTree>
    <p:extLst>
      <p:ext uri="{BB962C8B-B14F-4D97-AF65-F5344CB8AC3E}">
        <p14:creationId xmlns:p14="http://schemas.microsoft.com/office/powerpoint/2010/main" val="698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icture containing text, book&#10;&#10;Description automatically generated">
            <a:extLst>
              <a:ext uri="{FF2B5EF4-FFF2-40B4-BE49-F238E27FC236}">
                <a16:creationId xmlns:a16="http://schemas.microsoft.com/office/drawing/2014/main" id="{98CAD8AB-54DE-4BBC-9904-88191115D3A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16202" y="1570022"/>
            <a:ext cx="2098171" cy="1481833"/>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D86E0EE2-2E55-418F-B544-4212F108FEE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16201" y="3338482"/>
            <a:ext cx="2098171" cy="1398781"/>
          </a:xfrm>
          <a:prstGeom prst="rect">
            <a:avLst/>
          </a:prstGeom>
        </p:spPr>
      </p:pic>
      <p:pic>
        <p:nvPicPr>
          <p:cNvPr id="12" name="Picture 11">
            <a:extLst>
              <a:ext uri="{FF2B5EF4-FFF2-40B4-BE49-F238E27FC236}">
                <a16:creationId xmlns:a16="http://schemas.microsoft.com/office/drawing/2014/main" id="{9901CC73-9B71-40C5-A0E0-68DAE97DB959}"/>
              </a:ext>
            </a:extLst>
          </p:cNvPr>
          <p:cNvPicPr>
            <a:picLocks noChangeAspect="1"/>
          </p:cNvPicPr>
          <p:nvPr/>
        </p:nvPicPr>
        <p:blipFill>
          <a:blip r:embed="rId7"/>
          <a:stretch>
            <a:fillRect/>
          </a:stretch>
        </p:blipFill>
        <p:spPr>
          <a:xfrm>
            <a:off x="316202" y="5023890"/>
            <a:ext cx="2098171" cy="1257209"/>
          </a:xfrm>
          <a:prstGeom prst="rect">
            <a:avLst/>
          </a:prstGeom>
        </p:spPr>
      </p:pic>
      <p:pic>
        <p:nvPicPr>
          <p:cNvPr id="14" name="Picture 13" descr="A picture containing accessory, vector graphics&#10;&#10;Description automatically generated">
            <a:extLst>
              <a:ext uri="{FF2B5EF4-FFF2-40B4-BE49-F238E27FC236}">
                <a16:creationId xmlns:a16="http://schemas.microsoft.com/office/drawing/2014/main" id="{4049616D-7C77-4060-95AE-A67B1D580EC7}"/>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153609" y="1799543"/>
            <a:ext cx="258456" cy="258456"/>
          </a:xfrm>
          <a:prstGeom prst="rect">
            <a:avLst/>
          </a:prstGeom>
        </p:spPr>
      </p:pic>
      <p:sp>
        <p:nvSpPr>
          <p:cNvPr id="19" name="TextBox 18">
            <a:extLst>
              <a:ext uri="{FF2B5EF4-FFF2-40B4-BE49-F238E27FC236}">
                <a16:creationId xmlns:a16="http://schemas.microsoft.com/office/drawing/2014/main" id="{E99B3212-B743-448C-AF36-50B8FEA9F665}"/>
              </a:ext>
            </a:extLst>
          </p:cNvPr>
          <p:cNvSpPr txBox="1"/>
          <p:nvPr/>
        </p:nvSpPr>
        <p:spPr>
          <a:xfrm>
            <a:off x="8077532" y="1474821"/>
            <a:ext cx="2569610" cy="555986"/>
          </a:xfrm>
          <a:prstGeom prst="rect">
            <a:avLst/>
          </a:prstGeom>
          <a:noFill/>
        </p:spPr>
        <p:txBody>
          <a:bodyPr wrap="square">
            <a:spAutoFit/>
          </a:bodyPr>
          <a:lstStyle/>
          <a:p>
            <a:pPr indent="183515" algn="l">
              <a:lnSpc>
                <a:spcPct val="107000"/>
              </a:lnSpc>
              <a:spcAft>
                <a:spcPts val="60"/>
              </a:spcAft>
              <a:tabLst>
                <a:tab pos="760730" algn="r"/>
              </a:tabLst>
            </a:pPr>
            <a:r>
              <a:rPr lang="en-GB" sz="1400" dirty="0"/>
              <a:t>CISCO	 ASA 5516-X Fire Power:  </a:t>
            </a:r>
          </a:p>
          <a:p>
            <a:pPr indent="183515" algn="l">
              <a:lnSpc>
                <a:spcPct val="107000"/>
              </a:lnSpc>
              <a:spcAft>
                <a:spcPts val="60"/>
              </a:spcAft>
              <a:tabLst>
                <a:tab pos="760730" algn="r"/>
              </a:tabLst>
            </a:pPr>
            <a:r>
              <a:rPr lang="en-GB" sz="1400" dirty="0"/>
              <a:t>Expensive</a:t>
            </a:r>
          </a:p>
        </p:txBody>
      </p:sp>
      <p:sp>
        <p:nvSpPr>
          <p:cNvPr id="20" name="TextBox 19">
            <a:extLst>
              <a:ext uri="{FF2B5EF4-FFF2-40B4-BE49-F238E27FC236}">
                <a16:creationId xmlns:a16="http://schemas.microsoft.com/office/drawing/2014/main" id="{DDA4F503-3AE1-4F1A-BFF8-242F0A03D0EB}"/>
              </a:ext>
            </a:extLst>
          </p:cNvPr>
          <p:cNvSpPr txBox="1"/>
          <p:nvPr/>
        </p:nvSpPr>
        <p:spPr>
          <a:xfrm>
            <a:off x="2737783" y="1557515"/>
            <a:ext cx="4231401" cy="555986"/>
          </a:xfrm>
          <a:prstGeom prst="rect">
            <a:avLst/>
          </a:prstGeom>
          <a:noFill/>
        </p:spPr>
        <p:txBody>
          <a:bodyPr wrap="square">
            <a:spAutoFit/>
          </a:bodyPr>
          <a:lstStyle/>
          <a:p>
            <a:pPr indent="183515">
              <a:lnSpc>
                <a:spcPct val="107000"/>
              </a:lnSpc>
              <a:spcAft>
                <a:spcPts val="60"/>
              </a:spcAft>
              <a:tabLst>
                <a:tab pos="760730" algn="r"/>
              </a:tabLst>
            </a:pPr>
            <a:r>
              <a:rPr lang="en-GB" sz="1400" dirty="0"/>
              <a:t>SNORT and </a:t>
            </a:r>
            <a:r>
              <a:rPr lang="en-GB" sz="1400" dirty="0" err="1"/>
              <a:t>PfSense</a:t>
            </a:r>
            <a:r>
              <a:rPr lang="en-GB" sz="1400" dirty="0"/>
              <a:t> :</a:t>
            </a:r>
          </a:p>
          <a:p>
            <a:pPr indent="183515">
              <a:lnSpc>
                <a:spcPct val="107000"/>
              </a:lnSpc>
              <a:spcAft>
                <a:spcPts val="60"/>
              </a:spcAft>
              <a:tabLst>
                <a:tab pos="760730" algn="r"/>
              </a:tabLst>
            </a:pPr>
            <a:r>
              <a:rPr lang="en-GB" sz="1400" dirty="0"/>
              <a:t>Very Low Cost and Free on Open-Source</a:t>
            </a:r>
          </a:p>
        </p:txBody>
      </p:sp>
      <p:sp>
        <p:nvSpPr>
          <p:cNvPr id="21" name="TextBox 20">
            <a:extLst>
              <a:ext uri="{FF2B5EF4-FFF2-40B4-BE49-F238E27FC236}">
                <a16:creationId xmlns:a16="http://schemas.microsoft.com/office/drawing/2014/main" id="{35EC09FE-8151-46F3-AD9E-6FA2E0022F09}"/>
              </a:ext>
            </a:extLst>
          </p:cNvPr>
          <p:cNvSpPr txBox="1"/>
          <p:nvPr/>
        </p:nvSpPr>
        <p:spPr>
          <a:xfrm>
            <a:off x="2597386" y="4964328"/>
            <a:ext cx="5174851" cy="1529329"/>
          </a:xfrm>
          <a:prstGeom prst="rect">
            <a:avLst/>
          </a:prstGeom>
          <a:noFill/>
        </p:spPr>
        <p:txBody>
          <a:bodyPr wrap="square">
            <a:spAutoFit/>
          </a:bodyPr>
          <a:lstStyle/>
          <a:p>
            <a:pPr indent="183515">
              <a:lnSpc>
                <a:spcPct val="107000"/>
              </a:lnSpc>
              <a:spcAft>
                <a:spcPts val="60"/>
              </a:spcAft>
              <a:tabLst>
                <a:tab pos="760730" algn="r"/>
              </a:tabLst>
            </a:pPr>
            <a:r>
              <a:rPr lang="en-GB" sz="1400" dirty="0"/>
              <a:t>SNORT and </a:t>
            </a:r>
            <a:r>
              <a:rPr lang="en-GB" sz="1400" dirty="0" err="1"/>
              <a:t>PfSense</a:t>
            </a:r>
            <a:r>
              <a:rPr lang="en-GB" sz="1400" dirty="0"/>
              <a:t>:</a:t>
            </a:r>
          </a:p>
          <a:p>
            <a:pPr indent="183515">
              <a:lnSpc>
                <a:spcPct val="107000"/>
              </a:lnSpc>
              <a:spcAft>
                <a:spcPts val="60"/>
              </a:spcAft>
              <a:tabLst>
                <a:tab pos="760730" algn="r"/>
              </a:tabLst>
            </a:pPr>
            <a:r>
              <a:rPr lang="en-GB" sz="1400" dirty="0"/>
              <a:t>Signature , Anomaly  and Machine Learning</a:t>
            </a:r>
          </a:p>
          <a:p>
            <a:pPr indent="183515">
              <a:lnSpc>
                <a:spcPct val="107000"/>
              </a:lnSpc>
              <a:spcAft>
                <a:spcPts val="60"/>
              </a:spcAft>
              <a:tabLst>
                <a:tab pos="760730" algn="r"/>
              </a:tabLst>
            </a:pPr>
            <a:endParaRPr lang="en-GB" sz="1400" dirty="0"/>
          </a:p>
          <a:p>
            <a:pPr indent="183515">
              <a:lnSpc>
                <a:spcPct val="107000"/>
              </a:lnSpc>
              <a:spcAft>
                <a:spcPts val="60"/>
              </a:spcAft>
              <a:tabLst>
                <a:tab pos="760730" algn="r"/>
              </a:tabLst>
            </a:pPr>
            <a:r>
              <a:rPr lang="en-GB" sz="1400" dirty="0"/>
              <a:t>Signature based models could only detect known attacks</a:t>
            </a:r>
          </a:p>
          <a:p>
            <a:pPr indent="183515">
              <a:lnSpc>
                <a:spcPct val="107000"/>
              </a:lnSpc>
              <a:spcAft>
                <a:spcPts val="60"/>
              </a:spcAft>
              <a:tabLst>
                <a:tab pos="760730" algn="r"/>
              </a:tabLst>
            </a:pPr>
            <a:r>
              <a:rPr lang="en-GB" sz="1400" dirty="0"/>
              <a:t>Anomaly-based systems were able to detect unknown attacks</a:t>
            </a:r>
          </a:p>
          <a:p>
            <a:pPr indent="183515">
              <a:lnSpc>
                <a:spcPct val="107000"/>
              </a:lnSpc>
              <a:spcAft>
                <a:spcPts val="60"/>
              </a:spcAft>
              <a:tabLst>
                <a:tab pos="760730" algn="r"/>
              </a:tabLst>
            </a:pPr>
            <a:r>
              <a:rPr lang="en-GB" sz="1400" dirty="0"/>
              <a:t>Anomaly required computing power and was expensive!</a:t>
            </a:r>
          </a:p>
        </p:txBody>
      </p:sp>
      <p:sp>
        <p:nvSpPr>
          <p:cNvPr id="22" name="TextBox 21">
            <a:extLst>
              <a:ext uri="{FF2B5EF4-FFF2-40B4-BE49-F238E27FC236}">
                <a16:creationId xmlns:a16="http://schemas.microsoft.com/office/drawing/2014/main" id="{81FA42B7-692D-4807-BFD3-8E799F8F0AC1}"/>
              </a:ext>
            </a:extLst>
          </p:cNvPr>
          <p:cNvSpPr txBox="1"/>
          <p:nvPr/>
        </p:nvSpPr>
        <p:spPr>
          <a:xfrm>
            <a:off x="7955250" y="4898491"/>
            <a:ext cx="3737474" cy="1042658"/>
          </a:xfrm>
          <a:prstGeom prst="rect">
            <a:avLst/>
          </a:prstGeom>
          <a:noFill/>
        </p:spPr>
        <p:txBody>
          <a:bodyPr wrap="square">
            <a:spAutoFit/>
          </a:bodyPr>
          <a:lstStyle/>
          <a:p>
            <a:pPr indent="183515">
              <a:lnSpc>
                <a:spcPct val="107000"/>
              </a:lnSpc>
              <a:spcAft>
                <a:spcPts val="60"/>
              </a:spcAft>
              <a:tabLst>
                <a:tab pos="760730" algn="r"/>
              </a:tabLst>
            </a:pPr>
            <a:r>
              <a:rPr lang="en-GB" sz="1400" dirty="0"/>
              <a:t>Cisco: </a:t>
            </a:r>
          </a:p>
          <a:p>
            <a:pPr indent="183515">
              <a:lnSpc>
                <a:spcPct val="107000"/>
              </a:lnSpc>
              <a:spcAft>
                <a:spcPts val="60"/>
              </a:spcAft>
              <a:tabLst>
                <a:tab pos="760730" algn="r"/>
              </a:tabLst>
            </a:pPr>
            <a:r>
              <a:rPr lang="en-GB" sz="1400" dirty="0"/>
              <a:t>Signature and Anomaly</a:t>
            </a:r>
          </a:p>
          <a:p>
            <a:pPr indent="183515">
              <a:lnSpc>
                <a:spcPct val="107000"/>
              </a:lnSpc>
              <a:spcAft>
                <a:spcPts val="60"/>
              </a:spcAft>
              <a:tabLst>
                <a:tab pos="760730" algn="r"/>
              </a:tabLst>
            </a:pPr>
            <a:r>
              <a:rPr lang="en-GB" sz="1400" dirty="0"/>
              <a:t>Machine Learning already embedded </a:t>
            </a:r>
          </a:p>
          <a:p>
            <a:pPr indent="183515">
              <a:lnSpc>
                <a:spcPct val="107000"/>
              </a:lnSpc>
              <a:spcAft>
                <a:spcPts val="60"/>
              </a:spcAft>
              <a:tabLst>
                <a:tab pos="760730" algn="r"/>
              </a:tabLst>
            </a:pPr>
            <a:r>
              <a:rPr lang="en-GB" sz="1400" dirty="0"/>
              <a:t>(subscription on device required!)</a:t>
            </a:r>
          </a:p>
        </p:txBody>
      </p:sp>
      <p:sp>
        <p:nvSpPr>
          <p:cNvPr id="24" name="TextBox 23">
            <a:extLst>
              <a:ext uri="{FF2B5EF4-FFF2-40B4-BE49-F238E27FC236}">
                <a16:creationId xmlns:a16="http://schemas.microsoft.com/office/drawing/2014/main" id="{E45C841E-A114-442C-87E2-DC0F0E111465}"/>
              </a:ext>
            </a:extLst>
          </p:cNvPr>
          <p:cNvSpPr txBox="1"/>
          <p:nvPr/>
        </p:nvSpPr>
        <p:spPr>
          <a:xfrm>
            <a:off x="7955250" y="3231419"/>
            <a:ext cx="3786955" cy="1503681"/>
          </a:xfrm>
          <a:prstGeom prst="rect">
            <a:avLst/>
          </a:prstGeom>
          <a:noFill/>
        </p:spPr>
        <p:txBody>
          <a:bodyPr wrap="square">
            <a:spAutoFit/>
          </a:bodyPr>
          <a:lstStyle/>
          <a:p>
            <a:pPr marR="40640" indent="183515">
              <a:lnSpc>
                <a:spcPct val="107000"/>
              </a:lnSpc>
              <a:spcAft>
                <a:spcPts val="60"/>
              </a:spcAft>
              <a:tabLst>
                <a:tab pos="760730" algn="r"/>
              </a:tabLst>
            </a:pPr>
            <a:r>
              <a:rPr lang="en-GB" sz="1400" dirty="0"/>
              <a:t>Rules cannot be changed, SNORT and </a:t>
            </a:r>
            <a:r>
              <a:rPr lang="en-GB" sz="1400" dirty="0" err="1"/>
              <a:t>pfSense</a:t>
            </a:r>
            <a:endParaRPr lang="en-GB" sz="1400" dirty="0"/>
          </a:p>
          <a:p>
            <a:pPr indent="183515">
              <a:lnSpc>
                <a:spcPct val="107000"/>
              </a:lnSpc>
              <a:spcAft>
                <a:spcPts val="60"/>
              </a:spcAft>
              <a:tabLst>
                <a:tab pos="760730" algn="r"/>
              </a:tabLst>
            </a:pPr>
            <a:r>
              <a:rPr lang="en-GB" sz="1400" dirty="0"/>
              <a:t>Rules are embedded into Cisco Firepower</a:t>
            </a:r>
          </a:p>
          <a:p>
            <a:pPr indent="183515">
              <a:lnSpc>
                <a:spcPct val="107000"/>
              </a:lnSpc>
              <a:spcAft>
                <a:spcPts val="60"/>
              </a:spcAft>
              <a:tabLst>
                <a:tab pos="760730" algn="r"/>
              </a:tabLst>
            </a:pPr>
            <a:endParaRPr lang="en-GB" sz="1400" dirty="0"/>
          </a:p>
          <a:p>
            <a:pPr indent="183515">
              <a:lnSpc>
                <a:spcPct val="107000"/>
              </a:lnSpc>
              <a:spcAft>
                <a:spcPts val="60"/>
              </a:spcAft>
              <a:tabLst>
                <a:tab pos="760730" algn="r"/>
              </a:tabLst>
            </a:pPr>
            <a:r>
              <a:rPr lang="en-GB" sz="1400" dirty="0"/>
              <a:t>Knowledge of engineering linked to Cisco 	    main database for new code generation and        	    platform and rules</a:t>
            </a:r>
          </a:p>
        </p:txBody>
      </p:sp>
      <p:sp>
        <p:nvSpPr>
          <p:cNvPr id="26" name="TextBox 25">
            <a:extLst>
              <a:ext uri="{FF2B5EF4-FFF2-40B4-BE49-F238E27FC236}">
                <a16:creationId xmlns:a16="http://schemas.microsoft.com/office/drawing/2014/main" id="{E7FAADCD-D770-4131-A2FD-7F588F953687}"/>
              </a:ext>
            </a:extLst>
          </p:cNvPr>
          <p:cNvSpPr txBox="1"/>
          <p:nvPr/>
        </p:nvSpPr>
        <p:spPr>
          <a:xfrm>
            <a:off x="2597386" y="3266561"/>
            <a:ext cx="4460928" cy="1019190"/>
          </a:xfrm>
          <a:prstGeom prst="rect">
            <a:avLst/>
          </a:prstGeom>
          <a:noFill/>
        </p:spPr>
        <p:txBody>
          <a:bodyPr wrap="square">
            <a:spAutoFit/>
          </a:bodyPr>
          <a:lstStyle/>
          <a:p>
            <a:pPr indent="183515" algn="just">
              <a:lnSpc>
                <a:spcPct val="110000"/>
              </a:lnSpc>
              <a:spcAft>
                <a:spcPts val="25"/>
              </a:spcAft>
            </a:pPr>
            <a:r>
              <a:rPr lang="en-GB" sz="1400" dirty="0">
                <a:effectLst/>
              </a:rPr>
              <a:t>SNORT: Rules can be changed and integrated very easily;</a:t>
            </a:r>
          </a:p>
          <a:p>
            <a:pPr marR="40640" indent="183515" algn="just">
              <a:lnSpc>
                <a:spcPct val="114000"/>
              </a:lnSpc>
              <a:spcAft>
                <a:spcPts val="25"/>
              </a:spcAft>
            </a:pPr>
            <a:r>
              <a:rPr lang="en-GB" sz="1400" dirty="0">
                <a:effectLst/>
              </a:rPr>
              <a:t>Rules are simple to write; Rule based Content Pattern</a:t>
            </a:r>
          </a:p>
          <a:p>
            <a:pPr indent="183515" algn="l">
              <a:lnSpc>
                <a:spcPct val="107000"/>
              </a:lnSpc>
              <a:spcAft>
                <a:spcPts val="25"/>
              </a:spcAft>
            </a:pPr>
            <a:r>
              <a:rPr lang="en-GB" sz="1400" dirty="0">
                <a:effectLst/>
              </a:rPr>
              <a:t>Matching; </a:t>
            </a:r>
          </a:p>
          <a:p>
            <a:pPr indent="183515" algn="l">
              <a:lnSpc>
                <a:spcPct val="107000"/>
              </a:lnSpc>
              <a:spcAft>
                <a:spcPts val="25"/>
              </a:spcAft>
            </a:pPr>
            <a:endParaRPr lang="en-GB" sz="1400" dirty="0">
              <a:solidFill>
                <a:srgbClr val="000000"/>
              </a:solidFill>
              <a:effectLst/>
              <a:latin typeface="Cambria" panose="02040503050406030204" pitchFamily="18" charset="0"/>
              <a:ea typeface="Cambria" panose="02040503050406030204" pitchFamily="18" charset="0"/>
              <a:cs typeface="Cambria" panose="02040503050406030204" pitchFamily="18" charset="0"/>
            </a:endParaRPr>
          </a:p>
        </p:txBody>
      </p:sp>
      <p:sp>
        <p:nvSpPr>
          <p:cNvPr id="28" name="TextBox 27">
            <a:extLst>
              <a:ext uri="{FF2B5EF4-FFF2-40B4-BE49-F238E27FC236}">
                <a16:creationId xmlns:a16="http://schemas.microsoft.com/office/drawing/2014/main" id="{9CA54336-0B73-4E14-9292-A050047D2ED3}"/>
              </a:ext>
            </a:extLst>
          </p:cNvPr>
          <p:cNvSpPr txBox="1"/>
          <p:nvPr/>
        </p:nvSpPr>
        <p:spPr>
          <a:xfrm>
            <a:off x="2597386" y="4106974"/>
            <a:ext cx="4814406" cy="773673"/>
          </a:xfrm>
          <a:prstGeom prst="rect">
            <a:avLst/>
          </a:prstGeom>
          <a:noFill/>
        </p:spPr>
        <p:txBody>
          <a:bodyPr wrap="square">
            <a:spAutoFit/>
          </a:bodyPr>
          <a:lstStyle/>
          <a:p>
            <a:pPr indent="183515" algn="l">
              <a:lnSpc>
                <a:spcPct val="107000"/>
              </a:lnSpc>
              <a:spcAft>
                <a:spcPts val="25"/>
              </a:spcAft>
            </a:pPr>
            <a:r>
              <a:rPr lang="en-GB" sz="1400" dirty="0" err="1"/>
              <a:t>p</a:t>
            </a:r>
            <a:r>
              <a:rPr lang="en-GB" sz="1400" dirty="0" err="1">
                <a:effectLst/>
              </a:rPr>
              <a:t>fSense</a:t>
            </a:r>
            <a:r>
              <a:rPr lang="en-GB" sz="1400" dirty="0">
                <a:effectLst/>
              </a:rPr>
              <a:t>: Rules cannot be changed</a:t>
            </a:r>
          </a:p>
          <a:p>
            <a:pPr indent="183515" algn="l">
              <a:lnSpc>
                <a:spcPct val="107000"/>
              </a:lnSpc>
              <a:spcAft>
                <a:spcPts val="25"/>
              </a:spcAft>
            </a:pPr>
            <a:endParaRPr lang="en-GB" sz="1400" dirty="0">
              <a:effectLst/>
            </a:endParaRPr>
          </a:p>
          <a:p>
            <a:pPr indent="183515" algn="l">
              <a:lnSpc>
                <a:spcPct val="107000"/>
              </a:lnSpc>
              <a:spcAft>
                <a:spcPts val="25"/>
              </a:spcAft>
            </a:pPr>
            <a:r>
              <a:rPr lang="en-GB" sz="1400" dirty="0"/>
              <a:t>IT community feeds into the rules and able to bounce ideas</a:t>
            </a:r>
          </a:p>
        </p:txBody>
      </p:sp>
      <p:sp>
        <p:nvSpPr>
          <p:cNvPr id="15" name="TextBox 14">
            <a:extLst>
              <a:ext uri="{FF2B5EF4-FFF2-40B4-BE49-F238E27FC236}">
                <a16:creationId xmlns:a16="http://schemas.microsoft.com/office/drawing/2014/main" id="{E49AF340-464E-4A7D-9424-AE4B0114A669}"/>
              </a:ext>
            </a:extLst>
          </p:cNvPr>
          <p:cNvSpPr txBox="1"/>
          <p:nvPr/>
        </p:nvSpPr>
        <p:spPr>
          <a:xfrm>
            <a:off x="231978" y="873598"/>
            <a:ext cx="6297854" cy="646331"/>
          </a:xfrm>
          <a:prstGeom prst="rect">
            <a:avLst/>
          </a:prstGeom>
          <a:noFill/>
        </p:spPr>
        <p:txBody>
          <a:bodyPr wrap="square" rtlCol="0">
            <a:spAutoFit/>
          </a:bodyPr>
          <a:lstStyle/>
          <a:p>
            <a:r>
              <a:rPr lang="en-GB" sz="3600" b="1" dirty="0">
                <a:solidFill>
                  <a:schemeClr val="accent1"/>
                </a:solidFill>
              </a:rPr>
              <a:t>Paper One : Findings</a:t>
            </a:r>
          </a:p>
        </p:txBody>
      </p:sp>
      <p:cxnSp>
        <p:nvCxnSpPr>
          <p:cNvPr id="4" name="Straight Connector 3">
            <a:extLst>
              <a:ext uri="{FF2B5EF4-FFF2-40B4-BE49-F238E27FC236}">
                <a16:creationId xmlns:a16="http://schemas.microsoft.com/office/drawing/2014/main" id="{CE68DA54-1DD4-4C48-9447-506E9C3990D1}"/>
              </a:ext>
            </a:extLst>
          </p:cNvPr>
          <p:cNvCxnSpPr/>
          <p:nvPr/>
        </p:nvCxnSpPr>
        <p:spPr>
          <a:xfrm flipV="1">
            <a:off x="316201" y="3051855"/>
            <a:ext cx="11545241" cy="10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2798AD-2D25-4EB5-B8EE-81CA4922E921}"/>
              </a:ext>
            </a:extLst>
          </p:cNvPr>
          <p:cNvCxnSpPr/>
          <p:nvPr/>
        </p:nvCxnSpPr>
        <p:spPr>
          <a:xfrm flipV="1">
            <a:off x="316200" y="4766061"/>
            <a:ext cx="11545241" cy="109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635DDC-1B4F-424B-850F-EB7EF1C27D9B}"/>
              </a:ext>
            </a:extLst>
          </p:cNvPr>
          <p:cNvCxnSpPr/>
          <p:nvPr/>
        </p:nvCxnSpPr>
        <p:spPr>
          <a:xfrm>
            <a:off x="2642462" y="1565745"/>
            <a:ext cx="49223" cy="4927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CDF1555-FCFA-4563-9B0D-9464B24406BE}"/>
              </a:ext>
            </a:extLst>
          </p:cNvPr>
          <p:cNvCxnSpPr/>
          <p:nvPr/>
        </p:nvCxnSpPr>
        <p:spPr>
          <a:xfrm>
            <a:off x="7768090" y="1506612"/>
            <a:ext cx="49223" cy="49279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6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4" grpId="0"/>
      <p:bldP spid="26" grpId="0"/>
      <p:bldP spid="2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C894D8A-8AE4-4394-8160-62416A6897E9}"/>
              </a:ext>
            </a:extLst>
          </p:cNvPr>
          <p:cNvSpPr txBox="1"/>
          <p:nvPr/>
        </p:nvSpPr>
        <p:spPr>
          <a:xfrm>
            <a:off x="3247165" y="2366748"/>
            <a:ext cx="6297854" cy="2862322"/>
          </a:xfrm>
          <a:prstGeom prst="rect">
            <a:avLst/>
          </a:prstGeom>
          <a:noFill/>
        </p:spPr>
        <p:txBody>
          <a:bodyPr wrap="square" rtlCol="0">
            <a:spAutoFit/>
          </a:bodyPr>
          <a:lstStyle/>
          <a:p>
            <a:pPr algn="ctr"/>
            <a:r>
              <a:rPr lang="en-GB" sz="3600" b="1" dirty="0">
                <a:solidFill>
                  <a:schemeClr val="accent1"/>
                </a:solidFill>
              </a:rPr>
              <a:t>Paper Two: </a:t>
            </a:r>
          </a:p>
          <a:p>
            <a:pPr algn="ctr"/>
            <a:endParaRPr lang="en-GB" sz="3600" b="1" dirty="0">
              <a:solidFill>
                <a:schemeClr val="accent1"/>
              </a:solidFill>
            </a:endParaRPr>
          </a:p>
          <a:p>
            <a:pPr algn="ctr"/>
            <a:r>
              <a:rPr lang="en-GB" sz="3600" b="1" dirty="0">
                <a:solidFill>
                  <a:schemeClr val="accent1"/>
                </a:solidFill>
              </a:rPr>
              <a:t>Awareness of Machine Learning in Cyber Security Software Packages</a:t>
            </a:r>
          </a:p>
        </p:txBody>
      </p:sp>
    </p:spTree>
    <p:extLst>
      <p:ext uri="{BB962C8B-B14F-4D97-AF65-F5344CB8AC3E}">
        <p14:creationId xmlns:p14="http://schemas.microsoft.com/office/powerpoint/2010/main" val="3727452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5DDE1C-14FA-4A30-B2A2-32CD17849425}"/>
              </a:ext>
            </a:extLst>
          </p:cNvPr>
          <p:cNvSpPr txBox="1"/>
          <p:nvPr/>
        </p:nvSpPr>
        <p:spPr>
          <a:xfrm>
            <a:off x="949036" y="1476004"/>
            <a:ext cx="11047982" cy="4524315"/>
          </a:xfrm>
          <a:prstGeom prst="rect">
            <a:avLst/>
          </a:prstGeom>
          <a:noFill/>
        </p:spPr>
        <p:txBody>
          <a:bodyPr wrap="square" rtlCol="0">
            <a:spAutoFit/>
          </a:bodyPr>
          <a:lstStyle/>
          <a:p>
            <a:pPr algn="ctr"/>
            <a:endParaRPr lang="en-GB" b="1" dirty="0"/>
          </a:p>
          <a:p>
            <a:pPr algn="ctr"/>
            <a:r>
              <a:rPr lang="en-GB" b="1" dirty="0"/>
              <a:t>Title : </a:t>
            </a:r>
          </a:p>
          <a:p>
            <a:pPr algn="ctr"/>
            <a:endParaRPr lang="en-GB" b="1" dirty="0"/>
          </a:p>
          <a:p>
            <a:pPr algn="ctr"/>
            <a:r>
              <a:rPr lang="en-AU" dirty="0"/>
              <a:t>Awareness of Machine Learning techniques used by (SME) and for their cyber security.</a:t>
            </a:r>
          </a:p>
          <a:p>
            <a:pPr algn="ctr"/>
            <a:endParaRPr lang="en-GB" dirty="0"/>
          </a:p>
          <a:p>
            <a:pPr algn="ctr"/>
            <a:r>
              <a:rPr lang="en-GB" b="1" dirty="0"/>
              <a:t>Aims : </a:t>
            </a:r>
          </a:p>
          <a:p>
            <a:pPr algn="ctr"/>
            <a:endParaRPr lang="en-GB" b="1" dirty="0"/>
          </a:p>
          <a:p>
            <a:pPr algn="ctr"/>
            <a:r>
              <a:rPr lang="en-AU" dirty="0"/>
              <a:t>The paper will share the success stories of Machine Learning and its usage in cyber security.</a:t>
            </a:r>
          </a:p>
          <a:p>
            <a:pPr algn="ctr"/>
            <a:r>
              <a:rPr lang="en-AU" dirty="0"/>
              <a:t>To fulfill the awareness gap at which Machine Learning techniques are being used by UK SMEs.</a:t>
            </a:r>
          </a:p>
          <a:p>
            <a:pPr algn="ctr"/>
            <a:endParaRPr lang="en-GB" dirty="0"/>
          </a:p>
          <a:p>
            <a:pPr algn="ctr"/>
            <a:r>
              <a:rPr lang="en-GB" b="1" dirty="0"/>
              <a:t>Methodology :</a:t>
            </a:r>
          </a:p>
          <a:p>
            <a:pPr algn="ctr"/>
            <a:endParaRPr lang="en-GB" b="1" dirty="0"/>
          </a:p>
          <a:p>
            <a:pPr algn="ctr"/>
            <a:r>
              <a:rPr lang="en-AU" dirty="0"/>
              <a:t>Structured survey questions on a selected small sample number of 30 respondents and directed to the SMEs management, technical and non-technical professionals. </a:t>
            </a:r>
            <a:endParaRPr lang="en-GB" dirty="0"/>
          </a:p>
          <a:p>
            <a:pPr algn="ctr"/>
            <a:endParaRPr lang="en-GB" dirty="0"/>
          </a:p>
          <a:p>
            <a:pPr algn="ctr"/>
            <a:endParaRPr lang="en-GB" dirty="0"/>
          </a:p>
        </p:txBody>
      </p:sp>
      <p:sp>
        <p:nvSpPr>
          <p:cNvPr id="5" name="TextBox 4">
            <a:extLst>
              <a:ext uri="{FF2B5EF4-FFF2-40B4-BE49-F238E27FC236}">
                <a16:creationId xmlns:a16="http://schemas.microsoft.com/office/drawing/2014/main" id="{5D169E35-7D2F-4B8E-BD43-EEDCE3F7EA06}"/>
              </a:ext>
            </a:extLst>
          </p:cNvPr>
          <p:cNvSpPr txBox="1"/>
          <p:nvPr/>
        </p:nvSpPr>
        <p:spPr>
          <a:xfrm>
            <a:off x="64552" y="994969"/>
            <a:ext cx="6297854" cy="646331"/>
          </a:xfrm>
          <a:prstGeom prst="rect">
            <a:avLst/>
          </a:prstGeom>
          <a:noFill/>
        </p:spPr>
        <p:txBody>
          <a:bodyPr wrap="square" rtlCol="0">
            <a:spAutoFit/>
          </a:bodyPr>
          <a:lstStyle/>
          <a:p>
            <a:r>
              <a:rPr lang="en-GB" sz="3600" b="1" dirty="0">
                <a:solidFill>
                  <a:schemeClr val="accent1"/>
                </a:solidFill>
              </a:rPr>
              <a:t>Paper Two</a:t>
            </a:r>
          </a:p>
        </p:txBody>
      </p:sp>
    </p:spTree>
    <p:extLst>
      <p:ext uri="{BB962C8B-B14F-4D97-AF65-F5344CB8AC3E}">
        <p14:creationId xmlns:p14="http://schemas.microsoft.com/office/powerpoint/2010/main" val="34676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5DDE1C-14FA-4A30-B2A2-32CD17849425}"/>
              </a:ext>
            </a:extLst>
          </p:cNvPr>
          <p:cNvSpPr txBox="1"/>
          <p:nvPr/>
        </p:nvSpPr>
        <p:spPr>
          <a:xfrm>
            <a:off x="949036" y="1476004"/>
            <a:ext cx="11047982" cy="923330"/>
          </a:xfrm>
          <a:prstGeom prst="rect">
            <a:avLst/>
          </a:prstGeom>
          <a:noFill/>
        </p:spPr>
        <p:txBody>
          <a:bodyPr wrap="square" rtlCol="0">
            <a:spAutoFit/>
          </a:bodyPr>
          <a:lstStyle/>
          <a:p>
            <a:pPr algn="ctr"/>
            <a:endParaRPr lang="en-GB" b="1" dirty="0"/>
          </a:p>
          <a:p>
            <a:pPr algn="ctr"/>
            <a:endParaRPr lang="en-GB" dirty="0"/>
          </a:p>
          <a:p>
            <a:pPr algn="ctr"/>
            <a:endParaRPr lang="en-GB" dirty="0"/>
          </a:p>
        </p:txBody>
      </p:sp>
      <p:sp>
        <p:nvSpPr>
          <p:cNvPr id="5" name="TextBox 4">
            <a:extLst>
              <a:ext uri="{FF2B5EF4-FFF2-40B4-BE49-F238E27FC236}">
                <a16:creationId xmlns:a16="http://schemas.microsoft.com/office/drawing/2014/main" id="{5D169E35-7D2F-4B8E-BD43-EEDCE3F7EA06}"/>
              </a:ext>
            </a:extLst>
          </p:cNvPr>
          <p:cNvSpPr txBox="1"/>
          <p:nvPr/>
        </p:nvSpPr>
        <p:spPr>
          <a:xfrm>
            <a:off x="64552" y="994969"/>
            <a:ext cx="6297854" cy="646331"/>
          </a:xfrm>
          <a:prstGeom prst="rect">
            <a:avLst/>
          </a:prstGeom>
          <a:noFill/>
        </p:spPr>
        <p:txBody>
          <a:bodyPr wrap="square" rtlCol="0">
            <a:spAutoFit/>
          </a:bodyPr>
          <a:lstStyle/>
          <a:p>
            <a:r>
              <a:rPr lang="en-GB" sz="3600" b="1" dirty="0">
                <a:solidFill>
                  <a:schemeClr val="accent1"/>
                </a:solidFill>
              </a:rPr>
              <a:t>Paper Two</a:t>
            </a:r>
          </a:p>
        </p:txBody>
      </p:sp>
      <p:pic>
        <p:nvPicPr>
          <p:cNvPr id="6" name="Picture 5" descr="A drawing on a paper&#10;&#10;Description automatically generated with low confidence">
            <a:extLst>
              <a:ext uri="{FF2B5EF4-FFF2-40B4-BE49-F238E27FC236}">
                <a16:creationId xmlns:a16="http://schemas.microsoft.com/office/drawing/2014/main" id="{60045FDA-B3A9-42AA-BCB1-ADF21DF2B472}"/>
              </a:ext>
            </a:extLst>
          </p:cNvPr>
          <p:cNvPicPr>
            <a:picLocks noChangeAspect="1"/>
          </p:cNvPicPr>
          <p:nvPr/>
        </p:nvPicPr>
        <p:blipFill rotWithShape="1">
          <a:blip r:embed="rId3"/>
          <a:srcRect l="2594" t="5555" r="7868" b="1747"/>
          <a:stretch/>
        </p:blipFill>
        <p:spPr>
          <a:xfrm rot="16200000">
            <a:off x="4591578" y="600083"/>
            <a:ext cx="4605415" cy="6357257"/>
          </a:xfrm>
          <a:prstGeom prst="rect">
            <a:avLst/>
          </a:prstGeom>
        </p:spPr>
      </p:pic>
    </p:spTree>
    <p:extLst>
      <p:ext uri="{BB962C8B-B14F-4D97-AF65-F5344CB8AC3E}">
        <p14:creationId xmlns:p14="http://schemas.microsoft.com/office/powerpoint/2010/main" val="257177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75DDE1C-14FA-4A30-B2A2-32CD17849425}"/>
              </a:ext>
            </a:extLst>
          </p:cNvPr>
          <p:cNvSpPr txBox="1"/>
          <p:nvPr/>
        </p:nvSpPr>
        <p:spPr>
          <a:xfrm>
            <a:off x="208808" y="1649516"/>
            <a:ext cx="3209306" cy="3416320"/>
          </a:xfrm>
          <a:prstGeom prst="rect">
            <a:avLst/>
          </a:prstGeom>
          <a:noFill/>
        </p:spPr>
        <p:txBody>
          <a:bodyPr wrap="square" rtlCol="0">
            <a:spAutoFit/>
          </a:bodyPr>
          <a:lstStyle/>
          <a:p>
            <a:pPr algn="just"/>
            <a:r>
              <a:rPr lang="en-AU" sz="1800" kern="100" dirty="0">
                <a:effectLst/>
                <a:latin typeface="Calibri" panose="020F0502020204030204" pitchFamily="34" charset="0"/>
                <a:ea typeface="Noto Serif CJK SC"/>
                <a:cs typeface="Lohit Devanagari"/>
              </a:rPr>
              <a:t>Four 4 elements:</a:t>
            </a:r>
            <a:endParaRPr lang="en-GB" sz="1800" kern="100" dirty="0">
              <a:effectLst/>
              <a:latin typeface="Liberation Serif"/>
              <a:ea typeface="Noto Serif CJK SC"/>
              <a:cs typeface="Lohit Devanagari"/>
            </a:endParaRPr>
          </a:p>
          <a:p>
            <a:pPr algn="just"/>
            <a:r>
              <a:rPr lang="en-AU" sz="1800" kern="100" dirty="0">
                <a:effectLst/>
                <a:latin typeface="Calibri" panose="020F0502020204030204" pitchFamily="34" charset="0"/>
                <a:ea typeface="Noto Serif CJK SC"/>
                <a:cs typeface="Lohit Devanagari"/>
              </a:rPr>
              <a:t> </a:t>
            </a:r>
            <a:endParaRPr lang="en-GB" sz="1800" kern="100" dirty="0">
              <a:effectLst/>
              <a:latin typeface="Liberation Serif"/>
              <a:ea typeface="Noto Serif CJK SC"/>
              <a:cs typeface="Lohit Devanagari"/>
            </a:endParaRPr>
          </a:p>
          <a:p>
            <a:pPr marL="342900" lvl="0" indent="-342900" algn="just">
              <a:buFont typeface="+mj-lt"/>
              <a:buAutoNum type="arabicParenR"/>
            </a:pPr>
            <a:r>
              <a:rPr lang="en-AU" sz="1800" kern="100" dirty="0">
                <a:effectLst/>
                <a:latin typeface="Calibri" panose="020F0502020204030204" pitchFamily="34" charset="0"/>
                <a:ea typeface="Noto Serif CJK SC"/>
                <a:cs typeface="Lohit Devanagari"/>
              </a:rPr>
              <a:t>Details of participant and experience</a:t>
            </a:r>
            <a:endParaRPr lang="en-GB" sz="1800" kern="100" dirty="0">
              <a:effectLst/>
              <a:latin typeface="Liberation Serif"/>
              <a:ea typeface="Noto Serif CJK SC"/>
              <a:cs typeface="Lohit Devanagari"/>
            </a:endParaRPr>
          </a:p>
          <a:p>
            <a:pPr marL="342900" lvl="0" indent="-342900" algn="just">
              <a:buFont typeface="+mj-lt"/>
              <a:buAutoNum type="arabicParenR"/>
            </a:pPr>
            <a:r>
              <a:rPr lang="en-AU" sz="1800" kern="100" dirty="0">
                <a:effectLst/>
                <a:latin typeface="Calibri" panose="020F0502020204030204" pitchFamily="34" charset="0"/>
                <a:ea typeface="Noto Serif CJK SC"/>
                <a:cs typeface="Lohit Devanagari"/>
              </a:rPr>
              <a:t>Knowledge of Cyber Security and its packages</a:t>
            </a:r>
            <a:endParaRPr lang="en-GB" sz="1800" kern="100" dirty="0">
              <a:effectLst/>
              <a:latin typeface="Liberation Serif"/>
              <a:ea typeface="Noto Serif CJK SC"/>
              <a:cs typeface="Lohit Devanagari"/>
            </a:endParaRPr>
          </a:p>
          <a:p>
            <a:pPr marL="342900" lvl="0" indent="-342900" algn="just">
              <a:buFont typeface="+mj-lt"/>
              <a:buAutoNum type="arabicParenR"/>
            </a:pPr>
            <a:r>
              <a:rPr lang="en-AU" sz="1800" kern="100" dirty="0">
                <a:effectLst/>
                <a:latin typeface="Calibri" panose="020F0502020204030204" pitchFamily="34" charset="0"/>
                <a:ea typeface="Noto Serif CJK SC"/>
                <a:cs typeface="Lohit Devanagari"/>
              </a:rPr>
              <a:t>Knowledge of the Machine Algorithms used in the packages</a:t>
            </a:r>
            <a:endParaRPr lang="en-GB" sz="1800" kern="100" dirty="0">
              <a:effectLst/>
              <a:latin typeface="Liberation Serif"/>
              <a:ea typeface="Noto Serif CJK SC"/>
              <a:cs typeface="Lohit Devanagari"/>
            </a:endParaRPr>
          </a:p>
          <a:p>
            <a:pPr marL="342900" lvl="0" indent="-342900" algn="just">
              <a:buFont typeface="+mj-lt"/>
              <a:buAutoNum type="arabicParenR"/>
            </a:pPr>
            <a:r>
              <a:rPr lang="en-AU" sz="1800" kern="100" dirty="0">
                <a:effectLst/>
                <a:latin typeface="Calibri" panose="020F0502020204030204" pitchFamily="34" charset="0"/>
                <a:ea typeface="Noto Serif CJK SC"/>
                <a:cs typeface="Lohit Devanagari"/>
              </a:rPr>
              <a:t>Knowledge of the Price indicators of those packages</a:t>
            </a:r>
          </a:p>
          <a:p>
            <a:pPr lvl="0" algn="just"/>
            <a:r>
              <a:rPr lang="en-AU" kern="100" dirty="0">
                <a:latin typeface="Calibri" panose="020F0502020204030204" pitchFamily="34" charset="0"/>
                <a:ea typeface="Noto Serif CJK SC"/>
                <a:cs typeface="Lohit Devanagari"/>
              </a:rPr>
              <a:t>      (not discussed here)</a:t>
            </a:r>
            <a:endParaRPr lang="en-GB" sz="1800" kern="100" dirty="0">
              <a:effectLst/>
              <a:latin typeface="Liberation Serif"/>
              <a:ea typeface="Noto Serif CJK SC"/>
              <a:cs typeface="Lohit Devanagari"/>
            </a:endParaRPr>
          </a:p>
        </p:txBody>
      </p:sp>
      <p:sp>
        <p:nvSpPr>
          <p:cNvPr id="5" name="TextBox 4">
            <a:extLst>
              <a:ext uri="{FF2B5EF4-FFF2-40B4-BE49-F238E27FC236}">
                <a16:creationId xmlns:a16="http://schemas.microsoft.com/office/drawing/2014/main" id="{5D169E35-7D2F-4B8E-BD43-EEDCE3F7EA06}"/>
              </a:ext>
            </a:extLst>
          </p:cNvPr>
          <p:cNvSpPr txBox="1"/>
          <p:nvPr/>
        </p:nvSpPr>
        <p:spPr>
          <a:xfrm>
            <a:off x="156882" y="923785"/>
            <a:ext cx="6297854" cy="646331"/>
          </a:xfrm>
          <a:prstGeom prst="rect">
            <a:avLst/>
          </a:prstGeom>
          <a:noFill/>
        </p:spPr>
        <p:txBody>
          <a:bodyPr wrap="square" rtlCol="0">
            <a:spAutoFit/>
          </a:bodyPr>
          <a:lstStyle/>
          <a:p>
            <a:r>
              <a:rPr lang="en-GB" sz="3600" b="1" dirty="0">
                <a:solidFill>
                  <a:schemeClr val="accent1"/>
                </a:solidFill>
              </a:rPr>
              <a:t>Paper Two - Visual</a:t>
            </a:r>
          </a:p>
        </p:txBody>
      </p:sp>
      <p:pic>
        <p:nvPicPr>
          <p:cNvPr id="1027" name="Chart 1">
            <a:extLst>
              <a:ext uri="{FF2B5EF4-FFF2-40B4-BE49-F238E27FC236}">
                <a16:creationId xmlns:a16="http://schemas.microsoft.com/office/drawing/2014/main" id="{1BAC6AA7-92AF-4D4F-AF89-B5A7492A1C9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42" y="1017896"/>
            <a:ext cx="4121150" cy="25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900B3D34-8CD0-4E52-BACB-894461599324}"/>
              </a:ext>
            </a:extLst>
          </p:cNvPr>
          <p:cNvSpPr txBox="1"/>
          <p:nvPr/>
        </p:nvSpPr>
        <p:spPr>
          <a:xfrm>
            <a:off x="3984171" y="3554403"/>
            <a:ext cx="5174343" cy="276999"/>
          </a:xfrm>
          <a:prstGeom prst="rect">
            <a:avLst/>
          </a:prstGeom>
          <a:noFill/>
        </p:spPr>
        <p:txBody>
          <a:bodyPr wrap="square">
            <a:spAutoFit/>
          </a:bodyPr>
          <a:lstStyle/>
          <a:p>
            <a:pPr marL="228600" algn="just">
              <a:spcAft>
                <a:spcPts val="1200"/>
              </a:spcAft>
            </a:pPr>
            <a:r>
              <a:rPr lang="en-AU" sz="1200" i="1" kern="100" dirty="0">
                <a:effectLst/>
                <a:latin typeface="Liberation Serif"/>
                <a:ea typeface="Noto Serif CJK SC"/>
                <a:cs typeface="Lohit Devanagari"/>
              </a:rPr>
              <a:t>Figure 2: Percentage of SMEs having Cyber Security Software Packages</a:t>
            </a:r>
            <a:endParaRPr lang="en-GB" kern="100" dirty="0">
              <a:effectLst/>
              <a:latin typeface="Liberation Serif"/>
              <a:ea typeface="Noto Serif CJK SC"/>
              <a:cs typeface="Lohit Devanagari"/>
            </a:endParaRPr>
          </a:p>
        </p:txBody>
      </p:sp>
      <p:sp>
        <p:nvSpPr>
          <p:cNvPr id="13" name="TextBox 12">
            <a:extLst>
              <a:ext uri="{FF2B5EF4-FFF2-40B4-BE49-F238E27FC236}">
                <a16:creationId xmlns:a16="http://schemas.microsoft.com/office/drawing/2014/main" id="{27728D0B-ACC8-4A53-987E-47FCAE3F0252}"/>
              </a:ext>
            </a:extLst>
          </p:cNvPr>
          <p:cNvSpPr txBox="1"/>
          <p:nvPr/>
        </p:nvSpPr>
        <p:spPr>
          <a:xfrm>
            <a:off x="6770914" y="6557826"/>
            <a:ext cx="3730172" cy="276999"/>
          </a:xfrm>
          <a:prstGeom prst="rect">
            <a:avLst/>
          </a:prstGeom>
          <a:noFill/>
        </p:spPr>
        <p:txBody>
          <a:bodyPr wrap="square">
            <a:spAutoFit/>
          </a:bodyPr>
          <a:lstStyle/>
          <a:p>
            <a:pPr algn="just"/>
            <a:r>
              <a:rPr lang="en-AU" sz="1200" i="1" kern="100" dirty="0">
                <a:effectLst/>
                <a:latin typeface="Liberation Serif"/>
                <a:ea typeface="Noto Serif CJK SC"/>
                <a:cs typeface="Lohit Devanagari"/>
              </a:rPr>
              <a:t>Figure 3: Position in SME Company</a:t>
            </a:r>
            <a:endParaRPr lang="en-GB" kern="100" dirty="0">
              <a:effectLst/>
              <a:latin typeface="Liberation Serif"/>
              <a:ea typeface="Noto Serif CJK SC"/>
              <a:cs typeface="Lohit Devanagari"/>
            </a:endParaRPr>
          </a:p>
        </p:txBody>
      </p:sp>
      <p:pic>
        <p:nvPicPr>
          <p:cNvPr id="14" name="Chart 1">
            <a:extLst>
              <a:ext uri="{FF2B5EF4-FFF2-40B4-BE49-F238E27FC236}">
                <a16:creationId xmlns:a16="http://schemas.microsoft.com/office/drawing/2014/main" id="{C6F2331F-EBCB-4F54-BB97-1AC5D8917FB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6164" y="3806689"/>
            <a:ext cx="458470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50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E025CC-E1BF-4455-A237-7DDA6462E609}"/>
              </a:ext>
            </a:extLst>
          </p:cNvPr>
          <p:cNvSpPr txBox="1"/>
          <p:nvPr/>
        </p:nvSpPr>
        <p:spPr>
          <a:xfrm>
            <a:off x="418454" y="1215475"/>
            <a:ext cx="6297854" cy="646331"/>
          </a:xfrm>
          <a:prstGeom prst="rect">
            <a:avLst/>
          </a:prstGeom>
          <a:noFill/>
        </p:spPr>
        <p:txBody>
          <a:bodyPr wrap="square" rtlCol="0">
            <a:spAutoFit/>
          </a:bodyPr>
          <a:lstStyle/>
          <a:p>
            <a:r>
              <a:rPr lang="en-GB" sz="3600" b="1" dirty="0">
                <a:solidFill>
                  <a:schemeClr val="accent1"/>
                </a:solidFill>
              </a:rPr>
              <a:t>Paper Two: Findings</a:t>
            </a:r>
          </a:p>
        </p:txBody>
      </p:sp>
      <p:pic>
        <p:nvPicPr>
          <p:cNvPr id="6" name="Chart 1">
            <a:extLst>
              <a:ext uri="{FF2B5EF4-FFF2-40B4-BE49-F238E27FC236}">
                <a16:creationId xmlns:a16="http://schemas.microsoft.com/office/drawing/2014/main" id="{8755C253-FAE4-4896-AA70-C8A66D95079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56" y="2022577"/>
            <a:ext cx="5320958" cy="331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Chart 1">
            <a:extLst>
              <a:ext uri="{FF2B5EF4-FFF2-40B4-BE49-F238E27FC236}">
                <a16:creationId xmlns:a16="http://schemas.microsoft.com/office/drawing/2014/main" id="{3A794B8B-BD1B-45F6-AEF2-60E6D9D975A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647" y="2022577"/>
            <a:ext cx="5249409" cy="331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86C3A25-5CCE-4FF7-8482-06B6641CD27F}"/>
              </a:ext>
            </a:extLst>
          </p:cNvPr>
          <p:cNvSpPr txBox="1"/>
          <p:nvPr/>
        </p:nvSpPr>
        <p:spPr>
          <a:xfrm>
            <a:off x="5939118" y="5480034"/>
            <a:ext cx="5548938" cy="430887"/>
          </a:xfrm>
          <a:prstGeom prst="rect">
            <a:avLst/>
          </a:prstGeom>
          <a:noFill/>
        </p:spPr>
        <p:txBody>
          <a:bodyPr wrap="square">
            <a:spAutoFit/>
          </a:bodyPr>
          <a:lstStyle/>
          <a:p>
            <a:pPr marL="228600" algn="just">
              <a:spcAft>
                <a:spcPts val="1200"/>
              </a:spcAft>
            </a:pPr>
            <a:r>
              <a:rPr lang="en-AU" sz="1100" i="1" kern="100" dirty="0">
                <a:latin typeface="Liberation Serif"/>
              </a:rPr>
              <a:t>Figure 5: </a:t>
            </a:r>
            <a:r>
              <a:rPr lang="en-US" sz="1100" i="1" kern="100" dirty="0">
                <a:latin typeface="Liberation Serif"/>
              </a:rPr>
              <a:t>Machine Learning Algorithms That Are Supported Known To SME in Cyber Security Package</a:t>
            </a:r>
            <a:endParaRPr lang="en-GB" sz="1100" i="1" kern="100" dirty="0">
              <a:latin typeface="Liberation Serif"/>
            </a:endParaRPr>
          </a:p>
        </p:txBody>
      </p:sp>
      <p:sp>
        <p:nvSpPr>
          <p:cNvPr id="10" name="TextBox 9">
            <a:extLst>
              <a:ext uri="{FF2B5EF4-FFF2-40B4-BE49-F238E27FC236}">
                <a16:creationId xmlns:a16="http://schemas.microsoft.com/office/drawing/2014/main" id="{8720E57B-CEB9-4373-B217-C0E548EA61B2}"/>
              </a:ext>
            </a:extLst>
          </p:cNvPr>
          <p:cNvSpPr txBox="1"/>
          <p:nvPr/>
        </p:nvSpPr>
        <p:spPr>
          <a:xfrm>
            <a:off x="224971" y="5458040"/>
            <a:ext cx="5580743" cy="430887"/>
          </a:xfrm>
          <a:prstGeom prst="rect">
            <a:avLst/>
          </a:prstGeom>
          <a:noFill/>
        </p:spPr>
        <p:txBody>
          <a:bodyPr wrap="square">
            <a:spAutoFit/>
          </a:bodyPr>
          <a:lstStyle/>
          <a:p>
            <a:pPr marL="228600" algn="just">
              <a:spcAft>
                <a:spcPts val="1200"/>
              </a:spcAft>
            </a:pPr>
            <a:r>
              <a:rPr lang="en-AU" sz="1100" i="1" kern="100" dirty="0">
                <a:effectLst/>
                <a:latin typeface="Liberation Serif"/>
                <a:ea typeface="Noto Serif CJK SC"/>
                <a:cs typeface="Lohit Devanagari"/>
              </a:rPr>
              <a:t>Figure 4: Awareness of Machine Learning in Cyber Security Software Package to Detect Cyber Attacks</a:t>
            </a:r>
            <a:endParaRPr lang="en-GB" sz="1600" kern="100" dirty="0">
              <a:effectLst/>
              <a:latin typeface="Liberation Serif"/>
              <a:ea typeface="Noto Serif CJK SC"/>
              <a:cs typeface="Lohit Devanagari"/>
            </a:endParaRPr>
          </a:p>
        </p:txBody>
      </p:sp>
    </p:spTree>
    <p:extLst>
      <p:ext uri="{BB962C8B-B14F-4D97-AF65-F5344CB8AC3E}">
        <p14:creationId xmlns:p14="http://schemas.microsoft.com/office/powerpoint/2010/main" val="487440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E025CC-E1BF-4455-A237-7DDA6462E609}"/>
              </a:ext>
            </a:extLst>
          </p:cNvPr>
          <p:cNvSpPr txBox="1"/>
          <p:nvPr/>
        </p:nvSpPr>
        <p:spPr>
          <a:xfrm>
            <a:off x="418454" y="1215475"/>
            <a:ext cx="6297854" cy="646331"/>
          </a:xfrm>
          <a:prstGeom prst="rect">
            <a:avLst/>
          </a:prstGeom>
          <a:noFill/>
        </p:spPr>
        <p:txBody>
          <a:bodyPr wrap="square" rtlCol="0">
            <a:spAutoFit/>
          </a:bodyPr>
          <a:lstStyle/>
          <a:p>
            <a:r>
              <a:rPr lang="en-GB" sz="3600" b="1" dirty="0">
                <a:solidFill>
                  <a:schemeClr val="accent1"/>
                </a:solidFill>
              </a:rPr>
              <a:t>Paper Two: Analysis</a:t>
            </a:r>
          </a:p>
        </p:txBody>
      </p:sp>
      <p:sp>
        <p:nvSpPr>
          <p:cNvPr id="6" name="TextBox 5">
            <a:extLst>
              <a:ext uri="{FF2B5EF4-FFF2-40B4-BE49-F238E27FC236}">
                <a16:creationId xmlns:a16="http://schemas.microsoft.com/office/drawing/2014/main" id="{C01FDC0C-30D2-4FC8-B57E-07DA584B4338}"/>
              </a:ext>
            </a:extLst>
          </p:cNvPr>
          <p:cNvSpPr txBox="1"/>
          <p:nvPr/>
        </p:nvSpPr>
        <p:spPr>
          <a:xfrm>
            <a:off x="478971" y="2472008"/>
            <a:ext cx="10689771" cy="2585323"/>
          </a:xfrm>
          <a:prstGeom prst="rect">
            <a:avLst/>
          </a:prstGeom>
          <a:noFill/>
        </p:spPr>
        <p:txBody>
          <a:bodyPr wrap="square">
            <a:spAutoFit/>
          </a:bodyPr>
          <a:lstStyle/>
          <a:p>
            <a:pPr marL="285750" indent="-285750" algn="just">
              <a:buFont typeface="Arial" panose="020B0604020202020204" pitchFamily="34" charset="0"/>
              <a:buChar char="•"/>
            </a:pPr>
            <a:r>
              <a:rPr lang="en-AU" kern="100" dirty="0">
                <a:latin typeface="Calibri" panose="020F0502020204030204" pitchFamily="34" charset="0"/>
              </a:rPr>
              <a:t>Machine Leaning awareness is still on a learning curve and yet to be defined. </a:t>
            </a:r>
          </a:p>
          <a:p>
            <a:pPr marL="285750" indent="-285750" algn="just">
              <a:buFont typeface="Arial" panose="020B0604020202020204" pitchFamily="34" charset="0"/>
              <a:buChar char="•"/>
            </a:pPr>
            <a:r>
              <a:rPr lang="en-AU" kern="100" dirty="0">
                <a:latin typeface="Calibri" panose="020F0502020204030204" pitchFamily="34" charset="0"/>
              </a:rPr>
              <a:t>Strong and weak perceptions and awareness of Machine Learning in UK SME business minds.</a:t>
            </a:r>
          </a:p>
          <a:p>
            <a:pPr marL="285750" indent="-285750" algn="just">
              <a:buFont typeface="Arial" panose="020B0604020202020204" pitchFamily="34" charset="0"/>
              <a:buChar char="•"/>
            </a:pPr>
            <a:r>
              <a:rPr lang="en-AU" kern="100" dirty="0">
                <a:latin typeface="Calibri" panose="020F0502020204030204" pitchFamily="34" charset="0"/>
              </a:rPr>
              <a:t>Business and organisations need help of government policies and process.</a:t>
            </a:r>
          </a:p>
          <a:p>
            <a:pPr marL="285750" indent="-285750" algn="just">
              <a:buFont typeface="Arial" panose="020B0604020202020204" pitchFamily="34" charset="0"/>
              <a:buChar char="•"/>
            </a:pPr>
            <a:r>
              <a:rPr lang="en-AU" kern="100" dirty="0">
                <a:latin typeface="Calibri" panose="020F0502020204030204" pitchFamily="34" charset="0"/>
              </a:rPr>
              <a:t>Train technical staff to better </a:t>
            </a:r>
            <a:r>
              <a:rPr lang="en-AU" sz="1800" kern="100" dirty="0">
                <a:effectLst/>
                <a:latin typeface="Calibri" panose="020F0502020204030204" pitchFamily="34" charset="0"/>
                <a:ea typeface="Noto Serif CJK SC"/>
                <a:cs typeface="Lohit Devanagari"/>
              </a:rPr>
              <a:t>understanding the importance of machine learning in cyber security software packages.</a:t>
            </a:r>
          </a:p>
          <a:p>
            <a:pPr marL="285750" indent="-285750" algn="just">
              <a:buFont typeface="Arial" panose="020B0604020202020204" pitchFamily="34" charset="0"/>
              <a:buChar char="•"/>
            </a:pPr>
            <a:r>
              <a:rPr lang="en-AU" kern="100" dirty="0">
                <a:latin typeface="Calibri" panose="020F0502020204030204" pitchFamily="34" charset="0"/>
                <a:ea typeface="Noto Serif CJK SC"/>
              </a:rPr>
              <a:t>Funding </a:t>
            </a:r>
            <a:r>
              <a:rPr lang="en-AU" sz="1800" kern="100" dirty="0">
                <a:effectLst/>
                <a:latin typeface="Calibri" panose="020F0502020204030204" pitchFamily="34" charset="0"/>
                <a:ea typeface="Noto Serif CJK SC"/>
              </a:rPr>
              <a:t>gaps that could be fulfilled by the government to support SMEs in the form of grants, subsidies, and similar financial assistance through various public sector policies.</a:t>
            </a:r>
            <a:endParaRPr lang="en-AU" sz="1800" kern="100" dirty="0">
              <a:effectLst/>
              <a:latin typeface="Calibri" panose="020F0502020204030204" pitchFamily="34" charset="0"/>
              <a:ea typeface="Noto Serif CJK SC"/>
              <a:cs typeface="Lohit Devanagari"/>
            </a:endParaRPr>
          </a:p>
          <a:p>
            <a:pPr marL="285750" indent="-285750" algn="just">
              <a:buFont typeface="Arial" panose="020B0604020202020204" pitchFamily="34" charset="0"/>
              <a:buChar char="•"/>
            </a:pPr>
            <a:endParaRPr lang="en-GB" sz="1800" kern="100" dirty="0">
              <a:effectLst/>
              <a:latin typeface="Liberation Serif"/>
              <a:ea typeface="Noto Serif CJK SC"/>
              <a:cs typeface="Lohit Devanagari"/>
            </a:endParaRPr>
          </a:p>
          <a:p>
            <a:pPr marL="285750" indent="-285750" algn="just">
              <a:buFont typeface="Arial" panose="020B0604020202020204" pitchFamily="34" charset="0"/>
              <a:buChar char="•"/>
            </a:pPr>
            <a:endParaRPr lang="en-GB" kern="100" dirty="0">
              <a:latin typeface="Calibri" panose="020F0502020204030204" pitchFamily="34" charset="0"/>
            </a:endParaRPr>
          </a:p>
        </p:txBody>
      </p:sp>
    </p:spTree>
    <p:extLst>
      <p:ext uri="{BB962C8B-B14F-4D97-AF65-F5344CB8AC3E}">
        <p14:creationId xmlns:p14="http://schemas.microsoft.com/office/powerpoint/2010/main" val="1521447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6E025CC-E1BF-4455-A237-7DDA6462E609}"/>
              </a:ext>
            </a:extLst>
          </p:cNvPr>
          <p:cNvSpPr txBox="1"/>
          <p:nvPr/>
        </p:nvSpPr>
        <p:spPr>
          <a:xfrm>
            <a:off x="418454" y="1215475"/>
            <a:ext cx="6297854" cy="646331"/>
          </a:xfrm>
          <a:prstGeom prst="rect">
            <a:avLst/>
          </a:prstGeom>
          <a:noFill/>
        </p:spPr>
        <p:txBody>
          <a:bodyPr wrap="square" rtlCol="0">
            <a:spAutoFit/>
          </a:bodyPr>
          <a:lstStyle/>
          <a:p>
            <a:r>
              <a:rPr lang="en-GB" sz="3600" b="1" dirty="0">
                <a:solidFill>
                  <a:schemeClr val="accent1"/>
                </a:solidFill>
              </a:rPr>
              <a:t>Both papers…</a:t>
            </a:r>
          </a:p>
        </p:txBody>
      </p:sp>
      <p:sp>
        <p:nvSpPr>
          <p:cNvPr id="6" name="TextBox 5">
            <a:extLst>
              <a:ext uri="{FF2B5EF4-FFF2-40B4-BE49-F238E27FC236}">
                <a16:creationId xmlns:a16="http://schemas.microsoft.com/office/drawing/2014/main" id="{C01FDC0C-30D2-4FC8-B57E-07DA584B4338}"/>
              </a:ext>
            </a:extLst>
          </p:cNvPr>
          <p:cNvSpPr txBox="1"/>
          <p:nvPr/>
        </p:nvSpPr>
        <p:spPr>
          <a:xfrm>
            <a:off x="478971" y="2472008"/>
            <a:ext cx="10689771" cy="2862322"/>
          </a:xfrm>
          <a:prstGeom prst="rect">
            <a:avLst/>
          </a:prstGeom>
          <a:noFill/>
        </p:spPr>
        <p:txBody>
          <a:bodyPr wrap="square">
            <a:spAutoFit/>
          </a:bodyPr>
          <a:lstStyle/>
          <a:p>
            <a:pPr algn="just"/>
            <a:r>
              <a:rPr lang="en-GB" dirty="0"/>
              <a:t>…recognised an important gap of knowledge to future proof devices.</a:t>
            </a:r>
          </a:p>
          <a:p>
            <a:pPr algn="just"/>
            <a:endParaRPr lang="en-AU" kern="100" dirty="0">
              <a:latin typeface="Calibri" panose="020F0502020204030204" pitchFamily="34" charset="0"/>
            </a:endParaRPr>
          </a:p>
          <a:p>
            <a:pPr algn="just"/>
            <a:r>
              <a:rPr lang="en-AU" kern="100" dirty="0">
                <a:latin typeface="Calibri" panose="020F0502020204030204" pitchFamily="34" charset="0"/>
              </a:rPr>
              <a:t>…showed strength and weakness of perception and awareness of Machine Learning in UK SME business minds.</a:t>
            </a:r>
          </a:p>
          <a:p>
            <a:pPr algn="just"/>
            <a:endParaRPr lang="en-AU" kern="100" dirty="0">
              <a:latin typeface="Calibri" panose="020F0502020204030204" pitchFamily="34" charset="0"/>
            </a:endParaRPr>
          </a:p>
          <a:p>
            <a:pPr algn="just"/>
            <a:r>
              <a:rPr lang="en-AU" kern="100" dirty="0">
                <a:latin typeface="Calibri" panose="020F0502020204030204" pitchFamily="34" charset="0"/>
              </a:rPr>
              <a:t>…</a:t>
            </a:r>
            <a:r>
              <a:rPr lang="en-GB" dirty="0"/>
              <a:t>highlighted funding gaps that could be fulfilled by government to support SMEs in the form of grants, subsidies, and similar financial assistance through policies.</a:t>
            </a:r>
            <a:endParaRPr lang="en-AU" kern="100" dirty="0">
              <a:latin typeface="Calibri" panose="020F0502020204030204" pitchFamily="34" charset="0"/>
            </a:endParaRPr>
          </a:p>
          <a:p>
            <a:pPr algn="just"/>
            <a:endParaRPr lang="en-AU" kern="100" dirty="0">
              <a:latin typeface="Calibri" panose="020F0502020204030204" pitchFamily="34" charset="0"/>
            </a:endParaRPr>
          </a:p>
          <a:p>
            <a:pPr algn="just"/>
            <a:r>
              <a:rPr lang="en-AU" kern="100" dirty="0">
                <a:latin typeface="Calibri" panose="020F0502020204030204" pitchFamily="34" charset="0"/>
              </a:rPr>
              <a:t>…</a:t>
            </a:r>
            <a:r>
              <a:rPr lang="en-GB" dirty="0"/>
              <a:t>recognised importance of management and staff to be aware and undergo training to better understand Machine Learning and AI in Cyber security.</a:t>
            </a:r>
            <a:endParaRPr lang="en-GB" sz="1800" kern="100" dirty="0">
              <a:effectLst/>
              <a:latin typeface="Liberation Serif"/>
              <a:ea typeface="Noto Serif CJK SC"/>
              <a:cs typeface="Lohit Devanagari"/>
            </a:endParaRPr>
          </a:p>
          <a:p>
            <a:pPr marL="285750" indent="-285750" algn="just">
              <a:buFont typeface="Arial" panose="020B0604020202020204" pitchFamily="34" charset="0"/>
              <a:buChar char="•"/>
            </a:pPr>
            <a:endParaRPr lang="en-GB" kern="100" dirty="0">
              <a:latin typeface="Calibri" panose="020F0502020204030204" pitchFamily="34" charset="0"/>
            </a:endParaRPr>
          </a:p>
        </p:txBody>
      </p:sp>
    </p:spTree>
    <p:extLst>
      <p:ext uri="{BB962C8B-B14F-4D97-AF65-F5344CB8AC3E}">
        <p14:creationId xmlns:p14="http://schemas.microsoft.com/office/powerpoint/2010/main" val="3821784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928F1D2-2AC9-4C5A-8CCE-5BC642393AD7}"/>
              </a:ext>
            </a:extLst>
          </p:cNvPr>
          <p:cNvSpPr txBox="1"/>
          <p:nvPr/>
        </p:nvSpPr>
        <p:spPr>
          <a:xfrm>
            <a:off x="372575" y="913454"/>
            <a:ext cx="11134697" cy="4616648"/>
          </a:xfrm>
          <a:prstGeom prst="rect">
            <a:avLst/>
          </a:prstGeom>
          <a:noFill/>
        </p:spPr>
        <p:txBody>
          <a:bodyPr wrap="square" rtlCol="0">
            <a:spAutoFit/>
          </a:bodyPr>
          <a:lstStyle/>
          <a:p>
            <a:endParaRPr lang="en-GB" dirty="0"/>
          </a:p>
          <a:p>
            <a:r>
              <a:rPr lang="en-GB" sz="4400" b="1" dirty="0">
                <a:solidFill>
                  <a:schemeClr val="accent1"/>
                </a:solidFill>
              </a:rPr>
              <a:t>Concepts</a:t>
            </a:r>
          </a:p>
          <a:p>
            <a:r>
              <a:rPr lang="en-GB" sz="4400" b="1" dirty="0">
                <a:solidFill>
                  <a:schemeClr val="accent1"/>
                </a:solidFill>
              </a:rPr>
              <a:t>Small Medium Enterprise ( SME) </a:t>
            </a:r>
          </a:p>
          <a:p>
            <a:r>
              <a:rPr lang="en-GB" sz="4400" b="1" dirty="0">
                <a:solidFill>
                  <a:schemeClr val="accent1"/>
                </a:solidFill>
              </a:rPr>
              <a:t>	- The Way Forward</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1200150" lvl="2" indent="-285750">
              <a:buFont typeface="Arial" panose="020B0604020202020204" pitchFamily="34" charset="0"/>
              <a:buChar char="•"/>
            </a:pPr>
            <a:endParaRPr lang="en-GB" dirty="0"/>
          </a:p>
        </p:txBody>
      </p:sp>
      <p:sp>
        <p:nvSpPr>
          <p:cNvPr id="3" name="Oval 2">
            <a:extLst>
              <a:ext uri="{FF2B5EF4-FFF2-40B4-BE49-F238E27FC236}">
                <a16:creationId xmlns:a16="http://schemas.microsoft.com/office/drawing/2014/main" id="{310A5A94-AEB4-4436-AC9A-3C8F13EFB4F6}"/>
              </a:ext>
            </a:extLst>
          </p:cNvPr>
          <p:cNvSpPr/>
          <p:nvPr/>
        </p:nvSpPr>
        <p:spPr>
          <a:xfrm>
            <a:off x="5464905" y="3218272"/>
            <a:ext cx="3868015" cy="2601533"/>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lvl="1"/>
            <a:r>
              <a:rPr lang="en-GB" sz="1800" b="1" dirty="0"/>
              <a:t>Study Two: </a:t>
            </a:r>
          </a:p>
          <a:p>
            <a:pPr lvl="1"/>
            <a:r>
              <a:rPr lang="en-GB" sz="1800" b="1" dirty="0"/>
              <a:t>Awareness of Artificial Intelligence  and Machine Learning</a:t>
            </a:r>
          </a:p>
        </p:txBody>
      </p:sp>
      <p:sp>
        <p:nvSpPr>
          <p:cNvPr id="8" name="Oval 7">
            <a:extLst>
              <a:ext uri="{FF2B5EF4-FFF2-40B4-BE49-F238E27FC236}">
                <a16:creationId xmlns:a16="http://schemas.microsoft.com/office/drawing/2014/main" id="{B22CD62B-2AD5-4B25-B06B-CA4FD1A8B0A1}"/>
              </a:ext>
            </a:extLst>
          </p:cNvPr>
          <p:cNvSpPr/>
          <p:nvPr/>
        </p:nvSpPr>
        <p:spPr>
          <a:xfrm>
            <a:off x="2252586" y="3269788"/>
            <a:ext cx="3868015" cy="2601533"/>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en-GB" b="1" dirty="0"/>
              <a:t>Study One:</a:t>
            </a:r>
          </a:p>
          <a:p>
            <a:r>
              <a:rPr lang="en-GB" b="1" dirty="0"/>
              <a:t>Open Source vs Commercial Network Intrusion &amp; Detection Systems</a:t>
            </a:r>
          </a:p>
        </p:txBody>
      </p:sp>
      <p:pic>
        <p:nvPicPr>
          <p:cNvPr id="5" name="Picture 4" descr="A light bulb with a light inside&#10;&#10;Description automatically generated with medium confidence">
            <a:extLst>
              <a:ext uri="{FF2B5EF4-FFF2-40B4-BE49-F238E27FC236}">
                <a16:creationId xmlns:a16="http://schemas.microsoft.com/office/drawing/2014/main" id="{647C14E5-3C2D-4635-A231-DFEF2789BB1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0800000" flipV="1">
            <a:off x="5425111" y="4151197"/>
            <a:ext cx="735285" cy="980379"/>
          </a:xfrm>
          <a:prstGeom prst="rect">
            <a:avLst/>
          </a:prstGeom>
        </p:spPr>
      </p:pic>
      <p:sp>
        <p:nvSpPr>
          <p:cNvPr id="9" name="TextBox 8">
            <a:extLst>
              <a:ext uri="{FF2B5EF4-FFF2-40B4-BE49-F238E27FC236}">
                <a16:creationId xmlns:a16="http://schemas.microsoft.com/office/drawing/2014/main" id="{BF2F1EBE-994A-44DA-9A5E-67DFC6CE31E0}"/>
              </a:ext>
            </a:extLst>
          </p:cNvPr>
          <p:cNvSpPr txBox="1"/>
          <p:nvPr/>
        </p:nvSpPr>
        <p:spPr>
          <a:xfrm flipV="1">
            <a:off x="6743968" y="-2322474"/>
            <a:ext cx="654945" cy="1061829"/>
          </a:xfrm>
          <a:prstGeom prst="rect">
            <a:avLst/>
          </a:prstGeom>
          <a:noFill/>
        </p:spPr>
        <p:txBody>
          <a:bodyPr wrap="square" rtlCol="0">
            <a:spAutoFit/>
          </a:bodyPr>
          <a:lstStyle/>
          <a:p>
            <a:r>
              <a:rPr lang="en-GB" sz="900">
                <a:hlinkClick r:id="rId4" tooltip="http://www.pngall.com/light-bulb-png"/>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1231719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3"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1D4FF88-999B-49B7-BF3B-198A8B1866A1}"/>
              </a:ext>
            </a:extLst>
          </p:cNvPr>
          <p:cNvSpPr txBox="1"/>
          <p:nvPr/>
        </p:nvSpPr>
        <p:spPr>
          <a:xfrm>
            <a:off x="133062" y="1005098"/>
            <a:ext cx="11229190" cy="2246769"/>
          </a:xfrm>
          <a:prstGeom prst="rect">
            <a:avLst/>
          </a:prstGeom>
          <a:noFill/>
        </p:spPr>
        <p:txBody>
          <a:bodyPr wrap="square" rtlCol="0">
            <a:spAutoFit/>
          </a:bodyPr>
          <a:lstStyle/>
          <a:p>
            <a:r>
              <a:rPr lang="en-GB" sz="3600" b="1" dirty="0">
                <a:solidFill>
                  <a:schemeClr val="accent1"/>
                </a:solidFill>
              </a:rPr>
              <a:t>The Final message…</a:t>
            </a:r>
          </a:p>
          <a:p>
            <a:pPr algn="ctr"/>
            <a:endParaRPr lang="en-GB" sz="2000" dirty="0"/>
          </a:p>
          <a:p>
            <a:pPr algn="ctr"/>
            <a:r>
              <a:rPr lang="en-GB" sz="2800" dirty="0"/>
              <a:t>SMEs to raise their game in the awareness of cyber-security, Machine Learning and AI as the way forward in growing their business in a safe and secure way in protecting their data</a:t>
            </a:r>
          </a:p>
        </p:txBody>
      </p:sp>
      <p:pic>
        <p:nvPicPr>
          <p:cNvPr id="7" name="Picture 6">
            <a:extLst>
              <a:ext uri="{FF2B5EF4-FFF2-40B4-BE49-F238E27FC236}">
                <a16:creationId xmlns:a16="http://schemas.microsoft.com/office/drawing/2014/main" id="{19429FDF-5B38-429A-ABA2-AD2DA9AAFB16}"/>
              </a:ext>
            </a:extLst>
          </p:cNvPr>
          <p:cNvPicPr>
            <a:picLocks noChangeAspect="1"/>
          </p:cNvPicPr>
          <p:nvPr/>
        </p:nvPicPr>
        <p:blipFill>
          <a:blip r:embed="rId3"/>
          <a:stretch>
            <a:fillRect/>
          </a:stretch>
        </p:blipFill>
        <p:spPr>
          <a:xfrm>
            <a:off x="2798250" y="3966786"/>
            <a:ext cx="1302691" cy="1635766"/>
          </a:xfrm>
          <a:prstGeom prst="rect">
            <a:avLst/>
          </a:prstGeom>
        </p:spPr>
      </p:pic>
      <p:grpSp>
        <p:nvGrpSpPr>
          <p:cNvPr id="11" name="Group 10">
            <a:extLst>
              <a:ext uri="{FF2B5EF4-FFF2-40B4-BE49-F238E27FC236}">
                <a16:creationId xmlns:a16="http://schemas.microsoft.com/office/drawing/2014/main" id="{DA887315-56BB-4D22-8A7C-18B14E7ECED8}"/>
              </a:ext>
            </a:extLst>
          </p:cNvPr>
          <p:cNvGrpSpPr/>
          <p:nvPr/>
        </p:nvGrpSpPr>
        <p:grpSpPr>
          <a:xfrm>
            <a:off x="2336469" y="3671863"/>
            <a:ext cx="2197080" cy="2434680"/>
            <a:chOff x="2336469" y="3671863"/>
            <a:chExt cx="2197080" cy="2434680"/>
          </a:xfrm>
        </p:grpSpPr>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D9E1D94D-26D6-4321-A1B3-A40EA90396B0}"/>
                    </a:ext>
                  </a:extLst>
                </p14:cNvPr>
                <p14:cNvContentPartPr/>
                <p14:nvPr/>
              </p14:nvContentPartPr>
              <p14:xfrm>
                <a:off x="2336469" y="3868063"/>
                <a:ext cx="2197080" cy="2118960"/>
              </p14:xfrm>
            </p:contentPart>
          </mc:Choice>
          <mc:Fallback>
            <p:pic>
              <p:nvPicPr>
                <p:cNvPr id="9" name="Ink 8">
                  <a:extLst>
                    <a:ext uri="{FF2B5EF4-FFF2-40B4-BE49-F238E27FC236}">
                      <a16:creationId xmlns:a16="http://schemas.microsoft.com/office/drawing/2014/main" id="{D9E1D94D-26D6-4321-A1B3-A40EA90396B0}"/>
                    </a:ext>
                  </a:extLst>
                </p:cNvPr>
                <p:cNvPicPr/>
                <p:nvPr/>
              </p:nvPicPr>
              <p:blipFill>
                <a:blip r:embed="rId5"/>
                <a:stretch>
                  <a:fillRect/>
                </a:stretch>
              </p:blipFill>
              <p:spPr>
                <a:xfrm>
                  <a:off x="2273829" y="3805063"/>
                  <a:ext cx="2322720" cy="224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34841DCC-7383-4808-8843-1B2D15B2A696}"/>
                    </a:ext>
                  </a:extLst>
                </p14:cNvPr>
                <p14:cNvContentPartPr/>
                <p14:nvPr/>
              </p14:nvContentPartPr>
              <p14:xfrm>
                <a:off x="2628069" y="3671863"/>
                <a:ext cx="1653480" cy="2434680"/>
              </p14:xfrm>
            </p:contentPart>
          </mc:Choice>
          <mc:Fallback>
            <p:pic>
              <p:nvPicPr>
                <p:cNvPr id="10" name="Ink 9">
                  <a:extLst>
                    <a:ext uri="{FF2B5EF4-FFF2-40B4-BE49-F238E27FC236}">
                      <a16:creationId xmlns:a16="http://schemas.microsoft.com/office/drawing/2014/main" id="{34841DCC-7383-4808-8843-1B2D15B2A696}"/>
                    </a:ext>
                  </a:extLst>
                </p:cNvPr>
                <p:cNvPicPr/>
                <p:nvPr/>
              </p:nvPicPr>
              <p:blipFill>
                <a:blip r:embed="rId7"/>
                <a:stretch>
                  <a:fillRect/>
                </a:stretch>
              </p:blipFill>
              <p:spPr>
                <a:xfrm>
                  <a:off x="2565429" y="3608863"/>
                  <a:ext cx="1779120" cy="2560320"/>
                </a:xfrm>
                <a:prstGeom prst="rect">
                  <a:avLst/>
                </a:prstGeom>
              </p:spPr>
            </p:pic>
          </mc:Fallback>
        </mc:AlternateContent>
      </p:grpSp>
      <p:sp>
        <p:nvSpPr>
          <p:cNvPr id="15" name="TextBox 14">
            <a:extLst>
              <a:ext uri="{FF2B5EF4-FFF2-40B4-BE49-F238E27FC236}">
                <a16:creationId xmlns:a16="http://schemas.microsoft.com/office/drawing/2014/main" id="{17A62066-A14A-44A2-BC98-DA93DC7F998A}"/>
              </a:ext>
            </a:extLst>
          </p:cNvPr>
          <p:cNvSpPr txBox="1"/>
          <p:nvPr/>
        </p:nvSpPr>
        <p:spPr>
          <a:xfrm>
            <a:off x="2699657" y="6106543"/>
            <a:ext cx="6096000" cy="646331"/>
          </a:xfrm>
          <a:prstGeom prst="rect">
            <a:avLst/>
          </a:prstGeom>
          <a:noFill/>
        </p:spPr>
        <p:txBody>
          <a:bodyPr wrap="square">
            <a:spAutoFit/>
          </a:bodyPr>
          <a:lstStyle/>
          <a:p>
            <a:pPr algn="ctr"/>
            <a:r>
              <a:rPr lang="en-GB" sz="1800" dirty="0"/>
              <a:t>Understanding Bad AI/ML vs Good AI/ML and making an informed choice</a:t>
            </a:r>
          </a:p>
        </p:txBody>
      </p:sp>
      <p:pic>
        <p:nvPicPr>
          <p:cNvPr id="16" name="Picture 15">
            <a:extLst>
              <a:ext uri="{FF2B5EF4-FFF2-40B4-BE49-F238E27FC236}">
                <a16:creationId xmlns:a16="http://schemas.microsoft.com/office/drawing/2014/main" id="{8D1741ED-4ED6-4089-B7EA-E929FC28A078}"/>
              </a:ext>
            </a:extLst>
          </p:cNvPr>
          <p:cNvPicPr>
            <a:picLocks noChangeAspect="1"/>
          </p:cNvPicPr>
          <p:nvPr/>
        </p:nvPicPr>
        <p:blipFill>
          <a:blip r:embed="rId8"/>
          <a:stretch>
            <a:fillRect/>
          </a:stretch>
        </p:blipFill>
        <p:spPr>
          <a:xfrm>
            <a:off x="7033801" y="3582316"/>
            <a:ext cx="1936177" cy="2404707"/>
          </a:xfrm>
          <a:prstGeom prst="rect">
            <a:avLst/>
          </a:prstGeom>
        </p:spPr>
      </p:pic>
      <mc:AlternateContent xmlns:mc="http://schemas.openxmlformats.org/markup-compatibility/2006">
        <mc:Choice xmlns:p14="http://schemas.microsoft.com/office/powerpoint/2010/main" Requires="p14">
          <p:contentPart p14:bwMode="auto" r:id="rId9">
            <p14:nvContentPartPr>
              <p14:cNvPr id="17" name="Ink 16">
                <a:extLst>
                  <a:ext uri="{FF2B5EF4-FFF2-40B4-BE49-F238E27FC236}">
                    <a16:creationId xmlns:a16="http://schemas.microsoft.com/office/drawing/2014/main" id="{6FD13238-FE4E-4DDF-B54D-C18F969FFFDF}"/>
                  </a:ext>
                </a:extLst>
              </p14:cNvPr>
              <p14:cNvContentPartPr/>
              <p14:nvPr/>
            </p14:nvContentPartPr>
            <p14:xfrm>
              <a:off x="6997127" y="3993163"/>
              <a:ext cx="3089160" cy="1792080"/>
            </p14:xfrm>
          </p:contentPart>
        </mc:Choice>
        <mc:Fallback>
          <p:pic>
            <p:nvPicPr>
              <p:cNvPr id="17" name="Ink 16">
                <a:extLst>
                  <a:ext uri="{FF2B5EF4-FFF2-40B4-BE49-F238E27FC236}">
                    <a16:creationId xmlns:a16="http://schemas.microsoft.com/office/drawing/2014/main" id="{6FD13238-FE4E-4DDF-B54D-C18F969FFFDF}"/>
                  </a:ext>
                </a:extLst>
              </p:cNvPr>
              <p:cNvPicPr/>
              <p:nvPr/>
            </p:nvPicPr>
            <p:blipFill>
              <a:blip r:embed="rId10"/>
              <a:stretch>
                <a:fillRect/>
              </a:stretch>
            </p:blipFill>
            <p:spPr>
              <a:xfrm>
                <a:off x="6934127" y="3930163"/>
                <a:ext cx="3214800" cy="1917720"/>
              </a:xfrm>
              <a:prstGeom prst="rect">
                <a:avLst/>
              </a:prstGeom>
            </p:spPr>
          </p:pic>
        </mc:Fallback>
      </mc:AlternateContent>
    </p:spTree>
    <p:extLst>
      <p:ext uri="{BB962C8B-B14F-4D97-AF65-F5344CB8AC3E}">
        <p14:creationId xmlns:p14="http://schemas.microsoft.com/office/powerpoint/2010/main" val="1210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01DEA49-38BB-4D57-9592-50F315D949C0}"/>
              </a:ext>
            </a:extLst>
          </p:cNvPr>
          <p:cNvPicPr>
            <a:picLocks noChangeAspect="1"/>
          </p:cNvPicPr>
          <p:nvPr/>
        </p:nvPicPr>
        <p:blipFill>
          <a:blip r:embed="rId3"/>
          <a:stretch>
            <a:fillRect/>
          </a:stretch>
        </p:blipFill>
        <p:spPr>
          <a:xfrm>
            <a:off x="3071410" y="1987305"/>
            <a:ext cx="5701450" cy="3405733"/>
          </a:xfrm>
          <a:prstGeom prst="rect">
            <a:avLst/>
          </a:prstGeom>
        </p:spPr>
      </p:pic>
      <p:pic>
        <p:nvPicPr>
          <p:cNvPr id="18" name="Picture 17">
            <a:extLst>
              <a:ext uri="{FF2B5EF4-FFF2-40B4-BE49-F238E27FC236}">
                <a16:creationId xmlns:a16="http://schemas.microsoft.com/office/drawing/2014/main" id="{9874B729-389C-4042-9F8B-AB166D580165}"/>
              </a:ext>
            </a:extLst>
          </p:cNvPr>
          <p:cNvPicPr>
            <a:picLocks noChangeAspect="1"/>
          </p:cNvPicPr>
          <p:nvPr/>
        </p:nvPicPr>
        <p:blipFill>
          <a:blip r:embed="rId4"/>
          <a:stretch>
            <a:fillRect/>
          </a:stretch>
        </p:blipFill>
        <p:spPr>
          <a:xfrm>
            <a:off x="2213824" y="5212754"/>
            <a:ext cx="7523140" cy="1342303"/>
          </a:xfrm>
          <a:prstGeom prst="rect">
            <a:avLst/>
          </a:prstGeom>
        </p:spPr>
      </p:pic>
      <p:pic>
        <p:nvPicPr>
          <p:cNvPr id="20" name="Picture 19">
            <a:extLst>
              <a:ext uri="{FF2B5EF4-FFF2-40B4-BE49-F238E27FC236}">
                <a16:creationId xmlns:a16="http://schemas.microsoft.com/office/drawing/2014/main" id="{46F0C93F-941C-4336-8EFA-05B72E000D15}"/>
              </a:ext>
            </a:extLst>
          </p:cNvPr>
          <p:cNvPicPr>
            <a:picLocks noChangeAspect="1"/>
          </p:cNvPicPr>
          <p:nvPr/>
        </p:nvPicPr>
        <p:blipFill>
          <a:blip r:embed="rId5"/>
          <a:stretch>
            <a:fillRect/>
          </a:stretch>
        </p:blipFill>
        <p:spPr>
          <a:xfrm>
            <a:off x="2439204" y="1017896"/>
            <a:ext cx="7172325" cy="971550"/>
          </a:xfrm>
          <a:prstGeom prst="rect">
            <a:avLst/>
          </a:prstGeom>
        </p:spPr>
      </p:pic>
    </p:spTree>
    <p:extLst>
      <p:ext uri="{BB962C8B-B14F-4D97-AF65-F5344CB8AC3E}">
        <p14:creationId xmlns:p14="http://schemas.microsoft.com/office/powerpoint/2010/main" val="797282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B90406D-E908-4E9B-8E1C-A305EDC22AB9}"/>
              </a:ext>
            </a:extLst>
          </p:cNvPr>
          <p:cNvSpPr txBox="1"/>
          <p:nvPr/>
        </p:nvSpPr>
        <p:spPr>
          <a:xfrm>
            <a:off x="231629" y="913454"/>
            <a:ext cx="10411402" cy="6740307"/>
          </a:xfrm>
          <a:prstGeom prst="rect">
            <a:avLst/>
          </a:prstGeom>
          <a:noFill/>
        </p:spPr>
        <p:txBody>
          <a:bodyPr wrap="square" rtlCol="0">
            <a:spAutoFit/>
          </a:bodyPr>
          <a:lstStyle/>
          <a:p>
            <a:r>
              <a:rPr lang="en-GB" sz="3600" b="1" dirty="0">
                <a:solidFill>
                  <a:schemeClr val="accent1"/>
                </a:solidFill>
              </a:rPr>
              <a:t>Reference </a:t>
            </a:r>
          </a:p>
          <a:p>
            <a:r>
              <a:rPr lang="en-GB" sz="1400" dirty="0"/>
              <a:t> </a:t>
            </a:r>
            <a:endParaRPr lang="en-GB" sz="1200" dirty="0"/>
          </a:p>
          <a:p>
            <a:r>
              <a:rPr lang="en-GB" sz="1200" dirty="0"/>
              <a:t>[1] Artificial Intelligence Films in Pictures (1989) https://www.theguardian.com/culture/gallery/2015/jan/08/the-top-20-artificial-intelligence-films-in-pictures </a:t>
            </a:r>
          </a:p>
          <a:p>
            <a:r>
              <a:rPr lang="en-GB" sz="1200" dirty="0"/>
              <a:t>(Accessed: 13 May 2021)</a:t>
            </a:r>
          </a:p>
          <a:p>
            <a:r>
              <a:rPr lang="en-GB" sz="1200" dirty="0"/>
              <a:t>[2] What the terminator teaches us above AI and the need for better data (2021) https://aithority.com/guest-authors/what-the-terminator-teaches-us-about-ai-and-the-need-for-better-data/ (Accessed: 13 May 2021)</a:t>
            </a:r>
          </a:p>
          <a:p>
            <a:r>
              <a:rPr lang="en-GB" sz="1200" dirty="0"/>
              <a:t>[3] Machine Learning Tutorial https://data-flair.training/blogs/machine-learning-tutorial/(Accessed: 13 May 2021)</a:t>
            </a:r>
          </a:p>
          <a:p>
            <a:pPr algn="just"/>
            <a:r>
              <a:rPr lang="en-AU" sz="1200" dirty="0"/>
              <a:t>[4] Stork, D.G. ed., 1997. HAL's Legacy: 2001's Computer as Dream and Reality. </a:t>
            </a:r>
            <a:r>
              <a:rPr lang="en-AU" sz="1200" dirty="0" err="1"/>
              <a:t>Mit</a:t>
            </a:r>
            <a:r>
              <a:rPr lang="en-AU" sz="1200" dirty="0"/>
              <a:t> Press.</a:t>
            </a:r>
            <a:endParaRPr lang="en-GB" sz="1200" dirty="0"/>
          </a:p>
          <a:p>
            <a:pPr algn="just"/>
            <a:r>
              <a:rPr lang="en-AU" sz="1200" dirty="0"/>
              <a:t>[5] </a:t>
            </a:r>
            <a:r>
              <a:rPr lang="en-AU" sz="1200" dirty="0" err="1"/>
              <a:t>Crowdbotics</a:t>
            </a:r>
            <a:r>
              <a:rPr lang="en-AU" sz="1200" dirty="0"/>
              <a:t> (2020) What AI and ML Look Like in Practice.  https://medium.com/crowdbotics/demystifying-the-buzzwords-what-ai-and-ml-look-like-in-practice-d24a00d524f3 (Accessed: 3 March 2021)</a:t>
            </a:r>
            <a:endParaRPr lang="en-GB" sz="1200" dirty="0"/>
          </a:p>
          <a:p>
            <a:pPr algn="just"/>
            <a:r>
              <a:rPr lang="en-AU" sz="1200" dirty="0"/>
              <a:t>[6]Bringing Ingenuity to Life; Man vs. Machine: From </a:t>
            </a:r>
            <a:r>
              <a:rPr lang="en-AU" sz="1200" dirty="0" err="1"/>
              <a:t>RoboCop</a:t>
            </a:r>
            <a:r>
              <a:rPr lang="en-AU" sz="1200" dirty="0"/>
              <a:t> to the future of AI in European financial services  (https://www.paconsulting.com/insights/man-vs-machine-from-robocop-to-the-future-of-ai-in-european-financial-services/ ( no date ) (Accessed: 3 March 2021)</a:t>
            </a:r>
          </a:p>
          <a:p>
            <a:pPr algn="just"/>
            <a:r>
              <a:rPr lang="en-AU" sz="1200" dirty="0"/>
              <a:t>[7]What Is Machine Learning: Definition, Types, Applications And Examples https://www.potentiaco.com/what-is-machine-learning-definition-types-applications-and-examples/ (Accessed: 3 March 2021)</a:t>
            </a:r>
            <a:endParaRPr lang="en-GB" sz="1200" dirty="0"/>
          </a:p>
          <a:p>
            <a:r>
              <a:rPr lang="en-AU" sz="1200" dirty="0"/>
              <a:t> [8] </a:t>
            </a:r>
            <a:r>
              <a:rPr lang="en-AU" sz="1200" dirty="0" err="1"/>
              <a:t>Buczak</a:t>
            </a:r>
            <a:r>
              <a:rPr lang="en-AU" sz="1200" dirty="0"/>
              <a:t>, A.L. and </a:t>
            </a:r>
            <a:r>
              <a:rPr lang="en-AU" sz="1200" dirty="0" err="1"/>
              <a:t>Guven</a:t>
            </a:r>
            <a:r>
              <a:rPr lang="en-AU" sz="1200" dirty="0"/>
              <a:t>, E., 2015. A survey of data mining and machine learning methods for cyber security intrusion detection. IEEE Communications surveys &amp; tutorials, 18(2), pp.1153-1176. </a:t>
            </a:r>
          </a:p>
          <a:p>
            <a:r>
              <a:rPr lang="en-AU" sz="1200" dirty="0"/>
              <a:t>[9] J. B. Fraley and J. Cannady, "The promise of machine learning in cybersecurity," Southeast Con 2017, Concord, NC, USA, 2017, pp. 1-6, </a:t>
            </a:r>
            <a:r>
              <a:rPr lang="en-AU" sz="1200" dirty="0" err="1"/>
              <a:t>doi</a:t>
            </a:r>
            <a:r>
              <a:rPr lang="en-AU" sz="1200" dirty="0"/>
              <a:t>: 10.1109/SECON.2017.7925283.</a:t>
            </a:r>
            <a:endParaRPr lang="en-GB" sz="1200" dirty="0"/>
          </a:p>
          <a:p>
            <a:pPr lvl="0" fontAlgn="base"/>
            <a:r>
              <a:rPr lang="en-AU" sz="1200" dirty="0"/>
              <a:t>[10] LAZIĆ, L., 2019. BENEFIT FROM AI IN CYBERSECURITY. In The 11th International Conference on Business Information Security (BISEC-2019), 18th October 2019, Belgrade, Serbia.</a:t>
            </a:r>
            <a:r>
              <a:rPr lang="en-GB" sz="1600" dirty="0"/>
              <a:t> </a:t>
            </a:r>
          </a:p>
          <a:p>
            <a:pPr lvl="0" fontAlgn="base"/>
            <a:r>
              <a:rPr lang="en-GB" sz="1200" dirty="0"/>
              <a:t>[11]Denning ED. An intrusion-detection model. IEEE Transactions on Software Engineering 1987;13(2):222–32. Cisco (2020) https://www.cisco.com/c/en/us/products/collateral/security/asa-5500-series-next-generationfirewalls/datasheet-c78-733916.html (Accessed: January 2020)</a:t>
            </a:r>
          </a:p>
          <a:p>
            <a:pPr algn="just"/>
            <a:r>
              <a:rPr lang="en-GB" sz="1200" dirty="0"/>
              <a:t>[12] </a:t>
            </a:r>
            <a:r>
              <a:rPr lang="en-GB" sz="1200" dirty="0" err="1"/>
              <a:t>Roesch</a:t>
            </a:r>
            <a:r>
              <a:rPr lang="en-GB" sz="1200" dirty="0"/>
              <a:t>, M., 1999, November. Snort: Lightweight intrusion detection for networks. In Lisa (Vol. 99, No. 1, pp. 229-238).</a:t>
            </a:r>
          </a:p>
          <a:p>
            <a:pPr algn="just"/>
            <a:r>
              <a:rPr lang="en-GB" sz="1200" dirty="0"/>
              <a:t>[13] Patel, K.C. and Sharma, P., 2017. A Review paper on </a:t>
            </a:r>
            <a:r>
              <a:rPr lang="en-GB" sz="1200" dirty="0" err="1"/>
              <a:t>pfSense</a:t>
            </a:r>
            <a:r>
              <a:rPr lang="en-GB" sz="1200" dirty="0"/>
              <a:t>–an Open source firewall introducing with different capabilities customization. Vol-3 Issue-2.</a:t>
            </a:r>
          </a:p>
          <a:p>
            <a:pPr algn="just"/>
            <a:r>
              <a:rPr lang="en-GB" sz="1200" dirty="0"/>
              <a:t>[14] Iman, R.N., </a:t>
            </a:r>
            <a:r>
              <a:rPr lang="en-GB" sz="1200" dirty="0" err="1"/>
              <a:t>Asmiyanto</a:t>
            </a:r>
            <a:r>
              <a:rPr lang="en-GB" sz="1200" dirty="0"/>
              <a:t>, T. and </a:t>
            </a:r>
            <a:r>
              <a:rPr lang="en-GB" sz="1200" dirty="0" err="1"/>
              <a:t>Inamullah</a:t>
            </a:r>
            <a:r>
              <a:rPr lang="en-GB" sz="1200" dirty="0"/>
              <a:t>, M.H., 2020. Users’ Awareness of Personal Information on Social Media: Case on Undergraduate Students of Universitas Indonesia.</a:t>
            </a:r>
          </a:p>
          <a:p>
            <a:pPr algn="just"/>
            <a:r>
              <a:rPr lang="en-GB" sz="1200" dirty="0"/>
              <a:t>[15] </a:t>
            </a:r>
            <a:r>
              <a:rPr lang="en-GB" sz="1200" dirty="0" err="1"/>
              <a:t>Hewage</a:t>
            </a:r>
            <a:r>
              <a:rPr lang="en-GB" sz="1200" dirty="0"/>
              <a:t>, C., Jayal, A., Jenkins, G. and Brown, R.J., 2018. A Learned Polyalphabetic Decryption Cipher.</a:t>
            </a:r>
          </a:p>
          <a:p>
            <a:pPr algn="just"/>
            <a:endParaRPr lang="en-GB" sz="1200" dirty="0"/>
          </a:p>
          <a:p>
            <a:pPr algn="just"/>
            <a:endParaRPr lang="en-GB" sz="1200" dirty="0"/>
          </a:p>
          <a:p>
            <a:pPr algn="just"/>
            <a:endParaRPr lang="en-GB" sz="1200" dirty="0"/>
          </a:p>
          <a:p>
            <a:pPr algn="just"/>
            <a:endParaRPr lang="en-GB" sz="1400" dirty="0"/>
          </a:p>
          <a:p>
            <a:pPr algn="just"/>
            <a:endParaRPr lang="en-GB" sz="1400" dirty="0"/>
          </a:p>
          <a:p>
            <a:endParaRPr lang="en-GB" sz="800" dirty="0"/>
          </a:p>
        </p:txBody>
      </p:sp>
    </p:spTree>
    <p:extLst>
      <p:ext uri="{BB962C8B-B14F-4D97-AF65-F5344CB8AC3E}">
        <p14:creationId xmlns:p14="http://schemas.microsoft.com/office/powerpoint/2010/main" val="3773633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7B7D8B-A404-6C48-AEB8-DA934F1380CB}"/>
              </a:ext>
            </a:extLst>
          </p:cNvPr>
          <p:cNvPicPr>
            <a:picLocks noChangeAspect="1"/>
          </p:cNvPicPr>
          <p:nvPr/>
        </p:nvPicPr>
        <p:blipFill>
          <a:blip r:embed="rId2"/>
          <a:stretch>
            <a:fillRect/>
          </a:stretch>
        </p:blipFill>
        <p:spPr>
          <a:xfrm>
            <a:off x="0" y="6350"/>
            <a:ext cx="12192000" cy="6845300"/>
          </a:xfrm>
          <a:prstGeom prst="rect">
            <a:avLst/>
          </a:prstGeom>
        </p:spPr>
      </p:pic>
    </p:spTree>
    <p:extLst>
      <p:ext uri="{BB962C8B-B14F-4D97-AF65-F5344CB8AC3E}">
        <p14:creationId xmlns:p14="http://schemas.microsoft.com/office/powerpoint/2010/main" val="75579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DF39280-CE71-46E2-9582-F9E9DED71E7D}"/>
              </a:ext>
            </a:extLst>
          </p:cNvPr>
          <p:cNvSpPr txBox="1"/>
          <p:nvPr/>
        </p:nvSpPr>
        <p:spPr>
          <a:xfrm>
            <a:off x="965199" y="1502229"/>
            <a:ext cx="10609944" cy="3970318"/>
          </a:xfrm>
          <a:prstGeom prst="rect">
            <a:avLst/>
          </a:prstGeom>
          <a:noFill/>
        </p:spPr>
        <p:txBody>
          <a:bodyPr wrap="square">
            <a:spAutoFit/>
          </a:bodyPr>
          <a:lstStyle/>
          <a:p>
            <a:pPr algn="l" fontAlgn="base"/>
            <a:r>
              <a:rPr lang="en-GB" sz="3600" b="1" i="0" dirty="0">
                <a:solidFill>
                  <a:srgbClr val="3F3F42"/>
                </a:solidFill>
                <a:effectLst/>
                <a:latin typeface="inherit"/>
              </a:rPr>
              <a:t>Prof Stephen Hawking, one of Britain's pre-eminent scientists, has said that efforts to create thinking machines pose a threat to our very existence.</a:t>
            </a:r>
            <a:endParaRPr lang="en-GB" sz="3600" b="0" i="0" dirty="0">
              <a:solidFill>
                <a:srgbClr val="3F3F42"/>
              </a:solidFill>
              <a:effectLst/>
              <a:latin typeface="ReithSans"/>
            </a:endParaRPr>
          </a:p>
          <a:p>
            <a:pPr algn="l" fontAlgn="base"/>
            <a:r>
              <a:rPr lang="en-GB" sz="3600" b="0" i="0" dirty="0">
                <a:solidFill>
                  <a:srgbClr val="3F3F42"/>
                </a:solidFill>
                <a:effectLst/>
                <a:latin typeface="ReithSans"/>
              </a:rPr>
              <a:t>He told the BBC:</a:t>
            </a:r>
          </a:p>
          <a:p>
            <a:pPr algn="l" fontAlgn="base"/>
            <a:endParaRPr lang="en-GB" sz="3600" dirty="0">
              <a:solidFill>
                <a:srgbClr val="3F3F42"/>
              </a:solidFill>
              <a:latin typeface="ReithSans"/>
            </a:endParaRPr>
          </a:p>
          <a:p>
            <a:pPr algn="l" fontAlgn="base"/>
            <a:r>
              <a:rPr lang="en-GB" sz="3600" b="0" i="0" dirty="0">
                <a:solidFill>
                  <a:srgbClr val="3F3F42"/>
                </a:solidFill>
                <a:effectLst/>
                <a:latin typeface="ReithSans"/>
              </a:rPr>
              <a:t>"The development of full artificial intelligence could spell the end of the human race."</a:t>
            </a:r>
          </a:p>
        </p:txBody>
      </p:sp>
      <p:sp>
        <p:nvSpPr>
          <p:cNvPr id="8" name="TextBox 7">
            <a:extLst>
              <a:ext uri="{FF2B5EF4-FFF2-40B4-BE49-F238E27FC236}">
                <a16:creationId xmlns:a16="http://schemas.microsoft.com/office/drawing/2014/main" id="{7E65DDD8-173C-4827-9A80-69E0D1715C9B}"/>
              </a:ext>
            </a:extLst>
          </p:cNvPr>
          <p:cNvSpPr txBox="1"/>
          <p:nvPr/>
        </p:nvSpPr>
        <p:spPr>
          <a:xfrm>
            <a:off x="1066798" y="5922822"/>
            <a:ext cx="9107715" cy="369332"/>
          </a:xfrm>
          <a:prstGeom prst="rect">
            <a:avLst/>
          </a:prstGeom>
          <a:noFill/>
        </p:spPr>
        <p:txBody>
          <a:bodyPr wrap="square">
            <a:spAutoFit/>
          </a:bodyPr>
          <a:lstStyle/>
          <a:p>
            <a:r>
              <a:rPr lang="en-GB" dirty="0">
                <a:hlinkClick r:id="rId3"/>
              </a:rPr>
              <a:t>Stephen Hawking warns artificial intelligence could end mankind - BBC News</a:t>
            </a:r>
            <a:endParaRPr lang="en-GB" dirty="0"/>
          </a:p>
        </p:txBody>
      </p:sp>
    </p:spTree>
    <p:extLst>
      <p:ext uri="{BB962C8B-B14F-4D97-AF65-F5344CB8AC3E}">
        <p14:creationId xmlns:p14="http://schemas.microsoft.com/office/powerpoint/2010/main" val="686672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DF39280-CE71-46E2-9582-F9E9DED71E7D}"/>
              </a:ext>
            </a:extLst>
          </p:cNvPr>
          <p:cNvSpPr txBox="1"/>
          <p:nvPr/>
        </p:nvSpPr>
        <p:spPr>
          <a:xfrm>
            <a:off x="965199" y="1502229"/>
            <a:ext cx="10609944" cy="2862322"/>
          </a:xfrm>
          <a:prstGeom prst="rect">
            <a:avLst/>
          </a:prstGeom>
          <a:noFill/>
        </p:spPr>
        <p:txBody>
          <a:bodyPr wrap="square">
            <a:spAutoFit/>
          </a:bodyPr>
          <a:lstStyle/>
          <a:p>
            <a:pPr marL="571500" indent="-571500" algn="l" fontAlgn="base">
              <a:buFont typeface="Arial" panose="020B0604020202020204" pitchFamily="34" charset="0"/>
              <a:buChar char="•"/>
            </a:pPr>
            <a:r>
              <a:rPr lang="en-GB" sz="3600" b="1" dirty="0">
                <a:solidFill>
                  <a:srgbClr val="3F3F42"/>
                </a:solidFill>
                <a:latin typeface="inherit"/>
              </a:rPr>
              <a:t>Artificial Intelligence</a:t>
            </a:r>
          </a:p>
          <a:p>
            <a:pPr marL="571500" indent="-571500" algn="l" fontAlgn="base">
              <a:buFont typeface="Arial" panose="020B0604020202020204" pitchFamily="34" charset="0"/>
              <a:buChar char="•"/>
            </a:pPr>
            <a:r>
              <a:rPr lang="en-GB" sz="3600" b="1" i="0" dirty="0">
                <a:solidFill>
                  <a:srgbClr val="3F3F42"/>
                </a:solidFill>
                <a:effectLst/>
                <a:latin typeface="inherit"/>
              </a:rPr>
              <a:t>Machine Learning</a:t>
            </a:r>
          </a:p>
          <a:p>
            <a:pPr marL="571500" indent="-571500" algn="l" fontAlgn="base">
              <a:buFont typeface="Arial" panose="020B0604020202020204" pitchFamily="34" charset="0"/>
              <a:buChar char="•"/>
            </a:pPr>
            <a:r>
              <a:rPr lang="en-GB" sz="3600" b="1" dirty="0">
                <a:solidFill>
                  <a:srgbClr val="3F3F42"/>
                </a:solidFill>
                <a:latin typeface="inherit"/>
              </a:rPr>
              <a:t>Cyber Security</a:t>
            </a:r>
          </a:p>
          <a:p>
            <a:pPr marL="571500" indent="-571500" algn="l" fontAlgn="base">
              <a:buFont typeface="Arial" panose="020B0604020202020204" pitchFamily="34" charset="0"/>
              <a:buChar char="•"/>
            </a:pPr>
            <a:r>
              <a:rPr lang="en-GB" sz="3600" b="1" i="0" dirty="0">
                <a:solidFill>
                  <a:srgbClr val="3F3F42"/>
                </a:solidFill>
                <a:effectLst/>
                <a:latin typeface="inherit"/>
              </a:rPr>
              <a:t>Cyber </a:t>
            </a:r>
            <a:r>
              <a:rPr lang="en-GB" sz="3600" b="1" dirty="0">
                <a:solidFill>
                  <a:srgbClr val="3F3F42"/>
                </a:solidFill>
                <a:latin typeface="inherit"/>
              </a:rPr>
              <a:t>S</a:t>
            </a:r>
            <a:r>
              <a:rPr lang="en-GB" sz="3600" b="1" i="0" dirty="0">
                <a:solidFill>
                  <a:srgbClr val="3F3F42"/>
                </a:solidFill>
                <a:effectLst/>
                <a:latin typeface="inherit"/>
              </a:rPr>
              <a:t>ecurity Threats</a:t>
            </a:r>
          </a:p>
          <a:p>
            <a:pPr marL="571500" indent="-571500" algn="l" fontAlgn="base">
              <a:buFont typeface="Arial" panose="020B0604020202020204" pitchFamily="34" charset="0"/>
              <a:buChar char="•"/>
            </a:pPr>
            <a:endParaRPr lang="en-GB" sz="3600" b="0" i="0" dirty="0">
              <a:solidFill>
                <a:srgbClr val="3F3F42"/>
              </a:solidFill>
              <a:effectLst/>
              <a:latin typeface="ReithSans"/>
            </a:endParaRPr>
          </a:p>
        </p:txBody>
      </p:sp>
    </p:spTree>
    <p:extLst>
      <p:ext uri="{BB962C8B-B14F-4D97-AF65-F5344CB8AC3E}">
        <p14:creationId xmlns:p14="http://schemas.microsoft.com/office/powerpoint/2010/main" val="4202111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6B384A8-5FEE-4FB1-90A3-586CF772F1FD}"/>
              </a:ext>
            </a:extLst>
          </p:cNvPr>
          <p:cNvSpPr txBox="1"/>
          <p:nvPr/>
        </p:nvSpPr>
        <p:spPr>
          <a:xfrm>
            <a:off x="-1" y="941671"/>
            <a:ext cx="7681993" cy="646331"/>
          </a:xfrm>
          <a:prstGeom prst="rect">
            <a:avLst/>
          </a:prstGeom>
          <a:noFill/>
        </p:spPr>
        <p:txBody>
          <a:bodyPr wrap="square" rtlCol="0">
            <a:spAutoFit/>
          </a:bodyPr>
          <a:lstStyle/>
          <a:p>
            <a:r>
              <a:rPr lang="en-GB" sz="3600" b="1" dirty="0">
                <a:solidFill>
                  <a:schemeClr val="accent1"/>
                </a:solidFill>
              </a:rPr>
              <a:t>What is Artificial Intelligence (AI)?</a:t>
            </a:r>
          </a:p>
        </p:txBody>
      </p:sp>
      <p:sp>
        <p:nvSpPr>
          <p:cNvPr id="9" name="TextBox 8">
            <a:extLst>
              <a:ext uri="{FF2B5EF4-FFF2-40B4-BE49-F238E27FC236}">
                <a16:creationId xmlns:a16="http://schemas.microsoft.com/office/drawing/2014/main" id="{3DC750E3-2CDA-4C9B-8085-CD844F1A1120}"/>
              </a:ext>
            </a:extLst>
          </p:cNvPr>
          <p:cNvSpPr txBox="1"/>
          <p:nvPr/>
        </p:nvSpPr>
        <p:spPr>
          <a:xfrm>
            <a:off x="1021873" y="6858000"/>
            <a:ext cx="10148254" cy="230832"/>
          </a:xfrm>
          <a:prstGeom prst="rect">
            <a:avLst/>
          </a:prstGeom>
          <a:noFill/>
        </p:spPr>
        <p:txBody>
          <a:bodyPr wrap="square" rtlCol="0">
            <a:spAutoFit/>
          </a:bodyPr>
          <a:lstStyle/>
          <a:p>
            <a:r>
              <a:rPr lang="en-GB" sz="900" dirty="0">
                <a:hlinkClick r:id="rId3" tooltip="https://www.flickr.com/photos/arthurjohnpicton/6410917039"/>
              </a:rPr>
              <a:t>This Photo</a:t>
            </a:r>
            <a:r>
              <a:rPr lang="en-GB" sz="900" dirty="0"/>
              <a:t> by Unknown Author is licensed under </a:t>
            </a:r>
            <a:r>
              <a:rPr lang="en-GB" sz="900" dirty="0">
                <a:hlinkClick r:id="rId4" tooltip="https://creativecommons.org/licenses/by-nc/3.0/"/>
              </a:rPr>
              <a:t>CC BY-NC</a:t>
            </a:r>
            <a:endParaRPr lang="en-GB" sz="900" dirty="0"/>
          </a:p>
        </p:txBody>
      </p:sp>
      <p:pic>
        <p:nvPicPr>
          <p:cNvPr id="5" name="Picture 4">
            <a:extLst>
              <a:ext uri="{FF2B5EF4-FFF2-40B4-BE49-F238E27FC236}">
                <a16:creationId xmlns:a16="http://schemas.microsoft.com/office/drawing/2014/main" id="{4AAB0F46-1EDC-40DD-89B4-0FAC1A88F863}"/>
              </a:ext>
            </a:extLst>
          </p:cNvPr>
          <p:cNvPicPr>
            <a:picLocks noChangeAspect="1"/>
          </p:cNvPicPr>
          <p:nvPr/>
        </p:nvPicPr>
        <p:blipFill>
          <a:blip r:embed="rId5"/>
          <a:stretch>
            <a:fillRect/>
          </a:stretch>
        </p:blipFill>
        <p:spPr>
          <a:xfrm>
            <a:off x="41330" y="1616220"/>
            <a:ext cx="10710585" cy="5241780"/>
          </a:xfrm>
          <a:prstGeom prst="rect">
            <a:avLst/>
          </a:prstGeom>
        </p:spPr>
      </p:pic>
    </p:spTree>
    <p:extLst>
      <p:ext uri="{BB962C8B-B14F-4D97-AF65-F5344CB8AC3E}">
        <p14:creationId xmlns:p14="http://schemas.microsoft.com/office/powerpoint/2010/main" val="86463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6B384A8-5FEE-4FB1-90A3-586CF772F1FD}"/>
              </a:ext>
            </a:extLst>
          </p:cNvPr>
          <p:cNvSpPr txBox="1"/>
          <p:nvPr/>
        </p:nvSpPr>
        <p:spPr>
          <a:xfrm>
            <a:off x="0" y="941671"/>
            <a:ext cx="6297854" cy="646331"/>
          </a:xfrm>
          <a:prstGeom prst="rect">
            <a:avLst/>
          </a:prstGeom>
          <a:noFill/>
        </p:spPr>
        <p:txBody>
          <a:bodyPr wrap="square" rtlCol="0">
            <a:spAutoFit/>
          </a:bodyPr>
          <a:lstStyle/>
          <a:p>
            <a:r>
              <a:rPr lang="en-GB" sz="3600" b="1" dirty="0">
                <a:solidFill>
                  <a:schemeClr val="accent1"/>
                </a:solidFill>
              </a:rPr>
              <a:t>What is Machine Leaning(ML)?</a:t>
            </a:r>
          </a:p>
        </p:txBody>
      </p:sp>
      <p:sp>
        <p:nvSpPr>
          <p:cNvPr id="9" name="TextBox 8">
            <a:extLst>
              <a:ext uri="{FF2B5EF4-FFF2-40B4-BE49-F238E27FC236}">
                <a16:creationId xmlns:a16="http://schemas.microsoft.com/office/drawing/2014/main" id="{3DC750E3-2CDA-4C9B-8085-CD844F1A1120}"/>
              </a:ext>
            </a:extLst>
          </p:cNvPr>
          <p:cNvSpPr txBox="1"/>
          <p:nvPr/>
        </p:nvSpPr>
        <p:spPr>
          <a:xfrm>
            <a:off x="1021873" y="6858000"/>
            <a:ext cx="10148254" cy="230832"/>
          </a:xfrm>
          <a:prstGeom prst="rect">
            <a:avLst/>
          </a:prstGeom>
          <a:noFill/>
        </p:spPr>
        <p:txBody>
          <a:bodyPr wrap="square" rtlCol="0">
            <a:spAutoFit/>
          </a:bodyPr>
          <a:lstStyle/>
          <a:p>
            <a:r>
              <a:rPr lang="en-GB" sz="900" dirty="0">
                <a:hlinkClick r:id="rId3" tooltip="https://www.flickr.com/photos/arthurjohnpicton/6410917039"/>
              </a:rPr>
              <a:t>This Photo</a:t>
            </a:r>
            <a:r>
              <a:rPr lang="en-GB" sz="900" dirty="0"/>
              <a:t> by Unknown Author is licensed under </a:t>
            </a:r>
            <a:r>
              <a:rPr lang="en-GB" sz="900" dirty="0">
                <a:hlinkClick r:id="rId4" tooltip="https://creativecommons.org/licenses/by-nc/3.0/"/>
              </a:rPr>
              <a:t>CC BY-NC</a:t>
            </a:r>
            <a:endParaRPr lang="en-GB" sz="900" dirty="0"/>
          </a:p>
        </p:txBody>
      </p:sp>
      <p:pic>
        <p:nvPicPr>
          <p:cNvPr id="5" name="Picture 4">
            <a:extLst>
              <a:ext uri="{FF2B5EF4-FFF2-40B4-BE49-F238E27FC236}">
                <a16:creationId xmlns:a16="http://schemas.microsoft.com/office/drawing/2014/main" id="{C38B2333-360A-4A28-8EE0-9E1C053EC2F2}"/>
              </a:ext>
            </a:extLst>
          </p:cNvPr>
          <p:cNvPicPr>
            <a:picLocks noChangeAspect="1"/>
          </p:cNvPicPr>
          <p:nvPr/>
        </p:nvPicPr>
        <p:blipFill>
          <a:blip r:embed="rId5"/>
          <a:stretch>
            <a:fillRect/>
          </a:stretch>
        </p:blipFill>
        <p:spPr>
          <a:xfrm>
            <a:off x="3917178" y="2901639"/>
            <a:ext cx="1097624" cy="1502511"/>
          </a:xfrm>
          <a:prstGeom prst="rect">
            <a:avLst/>
          </a:prstGeom>
        </p:spPr>
      </p:pic>
      <p:pic>
        <p:nvPicPr>
          <p:cNvPr id="8" name="Picture 7">
            <a:extLst>
              <a:ext uri="{FF2B5EF4-FFF2-40B4-BE49-F238E27FC236}">
                <a16:creationId xmlns:a16="http://schemas.microsoft.com/office/drawing/2014/main" id="{F59FDC91-10ED-429D-B6D8-0F872EFDAEB9}"/>
              </a:ext>
            </a:extLst>
          </p:cNvPr>
          <p:cNvPicPr>
            <a:picLocks noChangeAspect="1"/>
          </p:cNvPicPr>
          <p:nvPr/>
        </p:nvPicPr>
        <p:blipFill>
          <a:blip r:embed="rId6"/>
          <a:stretch>
            <a:fillRect/>
          </a:stretch>
        </p:blipFill>
        <p:spPr>
          <a:xfrm>
            <a:off x="10156477" y="2423393"/>
            <a:ext cx="1676400" cy="2105025"/>
          </a:xfrm>
          <a:prstGeom prst="rect">
            <a:avLst/>
          </a:prstGeom>
        </p:spPr>
      </p:pic>
      <p:pic>
        <p:nvPicPr>
          <p:cNvPr id="11" name="Picture 10">
            <a:extLst>
              <a:ext uri="{FF2B5EF4-FFF2-40B4-BE49-F238E27FC236}">
                <a16:creationId xmlns:a16="http://schemas.microsoft.com/office/drawing/2014/main" id="{7C1BDCB2-B717-4D20-B53C-633C12F96AF7}"/>
              </a:ext>
            </a:extLst>
          </p:cNvPr>
          <p:cNvPicPr>
            <a:picLocks noChangeAspect="1"/>
          </p:cNvPicPr>
          <p:nvPr/>
        </p:nvPicPr>
        <p:blipFill>
          <a:blip r:embed="rId7"/>
          <a:stretch>
            <a:fillRect/>
          </a:stretch>
        </p:blipFill>
        <p:spPr>
          <a:xfrm>
            <a:off x="9204386" y="3283000"/>
            <a:ext cx="782938" cy="741731"/>
          </a:xfrm>
          <a:prstGeom prst="rect">
            <a:avLst/>
          </a:prstGeom>
        </p:spPr>
      </p:pic>
      <p:sp>
        <p:nvSpPr>
          <p:cNvPr id="12" name="TextBox 11">
            <a:extLst>
              <a:ext uri="{FF2B5EF4-FFF2-40B4-BE49-F238E27FC236}">
                <a16:creationId xmlns:a16="http://schemas.microsoft.com/office/drawing/2014/main" id="{BFA7C9F3-E014-4004-BF0F-A5013B04C753}"/>
              </a:ext>
            </a:extLst>
          </p:cNvPr>
          <p:cNvSpPr txBox="1"/>
          <p:nvPr/>
        </p:nvSpPr>
        <p:spPr>
          <a:xfrm>
            <a:off x="10191233" y="4552888"/>
            <a:ext cx="1722302" cy="646331"/>
          </a:xfrm>
          <a:prstGeom prst="rect">
            <a:avLst/>
          </a:prstGeom>
          <a:noFill/>
        </p:spPr>
        <p:txBody>
          <a:bodyPr wrap="square" rtlCol="0">
            <a:spAutoFit/>
          </a:bodyPr>
          <a:lstStyle/>
          <a:p>
            <a:pPr algn="ctr"/>
            <a:r>
              <a:rPr lang="en-GB" b="1" dirty="0"/>
              <a:t>Machine of the Future</a:t>
            </a:r>
          </a:p>
        </p:txBody>
      </p:sp>
      <p:pic>
        <p:nvPicPr>
          <p:cNvPr id="14" name="Picture 13">
            <a:extLst>
              <a:ext uri="{FF2B5EF4-FFF2-40B4-BE49-F238E27FC236}">
                <a16:creationId xmlns:a16="http://schemas.microsoft.com/office/drawing/2014/main" id="{9CA4B02F-2C4D-4405-9890-9E5F717B132F}"/>
              </a:ext>
            </a:extLst>
          </p:cNvPr>
          <p:cNvPicPr>
            <a:picLocks noChangeAspect="1"/>
          </p:cNvPicPr>
          <p:nvPr/>
        </p:nvPicPr>
        <p:blipFill>
          <a:blip r:embed="rId8"/>
          <a:stretch>
            <a:fillRect/>
          </a:stretch>
        </p:blipFill>
        <p:spPr>
          <a:xfrm>
            <a:off x="359123" y="2608419"/>
            <a:ext cx="2076450" cy="2590800"/>
          </a:xfrm>
          <a:prstGeom prst="rect">
            <a:avLst/>
          </a:prstGeom>
        </p:spPr>
      </p:pic>
      <p:pic>
        <p:nvPicPr>
          <p:cNvPr id="16" name="Picture 15">
            <a:extLst>
              <a:ext uri="{FF2B5EF4-FFF2-40B4-BE49-F238E27FC236}">
                <a16:creationId xmlns:a16="http://schemas.microsoft.com/office/drawing/2014/main" id="{57066F95-2C99-4629-B492-30611101D3FB}"/>
              </a:ext>
            </a:extLst>
          </p:cNvPr>
          <p:cNvPicPr>
            <a:picLocks noChangeAspect="1"/>
          </p:cNvPicPr>
          <p:nvPr/>
        </p:nvPicPr>
        <p:blipFill>
          <a:blip r:embed="rId9"/>
          <a:stretch>
            <a:fillRect/>
          </a:stretch>
        </p:blipFill>
        <p:spPr>
          <a:xfrm>
            <a:off x="2671789" y="3283000"/>
            <a:ext cx="997569" cy="722378"/>
          </a:xfrm>
          <a:prstGeom prst="rect">
            <a:avLst/>
          </a:prstGeom>
        </p:spPr>
      </p:pic>
      <p:pic>
        <p:nvPicPr>
          <p:cNvPr id="20" name="Picture 19">
            <a:extLst>
              <a:ext uri="{FF2B5EF4-FFF2-40B4-BE49-F238E27FC236}">
                <a16:creationId xmlns:a16="http://schemas.microsoft.com/office/drawing/2014/main" id="{45917DB7-1A8F-440B-AA5B-D364FF71824A}"/>
              </a:ext>
            </a:extLst>
          </p:cNvPr>
          <p:cNvPicPr>
            <a:picLocks noChangeAspect="1"/>
          </p:cNvPicPr>
          <p:nvPr/>
        </p:nvPicPr>
        <p:blipFill>
          <a:blip r:embed="rId10"/>
          <a:stretch>
            <a:fillRect/>
          </a:stretch>
        </p:blipFill>
        <p:spPr>
          <a:xfrm>
            <a:off x="3582103" y="4528418"/>
            <a:ext cx="1733550" cy="628650"/>
          </a:xfrm>
          <a:prstGeom prst="rect">
            <a:avLst/>
          </a:prstGeom>
        </p:spPr>
      </p:pic>
      <p:pic>
        <p:nvPicPr>
          <p:cNvPr id="24" name="Picture 23">
            <a:extLst>
              <a:ext uri="{FF2B5EF4-FFF2-40B4-BE49-F238E27FC236}">
                <a16:creationId xmlns:a16="http://schemas.microsoft.com/office/drawing/2014/main" id="{24478F0D-AE8A-4BEC-B6E0-41212E7B57E8}"/>
              </a:ext>
            </a:extLst>
          </p:cNvPr>
          <p:cNvPicPr>
            <a:picLocks noChangeAspect="1"/>
          </p:cNvPicPr>
          <p:nvPr/>
        </p:nvPicPr>
        <p:blipFill>
          <a:blip r:embed="rId11"/>
          <a:stretch>
            <a:fillRect/>
          </a:stretch>
        </p:blipFill>
        <p:spPr>
          <a:xfrm>
            <a:off x="6604972" y="2650570"/>
            <a:ext cx="2350538" cy="2506498"/>
          </a:xfrm>
          <a:prstGeom prst="rect">
            <a:avLst/>
          </a:prstGeom>
        </p:spPr>
      </p:pic>
      <p:pic>
        <p:nvPicPr>
          <p:cNvPr id="26" name="Picture 25">
            <a:extLst>
              <a:ext uri="{FF2B5EF4-FFF2-40B4-BE49-F238E27FC236}">
                <a16:creationId xmlns:a16="http://schemas.microsoft.com/office/drawing/2014/main" id="{3B0E2379-C95C-40C5-A846-E843B790D5EB}"/>
              </a:ext>
            </a:extLst>
          </p:cNvPr>
          <p:cNvPicPr>
            <a:picLocks noChangeAspect="1"/>
          </p:cNvPicPr>
          <p:nvPr/>
        </p:nvPicPr>
        <p:blipFill>
          <a:blip r:embed="rId9"/>
          <a:stretch>
            <a:fillRect/>
          </a:stretch>
        </p:blipFill>
        <p:spPr>
          <a:xfrm>
            <a:off x="5332826" y="3278448"/>
            <a:ext cx="997569" cy="722378"/>
          </a:xfrm>
          <a:prstGeom prst="rect">
            <a:avLst/>
          </a:prstGeom>
        </p:spPr>
      </p:pic>
    </p:spTree>
    <p:extLst>
      <p:ext uri="{BB962C8B-B14F-4D97-AF65-F5344CB8AC3E}">
        <p14:creationId xmlns:p14="http://schemas.microsoft.com/office/powerpoint/2010/main" val="3542367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6B384A8-5FEE-4FB1-90A3-586CF772F1FD}"/>
              </a:ext>
            </a:extLst>
          </p:cNvPr>
          <p:cNvSpPr txBox="1"/>
          <p:nvPr/>
        </p:nvSpPr>
        <p:spPr>
          <a:xfrm>
            <a:off x="-45078" y="942232"/>
            <a:ext cx="11949194" cy="646331"/>
          </a:xfrm>
          <a:prstGeom prst="rect">
            <a:avLst/>
          </a:prstGeom>
          <a:noFill/>
        </p:spPr>
        <p:txBody>
          <a:bodyPr wrap="square" rtlCol="0">
            <a:spAutoFit/>
          </a:bodyPr>
          <a:lstStyle/>
          <a:p>
            <a:r>
              <a:rPr lang="en-GB" sz="3600" b="1" dirty="0">
                <a:solidFill>
                  <a:schemeClr val="accent1"/>
                </a:solidFill>
              </a:rPr>
              <a:t>Machine Learning a subset of AI</a:t>
            </a:r>
          </a:p>
        </p:txBody>
      </p:sp>
      <p:sp>
        <p:nvSpPr>
          <p:cNvPr id="9" name="TextBox 8">
            <a:extLst>
              <a:ext uri="{FF2B5EF4-FFF2-40B4-BE49-F238E27FC236}">
                <a16:creationId xmlns:a16="http://schemas.microsoft.com/office/drawing/2014/main" id="{3DC750E3-2CDA-4C9B-8085-CD844F1A1120}"/>
              </a:ext>
            </a:extLst>
          </p:cNvPr>
          <p:cNvSpPr txBox="1"/>
          <p:nvPr/>
        </p:nvSpPr>
        <p:spPr>
          <a:xfrm>
            <a:off x="1021873" y="6858000"/>
            <a:ext cx="10148254" cy="230832"/>
          </a:xfrm>
          <a:prstGeom prst="rect">
            <a:avLst/>
          </a:prstGeom>
          <a:noFill/>
        </p:spPr>
        <p:txBody>
          <a:bodyPr wrap="square" rtlCol="0">
            <a:spAutoFit/>
          </a:bodyPr>
          <a:lstStyle/>
          <a:p>
            <a:r>
              <a:rPr lang="en-GB" sz="900" dirty="0">
                <a:hlinkClick r:id="rId3" tooltip="https://www.flickr.com/photos/arthurjohnpicton/6410917039"/>
              </a:rPr>
              <a:t>This Photo</a:t>
            </a:r>
            <a:r>
              <a:rPr lang="en-GB" sz="900" dirty="0"/>
              <a:t> by Unknown Author is licensed under </a:t>
            </a:r>
            <a:r>
              <a:rPr lang="en-GB" sz="900" dirty="0">
                <a:hlinkClick r:id="rId4" tooltip="https://creativecommons.org/licenses/by-nc/3.0/"/>
              </a:rPr>
              <a:t>CC BY-NC</a:t>
            </a:r>
            <a:endParaRPr lang="en-GB" sz="900" dirty="0"/>
          </a:p>
        </p:txBody>
      </p:sp>
      <p:sp>
        <p:nvSpPr>
          <p:cNvPr id="4" name="TextBox 3">
            <a:extLst>
              <a:ext uri="{FF2B5EF4-FFF2-40B4-BE49-F238E27FC236}">
                <a16:creationId xmlns:a16="http://schemas.microsoft.com/office/drawing/2014/main" id="{4C7BAAE6-711D-4E52-A5EA-B4517D46E5B4}"/>
              </a:ext>
            </a:extLst>
          </p:cNvPr>
          <p:cNvSpPr txBox="1"/>
          <p:nvPr/>
        </p:nvSpPr>
        <p:spPr>
          <a:xfrm>
            <a:off x="5405150" y="1398357"/>
            <a:ext cx="6564467" cy="5355312"/>
          </a:xfrm>
          <a:prstGeom prst="rect">
            <a:avLst/>
          </a:prstGeom>
          <a:noFill/>
        </p:spPr>
        <p:txBody>
          <a:bodyPr wrap="square" rtlCol="0">
            <a:spAutoFit/>
          </a:bodyPr>
          <a:lstStyle/>
          <a:p>
            <a:r>
              <a:rPr lang="en-GB" b="1" dirty="0">
                <a:solidFill>
                  <a:srgbClr val="222222"/>
                </a:solidFill>
                <a:latin typeface="Rubik"/>
              </a:rPr>
              <a:t>Make and Model of AI: </a:t>
            </a:r>
            <a:r>
              <a:rPr lang="en-GB" b="1" i="0" dirty="0">
                <a:solidFill>
                  <a:srgbClr val="222222"/>
                </a:solidFill>
                <a:effectLst/>
                <a:latin typeface="Rubik"/>
              </a:rPr>
              <a:t> </a:t>
            </a:r>
            <a:r>
              <a:rPr lang="en-GB" dirty="0">
                <a:solidFill>
                  <a:srgbClr val="222222"/>
                </a:solidFill>
                <a:latin typeface="Rubik"/>
              </a:rPr>
              <a:t>T-800 Model 101 Cyberdyne Systems Model </a:t>
            </a:r>
            <a:r>
              <a:rPr lang="en-GB" b="0" i="0" dirty="0">
                <a:solidFill>
                  <a:srgbClr val="222222"/>
                </a:solidFill>
                <a:effectLst/>
                <a:latin typeface="Rubik"/>
              </a:rPr>
              <a:t> - a highly-advanced robot with living tissue over a metal endoskeleton</a:t>
            </a:r>
          </a:p>
          <a:p>
            <a:endParaRPr lang="en-GB" b="0" i="0" dirty="0">
              <a:solidFill>
                <a:srgbClr val="222222"/>
              </a:solidFill>
              <a:effectLst/>
              <a:latin typeface="Rubik"/>
            </a:endParaRPr>
          </a:p>
          <a:p>
            <a:r>
              <a:rPr lang="en-GB" b="1" dirty="0">
                <a:solidFill>
                  <a:srgbClr val="222222"/>
                </a:solidFill>
                <a:latin typeface="Rubik"/>
              </a:rPr>
              <a:t>Mission: </a:t>
            </a:r>
            <a:r>
              <a:rPr lang="en-GB" dirty="0">
                <a:solidFill>
                  <a:srgbClr val="222222"/>
                </a:solidFill>
                <a:latin typeface="Rubik"/>
              </a:rPr>
              <a:t>Sent back to kill</a:t>
            </a:r>
            <a:r>
              <a:rPr lang="en-GB" b="0" i="0" dirty="0">
                <a:solidFill>
                  <a:srgbClr val="222222"/>
                </a:solidFill>
                <a:effectLst/>
                <a:latin typeface="Rubik"/>
              </a:rPr>
              <a:t> Sarah Connor.</a:t>
            </a:r>
          </a:p>
          <a:p>
            <a:r>
              <a:rPr lang="en-GB" b="0" i="0" dirty="0">
                <a:solidFill>
                  <a:srgbClr val="222222"/>
                </a:solidFill>
                <a:effectLst/>
                <a:latin typeface="Rubik"/>
              </a:rPr>
              <a:t> </a:t>
            </a:r>
          </a:p>
          <a:p>
            <a:r>
              <a:rPr lang="en-GB" b="1" i="0" dirty="0">
                <a:solidFill>
                  <a:srgbClr val="222222"/>
                </a:solidFill>
                <a:effectLst/>
                <a:latin typeface="Rubik"/>
              </a:rPr>
              <a:t>Reasoning: </a:t>
            </a:r>
            <a:r>
              <a:rPr lang="en-GB" b="0" i="0" dirty="0">
                <a:solidFill>
                  <a:srgbClr val="222222"/>
                </a:solidFill>
                <a:effectLst/>
                <a:latin typeface="Rubik"/>
              </a:rPr>
              <a:t>Machine does not know which Sarah Connor to target.</a:t>
            </a:r>
          </a:p>
          <a:p>
            <a:endParaRPr lang="en-GB" b="0" i="0" dirty="0">
              <a:solidFill>
                <a:srgbClr val="222222"/>
              </a:solidFill>
              <a:effectLst/>
              <a:latin typeface="Rubik"/>
            </a:endParaRPr>
          </a:p>
          <a:p>
            <a:r>
              <a:rPr lang="en-GB" b="1" dirty="0">
                <a:solidFill>
                  <a:srgbClr val="222222"/>
                </a:solidFill>
                <a:latin typeface="Rubik"/>
              </a:rPr>
              <a:t>Data Given: </a:t>
            </a:r>
            <a:r>
              <a:rPr lang="en-GB" dirty="0">
                <a:solidFill>
                  <a:srgbClr val="222222"/>
                </a:solidFill>
                <a:latin typeface="Rubik"/>
              </a:rPr>
              <a:t>Sarah Connor’s</a:t>
            </a:r>
            <a:r>
              <a:rPr lang="en-GB" b="0" i="0" dirty="0">
                <a:solidFill>
                  <a:srgbClr val="222222"/>
                </a:solidFill>
                <a:effectLst/>
                <a:latin typeface="Rubik"/>
              </a:rPr>
              <a:t> name and the city she lives in. </a:t>
            </a:r>
          </a:p>
          <a:p>
            <a:r>
              <a:rPr lang="en-GB" b="1" dirty="0">
                <a:solidFill>
                  <a:srgbClr val="222222"/>
                </a:solidFill>
                <a:latin typeface="Rubik"/>
              </a:rPr>
              <a:t>Source of Data: </a:t>
            </a:r>
            <a:r>
              <a:rPr lang="en-GB" dirty="0">
                <a:solidFill>
                  <a:srgbClr val="222222"/>
                </a:solidFill>
                <a:latin typeface="Rubik"/>
              </a:rPr>
              <a:t>T</a:t>
            </a:r>
            <a:r>
              <a:rPr lang="en-GB" b="0" i="0" dirty="0">
                <a:solidFill>
                  <a:srgbClr val="222222"/>
                </a:solidFill>
                <a:effectLst/>
                <a:latin typeface="Rubik"/>
              </a:rPr>
              <a:t>he phone book (remember those?) </a:t>
            </a:r>
          </a:p>
          <a:p>
            <a:endParaRPr lang="en-GB" dirty="0">
              <a:solidFill>
                <a:srgbClr val="222222"/>
              </a:solidFill>
              <a:latin typeface="Rubik"/>
            </a:endParaRPr>
          </a:p>
          <a:p>
            <a:r>
              <a:rPr lang="en-GB" b="1" i="0" dirty="0">
                <a:solidFill>
                  <a:srgbClr val="222222"/>
                </a:solidFill>
                <a:effectLst/>
                <a:latin typeface="Rubik"/>
              </a:rPr>
              <a:t>Lessons Learnt: </a:t>
            </a:r>
            <a:r>
              <a:rPr lang="en-GB" b="0" i="0" dirty="0">
                <a:solidFill>
                  <a:srgbClr val="222222"/>
                </a:solidFill>
                <a:effectLst/>
                <a:latin typeface="Rubik"/>
              </a:rPr>
              <a:t>Old Terminator lacks basic, foundational training data </a:t>
            </a:r>
            <a:r>
              <a:rPr lang="en-GB" dirty="0">
                <a:solidFill>
                  <a:srgbClr val="222222"/>
                </a:solidFill>
                <a:latin typeface="Rubik"/>
              </a:rPr>
              <a:t>.</a:t>
            </a:r>
            <a:r>
              <a:rPr lang="en-GB" b="0" i="0" dirty="0">
                <a:solidFill>
                  <a:srgbClr val="222222"/>
                </a:solidFill>
                <a:effectLst/>
                <a:latin typeface="Rubik"/>
              </a:rPr>
              <a:t> </a:t>
            </a:r>
            <a:r>
              <a:rPr lang="en-GB" b="1" dirty="0">
                <a:solidFill>
                  <a:srgbClr val="222222"/>
                </a:solidFill>
                <a:latin typeface="Rubik"/>
              </a:rPr>
              <a:t>T-3000 (Terminator </a:t>
            </a:r>
            <a:r>
              <a:rPr lang="en-GB" b="1" dirty="0" err="1">
                <a:solidFill>
                  <a:srgbClr val="222222"/>
                </a:solidFill>
                <a:latin typeface="Rubik"/>
              </a:rPr>
              <a:t>Genisys</a:t>
            </a:r>
            <a:r>
              <a:rPr lang="en-GB" b="1" dirty="0">
                <a:solidFill>
                  <a:srgbClr val="222222"/>
                </a:solidFill>
                <a:latin typeface="Rubik"/>
              </a:rPr>
              <a:t>) – </a:t>
            </a:r>
            <a:r>
              <a:rPr lang="en-GB" dirty="0">
                <a:solidFill>
                  <a:srgbClr val="222222"/>
                </a:solidFill>
                <a:latin typeface="Rubik"/>
              </a:rPr>
              <a:t>The new Terminator </a:t>
            </a:r>
            <a:r>
              <a:rPr lang="en-GB" b="0" i="0" dirty="0">
                <a:solidFill>
                  <a:srgbClr val="222222"/>
                </a:solidFill>
                <a:effectLst/>
                <a:latin typeface="Rubik"/>
              </a:rPr>
              <a:t>is able to take new information used to train using Machine Learning.</a:t>
            </a:r>
            <a:endParaRPr lang="en-GB" dirty="0">
              <a:solidFill>
                <a:srgbClr val="222222"/>
              </a:solidFill>
              <a:latin typeface="Rubik"/>
            </a:endParaRPr>
          </a:p>
          <a:p>
            <a:endParaRPr lang="en-GB" b="0" i="0" dirty="0">
              <a:solidFill>
                <a:srgbClr val="222222"/>
              </a:solidFill>
              <a:effectLst/>
              <a:latin typeface="Rubik"/>
            </a:endParaRPr>
          </a:p>
          <a:p>
            <a:r>
              <a:rPr lang="en-GB" b="1" i="0" dirty="0">
                <a:solidFill>
                  <a:srgbClr val="222222"/>
                </a:solidFill>
                <a:effectLst/>
                <a:latin typeface="Rubik"/>
              </a:rPr>
              <a:t>Machine Learning Model: </a:t>
            </a:r>
            <a:r>
              <a:rPr lang="en-GB" dirty="0">
                <a:solidFill>
                  <a:srgbClr val="222222"/>
                </a:solidFill>
                <a:latin typeface="Rubik"/>
              </a:rPr>
              <a:t>F</a:t>
            </a:r>
            <a:r>
              <a:rPr lang="en-GB" b="0" i="0" dirty="0">
                <a:solidFill>
                  <a:srgbClr val="222222"/>
                </a:solidFill>
                <a:effectLst/>
                <a:latin typeface="Rubik"/>
              </a:rPr>
              <a:t>eed the proper training data by learning and adjusting through its first failed and corrected attempts.</a:t>
            </a:r>
          </a:p>
          <a:p>
            <a:endParaRPr lang="en-GB" dirty="0">
              <a:solidFill>
                <a:srgbClr val="222222"/>
              </a:solidFill>
              <a:latin typeface="Rubik"/>
            </a:endParaRPr>
          </a:p>
          <a:p>
            <a:r>
              <a:rPr lang="en-GB" b="1" dirty="0">
                <a:solidFill>
                  <a:srgbClr val="222222"/>
                </a:solidFill>
                <a:latin typeface="Rubik"/>
              </a:rPr>
              <a:t>T-800</a:t>
            </a:r>
            <a:r>
              <a:rPr lang="en-GB" dirty="0">
                <a:solidFill>
                  <a:srgbClr val="222222"/>
                </a:solidFill>
                <a:latin typeface="Rubik"/>
              </a:rPr>
              <a:t> was then sent back to </a:t>
            </a:r>
            <a:r>
              <a:rPr lang="en-GB" b="1" dirty="0">
                <a:solidFill>
                  <a:srgbClr val="FF0000"/>
                </a:solidFill>
                <a:latin typeface="Rubik"/>
              </a:rPr>
              <a:t>PROTECT </a:t>
            </a:r>
            <a:r>
              <a:rPr lang="en-GB" dirty="0">
                <a:solidFill>
                  <a:srgbClr val="222222"/>
                </a:solidFill>
                <a:latin typeface="Rubik"/>
              </a:rPr>
              <a:t>Sarah Connor!!</a:t>
            </a:r>
            <a:endParaRPr lang="en-GB" dirty="0"/>
          </a:p>
        </p:txBody>
      </p:sp>
      <p:pic>
        <p:nvPicPr>
          <p:cNvPr id="6" name="Picture 2" descr="instinct GIFs - Primo GIF - Latest Animated GIFs">
            <a:extLst>
              <a:ext uri="{FF2B5EF4-FFF2-40B4-BE49-F238E27FC236}">
                <a16:creationId xmlns:a16="http://schemas.microsoft.com/office/drawing/2014/main" id="{D8F14AA9-77CA-4C15-9865-69BCF2C03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91" y="4216212"/>
            <a:ext cx="4227962" cy="1757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70310E9-A04D-40E8-802A-3328AC91CAFF}"/>
              </a:ext>
            </a:extLst>
          </p:cNvPr>
          <p:cNvPicPr>
            <a:picLocks noChangeAspect="1"/>
          </p:cNvPicPr>
          <p:nvPr/>
        </p:nvPicPr>
        <p:blipFill>
          <a:blip r:embed="rId6"/>
          <a:stretch>
            <a:fillRect/>
          </a:stretch>
        </p:blipFill>
        <p:spPr>
          <a:xfrm>
            <a:off x="1674847" y="1483560"/>
            <a:ext cx="3661892" cy="2447810"/>
          </a:xfrm>
          <a:prstGeom prst="rect">
            <a:avLst/>
          </a:prstGeom>
        </p:spPr>
      </p:pic>
      <p:pic>
        <p:nvPicPr>
          <p:cNvPr id="7" name="Picture 6">
            <a:extLst>
              <a:ext uri="{FF2B5EF4-FFF2-40B4-BE49-F238E27FC236}">
                <a16:creationId xmlns:a16="http://schemas.microsoft.com/office/drawing/2014/main" id="{DA5D8CA5-F539-4E43-B3A4-8DD4E14F8C7A}"/>
              </a:ext>
            </a:extLst>
          </p:cNvPr>
          <p:cNvPicPr>
            <a:picLocks noChangeAspect="1"/>
          </p:cNvPicPr>
          <p:nvPr/>
        </p:nvPicPr>
        <p:blipFill>
          <a:blip r:embed="rId7"/>
          <a:stretch>
            <a:fillRect/>
          </a:stretch>
        </p:blipFill>
        <p:spPr>
          <a:xfrm>
            <a:off x="84306" y="1478249"/>
            <a:ext cx="1590541" cy="2438362"/>
          </a:xfrm>
          <a:prstGeom prst="rect">
            <a:avLst/>
          </a:prstGeom>
        </p:spPr>
      </p:pic>
    </p:spTree>
    <p:extLst>
      <p:ext uri="{BB962C8B-B14F-4D97-AF65-F5344CB8AC3E}">
        <p14:creationId xmlns:p14="http://schemas.microsoft.com/office/powerpoint/2010/main" val="1208172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DB08092-E3D5-4B38-99D3-3DBFEE3F8E17}"/>
              </a:ext>
            </a:extLst>
          </p:cNvPr>
          <p:cNvSpPr/>
          <p:nvPr/>
        </p:nvSpPr>
        <p:spPr>
          <a:xfrm>
            <a:off x="748133" y="2228101"/>
            <a:ext cx="10508974" cy="1107996"/>
          </a:xfrm>
          <a:prstGeom prst="rect">
            <a:avLst/>
          </a:prstGeom>
        </p:spPr>
        <p:txBody>
          <a:bodyPr wrap="square">
            <a:spAutoFit/>
          </a:bodyPr>
          <a:lstStyle/>
          <a:p>
            <a:pPr algn="ctr"/>
            <a:endParaRPr lang="en-GB" sz="1200" b="1" dirty="0">
              <a:solidFill>
                <a:srgbClr val="1D2228"/>
              </a:solidFill>
              <a:latin typeface="Calibri" panose="020F0502020204030204" pitchFamily="34" charset="0"/>
              <a:ea typeface="Calibri" panose="020F0502020204030204" pitchFamily="34" charset="0"/>
            </a:endParaRPr>
          </a:p>
          <a:p>
            <a:pPr algn="ctr"/>
            <a:r>
              <a:rPr lang="en-GB" dirty="0">
                <a:solidFill>
                  <a:srgbClr val="1D2228"/>
                </a:solidFill>
                <a:latin typeface="Calibri" panose="020F0502020204030204" pitchFamily="34" charset="0"/>
                <a:ea typeface="Calibri" panose="020F0502020204030204" pitchFamily="34" charset="0"/>
              </a:rPr>
              <a:t>Cyber security refers to “a measure for protecting computer systems, networks, and information from disruption or unauthorized access, use, disclosure, modification or destruction” (Gallaher, Link &amp; Rowe, 2008)</a:t>
            </a:r>
          </a:p>
          <a:p>
            <a:pPr algn="ctr"/>
            <a:endParaRPr lang="en-GB" dirty="0">
              <a:solidFill>
                <a:srgbClr val="1D2228"/>
              </a:solidFill>
              <a:latin typeface="Calibri" panose="020F050202020403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4E11EC66-A707-4846-9243-57899DD0C1C0}"/>
              </a:ext>
            </a:extLst>
          </p:cNvPr>
          <p:cNvSpPr txBox="1"/>
          <p:nvPr/>
        </p:nvSpPr>
        <p:spPr>
          <a:xfrm>
            <a:off x="748133" y="4075901"/>
            <a:ext cx="10662458" cy="1923604"/>
          </a:xfrm>
          <a:prstGeom prst="rect">
            <a:avLst/>
          </a:prstGeom>
          <a:noFill/>
        </p:spPr>
        <p:txBody>
          <a:bodyPr wrap="square" rtlCol="0">
            <a:spAutoFit/>
          </a:bodyPr>
          <a:lstStyle/>
          <a:p>
            <a:pPr algn="ctr"/>
            <a:endParaRPr lang="en-GB" sz="1100" dirty="0"/>
          </a:p>
          <a:p>
            <a:pPr algn="ctr"/>
            <a:r>
              <a:rPr lang="en-GB" dirty="0">
                <a:solidFill>
                  <a:srgbClr val="1D2228"/>
                </a:solidFill>
                <a:latin typeface="Calibri" panose="020F0502020204030204" pitchFamily="34" charset="0"/>
              </a:rPr>
              <a:t>Cyber security threats is defined as “asymmetric, surreptitious and constantly evolving – a single individual or a small group anywhere in the world can inexpensively and secretly attempt to penetrate systems containing vital information or mount damaging attached on critical infrastructure”</a:t>
            </a:r>
          </a:p>
          <a:p>
            <a:pPr algn="ctr"/>
            <a:endParaRPr lang="en-GB" dirty="0">
              <a:solidFill>
                <a:srgbClr val="1D2228"/>
              </a:solidFill>
              <a:latin typeface="Calibri" panose="020F0502020204030204" pitchFamily="34" charset="0"/>
            </a:endParaRPr>
          </a:p>
          <a:p>
            <a:pPr algn="ctr"/>
            <a:r>
              <a:rPr lang="en-GB" dirty="0">
                <a:solidFill>
                  <a:srgbClr val="1D2228"/>
                </a:solidFill>
                <a:latin typeface="Calibri" panose="020F0502020204030204" pitchFamily="34" charset="0"/>
              </a:rPr>
              <a:t>National Science and Technology Council (2006, p. ix).  </a:t>
            </a:r>
          </a:p>
          <a:p>
            <a:endParaRPr lang="en-GB" dirty="0"/>
          </a:p>
        </p:txBody>
      </p:sp>
      <p:sp>
        <p:nvSpPr>
          <p:cNvPr id="6" name="TextBox 5">
            <a:extLst>
              <a:ext uri="{FF2B5EF4-FFF2-40B4-BE49-F238E27FC236}">
                <a16:creationId xmlns:a16="http://schemas.microsoft.com/office/drawing/2014/main" id="{C8B9E0DD-4E4D-4FED-9C4F-E3A612EC1B2A}"/>
              </a:ext>
            </a:extLst>
          </p:cNvPr>
          <p:cNvSpPr txBox="1"/>
          <p:nvPr/>
        </p:nvSpPr>
        <p:spPr>
          <a:xfrm>
            <a:off x="3391521" y="1356422"/>
            <a:ext cx="6297854" cy="646331"/>
          </a:xfrm>
          <a:prstGeom prst="rect">
            <a:avLst/>
          </a:prstGeom>
          <a:noFill/>
        </p:spPr>
        <p:txBody>
          <a:bodyPr wrap="square" rtlCol="0">
            <a:spAutoFit/>
          </a:bodyPr>
          <a:lstStyle/>
          <a:p>
            <a:r>
              <a:rPr lang="en-GB" sz="3600" b="1" dirty="0">
                <a:solidFill>
                  <a:schemeClr val="accent1"/>
                </a:solidFill>
              </a:rPr>
              <a:t>What is Cyber Security?</a:t>
            </a:r>
          </a:p>
        </p:txBody>
      </p:sp>
      <p:sp>
        <p:nvSpPr>
          <p:cNvPr id="7" name="TextBox 6">
            <a:extLst>
              <a:ext uri="{FF2B5EF4-FFF2-40B4-BE49-F238E27FC236}">
                <a16:creationId xmlns:a16="http://schemas.microsoft.com/office/drawing/2014/main" id="{791FCA14-7FD9-422E-B7EC-E1EB89405A1E}"/>
              </a:ext>
            </a:extLst>
          </p:cNvPr>
          <p:cNvSpPr txBox="1"/>
          <p:nvPr/>
        </p:nvSpPr>
        <p:spPr>
          <a:xfrm>
            <a:off x="2626569" y="3325128"/>
            <a:ext cx="6297854" cy="646331"/>
          </a:xfrm>
          <a:prstGeom prst="rect">
            <a:avLst/>
          </a:prstGeom>
          <a:noFill/>
        </p:spPr>
        <p:txBody>
          <a:bodyPr wrap="square" rtlCol="0">
            <a:spAutoFit/>
          </a:bodyPr>
          <a:lstStyle/>
          <a:p>
            <a:r>
              <a:rPr lang="en-GB" sz="3600" b="1" dirty="0">
                <a:solidFill>
                  <a:schemeClr val="accent1"/>
                </a:solidFill>
              </a:rPr>
              <a:t>What is Cyber Security Threats?</a:t>
            </a:r>
          </a:p>
        </p:txBody>
      </p:sp>
    </p:spTree>
    <p:extLst>
      <p:ext uri="{BB962C8B-B14F-4D97-AF65-F5344CB8AC3E}">
        <p14:creationId xmlns:p14="http://schemas.microsoft.com/office/powerpoint/2010/main" val="103628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9456" y="187723"/>
            <a:ext cx="8935662" cy="830173"/>
          </a:xfrm>
        </p:spPr>
        <p:txBody>
          <a:bodyPr>
            <a:noAutofit/>
          </a:bodyPr>
          <a:lstStyle/>
          <a:p>
            <a:pPr>
              <a:lnSpc>
                <a:spcPts val="2600"/>
              </a:lnSpc>
            </a:pPr>
            <a:r>
              <a:rPr lang="en-GB" sz="4400" b="1" dirty="0"/>
              <a:t>Cardiff School of Technologies</a:t>
            </a:r>
            <a:br>
              <a:rPr lang="en-GB" sz="4400" b="1" dirty="0"/>
            </a:br>
            <a:r>
              <a:rPr lang="en-GB" sz="3200" b="1" dirty="0">
                <a:solidFill>
                  <a:srgbClr val="C00000"/>
                </a:solidFill>
              </a:rPr>
              <a:t>AMI CONFERENCE MAY 2021</a:t>
            </a:r>
            <a:endParaRPr lang="en-GB" sz="4600" b="1" dirty="0">
              <a:solidFill>
                <a:srgbClr val="C00000"/>
              </a:solidFill>
              <a:cs typeface="Calibri Light"/>
            </a:endParaRPr>
          </a:p>
        </p:txBody>
      </p:sp>
      <p:pic>
        <p:nvPicPr>
          <p:cNvPr id="1026" name="Picture 2" descr="http://campaigns.cardiffmet.ac.uk/staffemails/international/santanderscholarships/images/footer-logo.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378" y="-1920"/>
            <a:ext cx="2970293" cy="915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C894D8A-8AE4-4394-8160-62416A6897E9}"/>
              </a:ext>
            </a:extLst>
          </p:cNvPr>
          <p:cNvSpPr txBox="1"/>
          <p:nvPr/>
        </p:nvSpPr>
        <p:spPr>
          <a:xfrm>
            <a:off x="3247165" y="2366748"/>
            <a:ext cx="6297854" cy="2862322"/>
          </a:xfrm>
          <a:prstGeom prst="rect">
            <a:avLst/>
          </a:prstGeom>
          <a:noFill/>
        </p:spPr>
        <p:txBody>
          <a:bodyPr wrap="square" rtlCol="0">
            <a:spAutoFit/>
          </a:bodyPr>
          <a:lstStyle/>
          <a:p>
            <a:pPr algn="ctr"/>
            <a:r>
              <a:rPr lang="en-GB" sz="3600" b="1" dirty="0">
                <a:solidFill>
                  <a:schemeClr val="accent1"/>
                </a:solidFill>
                <a:cs typeface="Arial" panose="020B0604020202020204" pitchFamily="34" charset="0"/>
              </a:rPr>
              <a:t>Paper One:</a:t>
            </a:r>
          </a:p>
          <a:p>
            <a:pPr algn="ctr"/>
            <a:r>
              <a:rPr lang="en-GB" sz="3600" b="1" dirty="0">
                <a:solidFill>
                  <a:schemeClr val="accent1"/>
                </a:solidFill>
                <a:cs typeface="Arial" panose="020B0604020202020204" pitchFamily="34" charset="0"/>
              </a:rPr>
              <a:t> </a:t>
            </a:r>
          </a:p>
          <a:p>
            <a:pPr algn="ctr"/>
            <a:r>
              <a:rPr lang="en-GB" sz="3600" b="1" dirty="0">
                <a:solidFill>
                  <a:schemeClr val="accent1"/>
                </a:solidFill>
                <a:cs typeface="Arial" panose="020B0604020202020204" pitchFamily="34" charset="0"/>
              </a:rPr>
              <a:t>Open Source vs Commercial Network Intrusion &amp; Detection Systems</a:t>
            </a:r>
          </a:p>
        </p:txBody>
      </p:sp>
    </p:spTree>
    <p:extLst>
      <p:ext uri="{BB962C8B-B14F-4D97-AF65-F5344CB8AC3E}">
        <p14:creationId xmlns:p14="http://schemas.microsoft.com/office/powerpoint/2010/main" val="2540432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17F2C8B71DBC498F5255B4DA67F4FF" ma:contentTypeVersion="12" ma:contentTypeDescription="Create a new document." ma:contentTypeScope="" ma:versionID="c8a60aae554720825d5835fbfcede593">
  <xsd:schema xmlns:xsd="http://www.w3.org/2001/XMLSchema" xmlns:xs="http://www.w3.org/2001/XMLSchema" xmlns:p="http://schemas.microsoft.com/office/2006/metadata/properties" xmlns:ns3="8fd8bf96-f20a-4e4f-883c-7cb80655252b" xmlns:ns4="c085d14d-c3b9-46ca-b618-3b1b26be337e" targetNamespace="http://schemas.microsoft.com/office/2006/metadata/properties" ma:root="true" ma:fieldsID="744a47024bc59ca3a79a09bbe7cb9903" ns3:_="" ns4:_="">
    <xsd:import namespace="8fd8bf96-f20a-4e4f-883c-7cb80655252b"/>
    <xsd:import namespace="c085d14d-c3b9-46ca-b618-3b1b26be337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8bf96-f20a-4e4f-883c-7cb8065525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85d14d-c3b9-46ca-b618-3b1b26be337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A6FDBA-B6FD-4C2E-AF00-ED22517CBE3A}">
  <ds:schemaRefs>
    <ds:schemaRef ds:uri="http://schemas.microsoft.com/sharepoint/v3/contenttype/forms"/>
  </ds:schemaRefs>
</ds:datastoreItem>
</file>

<file path=customXml/itemProps2.xml><?xml version="1.0" encoding="utf-8"?>
<ds:datastoreItem xmlns:ds="http://schemas.openxmlformats.org/officeDocument/2006/customXml" ds:itemID="{15D6EFBF-68C5-4485-96F5-B6E44E18C7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8bf96-f20a-4e4f-883c-7cb80655252b"/>
    <ds:schemaRef ds:uri="c085d14d-c3b9-46ca-b618-3b1b26be33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4B5EF6-8AF4-4B81-9A2F-C646BB7967B8}">
  <ds:schemaRefs>
    <ds:schemaRef ds:uri="http://schemas.microsoft.com/office/2006/metadata/properties"/>
    <ds:schemaRef ds:uri="8fd8bf96-f20a-4e4f-883c-7cb80655252b"/>
    <ds:schemaRef ds:uri="http://purl.org/dc/terms/"/>
    <ds:schemaRef ds:uri="http://schemas.openxmlformats.org/package/2006/metadata/core-properties"/>
    <ds:schemaRef ds:uri="c085d14d-c3b9-46ca-b618-3b1b26be337e"/>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4158</TotalTime>
  <Words>1906</Words>
  <Application>Microsoft Office PowerPoint</Application>
  <PresentationFormat>Widescreen</PresentationFormat>
  <Paragraphs>210</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Cambria</vt:lpstr>
      <vt:lpstr>inherit</vt:lpstr>
      <vt:lpstr>Liberation Serif</vt:lpstr>
      <vt:lpstr>ReithSans</vt:lpstr>
      <vt:lpstr>Rubik</vt:lpstr>
      <vt:lpstr>Office Theme</vt:lpstr>
      <vt:lpstr>PowerPoint Presentation</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Cardiff School of Technologies AMI CONFERENCE MAY 2021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CARROLL</dc:creator>
  <cp:lastModifiedBy>Nisha Rawindaran</cp:lastModifiedBy>
  <cp:revision>85</cp:revision>
  <dcterms:created xsi:type="dcterms:W3CDTF">2020-05-02T12:14:21Z</dcterms:created>
  <dcterms:modified xsi:type="dcterms:W3CDTF">2021-05-15T15:31:32Z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0x010100B617F2C8B71DBC498F5255B4DA67F4FF</vt:lpwstr>
  </property>
</Properties>
</file>