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6" autoAdjust="0"/>
    <p:restoredTop sz="94655" autoAdjust="0"/>
  </p:normalViewPr>
  <p:slideViewPr>
    <p:cSldViewPr>
      <p:cViewPr varScale="1">
        <p:scale>
          <a:sx n="67" d="100"/>
          <a:sy n="67" d="100"/>
        </p:scale>
        <p:origin x="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E28353-01E8-4953-96B3-27F274C9F4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4292600"/>
            <a:ext cx="4176712" cy="893763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5084763"/>
            <a:ext cx="4176712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4275" y="115888"/>
            <a:ext cx="1692275" cy="5832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115888"/>
            <a:ext cx="4924425" cy="5832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836613"/>
            <a:ext cx="33083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33083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5888"/>
            <a:ext cx="5759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836613"/>
            <a:ext cx="67691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0961" y="4025404"/>
            <a:ext cx="6480720" cy="864691"/>
          </a:xfrm>
          <a:noFill/>
        </p:spPr>
        <p:txBody>
          <a:bodyPr/>
          <a:lstStyle/>
          <a:p>
            <a:pPr algn="ctr"/>
            <a:r>
              <a:rPr lang="en-GB" sz="2400" dirty="0"/>
              <a:t>AMI 2021: Managing the Next Normal</a:t>
            </a:r>
            <a:br>
              <a:rPr lang="en-GB" sz="2400" dirty="0"/>
            </a:br>
            <a:r>
              <a:rPr lang="en-GB" sz="2400" dirty="0"/>
              <a:t>Track 01: Strategy and Management</a:t>
            </a:r>
            <a:br>
              <a:rPr lang="en-GB" sz="2400" dirty="0"/>
            </a:br>
            <a:endParaRPr lang="uk-UA" sz="24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5136" y="6165304"/>
            <a:ext cx="3133725" cy="433387"/>
          </a:xfrm>
        </p:spPr>
        <p:txBody>
          <a:bodyPr/>
          <a:lstStyle/>
          <a:p>
            <a:pPr algn="ctr"/>
            <a:r>
              <a:rPr lang="en-GB" sz="2400" dirty="0"/>
              <a:t>Dr Maria Ash</a:t>
            </a:r>
            <a:endParaRPr lang="uk-UA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3805ED-8674-473E-9BF6-BEE433C7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39" y="5167659"/>
            <a:ext cx="6480720" cy="86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2400" kern="0" dirty="0"/>
              <a:t>What happens when the game changes?  Presenting a model for Transformative Change.</a:t>
            </a:r>
            <a:br>
              <a:rPr lang="en-GB" sz="2400" kern="0" dirty="0"/>
            </a:br>
            <a:endParaRPr lang="uk-UA" sz="2400" kern="0" dirty="0">
              <a:latin typeface="Tahom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5905276" cy="720824"/>
          </a:xfrm>
        </p:spPr>
        <p:txBody>
          <a:bodyPr/>
          <a:lstStyle/>
          <a:p>
            <a:r>
              <a:rPr lang="en-US" sz="3200" dirty="0">
                <a:latin typeface="Tahoma" charset="0"/>
              </a:rPr>
              <a:t>The game has changed …</a:t>
            </a:r>
            <a:endParaRPr lang="uk-UA" sz="3200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80928"/>
            <a:ext cx="5184576" cy="345638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2000" dirty="0" err="1">
                <a:latin typeface="Verdana" pitchFamily="34" charset="0"/>
                <a:ea typeface="굴림" charset="-127"/>
              </a:rPr>
              <a:t>Organisations</a:t>
            </a:r>
            <a:r>
              <a:rPr lang="en-US" altLang="ko-KR" sz="2000" dirty="0">
                <a:latin typeface="Verdana" pitchFamily="34" charset="0"/>
                <a:ea typeface="굴림" charset="-127"/>
              </a:rPr>
              <a:t> must </a:t>
            </a:r>
            <a:r>
              <a:rPr lang="en-GB" sz="2000" dirty="0">
                <a:latin typeface="Verdana" pitchFamily="34" charset="0"/>
                <a:ea typeface="굴림" charset="-127"/>
              </a:rPr>
              <a:t>learn to respond and adapt to the next normal through enacting transformational change.</a:t>
            </a:r>
          </a:p>
          <a:p>
            <a:pPr marL="0" indent="0">
              <a:lnSpc>
                <a:spcPct val="80000"/>
              </a:lnSpc>
              <a:buNone/>
            </a:pPr>
            <a:endParaRPr lang="en-GB" sz="2000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000" b="1" dirty="0"/>
              <a:t>Transformation signifies a radical step change not only to institutional structures and systems but also the organisational culture, values, attitudes and beliefs (Chapman 2002).</a:t>
            </a:r>
          </a:p>
          <a:p>
            <a:pPr marL="0" indent="0">
              <a:lnSpc>
                <a:spcPct val="80000"/>
              </a:lnSpc>
              <a:buNone/>
            </a:pPr>
            <a:endParaRPr lang="en-GB" sz="20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b="1" dirty="0"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b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GB" sz="2000" b="1" dirty="0">
              <a:ea typeface="굴림" charset="-127"/>
            </a:endParaRPr>
          </a:p>
          <a:p>
            <a:pPr marL="400050" lvl="1" indent="0"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>
              <a:latin typeface="Verdana" pitchFamily="34" charset="0"/>
              <a:ea typeface="굴림" charset="-12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951B91-B0D7-452C-84AE-7609D535799A}"/>
              </a:ext>
            </a:extLst>
          </p:cNvPr>
          <p:cNvSpPr/>
          <p:nvPr/>
        </p:nvSpPr>
        <p:spPr>
          <a:xfrm>
            <a:off x="5468813" y="3212976"/>
            <a:ext cx="3312368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lnSpc>
                <a:spcPct val="80000"/>
              </a:lnSpc>
              <a:buNone/>
            </a:pPr>
            <a:r>
              <a:rPr lang="en-US" altLang="ko-KR" sz="2000" dirty="0">
                <a:ea typeface="굴림" charset="-127"/>
              </a:rPr>
              <a:t>BUT … how to do this?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 marL="400050" lvl="1" indent="0">
              <a:lnSpc>
                <a:spcPct val="80000"/>
              </a:lnSpc>
              <a:buNone/>
            </a:pPr>
            <a:r>
              <a:rPr lang="en-US" altLang="ko-KR" sz="2000" dirty="0">
                <a:ea typeface="굴림" charset="-127"/>
              </a:rPr>
              <a:t>…”the success of change initiatives in contemporary </a:t>
            </a:r>
            <a:r>
              <a:rPr lang="en-US" altLang="ko-KR" sz="2000" dirty="0" err="1">
                <a:ea typeface="굴림" charset="-127"/>
              </a:rPr>
              <a:t>organisations</a:t>
            </a:r>
            <a:r>
              <a:rPr lang="en-US" altLang="ko-KR" sz="2000" dirty="0">
                <a:ea typeface="굴림" charset="-127"/>
              </a:rPr>
              <a:t> remains poor” </a:t>
            </a:r>
            <a:r>
              <a:rPr lang="en-US" altLang="ko-KR" i="1" dirty="0">
                <a:ea typeface="굴림" charset="-127"/>
              </a:rPr>
              <a:t>(O’Connor et al 2017: 629)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E85C6-A3E6-4BB0-9E81-C28BCC48783A}"/>
              </a:ext>
            </a:extLst>
          </p:cNvPr>
          <p:cNvSpPr txBox="1"/>
          <p:nvPr/>
        </p:nvSpPr>
        <p:spPr>
          <a:xfrm>
            <a:off x="770459" y="1052736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 “bosses should prepare themselves, and their companies, for a hybrid future with a mix of remote working, smaller headquarters and co-working hubs in satellite locations. They will have to adapt their management styles and pay closer attention to morale and well-being” (</a:t>
            </a:r>
            <a:r>
              <a:rPr lang="en-GB" i="1" dirty="0"/>
              <a:t>Vijay </a:t>
            </a:r>
            <a:r>
              <a:rPr lang="en-GB" i="1" dirty="0" err="1"/>
              <a:t>Vaitheeswaran</a:t>
            </a:r>
            <a:r>
              <a:rPr lang="en-GB" i="1" dirty="0"/>
              <a:t>: US business editor, The Economist , Nov 16</a:t>
            </a:r>
            <a:r>
              <a:rPr lang="en-GB" i="1" baseline="30000" dirty="0"/>
              <a:t>th</a:t>
            </a:r>
            <a:r>
              <a:rPr lang="en-GB" i="1" dirty="0"/>
              <a:t> 2020).</a:t>
            </a:r>
            <a:endParaRPr lang="en-GB" i="1" dirty="0">
              <a:ea typeface="굴림" charset="-127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60338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My research as it evolved …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54087"/>
            <a:ext cx="7056438" cy="57435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Initial research question: </a:t>
            </a:r>
          </a:p>
          <a:p>
            <a:pPr marL="400050" lvl="1" indent="0">
              <a:buNone/>
            </a:pPr>
            <a:r>
              <a:rPr lang="en-GB" sz="2000" dirty="0"/>
              <a:t>Why is there a gap between rhetoric and reality when it comes to GE policy in UK universities?</a:t>
            </a:r>
          </a:p>
          <a:p>
            <a:pPr marL="40005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My study: </a:t>
            </a:r>
          </a:p>
          <a:p>
            <a:pPr marL="400050" lvl="1" indent="0">
              <a:buNone/>
            </a:pPr>
            <a:r>
              <a:rPr lang="en-GB" sz="2000" dirty="0"/>
              <a:t>Thematic analysis based upon ethnographic case study - 44 multi-level participant interviews within 5 schools across 3 UK universities, supported by participant observation and documentary analysis.</a:t>
            </a:r>
          </a:p>
          <a:p>
            <a:pPr marL="40005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But research aim and objectives evolved through fieldwork analysis of university change processes – iterative process!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So … research question focus changed over time:</a:t>
            </a:r>
          </a:p>
          <a:p>
            <a:pPr marL="400050" lvl="1" indent="0">
              <a:buNone/>
            </a:pPr>
            <a:r>
              <a:rPr lang="en-GB" sz="2000" dirty="0"/>
              <a:t>Why is it difficult for organisations to enact real change?</a:t>
            </a:r>
          </a:p>
          <a:p>
            <a:pPr marL="0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85CEB-546B-439F-A0CE-14FED3E75B79}"/>
              </a:ext>
            </a:extLst>
          </p:cNvPr>
          <p:cNvSpPr txBox="1"/>
          <p:nvPr/>
        </p:nvSpPr>
        <p:spPr>
          <a:xfrm>
            <a:off x="0" y="1484784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PhD Thesis:</a:t>
            </a:r>
          </a:p>
          <a:p>
            <a:r>
              <a:rPr lang="en-GB" dirty="0"/>
              <a:t>Possibilities for Transformation? An Exploration </a:t>
            </a:r>
          </a:p>
          <a:p>
            <a:r>
              <a:rPr lang="en-GB" dirty="0"/>
              <a:t>of Gender Equality Policy</a:t>
            </a:r>
          </a:p>
          <a:p>
            <a:r>
              <a:rPr lang="en-GB" dirty="0"/>
              <a:t>in UK </a:t>
            </a:r>
          </a:p>
          <a:p>
            <a:r>
              <a:rPr lang="en-GB" dirty="0"/>
              <a:t>Universities </a:t>
            </a:r>
          </a:p>
          <a:p>
            <a:r>
              <a:rPr lang="en-GB" dirty="0"/>
              <a:t>from the Perspective of Women Academics</a:t>
            </a:r>
          </a:p>
        </p:txBody>
      </p:sp>
    </p:spTree>
    <p:extLst>
      <p:ext uri="{BB962C8B-B14F-4D97-AF65-F5344CB8AC3E}">
        <p14:creationId xmlns:p14="http://schemas.microsoft.com/office/powerpoint/2010/main" val="18193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B20B-4DFB-4C2D-B74F-FFA17F67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" y="44624"/>
            <a:ext cx="6984776" cy="648072"/>
          </a:xfrm>
        </p:spPr>
        <p:txBody>
          <a:bodyPr/>
          <a:lstStyle/>
          <a:p>
            <a:r>
              <a:rPr lang="en-GB" dirty="0"/>
              <a:t>Theoretical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52E1C-BE8D-4516-BD9C-3CB27659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" y="552103"/>
            <a:ext cx="9144000" cy="628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FA7D4-F7F7-4CE9-B116-9FB86419EBA7}"/>
              </a:ext>
            </a:extLst>
          </p:cNvPr>
          <p:cNvSpPr txBox="1"/>
          <p:nvPr/>
        </p:nvSpPr>
        <p:spPr>
          <a:xfrm>
            <a:off x="179512" y="59365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</a:p>
          <a:p>
            <a:r>
              <a:rPr lang="en-GB" sz="1200" dirty="0"/>
              <a:t>(Ash 2020:112)</a:t>
            </a:r>
          </a:p>
        </p:txBody>
      </p:sp>
    </p:spTree>
    <p:extLst>
      <p:ext uri="{BB962C8B-B14F-4D97-AF65-F5344CB8AC3E}">
        <p14:creationId xmlns:p14="http://schemas.microsoft.com/office/powerpoint/2010/main" val="136522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61352-C2FB-418B-9EA7-DF3950CCC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474"/>
            <a:ext cx="7380577" cy="66830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C641E6-8E48-40D4-921D-B7289B801100}"/>
              </a:ext>
            </a:extLst>
          </p:cNvPr>
          <p:cNvSpPr/>
          <p:nvPr/>
        </p:nvSpPr>
        <p:spPr>
          <a:xfrm>
            <a:off x="7488081" y="1052736"/>
            <a:ext cx="1800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Barriers to Transformative change?</a:t>
            </a:r>
          </a:p>
          <a:p>
            <a:endParaRPr lang="en-GB" sz="1600" b="1" dirty="0">
              <a:latin typeface="+mj-lt"/>
            </a:endParaRPr>
          </a:p>
          <a:p>
            <a:r>
              <a:rPr lang="en-GB" sz="1600" b="1" dirty="0">
                <a:latin typeface="+mj-lt"/>
              </a:rPr>
              <a:t>A Typology of Six Responses in the Field</a:t>
            </a:r>
          </a:p>
          <a:p>
            <a:endParaRPr lang="en-GB" sz="1600" b="1" dirty="0">
              <a:latin typeface="+mj-lt"/>
            </a:endParaRPr>
          </a:p>
          <a:p>
            <a:r>
              <a:rPr lang="en-GB" sz="1600" b="1" dirty="0">
                <a:latin typeface="+mj-lt"/>
              </a:rPr>
              <a:t>Source: (Ash 2020: 289)</a:t>
            </a:r>
          </a:p>
          <a:p>
            <a:endParaRPr lang="en-GB" b="1" i="1" dirty="0">
              <a:latin typeface="+mj-lt"/>
            </a:endParaRP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371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4BDC09-EBFA-4CF1-BD69-EB9BD21F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7632848" cy="53348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63314A-E184-401B-9B4C-C1A369D0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737"/>
            <a:ext cx="6984776" cy="648072"/>
          </a:xfrm>
        </p:spPr>
        <p:txBody>
          <a:bodyPr/>
          <a:lstStyle/>
          <a:p>
            <a:r>
              <a:rPr lang="en-GB" dirty="0"/>
              <a:t>A model for transformative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51048-59FF-4498-9993-C7EF587CA3CD}"/>
              </a:ext>
            </a:extLst>
          </p:cNvPr>
          <p:cNvSpPr txBox="1"/>
          <p:nvPr/>
        </p:nvSpPr>
        <p:spPr>
          <a:xfrm>
            <a:off x="7236296" y="625804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</a:p>
          <a:p>
            <a:r>
              <a:rPr lang="en-GB" sz="1600" dirty="0"/>
              <a:t>(Ash 2020:303)</a:t>
            </a:r>
          </a:p>
        </p:txBody>
      </p:sp>
    </p:spTree>
    <p:extLst>
      <p:ext uri="{BB962C8B-B14F-4D97-AF65-F5344CB8AC3E}">
        <p14:creationId xmlns:p14="http://schemas.microsoft.com/office/powerpoint/2010/main" val="315071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9220"/>
            <a:ext cx="3970784" cy="1435100"/>
          </a:xfrm>
        </p:spPr>
        <p:txBody>
          <a:bodyPr wrap="square" anchor="b">
            <a:noAutofit/>
          </a:bodyPr>
          <a:lstStyle/>
          <a:p>
            <a:r>
              <a:rPr lang="en-US" sz="2400" dirty="0"/>
              <a:t>So what? Implications of my study as we shift into the next normal ….</a:t>
            </a:r>
            <a:endParaRPr lang="uk-UA" sz="2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098303"/>
            <a:ext cx="4320480" cy="5031705"/>
          </a:xfrm>
        </p:spPr>
        <p:txBody>
          <a:bodyPr wrap="square" anchor="t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ko-KR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200" b="1" dirty="0"/>
              <a:t>Model offers timely insights into change management processes from empirical and theoretical perspective.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ko-KR" sz="2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200" b="1" dirty="0"/>
              <a:t>Descriptive utility – identifies both the enablers and intended goals of change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ko-KR" sz="2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200" b="1" dirty="0"/>
              <a:t>Prescriptive utility – presents guidelines on enacting transformational change in </a:t>
            </a:r>
            <a:r>
              <a:rPr lang="en-US" altLang="ko-KR" sz="2200" b="1" dirty="0" err="1"/>
              <a:t>organisations</a:t>
            </a:r>
            <a:endParaRPr lang="en-US" altLang="ko-KR" sz="2200" b="1" dirty="0"/>
          </a:p>
          <a:p>
            <a:pPr marL="0" indent="0">
              <a:lnSpc>
                <a:spcPct val="90000"/>
              </a:lnSpc>
              <a:buNone/>
            </a:pPr>
            <a:endParaRPr lang="en-US" altLang="ko-KR" sz="2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200" b="1" dirty="0"/>
              <a:t>Practical utility – can be adopted as a ‘toolkit’ for guiding and facilitating change management processes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ko-KR" sz="2000" dirty="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E8F8A2DF-33F3-4B6C-A657-052EB1D6A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64320"/>
            <a:ext cx="3970784" cy="5149850"/>
          </a:xfrm>
        </p:spPr>
        <p:txBody>
          <a:bodyPr/>
          <a:lstStyle/>
          <a:p>
            <a:endParaRPr lang="en-US" altLang="ko-KR" sz="1600" dirty="0"/>
          </a:p>
          <a:p>
            <a:r>
              <a:rPr lang="en-US" altLang="ko-KR" sz="1800" dirty="0"/>
              <a:t>Theoretical framework devised incorporating a fully ‘three dimensional’ relational analysis </a:t>
            </a:r>
            <a:r>
              <a:rPr lang="en-US" altLang="ko-KR" sz="1800" dirty="0" err="1"/>
              <a:t>utilising</a:t>
            </a:r>
            <a:r>
              <a:rPr lang="en-US" altLang="ko-KR" sz="1800" dirty="0"/>
              <a:t> Bourdieu and </a:t>
            </a:r>
            <a:r>
              <a:rPr lang="en-US" altLang="ko-KR" sz="1800" dirty="0" err="1"/>
              <a:t>Mouzelis</a:t>
            </a:r>
            <a:r>
              <a:rPr lang="en-US" altLang="ko-KR" sz="1800" dirty="0"/>
              <a:t>.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Theory grounded in an empirical analysis of fieldwork data from ethnographic case study of three </a:t>
            </a:r>
            <a:r>
              <a:rPr lang="en-US" altLang="ko-KR" sz="1800" dirty="0" err="1"/>
              <a:t>organisations</a:t>
            </a:r>
            <a:r>
              <a:rPr lang="en-US" altLang="ko-KR" sz="1800" dirty="0"/>
              <a:t>.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Research aims to ‘close the gap’ between the theory and practice of change management processes.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dirty="0"/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B8D80547-CC55-4A0E-A45A-837C676F26B0}"/>
              </a:ext>
            </a:extLst>
          </p:cNvPr>
          <p:cNvSpPr/>
          <p:nvPr/>
        </p:nvSpPr>
        <p:spPr>
          <a:xfrm>
            <a:off x="1938536" y="3176972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859DDCC-7E55-446B-A348-07A8E3FD2A7B}"/>
              </a:ext>
            </a:extLst>
          </p:cNvPr>
          <p:cNvSpPr/>
          <p:nvPr/>
        </p:nvSpPr>
        <p:spPr>
          <a:xfrm>
            <a:off x="2082552" y="4967331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4562969"/>
            <a:ext cx="6480720" cy="864691"/>
          </a:xfrm>
          <a:noFill/>
        </p:spPr>
        <p:txBody>
          <a:bodyPr/>
          <a:lstStyle/>
          <a:p>
            <a:pPr algn="ctr"/>
            <a:r>
              <a:rPr lang="en-GB" sz="5400" dirty="0"/>
              <a:t>Thank you for listening! 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560247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444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Tahoma</vt:lpstr>
      <vt:lpstr>Verdana</vt:lpstr>
      <vt:lpstr>template</vt:lpstr>
      <vt:lpstr>AMI 2021: Managing the Next Normal Track 01: Strategy and Management </vt:lpstr>
      <vt:lpstr>The game has changed …</vt:lpstr>
      <vt:lpstr>My research as it evolved … </vt:lpstr>
      <vt:lpstr>Theoretical framework</vt:lpstr>
      <vt:lpstr>PowerPoint Presentation</vt:lpstr>
      <vt:lpstr>A model for transformative change</vt:lpstr>
      <vt:lpstr>So what? Implications of my study as we shift into the next normal ….</vt:lpstr>
      <vt:lpstr>Thank you for listening!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 2021: Managing the Next Normal Track 01: Strategy and Management </dc:title>
  <dc:creator>Jon Ash</dc:creator>
  <cp:lastModifiedBy>Jon Ash</cp:lastModifiedBy>
  <cp:revision>6</cp:revision>
  <dcterms:created xsi:type="dcterms:W3CDTF">2021-05-13T20:23:15Z</dcterms:created>
  <dcterms:modified xsi:type="dcterms:W3CDTF">2021-05-13T20:49:44Z</dcterms:modified>
</cp:coreProperties>
</file>