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0" r:id="rId5"/>
    <p:sldId id="400" r:id="rId6"/>
    <p:sldId id="408" r:id="rId7"/>
    <p:sldId id="412" r:id="rId8"/>
    <p:sldId id="409" r:id="rId9"/>
    <p:sldId id="410" r:id="rId10"/>
    <p:sldId id="411" r:id="rId11"/>
    <p:sldId id="413" r:id="rId12"/>
    <p:sldId id="414" r:id="rId13"/>
    <p:sldId id="415" r:id="rId14"/>
    <p:sldId id="416" r:id="rId15"/>
    <p:sldId id="417" r:id="rId16"/>
    <p:sldId id="418" r:id="rId17"/>
    <p:sldId id="420" r:id="rId18"/>
    <p:sldId id="386" r:id="rId19"/>
    <p:sldId id="4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3"/>
    <p:restoredTop sz="94674"/>
  </p:normalViewPr>
  <p:slideViewPr>
    <p:cSldViewPr snapToGrid="0" snapToObjects="1">
      <p:cViewPr varScale="1">
        <p:scale>
          <a:sx n="83" d="100"/>
          <a:sy n="83"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CD08-5DF5-BD4B-807B-F11B16FFC28F}"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902F4-BDC4-E545-963F-EE58C192BFC7}" type="slidenum">
              <a:rPr lang="en-US" smtClean="0"/>
              <a:t>‹#›</a:t>
            </a:fld>
            <a:endParaRPr lang="en-US"/>
          </a:p>
        </p:txBody>
      </p:sp>
    </p:spTree>
    <p:extLst>
      <p:ext uri="{BB962C8B-B14F-4D97-AF65-F5344CB8AC3E}">
        <p14:creationId xmlns:p14="http://schemas.microsoft.com/office/powerpoint/2010/main" val="419041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1</a:t>
            </a:fld>
            <a:endParaRPr lang="en-US"/>
          </a:p>
        </p:txBody>
      </p:sp>
    </p:spTree>
    <p:extLst>
      <p:ext uri="{BB962C8B-B14F-4D97-AF65-F5344CB8AC3E}">
        <p14:creationId xmlns:p14="http://schemas.microsoft.com/office/powerpoint/2010/main" val="394623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15</a:t>
            </a:fld>
            <a:endParaRPr lang="en-US"/>
          </a:p>
        </p:txBody>
      </p:sp>
    </p:spTree>
    <p:extLst>
      <p:ext uri="{BB962C8B-B14F-4D97-AF65-F5344CB8AC3E}">
        <p14:creationId xmlns:p14="http://schemas.microsoft.com/office/powerpoint/2010/main" val="299053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3235036" cy="365125"/>
          </a:xfrm>
        </p:spPr>
        <p:txBody>
          <a:bodyPr/>
          <a:lstStyle/>
          <a:p>
            <a:fld id="{0C31D5D2-5FC6-8744-87A0-60E5ED809D74}" type="slidenum">
              <a:rPr lang="en-US" smtClean="0"/>
              <a:t>‹#›</a:t>
            </a:fld>
            <a:endParaRPr lang="en-US"/>
          </a:p>
        </p:txBody>
      </p:sp>
      <p:sp>
        <p:nvSpPr>
          <p:cNvPr id="8" name="Title 7"/>
          <p:cNvSpPr>
            <a:spLocks noGrp="1"/>
          </p:cNvSpPr>
          <p:nvPr>
            <p:ph type="title"/>
          </p:nvPr>
        </p:nvSpPr>
        <p:spPr>
          <a:xfrm>
            <a:off x="357447" y="365126"/>
            <a:ext cx="11488189" cy="2004002"/>
          </a:xfrm>
        </p:spPr>
        <p:txBody>
          <a:bodyPr/>
          <a:lstStyle/>
          <a:p>
            <a:r>
              <a:rPr lang="en-US" dirty="0"/>
              <a:t>Click to edit Master title style</a:t>
            </a:r>
          </a:p>
        </p:txBody>
      </p:sp>
      <p:sp>
        <p:nvSpPr>
          <p:cNvPr id="10" name="Text Placeholder 9"/>
          <p:cNvSpPr>
            <a:spLocks noGrp="1"/>
          </p:cNvSpPr>
          <p:nvPr>
            <p:ph type="body" sz="quarter" idx="13"/>
          </p:nvPr>
        </p:nvSpPr>
        <p:spPr>
          <a:xfrm>
            <a:off x="357448"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4"/>
          </p:nvPr>
        </p:nvSpPr>
        <p:spPr>
          <a:xfrm>
            <a:off x="6342611"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0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DE9B5369-4595-4841-8097-41F10B9C1CAA}" type="datetime1">
              <a:rPr lang="en-US"/>
              <a:pPr>
                <a:defRPr/>
              </a:pPr>
              <a:t>5/13/2021</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0DE4E0CD-36D0-40E2-BF9C-788D74915C6B}" type="slidenum">
              <a:rPr lang="en-GB" altLang="en-US"/>
              <a:pPr>
                <a:defRPr/>
              </a:pPr>
              <a:t>‹#›</a:t>
            </a:fld>
            <a:endParaRPr lang="en-GB" altLang="en-US"/>
          </a:p>
        </p:txBody>
      </p:sp>
    </p:spTree>
    <p:extLst>
      <p:ext uri="{BB962C8B-B14F-4D97-AF65-F5344CB8AC3E}">
        <p14:creationId xmlns:p14="http://schemas.microsoft.com/office/powerpoint/2010/main" val="3009518172"/>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0B365A-6B9E-604D-BA5C-88A9FFDA93B4}"/>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1D5D2-5FC6-8744-87A0-60E5ED809D74}" type="slidenum">
              <a:rPr lang="en-US" smtClean="0"/>
              <a:t>‹#›</a:t>
            </a:fld>
            <a:endParaRPr lang="en-US"/>
          </a:p>
        </p:txBody>
      </p:sp>
    </p:spTree>
    <p:extLst>
      <p:ext uri="{BB962C8B-B14F-4D97-AF65-F5344CB8AC3E}">
        <p14:creationId xmlns:p14="http://schemas.microsoft.com/office/powerpoint/2010/main" val="89072788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6350"/>
            <a:ext cx="12192000" cy="6845300"/>
          </a:xfrm>
          <a:prstGeom prst="rect">
            <a:avLst/>
          </a:prstGeom>
        </p:spPr>
      </p:pic>
      <p:sp>
        <p:nvSpPr>
          <p:cNvPr id="5" name="TextBox 4"/>
          <p:cNvSpPr txBox="1"/>
          <p:nvPr/>
        </p:nvSpPr>
        <p:spPr>
          <a:xfrm>
            <a:off x="858078" y="1917245"/>
            <a:ext cx="10475843" cy="2308324"/>
          </a:xfrm>
          <a:prstGeom prst="rect">
            <a:avLst/>
          </a:prstGeom>
          <a:noFill/>
        </p:spPr>
        <p:txBody>
          <a:bodyPr wrap="square" rtlCol="0">
            <a:spAutoFit/>
          </a:bodyPr>
          <a:lstStyle/>
          <a:p>
            <a:r>
              <a:rPr lang="en-GB" b="1" dirty="0">
                <a:solidFill>
                  <a:schemeClr val="bg1"/>
                </a:solidFill>
              </a:rPr>
              <a:t>Me, You or We: Influencing ‘belonging’ in the long-term post acquisition integration of ‘acquired’ retail front-line employees.</a:t>
            </a:r>
            <a:endParaRPr lang="en-GB" dirty="0">
              <a:solidFill>
                <a:schemeClr val="bg1"/>
              </a:solidFill>
            </a:endParaRPr>
          </a:p>
          <a:p>
            <a:r>
              <a:rPr lang="en-GB" b="1" dirty="0">
                <a:solidFill>
                  <a:schemeClr val="bg1"/>
                </a:solidFill>
              </a:rPr>
              <a:t> </a:t>
            </a:r>
            <a:endParaRPr lang="en-GB" dirty="0">
              <a:solidFill>
                <a:schemeClr val="bg1"/>
              </a:solidFill>
            </a:endParaRPr>
          </a:p>
          <a:p>
            <a:r>
              <a:rPr lang="en-GB" dirty="0">
                <a:solidFill>
                  <a:schemeClr val="bg1"/>
                </a:solidFill>
              </a:rPr>
              <a:t>Dr Keith Glanfield, Cardiff Metropolitan </a:t>
            </a:r>
            <a:r>
              <a:rPr lang="en-GB" dirty="0" smtClean="0">
                <a:solidFill>
                  <a:schemeClr val="bg1"/>
                </a:solidFill>
              </a:rPr>
              <a:t>University</a:t>
            </a:r>
          </a:p>
          <a:p>
            <a:endParaRPr lang="en-GB" dirty="0">
              <a:solidFill>
                <a:schemeClr val="bg1"/>
              </a:solidFill>
            </a:endParaRPr>
          </a:p>
          <a:p>
            <a:r>
              <a:rPr lang="en-GB" dirty="0">
                <a:solidFill>
                  <a:schemeClr val="bg1"/>
                </a:solidFill>
              </a:rPr>
              <a:t>Professor Christof Backhaus, Edinburgh Napier </a:t>
            </a:r>
            <a:r>
              <a:rPr lang="en-GB" dirty="0" smtClean="0">
                <a:solidFill>
                  <a:schemeClr val="bg1"/>
                </a:solidFill>
              </a:rPr>
              <a:t>University</a:t>
            </a:r>
          </a:p>
          <a:p>
            <a:endParaRPr lang="en-GB" dirty="0">
              <a:solidFill>
                <a:schemeClr val="bg1"/>
              </a:solidFill>
            </a:endParaRPr>
          </a:p>
          <a:p>
            <a:r>
              <a:rPr lang="en-GB" dirty="0">
                <a:solidFill>
                  <a:schemeClr val="bg1"/>
                </a:solidFill>
              </a:rPr>
              <a:t>Dr David Dose, Exeter University</a:t>
            </a:r>
          </a:p>
        </p:txBody>
      </p:sp>
    </p:spTree>
    <p:extLst>
      <p:ext uri="{BB962C8B-B14F-4D97-AF65-F5344CB8AC3E}">
        <p14:creationId xmlns:p14="http://schemas.microsoft.com/office/powerpoint/2010/main" val="28297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254288"/>
            <a:ext cx="10515600" cy="1325563"/>
          </a:xfrm>
        </p:spPr>
        <p:txBody>
          <a:bodyPr>
            <a:normAutofit/>
          </a:bodyPr>
          <a:lstStyle/>
          <a:p>
            <a:r>
              <a:rPr lang="en-GB" sz="3600" dirty="0" smtClean="0"/>
              <a:t>The study? </a:t>
            </a:r>
            <a:endParaRPr lang="en-GB" sz="3600" dirty="0"/>
          </a:p>
        </p:txBody>
      </p:sp>
      <p:sp>
        <p:nvSpPr>
          <p:cNvPr id="3" name="Rectangle 2"/>
          <p:cNvSpPr/>
          <p:nvPr/>
        </p:nvSpPr>
        <p:spPr>
          <a:xfrm>
            <a:off x="764309" y="1579851"/>
            <a:ext cx="7758544" cy="4801314"/>
          </a:xfrm>
          <a:prstGeom prst="rect">
            <a:avLst/>
          </a:prstGeom>
        </p:spPr>
        <p:txBody>
          <a:bodyPr wrap="square">
            <a:spAutoFit/>
          </a:bodyPr>
          <a:lstStyle/>
          <a:p>
            <a:r>
              <a:rPr lang="en-GB" sz="1600" b="1" dirty="0" smtClean="0"/>
              <a:t>Sampled: </a:t>
            </a:r>
            <a:r>
              <a:rPr lang="en-GB" sz="1600" dirty="0" smtClean="0"/>
              <a:t>599 FLEs over 9 stores</a:t>
            </a:r>
          </a:p>
          <a:p>
            <a:endParaRPr lang="en-GB" sz="1600" dirty="0" smtClean="0"/>
          </a:p>
          <a:p>
            <a:r>
              <a:rPr lang="en-GB" sz="1600" b="1" dirty="0" smtClean="0"/>
              <a:t>Timing:</a:t>
            </a:r>
            <a:r>
              <a:rPr lang="en-GB" sz="1600" dirty="0" smtClean="0"/>
              <a:t> Six years after acquisition</a:t>
            </a:r>
          </a:p>
          <a:p>
            <a:endParaRPr lang="en-GB" sz="1600" dirty="0" smtClean="0"/>
          </a:p>
          <a:p>
            <a:r>
              <a:rPr lang="en-GB" sz="1600" b="1" dirty="0" smtClean="0"/>
              <a:t>Quantitative analysis: </a:t>
            </a:r>
            <a:r>
              <a:rPr lang="en-GB" sz="1600" dirty="0" smtClean="0"/>
              <a:t>Linear regression (using process) and CFA (RMSEA &lt; .05; AGFI &gt;.90)</a:t>
            </a:r>
          </a:p>
          <a:p>
            <a:endParaRPr lang="en-GB" sz="1600" b="1" dirty="0" smtClean="0"/>
          </a:p>
          <a:p>
            <a:r>
              <a:rPr lang="en-GB" sz="1600" b="1" dirty="0" smtClean="0"/>
              <a:t>Scales: </a:t>
            </a:r>
            <a:r>
              <a:rPr lang="en-GB" sz="1600" dirty="0" smtClean="0"/>
              <a:t>Existing scales used to measure all model constructs</a:t>
            </a:r>
          </a:p>
          <a:p>
            <a:endParaRPr lang="en-GB" sz="1600" b="1" dirty="0" smtClean="0"/>
          </a:p>
          <a:p>
            <a:r>
              <a:rPr lang="en-GB" sz="1600" b="1" dirty="0" smtClean="0"/>
              <a:t>Reliability and validity. All constructs exhibited:</a:t>
            </a:r>
          </a:p>
          <a:p>
            <a:endParaRPr lang="en-GB" sz="1600" b="1" dirty="0" smtClean="0"/>
          </a:p>
          <a:p>
            <a:r>
              <a:rPr lang="en-GB" sz="1600" b="1" dirty="0" smtClean="0"/>
              <a:t>		   </a:t>
            </a:r>
            <a:r>
              <a:rPr lang="en-GB" sz="1600" dirty="0" smtClean="0"/>
              <a:t>Average variance extracted above .50</a:t>
            </a:r>
          </a:p>
          <a:p>
            <a:r>
              <a:rPr lang="en-GB" sz="1600" dirty="0" smtClean="0"/>
              <a:t>		   Composite reliability above .70</a:t>
            </a:r>
          </a:p>
          <a:p>
            <a:r>
              <a:rPr lang="en-GB" sz="1600" dirty="0" smtClean="0"/>
              <a:t>                                           Discriminant validity (squared correlations not exceeding AVE)</a:t>
            </a:r>
          </a:p>
          <a:p>
            <a:endParaRPr lang="en-GB" sz="1600" dirty="0"/>
          </a:p>
          <a:p>
            <a:r>
              <a:rPr lang="en-GB" sz="1600" b="1" dirty="0" smtClean="0"/>
              <a:t>Controlled for: </a:t>
            </a:r>
            <a:r>
              <a:rPr lang="en-GB" sz="1600" dirty="0" smtClean="0"/>
              <a:t>common method variance per (</a:t>
            </a:r>
            <a:r>
              <a:rPr lang="en-GB" sz="1600" dirty="0" err="1" smtClean="0"/>
              <a:t>Hulland</a:t>
            </a:r>
            <a:r>
              <a:rPr lang="en-GB" sz="1600" dirty="0" smtClean="0"/>
              <a:t> </a:t>
            </a:r>
            <a:r>
              <a:rPr lang="en-GB" sz="1600" i="1" dirty="0" smtClean="0"/>
              <a:t>et al.,</a:t>
            </a:r>
            <a:r>
              <a:rPr lang="en-GB" sz="1600" dirty="0" smtClean="0"/>
              <a:t> 2018)</a:t>
            </a:r>
          </a:p>
          <a:p>
            <a:endParaRPr lang="en-GB" sz="1600" dirty="0" smtClean="0"/>
          </a:p>
          <a:p>
            <a:endParaRPr lang="en-GB" sz="1600" b="1" dirty="0" smtClean="0"/>
          </a:p>
          <a:p>
            <a:endParaRPr lang="en-GB" sz="1600" b="1" dirty="0" smtClean="0"/>
          </a:p>
          <a:p>
            <a:endParaRPr lang="en-GB" sz="1600" b="1" dirty="0" smtClean="0"/>
          </a:p>
        </p:txBody>
      </p:sp>
    </p:spTree>
    <p:extLst>
      <p:ext uri="{BB962C8B-B14F-4D97-AF65-F5344CB8AC3E}">
        <p14:creationId xmlns:p14="http://schemas.microsoft.com/office/powerpoint/2010/main" val="425005743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13024"/>
            <a:ext cx="10515600" cy="1325563"/>
          </a:xfrm>
        </p:spPr>
        <p:txBody>
          <a:bodyPr>
            <a:normAutofit/>
          </a:bodyPr>
          <a:lstStyle/>
          <a:p>
            <a:r>
              <a:rPr lang="en-GB" sz="3600" dirty="0" smtClean="0"/>
              <a:t>The theoretical model results: aggregate level</a:t>
            </a:r>
            <a:endParaRPr lang="en-GB" sz="3600" dirty="0"/>
          </a:p>
        </p:txBody>
      </p:sp>
      <p:pic>
        <p:nvPicPr>
          <p:cNvPr id="4" name="Picture 3"/>
          <p:cNvPicPr>
            <a:picLocks noChangeAspect="1"/>
          </p:cNvPicPr>
          <p:nvPr/>
        </p:nvPicPr>
        <p:blipFill>
          <a:blip r:embed="rId2"/>
          <a:stretch>
            <a:fillRect/>
          </a:stretch>
        </p:blipFill>
        <p:spPr>
          <a:xfrm>
            <a:off x="551872" y="1699923"/>
            <a:ext cx="2619375" cy="1743075"/>
          </a:xfrm>
          <a:prstGeom prst="rect">
            <a:avLst/>
          </a:prstGeom>
        </p:spPr>
      </p:pic>
      <p:pic>
        <p:nvPicPr>
          <p:cNvPr id="6" name="Picture 5"/>
          <p:cNvPicPr>
            <a:picLocks noChangeAspect="1"/>
          </p:cNvPicPr>
          <p:nvPr/>
        </p:nvPicPr>
        <p:blipFill>
          <a:blip r:embed="rId3"/>
          <a:stretch>
            <a:fillRect/>
          </a:stretch>
        </p:blipFill>
        <p:spPr>
          <a:xfrm>
            <a:off x="551872" y="4023921"/>
            <a:ext cx="2611361" cy="1169266"/>
          </a:xfrm>
          <a:prstGeom prst="rect">
            <a:avLst/>
          </a:prstGeom>
        </p:spPr>
      </p:pic>
      <p:sp>
        <p:nvSpPr>
          <p:cNvPr id="5" name="Oval 4"/>
          <p:cNvSpPr/>
          <p:nvPr/>
        </p:nvSpPr>
        <p:spPr>
          <a:xfrm>
            <a:off x="4655127" y="1998806"/>
            <a:ext cx="1330037" cy="114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Perceived</a:t>
            </a:r>
          </a:p>
          <a:p>
            <a:pPr algn="ctr"/>
            <a:r>
              <a:rPr lang="en-GB" sz="1000" dirty="0" smtClean="0"/>
              <a:t>External</a:t>
            </a:r>
          </a:p>
          <a:p>
            <a:pPr algn="ctr"/>
            <a:r>
              <a:rPr lang="en-GB" sz="1000" dirty="0" smtClean="0"/>
              <a:t>Reputation</a:t>
            </a:r>
            <a:endParaRPr lang="en-GB" sz="1000" dirty="0"/>
          </a:p>
        </p:txBody>
      </p:sp>
      <p:sp>
        <p:nvSpPr>
          <p:cNvPr id="7" name="Oval 6"/>
          <p:cNvSpPr/>
          <p:nvPr/>
        </p:nvSpPr>
        <p:spPr>
          <a:xfrm>
            <a:off x="4655127" y="3681744"/>
            <a:ext cx="1330038" cy="1136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Mission &amp;</a:t>
            </a:r>
          </a:p>
          <a:p>
            <a:pPr algn="ctr"/>
            <a:r>
              <a:rPr lang="en-GB" sz="1000" dirty="0"/>
              <a:t>V</a:t>
            </a:r>
            <a:r>
              <a:rPr lang="en-GB" sz="1000" dirty="0" smtClean="0"/>
              <a:t>ision</a:t>
            </a:r>
          </a:p>
          <a:p>
            <a:pPr algn="ctr"/>
            <a:r>
              <a:rPr lang="en-GB" sz="1000" dirty="0" smtClean="0"/>
              <a:t>Dissemination</a:t>
            </a:r>
            <a:endParaRPr lang="en-GB" sz="1000" dirty="0"/>
          </a:p>
        </p:txBody>
      </p:sp>
      <p:sp>
        <p:nvSpPr>
          <p:cNvPr id="8" name="Oval 7"/>
          <p:cNvSpPr/>
          <p:nvPr/>
        </p:nvSpPr>
        <p:spPr>
          <a:xfrm>
            <a:off x="8465127" y="2723860"/>
            <a:ext cx="1330037" cy="114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Organisational</a:t>
            </a:r>
          </a:p>
          <a:p>
            <a:pPr algn="ctr"/>
            <a:r>
              <a:rPr lang="en-GB" sz="1000" dirty="0" smtClean="0"/>
              <a:t>Identity</a:t>
            </a:r>
          </a:p>
        </p:txBody>
      </p:sp>
      <p:cxnSp>
        <p:nvCxnSpPr>
          <p:cNvPr id="10" name="Straight Arrow Connector 9"/>
          <p:cNvCxnSpPr/>
          <p:nvPr/>
        </p:nvCxnSpPr>
        <p:spPr>
          <a:xfrm>
            <a:off x="6022109" y="2686914"/>
            <a:ext cx="2219037" cy="609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22109" y="3583709"/>
            <a:ext cx="2219037" cy="624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36978" y="3715279"/>
            <a:ext cx="413896" cy="307777"/>
          </a:xfrm>
          <a:prstGeom prst="rect">
            <a:avLst/>
          </a:prstGeom>
        </p:spPr>
        <p:txBody>
          <a:bodyPr wrap="none">
            <a:spAutoFit/>
          </a:bodyPr>
          <a:lstStyle/>
          <a:p>
            <a:r>
              <a:rPr lang="en-GB" sz="1400" dirty="0" smtClean="0">
                <a:latin typeface="Times New Roman" panose="02020603050405020304" pitchFamily="18" charset="0"/>
                <a:cs typeface="Times New Roman" panose="02020603050405020304" pitchFamily="18" charset="0"/>
              </a:rPr>
              <a:t>NS</a:t>
            </a:r>
            <a:endParaRPr lang="en-GB" sz="1400" dirty="0">
              <a:latin typeface="Times New Roman" panose="02020603050405020304" pitchFamily="18" charset="0"/>
              <a:cs typeface="Times New Roman" panose="02020603050405020304" pitchFamily="18" charset="0"/>
            </a:endParaRPr>
          </a:p>
        </p:txBody>
      </p:sp>
      <p:sp>
        <p:nvSpPr>
          <p:cNvPr id="3" name="Rectangle 2"/>
          <p:cNvSpPr/>
          <p:nvPr/>
        </p:nvSpPr>
        <p:spPr>
          <a:xfrm>
            <a:off x="6294684" y="2368992"/>
            <a:ext cx="2348720" cy="338554"/>
          </a:xfrm>
          <a:prstGeom prst="rect">
            <a:avLst/>
          </a:prstGeom>
        </p:spPr>
        <p:txBody>
          <a:bodyPr wrap="none">
            <a:spAutoFit/>
          </a:bodyPr>
          <a:lstStyle/>
          <a:p>
            <a:r>
              <a:rPr lang="en-US" sz="1600" i="1" dirty="0">
                <a:latin typeface="Times New Roman" panose="02020603050405020304" pitchFamily="18" charset="0"/>
                <a:ea typeface="Calibri" panose="020F0502020204030204" pitchFamily="34" charset="0"/>
              </a:rPr>
              <a:t>b </a:t>
            </a:r>
            <a:r>
              <a:rPr lang="en-US" sz="1600" dirty="0">
                <a:latin typeface="Times New Roman" panose="02020603050405020304" pitchFamily="18" charset="0"/>
                <a:ea typeface="Calibri" panose="020F0502020204030204" pitchFamily="34" charset="0"/>
              </a:rPr>
              <a:t>= .46, </a:t>
            </a:r>
            <a:r>
              <a:rPr lang="en-US" sz="1600" i="1" dirty="0">
                <a:latin typeface="Times New Roman" panose="02020603050405020304" pitchFamily="18" charset="0"/>
                <a:ea typeface="Calibri" panose="020F0502020204030204" pitchFamily="34" charset="0"/>
              </a:rPr>
              <a:t>SE</a:t>
            </a:r>
            <a:r>
              <a:rPr lang="en-US" sz="1600" dirty="0">
                <a:latin typeface="Times New Roman" panose="02020603050405020304" pitchFamily="18" charset="0"/>
                <a:ea typeface="Calibri" panose="020F0502020204030204" pitchFamily="34" charset="0"/>
              </a:rPr>
              <a:t> = .10, </a:t>
            </a:r>
            <a:r>
              <a:rPr lang="en-US" sz="1600" i="1" dirty="0">
                <a:latin typeface="Times New Roman" panose="02020603050405020304" pitchFamily="18" charset="0"/>
                <a:ea typeface="Calibri" panose="020F0502020204030204" pitchFamily="34" charset="0"/>
              </a:rPr>
              <a:t>p </a:t>
            </a:r>
            <a:r>
              <a:rPr lang="en-US" sz="1600" dirty="0">
                <a:latin typeface="Times New Roman" panose="02020603050405020304" pitchFamily="18" charset="0"/>
                <a:ea typeface="Calibri" panose="020F0502020204030204" pitchFamily="34" charset="0"/>
              </a:rPr>
              <a:t>&lt; .001</a:t>
            </a:r>
            <a:endParaRPr lang="en-GB" sz="1600" dirty="0"/>
          </a:p>
        </p:txBody>
      </p:sp>
      <p:sp>
        <p:nvSpPr>
          <p:cNvPr id="9" name="Rectangle 8"/>
          <p:cNvSpPr/>
          <p:nvPr/>
        </p:nvSpPr>
        <p:spPr>
          <a:xfrm>
            <a:off x="6475308" y="4439277"/>
            <a:ext cx="1664238" cy="338554"/>
          </a:xfrm>
          <a:prstGeom prst="rect">
            <a:avLst/>
          </a:prstGeom>
        </p:spPr>
        <p:txBody>
          <a:bodyPr wrap="none">
            <a:spAutoFit/>
          </a:bodyPr>
          <a:lstStyle/>
          <a:p>
            <a:r>
              <a:rPr lang="en-GB" sz="1600" dirty="0">
                <a:latin typeface="Times New Roman" panose="02020603050405020304" pitchFamily="18" charset="0"/>
                <a:ea typeface="Calibri" panose="020F0502020204030204" pitchFamily="34" charset="0"/>
              </a:rPr>
              <a:t>(R</a:t>
            </a:r>
            <a:r>
              <a:rPr lang="en-GB" sz="1600" baseline="30000" dirty="0">
                <a:latin typeface="Times New Roman" panose="02020603050405020304" pitchFamily="18" charset="0"/>
                <a:ea typeface="Calibri" panose="020F0502020204030204" pitchFamily="34" charset="0"/>
              </a:rPr>
              <a:t>2 </a:t>
            </a:r>
            <a:r>
              <a:rPr lang="en-GB" sz="1600" dirty="0">
                <a:latin typeface="Times New Roman" panose="02020603050405020304" pitchFamily="18" charset="0"/>
                <a:ea typeface="Calibri" panose="020F0502020204030204" pitchFamily="34" charset="0"/>
              </a:rPr>
              <a:t>= .</a:t>
            </a:r>
            <a:r>
              <a:rPr lang="en-GB" sz="1600" dirty="0" smtClean="0">
                <a:latin typeface="Times New Roman" panose="02020603050405020304" pitchFamily="18" charset="0"/>
                <a:ea typeface="Calibri" panose="020F0502020204030204" pitchFamily="34" charset="0"/>
              </a:rPr>
              <a:t>46  </a:t>
            </a:r>
            <a:r>
              <a:rPr lang="en-US" sz="1600" i="1" dirty="0">
                <a:latin typeface="Times New Roman" panose="02020603050405020304" pitchFamily="18" charset="0"/>
                <a:ea typeface="Calibri" panose="020F0502020204030204" pitchFamily="34" charset="0"/>
              </a:rPr>
              <a:t>p </a:t>
            </a:r>
            <a:r>
              <a:rPr lang="en-US" sz="1600" dirty="0">
                <a:latin typeface="Times New Roman" panose="02020603050405020304" pitchFamily="18" charset="0"/>
                <a:ea typeface="Calibri" panose="020F0502020204030204" pitchFamily="34" charset="0"/>
              </a:rPr>
              <a:t>&gt; .05</a:t>
            </a:r>
            <a:r>
              <a:rPr lang="en-GB" sz="1600" dirty="0" smtClean="0">
                <a:latin typeface="Times New Roman" panose="02020603050405020304" pitchFamily="18" charset="0"/>
                <a:ea typeface="Calibri" panose="020F0502020204030204" pitchFamily="34" charset="0"/>
              </a:rPr>
              <a:t>)</a:t>
            </a:r>
            <a:endParaRPr lang="en-GB" sz="1600" dirty="0"/>
          </a:p>
        </p:txBody>
      </p:sp>
      <p:sp>
        <p:nvSpPr>
          <p:cNvPr id="13" name="Rectangle 12"/>
          <p:cNvSpPr/>
          <p:nvPr/>
        </p:nvSpPr>
        <p:spPr>
          <a:xfrm>
            <a:off x="4795981" y="5110057"/>
            <a:ext cx="6096000" cy="1731821"/>
          </a:xfrm>
          <a:prstGeom prst="rect">
            <a:avLst/>
          </a:prstGeom>
        </p:spPr>
        <p:txBody>
          <a:bodyPr>
            <a:spAutoFit/>
          </a:bodyPr>
          <a:lstStyle/>
          <a:p>
            <a:pPr marL="457200" indent="-457200">
              <a:lnSpc>
                <a:spcPct val="107000"/>
              </a:lnSpc>
              <a:spcAft>
                <a:spcPts val="800"/>
              </a:spcAft>
            </a:pPr>
            <a:r>
              <a:rPr lang="en-GB" sz="1400" dirty="0">
                <a:ea typeface="Calibri" panose="020F0502020204030204" pitchFamily="34" charset="0"/>
                <a:cs typeface="Times New Roman" panose="02020603050405020304" pitchFamily="18" charset="0"/>
              </a:rPr>
              <a:t>H1	As an external cue, perceived external reputation influences FLE organisational </a:t>
            </a:r>
            <a:r>
              <a:rPr lang="en-GB" sz="1400" dirty="0" smtClean="0">
                <a:ea typeface="Calibri" panose="020F0502020204030204" pitchFamily="34" charset="0"/>
                <a:cs typeface="Times New Roman" panose="02020603050405020304" pitchFamily="18" charset="0"/>
              </a:rPr>
              <a:t>identity : </a:t>
            </a:r>
            <a:r>
              <a:rPr lang="en-GB" sz="1400" b="1" dirty="0" smtClean="0">
                <a:ea typeface="Calibri" panose="020F0502020204030204" pitchFamily="34" charset="0"/>
                <a:cs typeface="Times New Roman" panose="02020603050405020304" pitchFamily="18" charset="0"/>
              </a:rPr>
              <a:t>supported.</a:t>
            </a:r>
            <a:endParaRPr lang="en-GB" sz="1400" b="1" dirty="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ea typeface="Calibri" panose="020F0502020204030204" pitchFamily="34" charset="0"/>
                <a:cs typeface="Times New Roman" panose="02020603050405020304" pitchFamily="18" charset="0"/>
              </a:rPr>
              <a:t>H2	As an internal cue, mission and vision dissemination influences FLE organisational identity : </a:t>
            </a:r>
            <a:r>
              <a:rPr lang="en-GB" sz="1400" b="1" dirty="0" smtClean="0">
                <a:ea typeface="Calibri" panose="020F0502020204030204" pitchFamily="34" charset="0"/>
                <a:cs typeface="Times New Roman" panose="02020603050405020304" pitchFamily="18" charset="0"/>
              </a:rPr>
              <a:t>supported.</a:t>
            </a:r>
            <a:endParaRPr lang="en-GB" sz="1400" dirty="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dirty="0">
                <a:ea typeface="Calibri" panose="020F0502020204030204" pitchFamily="34" charset="0"/>
                <a:cs typeface="Times New Roman" panose="02020603050405020304" pitchFamily="18" charset="0"/>
              </a:rPr>
              <a:t>H3	The strength of the relationships proposed in H1 and H2 differ between acquired and non-acquired groups of FLEs</a:t>
            </a:r>
            <a:r>
              <a:rPr lang="en-GB" dirty="0">
                <a:ea typeface="Calibri" panose="020F0502020204030204" pitchFamily="34" charset="0"/>
                <a:cs typeface="Times New Roman" panose="02020603050405020304" pitchFamily="18" charset="0"/>
              </a:rPr>
              <a:t>.</a:t>
            </a:r>
            <a:endParaRPr lang="en-GB"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68563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13024"/>
            <a:ext cx="10515600" cy="1325563"/>
          </a:xfrm>
        </p:spPr>
        <p:txBody>
          <a:bodyPr>
            <a:normAutofit/>
          </a:bodyPr>
          <a:lstStyle/>
          <a:p>
            <a:r>
              <a:rPr lang="en-GB" sz="3600" dirty="0" smtClean="0"/>
              <a:t>The theoretical model results: group level</a:t>
            </a:r>
            <a:endParaRPr lang="en-GB" sz="3600" dirty="0"/>
          </a:p>
        </p:txBody>
      </p:sp>
      <p:pic>
        <p:nvPicPr>
          <p:cNvPr id="4" name="Picture 3"/>
          <p:cNvPicPr>
            <a:picLocks noChangeAspect="1"/>
          </p:cNvPicPr>
          <p:nvPr/>
        </p:nvPicPr>
        <p:blipFill>
          <a:blip r:embed="rId2"/>
          <a:stretch>
            <a:fillRect/>
          </a:stretch>
        </p:blipFill>
        <p:spPr>
          <a:xfrm>
            <a:off x="551872" y="1699923"/>
            <a:ext cx="2619375" cy="1743075"/>
          </a:xfrm>
          <a:prstGeom prst="rect">
            <a:avLst/>
          </a:prstGeom>
        </p:spPr>
      </p:pic>
      <p:pic>
        <p:nvPicPr>
          <p:cNvPr id="6" name="Picture 5"/>
          <p:cNvPicPr>
            <a:picLocks noChangeAspect="1"/>
          </p:cNvPicPr>
          <p:nvPr/>
        </p:nvPicPr>
        <p:blipFill>
          <a:blip r:embed="rId3"/>
          <a:stretch>
            <a:fillRect/>
          </a:stretch>
        </p:blipFill>
        <p:spPr>
          <a:xfrm>
            <a:off x="551872" y="4023921"/>
            <a:ext cx="2611361" cy="1169266"/>
          </a:xfrm>
          <a:prstGeom prst="rect">
            <a:avLst/>
          </a:prstGeom>
        </p:spPr>
      </p:pic>
      <p:sp>
        <p:nvSpPr>
          <p:cNvPr id="5" name="Oval 4"/>
          <p:cNvSpPr/>
          <p:nvPr/>
        </p:nvSpPr>
        <p:spPr>
          <a:xfrm>
            <a:off x="4655127" y="1998806"/>
            <a:ext cx="1330037" cy="114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Perceived</a:t>
            </a:r>
          </a:p>
          <a:p>
            <a:pPr algn="ctr"/>
            <a:r>
              <a:rPr lang="en-GB" sz="1000" dirty="0" smtClean="0"/>
              <a:t>External</a:t>
            </a:r>
          </a:p>
          <a:p>
            <a:pPr algn="ctr"/>
            <a:r>
              <a:rPr lang="en-GB" sz="1000" dirty="0" smtClean="0"/>
              <a:t>Reputation</a:t>
            </a:r>
            <a:endParaRPr lang="en-GB" sz="1000" dirty="0"/>
          </a:p>
        </p:txBody>
      </p:sp>
      <p:sp>
        <p:nvSpPr>
          <p:cNvPr id="7" name="Oval 6"/>
          <p:cNvSpPr/>
          <p:nvPr/>
        </p:nvSpPr>
        <p:spPr>
          <a:xfrm>
            <a:off x="4655127" y="3681744"/>
            <a:ext cx="1330038" cy="1136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Mission &amp;</a:t>
            </a:r>
          </a:p>
          <a:p>
            <a:pPr algn="ctr"/>
            <a:r>
              <a:rPr lang="en-GB" sz="1000" dirty="0"/>
              <a:t>V</a:t>
            </a:r>
            <a:r>
              <a:rPr lang="en-GB" sz="1000" dirty="0" smtClean="0"/>
              <a:t>ision</a:t>
            </a:r>
          </a:p>
          <a:p>
            <a:pPr algn="ctr"/>
            <a:r>
              <a:rPr lang="en-GB" sz="1000" dirty="0" smtClean="0"/>
              <a:t>Dissemination</a:t>
            </a:r>
            <a:endParaRPr lang="en-GB" sz="1000" dirty="0"/>
          </a:p>
        </p:txBody>
      </p:sp>
      <p:sp>
        <p:nvSpPr>
          <p:cNvPr id="8" name="Oval 7"/>
          <p:cNvSpPr/>
          <p:nvPr/>
        </p:nvSpPr>
        <p:spPr>
          <a:xfrm>
            <a:off x="8465127" y="2723860"/>
            <a:ext cx="1330037" cy="114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Organisational</a:t>
            </a:r>
          </a:p>
          <a:p>
            <a:pPr algn="ctr"/>
            <a:r>
              <a:rPr lang="en-GB" sz="1000" dirty="0" smtClean="0"/>
              <a:t>Identity</a:t>
            </a:r>
          </a:p>
        </p:txBody>
      </p:sp>
      <p:cxnSp>
        <p:nvCxnSpPr>
          <p:cNvPr id="10" name="Straight Arrow Connector 9"/>
          <p:cNvCxnSpPr/>
          <p:nvPr/>
        </p:nvCxnSpPr>
        <p:spPr>
          <a:xfrm>
            <a:off x="6022109" y="2686914"/>
            <a:ext cx="2219037" cy="609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22109" y="3583709"/>
            <a:ext cx="2219037" cy="624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90906" y="4137022"/>
            <a:ext cx="2839239" cy="338554"/>
          </a:xfrm>
          <a:prstGeom prst="rect">
            <a:avLst/>
          </a:prstGeom>
        </p:spPr>
        <p:txBody>
          <a:bodyPr wrap="none">
            <a:spAutoFit/>
          </a:bodyPr>
          <a:lstStyle/>
          <a:p>
            <a:r>
              <a:rPr lang="en-US" sz="1600" dirty="0" smtClean="0">
                <a:latin typeface="Times New Roman" panose="02020603050405020304" pitchFamily="18" charset="0"/>
                <a:ea typeface="Calibri" panose="020F0502020204030204" pitchFamily="34" charset="0"/>
              </a:rPr>
              <a:t>INC </a:t>
            </a:r>
            <a:r>
              <a:rPr lang="en-US" sz="1600" dirty="0">
                <a:latin typeface="Times New Roman" panose="02020603050405020304" pitchFamily="18" charset="0"/>
                <a:ea typeface="Calibri" panose="020F0502020204030204" pitchFamily="34" charset="0"/>
              </a:rPr>
              <a:t>(</a:t>
            </a:r>
            <a:r>
              <a:rPr lang="en-US" sz="1600" i="1" dirty="0">
                <a:latin typeface="Times New Roman" panose="02020603050405020304" pitchFamily="18" charset="0"/>
                <a:ea typeface="Calibri" panose="020F0502020204030204" pitchFamily="34" charset="0"/>
              </a:rPr>
              <a:t>b </a:t>
            </a:r>
            <a:r>
              <a:rPr lang="en-US" sz="1600" dirty="0">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.20</a:t>
            </a:r>
            <a:r>
              <a:rPr lang="en-US" sz="1600" dirty="0">
                <a:latin typeface="Times New Roman" panose="02020603050405020304" pitchFamily="18" charset="0"/>
                <a:ea typeface="Calibri" panose="020F0502020204030204" pitchFamily="34" charset="0"/>
              </a:rPr>
              <a:t>, </a:t>
            </a:r>
            <a:r>
              <a:rPr lang="en-US" sz="1600" i="1" dirty="0">
                <a:latin typeface="Times New Roman" panose="02020603050405020304" pitchFamily="18" charset="0"/>
                <a:ea typeface="Calibri" panose="020F0502020204030204" pitchFamily="34" charset="0"/>
              </a:rPr>
              <a:t>SE</a:t>
            </a:r>
            <a:r>
              <a:rPr lang="en-US" sz="1600" dirty="0">
                <a:latin typeface="Times New Roman" panose="02020603050405020304" pitchFamily="18" charset="0"/>
                <a:ea typeface="Calibri" panose="020F0502020204030204" pitchFamily="34" charset="0"/>
              </a:rPr>
              <a:t> = .09,</a:t>
            </a:r>
            <a:r>
              <a:rPr lang="en-US" sz="1600" i="1" dirty="0">
                <a:latin typeface="Times New Roman" panose="02020603050405020304" pitchFamily="18" charset="0"/>
                <a:ea typeface="Calibri" panose="020F0502020204030204" pitchFamily="34" charset="0"/>
              </a:rPr>
              <a:t> p </a:t>
            </a:r>
            <a:r>
              <a:rPr lang="en-US" sz="1600" dirty="0">
                <a:latin typeface="Times New Roman" panose="02020603050405020304" pitchFamily="18" charset="0"/>
                <a:ea typeface="Calibri" panose="020F0502020204030204" pitchFamily="34" charset="0"/>
              </a:rPr>
              <a:t>&lt; .01) </a:t>
            </a:r>
            <a:endParaRPr lang="en-GB" sz="1600" dirty="0"/>
          </a:p>
        </p:txBody>
      </p:sp>
      <p:sp>
        <p:nvSpPr>
          <p:cNvPr id="11" name="Rectangle 10"/>
          <p:cNvSpPr/>
          <p:nvPr/>
        </p:nvSpPr>
        <p:spPr>
          <a:xfrm>
            <a:off x="6096942" y="4517469"/>
            <a:ext cx="3033203" cy="338554"/>
          </a:xfrm>
          <a:prstGeom prst="rect">
            <a:avLst/>
          </a:prstGeom>
        </p:spPr>
        <p:txBody>
          <a:bodyPr wrap="none">
            <a:spAutoFit/>
          </a:bodyPr>
          <a:lstStyle/>
          <a:p>
            <a:r>
              <a:rPr lang="en-US" sz="1600" dirty="0" smtClean="0">
                <a:latin typeface="Times New Roman" panose="02020603050405020304" pitchFamily="18" charset="0"/>
                <a:ea typeface="Calibri" panose="020F0502020204030204" pitchFamily="34" charset="0"/>
              </a:rPr>
              <a:t>ACQ  </a:t>
            </a:r>
            <a:r>
              <a:rPr lang="en-US" sz="1600" dirty="0">
                <a:latin typeface="Times New Roman" panose="02020603050405020304" pitchFamily="18" charset="0"/>
                <a:ea typeface="Calibri" panose="020F0502020204030204" pitchFamily="34" charset="0"/>
              </a:rPr>
              <a:t>(</a:t>
            </a:r>
            <a:r>
              <a:rPr lang="en-US" sz="1600" i="1" dirty="0">
                <a:latin typeface="Times New Roman" panose="02020603050405020304" pitchFamily="18" charset="0"/>
                <a:ea typeface="Calibri" panose="020F0502020204030204" pitchFamily="34" charset="0"/>
              </a:rPr>
              <a:t>b </a:t>
            </a:r>
            <a:r>
              <a:rPr lang="en-US" sz="1600" dirty="0">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−.15</a:t>
            </a:r>
            <a:r>
              <a:rPr lang="en-US" sz="1600" dirty="0">
                <a:latin typeface="Times New Roman" panose="02020603050405020304" pitchFamily="18" charset="0"/>
                <a:ea typeface="Calibri" panose="020F0502020204030204" pitchFamily="34" charset="0"/>
              </a:rPr>
              <a:t>, </a:t>
            </a:r>
            <a:r>
              <a:rPr lang="en-US" sz="1600" i="1" dirty="0">
                <a:latin typeface="Times New Roman" panose="02020603050405020304" pitchFamily="18" charset="0"/>
                <a:ea typeface="Calibri" panose="020F0502020204030204" pitchFamily="34" charset="0"/>
              </a:rPr>
              <a:t>SE</a:t>
            </a:r>
            <a:r>
              <a:rPr lang="en-US" sz="1600" dirty="0">
                <a:latin typeface="Times New Roman" panose="02020603050405020304" pitchFamily="18" charset="0"/>
                <a:ea typeface="Calibri" panose="020F0502020204030204" pitchFamily="34" charset="0"/>
              </a:rPr>
              <a:t> = .09,</a:t>
            </a:r>
            <a:r>
              <a:rPr lang="en-US" sz="1600" i="1" dirty="0">
                <a:latin typeface="Times New Roman" panose="02020603050405020304" pitchFamily="18" charset="0"/>
                <a:ea typeface="Calibri" panose="020F0502020204030204" pitchFamily="34" charset="0"/>
              </a:rPr>
              <a:t> p </a:t>
            </a:r>
            <a:r>
              <a:rPr lang="en-US" sz="1600" dirty="0">
                <a:latin typeface="Times New Roman" panose="02020603050405020304" pitchFamily="18" charset="0"/>
                <a:ea typeface="Calibri" panose="020F0502020204030204" pitchFamily="34" charset="0"/>
              </a:rPr>
              <a:t>&gt; .05)</a:t>
            </a:r>
            <a:endParaRPr lang="en-GB" sz="1600" dirty="0"/>
          </a:p>
        </p:txBody>
      </p:sp>
      <p:sp>
        <p:nvSpPr>
          <p:cNvPr id="13" name="Rectangle 12"/>
          <p:cNvSpPr/>
          <p:nvPr/>
        </p:nvSpPr>
        <p:spPr>
          <a:xfrm>
            <a:off x="6412957" y="1989310"/>
            <a:ext cx="2890535" cy="338554"/>
          </a:xfrm>
          <a:prstGeom prst="rect">
            <a:avLst/>
          </a:prstGeom>
        </p:spPr>
        <p:txBody>
          <a:bodyPr wrap="none">
            <a:spAutoFit/>
          </a:bodyPr>
          <a:lstStyle/>
          <a:p>
            <a:r>
              <a:rPr lang="en-US" sz="1600" dirty="0" smtClean="0">
                <a:latin typeface="Times New Roman" panose="02020603050405020304" pitchFamily="18" charset="0"/>
                <a:ea typeface="Calibri" panose="020F0502020204030204" pitchFamily="34" charset="0"/>
              </a:rPr>
              <a:t>INC </a:t>
            </a:r>
            <a:r>
              <a:rPr lang="en-US" sz="1600" dirty="0">
                <a:latin typeface="Times New Roman" panose="02020603050405020304" pitchFamily="18" charset="0"/>
                <a:ea typeface="Calibri" panose="020F0502020204030204" pitchFamily="34" charset="0"/>
              </a:rPr>
              <a:t>(</a:t>
            </a:r>
            <a:r>
              <a:rPr lang="en-US" sz="1600" i="1" dirty="0">
                <a:latin typeface="Times New Roman" panose="02020603050405020304" pitchFamily="18" charset="0"/>
                <a:ea typeface="Calibri" panose="020F0502020204030204" pitchFamily="34" charset="0"/>
              </a:rPr>
              <a:t>b </a:t>
            </a:r>
            <a:r>
              <a:rPr lang="en-US" sz="1600" dirty="0">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.66, </a:t>
            </a:r>
            <a:r>
              <a:rPr lang="en-US" sz="1600" i="1" dirty="0">
                <a:latin typeface="Times New Roman" panose="02020603050405020304" pitchFamily="18" charset="0"/>
                <a:ea typeface="Calibri" panose="020F0502020204030204" pitchFamily="34" charset="0"/>
              </a:rPr>
              <a:t>SE</a:t>
            </a:r>
            <a:r>
              <a:rPr lang="en-US" sz="1600" dirty="0">
                <a:latin typeface="Times New Roman" panose="02020603050405020304" pitchFamily="18" charset="0"/>
                <a:ea typeface="Calibri" panose="020F0502020204030204" pitchFamily="34" charset="0"/>
              </a:rPr>
              <a:t> = .12,</a:t>
            </a:r>
            <a:r>
              <a:rPr lang="en-US" sz="1600" i="1" dirty="0">
                <a:latin typeface="Times New Roman" panose="02020603050405020304" pitchFamily="18" charset="0"/>
                <a:ea typeface="Calibri" panose="020F0502020204030204" pitchFamily="34" charset="0"/>
              </a:rPr>
              <a:t> p </a:t>
            </a:r>
            <a:r>
              <a:rPr lang="en-US" sz="1600" dirty="0">
                <a:latin typeface="Times New Roman" panose="02020603050405020304" pitchFamily="18" charset="0"/>
                <a:ea typeface="Calibri" panose="020F0502020204030204" pitchFamily="34" charset="0"/>
              </a:rPr>
              <a:t>&lt; .</a:t>
            </a:r>
            <a:r>
              <a:rPr lang="en-US" sz="1600" dirty="0" smtClean="0">
                <a:latin typeface="Times New Roman" panose="02020603050405020304" pitchFamily="18" charset="0"/>
                <a:ea typeface="Calibri" panose="020F0502020204030204" pitchFamily="34" charset="0"/>
              </a:rPr>
              <a:t>001)</a:t>
            </a:r>
            <a:endParaRPr lang="en-GB" sz="1600" dirty="0"/>
          </a:p>
        </p:txBody>
      </p:sp>
      <p:sp>
        <p:nvSpPr>
          <p:cNvPr id="14" name="Rectangle 13"/>
          <p:cNvSpPr/>
          <p:nvPr/>
        </p:nvSpPr>
        <p:spPr>
          <a:xfrm>
            <a:off x="6412957" y="2364360"/>
            <a:ext cx="2866490" cy="338554"/>
          </a:xfrm>
          <a:prstGeom prst="rect">
            <a:avLst/>
          </a:prstGeom>
        </p:spPr>
        <p:txBody>
          <a:bodyPr wrap="none">
            <a:spAutoFit/>
          </a:bodyPr>
          <a:lstStyle/>
          <a:p>
            <a:r>
              <a:rPr lang="en-US" sz="1600" dirty="0" smtClean="0">
                <a:latin typeface="Times New Roman" panose="02020603050405020304" pitchFamily="18" charset="0"/>
                <a:ea typeface="Calibri" panose="020F0502020204030204" pitchFamily="34" charset="0"/>
              </a:rPr>
              <a:t>ACQ </a:t>
            </a:r>
            <a:r>
              <a:rPr lang="en-US" sz="1600" dirty="0">
                <a:latin typeface="Times New Roman" panose="02020603050405020304" pitchFamily="18" charset="0"/>
                <a:ea typeface="Calibri" panose="020F0502020204030204" pitchFamily="34" charset="0"/>
              </a:rPr>
              <a:t>(</a:t>
            </a:r>
            <a:r>
              <a:rPr lang="en-US" sz="1600" i="1" dirty="0">
                <a:latin typeface="Times New Roman" panose="02020603050405020304" pitchFamily="18" charset="0"/>
                <a:ea typeface="Calibri" panose="020F0502020204030204" pitchFamily="34" charset="0"/>
              </a:rPr>
              <a:t>b </a:t>
            </a:r>
            <a:r>
              <a:rPr lang="en-US" sz="1600" dirty="0">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.30</a:t>
            </a:r>
            <a:r>
              <a:rPr lang="en-US" sz="1600" dirty="0">
                <a:latin typeface="Times New Roman" panose="02020603050405020304" pitchFamily="18" charset="0"/>
                <a:ea typeface="Calibri" panose="020F0502020204030204" pitchFamily="34" charset="0"/>
              </a:rPr>
              <a:t>, </a:t>
            </a:r>
            <a:r>
              <a:rPr lang="en-US" sz="1600" i="1" dirty="0">
                <a:latin typeface="Times New Roman" panose="02020603050405020304" pitchFamily="18" charset="0"/>
                <a:ea typeface="Calibri" panose="020F0502020204030204" pitchFamily="34" charset="0"/>
              </a:rPr>
              <a:t>SE</a:t>
            </a:r>
            <a:r>
              <a:rPr lang="en-US" sz="1600" dirty="0">
                <a:latin typeface="Times New Roman" panose="02020603050405020304" pitchFamily="18" charset="0"/>
                <a:ea typeface="Calibri" panose="020F0502020204030204" pitchFamily="34" charset="0"/>
              </a:rPr>
              <a:t> = .12,</a:t>
            </a:r>
            <a:r>
              <a:rPr lang="en-US" sz="1600" i="1" dirty="0">
                <a:latin typeface="Times New Roman" panose="02020603050405020304" pitchFamily="18" charset="0"/>
                <a:ea typeface="Calibri" panose="020F0502020204030204" pitchFamily="34" charset="0"/>
              </a:rPr>
              <a:t> p </a:t>
            </a:r>
            <a:r>
              <a:rPr lang="en-US" sz="1600" dirty="0">
                <a:latin typeface="Times New Roman" panose="02020603050405020304" pitchFamily="18" charset="0"/>
                <a:ea typeface="Calibri" panose="020F0502020204030204" pitchFamily="34" charset="0"/>
              </a:rPr>
              <a:t>&lt; .</a:t>
            </a:r>
            <a:r>
              <a:rPr lang="en-US" sz="1600" dirty="0" smtClean="0">
                <a:latin typeface="Times New Roman" panose="02020603050405020304" pitchFamily="18" charset="0"/>
                <a:ea typeface="Calibri" panose="020F0502020204030204" pitchFamily="34" charset="0"/>
              </a:rPr>
              <a:t>05)</a:t>
            </a:r>
            <a:endParaRPr lang="en-GB" sz="1600" dirty="0"/>
          </a:p>
        </p:txBody>
      </p:sp>
      <p:sp>
        <p:nvSpPr>
          <p:cNvPr id="15" name="Rectangle 14"/>
          <p:cNvSpPr/>
          <p:nvPr/>
        </p:nvSpPr>
        <p:spPr>
          <a:xfrm>
            <a:off x="6781424" y="4977530"/>
            <a:ext cx="1664238" cy="338554"/>
          </a:xfrm>
          <a:prstGeom prst="rect">
            <a:avLst/>
          </a:prstGeom>
        </p:spPr>
        <p:txBody>
          <a:bodyPr wrap="none">
            <a:spAutoFit/>
          </a:bodyPr>
          <a:lstStyle/>
          <a:p>
            <a:r>
              <a:rPr lang="en-GB" sz="1600" dirty="0">
                <a:latin typeface="Times New Roman" panose="02020603050405020304" pitchFamily="18" charset="0"/>
                <a:ea typeface="Calibri" panose="020F0502020204030204" pitchFamily="34" charset="0"/>
              </a:rPr>
              <a:t>(R</a:t>
            </a:r>
            <a:r>
              <a:rPr lang="en-GB" sz="1600" baseline="30000" dirty="0">
                <a:latin typeface="Times New Roman" panose="02020603050405020304" pitchFamily="18" charset="0"/>
                <a:ea typeface="Calibri" panose="020F0502020204030204" pitchFamily="34" charset="0"/>
              </a:rPr>
              <a:t>2 </a:t>
            </a:r>
            <a:r>
              <a:rPr lang="en-GB" sz="1600" dirty="0">
                <a:latin typeface="Times New Roman" panose="02020603050405020304" pitchFamily="18" charset="0"/>
                <a:ea typeface="Calibri" panose="020F0502020204030204" pitchFamily="34" charset="0"/>
              </a:rPr>
              <a:t>= .</a:t>
            </a:r>
            <a:r>
              <a:rPr lang="en-GB" sz="1600" dirty="0" smtClean="0">
                <a:latin typeface="Times New Roman" panose="02020603050405020304" pitchFamily="18" charset="0"/>
                <a:ea typeface="Calibri" panose="020F0502020204030204" pitchFamily="34" charset="0"/>
              </a:rPr>
              <a:t>48  </a:t>
            </a:r>
            <a:r>
              <a:rPr lang="en-US" sz="1600" i="1" dirty="0">
                <a:latin typeface="Times New Roman" panose="02020603050405020304" pitchFamily="18" charset="0"/>
                <a:ea typeface="Calibri" panose="020F0502020204030204" pitchFamily="34" charset="0"/>
              </a:rPr>
              <a:t>p </a:t>
            </a:r>
            <a:r>
              <a:rPr lang="en-US" sz="1600" dirty="0">
                <a:latin typeface="Times New Roman" panose="02020603050405020304" pitchFamily="18" charset="0"/>
                <a:ea typeface="Calibri" panose="020F0502020204030204" pitchFamily="34" charset="0"/>
              </a:rPr>
              <a:t>&gt; .05</a:t>
            </a:r>
            <a:r>
              <a:rPr lang="en-GB" sz="1600" dirty="0" smtClean="0">
                <a:latin typeface="Times New Roman" panose="02020603050405020304" pitchFamily="18" charset="0"/>
                <a:ea typeface="Calibri" panose="020F0502020204030204" pitchFamily="34" charset="0"/>
              </a:rPr>
              <a:t>)</a:t>
            </a:r>
            <a:endParaRPr lang="en-GB" sz="1600" dirty="0"/>
          </a:p>
        </p:txBody>
      </p:sp>
      <p:sp>
        <p:nvSpPr>
          <p:cNvPr id="16" name="Rectangle 15"/>
          <p:cNvSpPr/>
          <p:nvPr/>
        </p:nvSpPr>
        <p:spPr>
          <a:xfrm>
            <a:off x="4897581" y="5633147"/>
            <a:ext cx="6096000" cy="619208"/>
          </a:xfrm>
          <a:prstGeom prst="rect">
            <a:avLst/>
          </a:prstGeom>
        </p:spPr>
        <p:txBody>
          <a:bodyPr>
            <a:spAutoFit/>
          </a:bodyPr>
          <a:lstStyle/>
          <a:p>
            <a:pPr marL="457200" indent="-457200">
              <a:lnSpc>
                <a:spcPct val="107000"/>
              </a:lnSpc>
              <a:spcAft>
                <a:spcPts val="800"/>
              </a:spcAft>
            </a:pPr>
            <a:r>
              <a:rPr lang="en-GB" sz="1400" dirty="0" smtClean="0">
                <a:ea typeface="Calibri" panose="020F0502020204030204" pitchFamily="34" charset="0"/>
                <a:cs typeface="Times New Roman" panose="02020603050405020304" pitchFamily="18" charset="0"/>
              </a:rPr>
              <a:t>H3</a:t>
            </a:r>
            <a:r>
              <a:rPr lang="en-GB" sz="1400" dirty="0">
                <a:ea typeface="Calibri" panose="020F0502020204030204" pitchFamily="34" charset="0"/>
                <a:cs typeface="Times New Roman" panose="02020603050405020304" pitchFamily="18" charset="0"/>
              </a:rPr>
              <a:t>	The strength of the relationships proposed in H1 and H2 differ between acquired and non-acquired groups of </a:t>
            </a:r>
            <a:r>
              <a:rPr lang="en-GB" sz="1400" dirty="0" smtClean="0">
                <a:ea typeface="Calibri" panose="020F0502020204030204" pitchFamily="34" charset="0"/>
                <a:cs typeface="Times New Roman" panose="02020603050405020304" pitchFamily="18" charset="0"/>
              </a:rPr>
              <a:t>FLEs</a:t>
            </a:r>
            <a:r>
              <a:rPr lang="en-GB" dirty="0">
                <a:ea typeface="Calibri" panose="020F0502020204030204" pitchFamily="34" charset="0"/>
                <a:cs typeface="Times New Roman" panose="02020603050405020304" pitchFamily="18" charset="0"/>
              </a:rPr>
              <a:t> </a:t>
            </a:r>
            <a:r>
              <a:rPr lang="en-GB" dirty="0" smtClean="0">
                <a:ea typeface="Calibri" panose="020F0502020204030204" pitchFamily="34" charset="0"/>
                <a:cs typeface="Times New Roman" panose="02020603050405020304" pitchFamily="18" charset="0"/>
              </a:rPr>
              <a:t>: </a:t>
            </a:r>
            <a:r>
              <a:rPr lang="en-GB" sz="1400" b="1" dirty="0" smtClean="0">
                <a:ea typeface="Calibri" panose="020F0502020204030204" pitchFamily="34" charset="0"/>
                <a:cs typeface="Times New Roman" panose="02020603050405020304" pitchFamily="18" charset="0"/>
              </a:rPr>
              <a:t>supported</a:t>
            </a:r>
            <a:endParaRPr lang="en-GB" sz="1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11640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254288"/>
            <a:ext cx="10515600" cy="1325563"/>
          </a:xfrm>
        </p:spPr>
        <p:txBody>
          <a:bodyPr>
            <a:normAutofit/>
          </a:bodyPr>
          <a:lstStyle/>
          <a:p>
            <a:r>
              <a:rPr lang="en-GB" sz="3600" dirty="0" smtClean="0"/>
              <a:t>The results and implications! </a:t>
            </a:r>
            <a:endParaRPr lang="en-GB" sz="3600" dirty="0"/>
          </a:p>
        </p:txBody>
      </p:sp>
      <p:sp>
        <p:nvSpPr>
          <p:cNvPr id="3" name="Rectangle 2"/>
          <p:cNvSpPr/>
          <p:nvPr/>
        </p:nvSpPr>
        <p:spPr>
          <a:xfrm>
            <a:off x="764309" y="1579851"/>
            <a:ext cx="7758544" cy="830997"/>
          </a:xfrm>
          <a:prstGeom prst="rect">
            <a:avLst/>
          </a:prstGeom>
        </p:spPr>
        <p:txBody>
          <a:bodyPr wrap="square">
            <a:spAutoFit/>
          </a:bodyPr>
          <a:lstStyle/>
          <a:p>
            <a:endParaRPr lang="en-GB" sz="1600" b="1" dirty="0" smtClean="0"/>
          </a:p>
          <a:p>
            <a:endParaRPr lang="en-GB" sz="1600" b="1" dirty="0" smtClean="0"/>
          </a:p>
          <a:p>
            <a:endParaRPr lang="en-GB" sz="1600" b="1" dirty="0" smtClean="0"/>
          </a:p>
        </p:txBody>
      </p:sp>
      <p:sp>
        <p:nvSpPr>
          <p:cNvPr id="4" name="Rectangle 3"/>
          <p:cNvSpPr/>
          <p:nvPr/>
        </p:nvSpPr>
        <p:spPr>
          <a:xfrm>
            <a:off x="905163" y="2198687"/>
            <a:ext cx="10852728" cy="3536033"/>
          </a:xfrm>
          <a:prstGeom prst="rect">
            <a:avLst/>
          </a:prstGeom>
        </p:spPr>
        <p:txBody>
          <a:bodyPr wrap="square">
            <a:spAutoFit/>
          </a:bodyPr>
          <a:lstStyle/>
          <a:p>
            <a:pPr>
              <a:lnSpc>
                <a:spcPct val="107000"/>
              </a:lnSpc>
              <a:spcAft>
                <a:spcPts val="800"/>
              </a:spcAft>
            </a:pPr>
            <a:r>
              <a:rPr lang="en-GB" dirty="0" smtClean="0">
                <a:ea typeface="Calibri" panose="020F0502020204030204" pitchFamily="34" charset="0"/>
                <a:cs typeface="Times New Roman" panose="02020603050405020304" pitchFamily="18" charset="0"/>
              </a:rPr>
              <a:t>Conventionally, the expectation is six years after an acquisition those from the acquired organisation are integrated into the acquiring and are ‘normalised’ and similar to the incumbent FLEs, yet: </a:t>
            </a:r>
          </a:p>
          <a:p>
            <a:pPr>
              <a:lnSpc>
                <a:spcPct val="107000"/>
              </a:lnSpc>
              <a:spcAft>
                <a:spcPts val="800"/>
              </a:spcAft>
            </a:pPr>
            <a:endParaRPr lang="en-GB"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The sense of belonging of  FLEs from </a:t>
            </a:r>
            <a:r>
              <a:rPr lang="en-GB" dirty="0">
                <a:ea typeface="Calibri" panose="020F0502020204030204" pitchFamily="34" charset="0"/>
                <a:cs typeface="Times New Roman" panose="02020603050405020304" pitchFamily="18" charset="0"/>
              </a:rPr>
              <a:t>the acquired </a:t>
            </a:r>
            <a:r>
              <a:rPr lang="en-GB" dirty="0" smtClean="0">
                <a:ea typeface="Calibri" panose="020F0502020204030204" pitchFamily="34" charset="0"/>
                <a:cs typeface="Times New Roman" panose="02020603050405020304" pitchFamily="18" charset="0"/>
              </a:rPr>
              <a:t>organisation  </a:t>
            </a:r>
            <a:r>
              <a:rPr lang="en-GB" dirty="0">
                <a:ea typeface="Calibri" panose="020F0502020204030204" pitchFamily="34" charset="0"/>
                <a:cs typeface="Times New Roman" panose="02020603050405020304" pitchFamily="18" charset="0"/>
              </a:rPr>
              <a:t>is only influenced by the construed external reputation of the retailer. </a:t>
            </a:r>
          </a:p>
          <a:p>
            <a:pPr marL="285750" indent="-28575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Incumbent FLEs </a:t>
            </a:r>
            <a:r>
              <a:rPr lang="en-GB" dirty="0">
                <a:ea typeface="Calibri" panose="020F0502020204030204" pitchFamily="34" charset="0"/>
                <a:cs typeface="Times New Roman" panose="02020603050405020304" pitchFamily="18" charset="0"/>
              </a:rPr>
              <a:t>sense of belonging is also influenced by internal strategic information such as mission and vision dissemination. </a:t>
            </a:r>
            <a:endParaRPr lang="en-GB"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Overall the relationship between mission and vision dissemination and organisation identification is influenced by both employee type and perceived external reputation (three way interaction).</a:t>
            </a:r>
          </a:p>
          <a:p>
            <a:pPr>
              <a:lnSpc>
                <a:spcPct val="107000"/>
              </a:lnSpc>
              <a:spcAft>
                <a:spcPts val="800"/>
              </a:spcAft>
            </a:pPr>
            <a:endParaRPr lang="en-GB"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187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254288"/>
            <a:ext cx="10515600" cy="1325563"/>
          </a:xfrm>
        </p:spPr>
        <p:txBody>
          <a:bodyPr>
            <a:normAutofit/>
          </a:bodyPr>
          <a:lstStyle/>
          <a:p>
            <a:r>
              <a:rPr lang="en-GB" sz="3600" dirty="0" smtClean="0"/>
              <a:t>The results and implications! </a:t>
            </a:r>
            <a:endParaRPr lang="en-GB" sz="3600" dirty="0"/>
          </a:p>
        </p:txBody>
      </p:sp>
      <p:sp>
        <p:nvSpPr>
          <p:cNvPr id="3" name="Rectangle 2"/>
          <p:cNvSpPr/>
          <p:nvPr/>
        </p:nvSpPr>
        <p:spPr>
          <a:xfrm>
            <a:off x="764309" y="1579851"/>
            <a:ext cx="7758544" cy="830997"/>
          </a:xfrm>
          <a:prstGeom prst="rect">
            <a:avLst/>
          </a:prstGeom>
        </p:spPr>
        <p:txBody>
          <a:bodyPr wrap="square">
            <a:spAutoFit/>
          </a:bodyPr>
          <a:lstStyle/>
          <a:p>
            <a:endParaRPr lang="en-GB" sz="1600" b="1" dirty="0" smtClean="0"/>
          </a:p>
          <a:p>
            <a:endParaRPr lang="en-GB" sz="1600" b="1" dirty="0" smtClean="0"/>
          </a:p>
          <a:p>
            <a:endParaRPr lang="en-GB" sz="1600" b="1" dirty="0" smtClean="0"/>
          </a:p>
        </p:txBody>
      </p:sp>
      <p:sp>
        <p:nvSpPr>
          <p:cNvPr id="4" name="Rectangle 3"/>
          <p:cNvSpPr/>
          <p:nvPr/>
        </p:nvSpPr>
        <p:spPr>
          <a:xfrm>
            <a:off x="905163" y="1275484"/>
            <a:ext cx="10852728" cy="5461110"/>
          </a:xfrm>
          <a:prstGeom prst="rect">
            <a:avLst/>
          </a:prstGeom>
        </p:spPr>
        <p:txBody>
          <a:bodyPr wrap="square">
            <a:spAutoFit/>
          </a:bodyPr>
          <a:lstStyle/>
          <a:p>
            <a:pPr>
              <a:lnSpc>
                <a:spcPct val="107000"/>
              </a:lnSpc>
              <a:spcAft>
                <a:spcPts val="800"/>
              </a:spcAft>
            </a:pPr>
            <a:r>
              <a:rPr lang="en-GB" dirty="0" smtClean="0">
                <a:ea typeface="Calibri" panose="020F0502020204030204" pitchFamily="34" charset="0"/>
                <a:cs typeface="Times New Roman" panose="02020603050405020304" pitchFamily="18" charset="0"/>
              </a:rPr>
              <a:t>The implications:</a:t>
            </a:r>
          </a:p>
          <a:p>
            <a:pPr>
              <a:lnSpc>
                <a:spcPct val="107000"/>
              </a:lnSpc>
              <a:spcAft>
                <a:spcPts val="800"/>
              </a:spcAft>
            </a:pPr>
            <a:endParaRPr lang="en-GB"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Even though acquired FLEs six years after post acquisition, by tenure, appear integrated their form of integration is likely to be different from incumbent FLEs. Therefore, integration for acquired FLEs is not necessarily manifested as ‘being the same’ as incumbent FLEs. </a:t>
            </a:r>
            <a:endParaRPr lang="en-GB"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Integration is therefore not homogenous but heterogeneous. </a:t>
            </a:r>
            <a:r>
              <a:rPr lang="en-GB" dirty="0">
                <a:ea typeface="Calibri" panose="020F0502020204030204" pitchFamily="34" charset="0"/>
                <a:cs typeface="Times New Roman" panose="02020603050405020304" pitchFamily="18" charset="0"/>
              </a:rPr>
              <a:t>A</a:t>
            </a:r>
            <a:r>
              <a:rPr lang="en-GB" dirty="0" smtClean="0">
                <a:ea typeface="Calibri" panose="020F0502020204030204" pitchFamily="34" charset="0"/>
                <a:cs typeface="Times New Roman" panose="02020603050405020304" pitchFamily="18" charset="0"/>
              </a:rPr>
              <a:t>cquired employees were a separate group on entry and to a certain degree remain a separate group.</a:t>
            </a:r>
          </a:p>
          <a:p>
            <a:pPr marL="285750" indent="-285750">
              <a:lnSpc>
                <a:spcPct val="107000"/>
              </a:lnSpc>
              <a:spcAft>
                <a:spcPts val="80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For acquired FLEs reliance upon external reputational cues alone suggests an external orientation. Very different challenge for management to maintain their sense of belonging as against incumbent FLEs. </a:t>
            </a:r>
          </a:p>
          <a:p>
            <a:pPr marL="285750" indent="-285750">
              <a:lnSpc>
                <a:spcPct val="107000"/>
              </a:lnSpc>
              <a:spcAft>
                <a:spcPts val="80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smtClean="0">
                <a:ea typeface="Calibri" panose="020F0502020204030204" pitchFamily="34" charset="0"/>
                <a:cs typeface="Times New Roman" panose="02020603050405020304" pitchFamily="18" charset="0"/>
              </a:rPr>
              <a:t>No doubt a management working assumption is that FLEs are a homogenous working group that are interested and influenced by the importance of the organisations direction, purpose and so on.</a:t>
            </a:r>
          </a:p>
          <a:p>
            <a:pPr>
              <a:lnSpc>
                <a:spcPct val="107000"/>
              </a:lnSpc>
              <a:spcAft>
                <a:spcPts val="800"/>
              </a:spcAft>
            </a:pPr>
            <a:endParaRPr lang="en-GB"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79803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0E493-D2E9-BD49-8CFA-CCCADDF7E5D6}"/>
              </a:ext>
            </a:extLst>
          </p:cNvPr>
          <p:cNvPicPr>
            <a:picLocks noChangeAspect="1"/>
          </p:cNvPicPr>
          <p:nvPr/>
        </p:nvPicPr>
        <p:blipFill>
          <a:blip r:embed="rId3"/>
          <a:stretch>
            <a:fillRect/>
          </a:stretch>
        </p:blipFill>
        <p:spPr>
          <a:xfrm>
            <a:off x="0" y="6350"/>
            <a:ext cx="12192000" cy="6845300"/>
          </a:xfrm>
          <a:prstGeom prst="rect">
            <a:avLst/>
          </a:prstGeom>
        </p:spPr>
      </p:pic>
      <p:sp>
        <p:nvSpPr>
          <p:cNvPr id="5" name="TextBox 4"/>
          <p:cNvSpPr txBox="1"/>
          <p:nvPr/>
        </p:nvSpPr>
        <p:spPr>
          <a:xfrm>
            <a:off x="858078" y="1917245"/>
            <a:ext cx="10475843" cy="1015663"/>
          </a:xfrm>
          <a:prstGeom prst="rect">
            <a:avLst/>
          </a:prstGeom>
          <a:noFill/>
        </p:spPr>
        <p:txBody>
          <a:bodyPr wrap="square" rtlCol="0">
            <a:spAutoFit/>
          </a:bodyPr>
          <a:lstStyle/>
          <a:p>
            <a:pPr algn="ctr"/>
            <a:r>
              <a:rPr lang="en-US" sz="6000" b="1" dirty="0" smtClean="0">
                <a:solidFill>
                  <a:schemeClr val="bg1"/>
                </a:solidFill>
                <a:latin typeface="+mj-lt"/>
              </a:rPr>
              <a:t>Thank you!</a:t>
            </a:r>
          </a:p>
        </p:txBody>
      </p:sp>
    </p:spTree>
    <p:extLst>
      <p:ext uri="{BB962C8B-B14F-4D97-AF65-F5344CB8AC3E}">
        <p14:creationId xmlns:p14="http://schemas.microsoft.com/office/powerpoint/2010/main" val="2290315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6400" y="600168"/>
            <a:ext cx="6096000" cy="5522217"/>
          </a:xfrm>
          <a:prstGeom prst="rect">
            <a:avLst/>
          </a:prstGeom>
        </p:spPr>
        <p:txBody>
          <a:bodyPr>
            <a:spAutoFit/>
          </a:bodyPr>
          <a:lstStyle/>
          <a:p>
            <a:pPr>
              <a:lnSpc>
                <a:spcPct val="107000"/>
              </a:lnSpc>
              <a:spcAft>
                <a:spcPts val="800"/>
              </a:spcAft>
            </a:pPr>
            <a:r>
              <a:rPr lang="en-GB" sz="900" b="1" dirty="0" smtClean="0">
                <a:latin typeface="Times New Roman" panose="02020603050405020304" pitchFamily="18" charset="0"/>
                <a:ea typeface="Calibri" panose="020F0502020204030204" pitchFamily="34" charset="0"/>
                <a:cs typeface="Times New Roman" panose="02020603050405020304" pitchFamily="18" charset="0"/>
              </a:rPr>
              <a:t>Key references</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US" sz="900" dirty="0" err="1">
                <a:latin typeface="Times New Roman" panose="02020603050405020304" pitchFamily="18" charset="0"/>
                <a:ea typeface="Calibri" panose="020F0502020204030204" pitchFamily="34" charset="0"/>
                <a:cs typeface="Times New Roman" panose="02020603050405020304" pitchFamily="18" charset="0"/>
              </a:rPr>
              <a:t>Ashforth</a:t>
            </a:r>
            <a:r>
              <a:rPr lang="en-US" sz="900" dirty="0">
                <a:latin typeface="Times New Roman" panose="02020603050405020304" pitchFamily="18" charset="0"/>
                <a:ea typeface="Calibri" panose="020F0502020204030204" pitchFamily="34" charset="0"/>
                <a:cs typeface="Times New Roman" panose="02020603050405020304" pitchFamily="18" charset="0"/>
              </a:rPr>
              <a:t>, B.E., Harrison, S.H., and Corley, K.G. (2008) ‘Identiﬁcation in organizations: an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examination of four fundamental questions’, </a:t>
            </a:r>
            <a:r>
              <a:rPr lang="en-US" sz="900" i="1" dirty="0">
                <a:latin typeface="Times New Roman" panose="02020603050405020304" pitchFamily="18" charset="0"/>
                <a:ea typeface="Calibri" panose="020F0502020204030204" pitchFamily="34" charset="0"/>
                <a:cs typeface="Times New Roman" panose="02020603050405020304" pitchFamily="18" charset="0"/>
              </a:rPr>
              <a:t>Journal of Management</a:t>
            </a:r>
            <a:r>
              <a:rPr lang="en-US" sz="900" dirty="0">
                <a:latin typeface="Times New Roman" panose="02020603050405020304" pitchFamily="18" charset="0"/>
                <a:ea typeface="Calibri" panose="020F0502020204030204" pitchFamily="34" charset="0"/>
                <a:cs typeface="Times New Roman" panose="02020603050405020304" pitchFamily="18" charset="0"/>
              </a:rPr>
              <a:t>, 34, 325– 374.</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He, H., and Brown, A.D. (2013) ‘Organizational identity and organizational identiﬁcation: a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review of the literature and suggestions for future research’ </a:t>
            </a:r>
            <a:r>
              <a:rPr lang="en-US" sz="900" i="1" dirty="0">
                <a:latin typeface="Times New Roman" panose="02020603050405020304" pitchFamily="18" charset="0"/>
                <a:ea typeface="Calibri" panose="020F0502020204030204" pitchFamily="34" charset="0"/>
                <a:cs typeface="Times New Roman" panose="02020603050405020304" pitchFamily="18" charset="0"/>
              </a:rPr>
              <a:t>Group &amp; Organization Management</a:t>
            </a:r>
            <a:r>
              <a:rPr lang="en-US" sz="900" dirty="0">
                <a:latin typeface="Times New Roman" panose="02020603050405020304" pitchFamily="18" charset="0"/>
                <a:ea typeface="Calibri" panose="020F0502020204030204" pitchFamily="34" charset="0"/>
                <a:cs typeface="Times New Roman" panose="02020603050405020304" pitchFamily="18" charset="0"/>
              </a:rPr>
              <a:t>, 38, 3–35.</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Helm, S. (2013) ‘A matter of reputation and pride: Associations between perceived external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reputation, pride in membership, job satisfaction and turnover intentions’ </a:t>
            </a:r>
            <a:r>
              <a:rPr lang="en-US" sz="900" i="1" dirty="0">
                <a:latin typeface="Times New Roman" panose="02020603050405020304" pitchFamily="18" charset="0"/>
                <a:ea typeface="Calibri" panose="020F0502020204030204" pitchFamily="34" charset="0"/>
                <a:cs typeface="Times New Roman" panose="02020603050405020304" pitchFamily="18" charset="0"/>
              </a:rPr>
              <a:t>British Journal of Management,</a:t>
            </a:r>
            <a:r>
              <a:rPr lang="en-US" sz="900" dirty="0">
                <a:latin typeface="Times New Roman" panose="02020603050405020304" pitchFamily="18" charset="0"/>
                <a:ea typeface="Calibri" panose="020F0502020204030204" pitchFamily="34" charset="0"/>
                <a:cs typeface="Times New Roman" panose="02020603050405020304" pitchFamily="18" charset="0"/>
              </a:rPr>
              <a:t> 24(4), 542-556.</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err="1">
                <a:latin typeface="Times New Roman" panose="02020603050405020304" pitchFamily="18" charset="0"/>
                <a:ea typeface="Calibri" panose="020F0502020204030204" pitchFamily="34" charset="0"/>
                <a:cs typeface="Times New Roman" panose="02020603050405020304" pitchFamily="18" charset="0"/>
              </a:rPr>
              <a:t>Mael</a:t>
            </a:r>
            <a:r>
              <a:rPr lang="en-US" sz="900" dirty="0">
                <a:latin typeface="Times New Roman" panose="02020603050405020304" pitchFamily="18" charset="0"/>
                <a:ea typeface="Calibri" panose="020F0502020204030204" pitchFamily="34" charset="0"/>
                <a:cs typeface="Times New Roman" panose="02020603050405020304" pitchFamily="18" charset="0"/>
              </a:rPr>
              <a:t>, F., and </a:t>
            </a:r>
            <a:r>
              <a:rPr lang="en-US" sz="900" dirty="0" err="1">
                <a:latin typeface="Times New Roman" panose="02020603050405020304" pitchFamily="18" charset="0"/>
                <a:ea typeface="Calibri" panose="020F0502020204030204" pitchFamily="34" charset="0"/>
                <a:cs typeface="Times New Roman" panose="02020603050405020304" pitchFamily="18" charset="0"/>
              </a:rPr>
              <a:t>Ashforth</a:t>
            </a:r>
            <a:r>
              <a:rPr lang="en-US" sz="900" dirty="0">
                <a:latin typeface="Times New Roman" panose="02020603050405020304" pitchFamily="18" charset="0"/>
                <a:ea typeface="Calibri" panose="020F0502020204030204" pitchFamily="34" charset="0"/>
                <a:cs typeface="Times New Roman" panose="02020603050405020304" pitchFamily="18" charset="0"/>
              </a:rPr>
              <a:t>, B. E. (1992) ‘Alumni and their alma mater: A partial test of the reformulated model of organizational identification’ </a:t>
            </a:r>
            <a:r>
              <a:rPr lang="en-US" sz="900" i="1" dirty="0">
                <a:latin typeface="Times New Roman" panose="02020603050405020304" pitchFamily="18" charset="0"/>
                <a:ea typeface="Calibri" panose="020F0502020204030204" pitchFamily="34" charset="0"/>
                <a:cs typeface="Times New Roman" panose="02020603050405020304" pitchFamily="18" charset="0"/>
              </a:rPr>
              <a:t>Journal of Organizational Behavior</a:t>
            </a:r>
            <a:r>
              <a:rPr lang="en-US" sz="900" dirty="0">
                <a:latin typeface="Times New Roman" panose="02020603050405020304" pitchFamily="18" charset="0"/>
                <a:ea typeface="Calibri" panose="020F0502020204030204" pitchFamily="34" charset="0"/>
                <a:cs typeface="Times New Roman" panose="02020603050405020304" pitchFamily="18" charset="0"/>
              </a:rPr>
              <a:t>, 13(2), 103-123.</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Meyer, J. P., Becker, T. E., and van Dick, R. (2006) ‘Social identities and commitments at work: toward an integrative model’, </a:t>
            </a:r>
            <a:r>
              <a:rPr lang="en-US" sz="900" i="1" dirty="0">
                <a:latin typeface="Times New Roman" panose="02020603050405020304" pitchFamily="18" charset="0"/>
                <a:ea typeface="Calibri" panose="020F0502020204030204" pitchFamily="34" charset="0"/>
                <a:cs typeface="Times New Roman" panose="02020603050405020304" pitchFamily="18" charset="0"/>
              </a:rPr>
              <a:t>Journal of Organizational Behavior</a:t>
            </a:r>
            <a:r>
              <a:rPr lang="en-US" sz="900" dirty="0">
                <a:latin typeface="Times New Roman" panose="02020603050405020304" pitchFamily="18" charset="0"/>
                <a:ea typeface="Calibri" panose="020F0502020204030204" pitchFamily="34" charset="0"/>
                <a:cs typeface="Times New Roman" panose="02020603050405020304" pitchFamily="18" charset="0"/>
              </a:rPr>
              <a:t>, 27(5), 665-683.</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err="1">
                <a:latin typeface="Times New Roman" panose="02020603050405020304" pitchFamily="18" charset="0"/>
                <a:ea typeface="Calibri" panose="020F0502020204030204" pitchFamily="34" charset="0"/>
                <a:cs typeface="Times New Roman" panose="02020603050405020304" pitchFamily="18" charset="0"/>
              </a:rPr>
              <a:t>Schaarschmidt</a:t>
            </a:r>
            <a:r>
              <a:rPr lang="en-GB" sz="900" dirty="0">
                <a:latin typeface="Times New Roman" panose="02020603050405020304" pitchFamily="18" charset="0"/>
                <a:ea typeface="Calibri" panose="020F0502020204030204" pitchFamily="34" charset="0"/>
                <a:cs typeface="Times New Roman" panose="02020603050405020304" pitchFamily="18" charset="0"/>
              </a:rPr>
              <a:t>, M., and </a:t>
            </a:r>
            <a:r>
              <a:rPr lang="en-GB" sz="900" dirty="0" err="1">
                <a:latin typeface="Times New Roman" panose="02020603050405020304" pitchFamily="18" charset="0"/>
                <a:ea typeface="Calibri" panose="020F0502020204030204" pitchFamily="34" charset="0"/>
                <a:cs typeface="Times New Roman" panose="02020603050405020304" pitchFamily="18" charset="0"/>
              </a:rPr>
              <a:t>Könsgen</a:t>
            </a:r>
            <a:r>
              <a:rPr lang="en-GB" sz="900" dirty="0">
                <a:latin typeface="Times New Roman" panose="02020603050405020304" pitchFamily="18" charset="0"/>
                <a:ea typeface="Calibri" panose="020F0502020204030204" pitchFamily="34" charset="0"/>
                <a:cs typeface="Times New Roman" panose="02020603050405020304" pitchFamily="18" charset="0"/>
              </a:rPr>
              <a:t>, R. (2020) ‘Good citizen, good ambassador? Linking employees' reputation perceptions with supportive behaviour on Twitter’ </a:t>
            </a:r>
            <a:r>
              <a:rPr lang="en-GB" sz="900" i="1" dirty="0">
                <a:latin typeface="Times New Roman" panose="02020603050405020304" pitchFamily="18" charset="0"/>
                <a:ea typeface="Calibri" panose="020F0502020204030204" pitchFamily="34" charset="0"/>
                <a:cs typeface="Times New Roman" panose="02020603050405020304" pitchFamily="18" charset="0"/>
              </a:rPr>
              <a:t>Journal of Business Research</a:t>
            </a:r>
            <a:r>
              <a:rPr lang="en-GB" sz="900" dirty="0">
                <a:latin typeface="Times New Roman" panose="02020603050405020304" pitchFamily="18" charset="0"/>
                <a:ea typeface="Calibri" panose="020F0502020204030204" pitchFamily="34" charset="0"/>
                <a:cs typeface="Times New Roman" panose="02020603050405020304" pitchFamily="18" charset="0"/>
              </a:rPr>
              <a:t>, 117, 754-763.</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err="1">
                <a:latin typeface="Times New Roman" panose="02020603050405020304" pitchFamily="18" charset="0"/>
                <a:ea typeface="Calibri" panose="020F0502020204030204" pitchFamily="34" charset="0"/>
                <a:cs typeface="Times New Roman" panose="02020603050405020304" pitchFamily="18" charset="0"/>
              </a:rPr>
              <a:t>Simões</a:t>
            </a:r>
            <a:r>
              <a:rPr lang="en-US" sz="900" dirty="0">
                <a:latin typeface="Times New Roman" panose="02020603050405020304" pitchFamily="18" charset="0"/>
                <a:ea typeface="Calibri" panose="020F0502020204030204" pitchFamily="34" charset="0"/>
                <a:cs typeface="Times New Roman" panose="02020603050405020304" pitchFamily="18" charset="0"/>
              </a:rPr>
              <a:t>, C., </a:t>
            </a:r>
            <a:r>
              <a:rPr lang="en-US" sz="900" dirty="0" err="1">
                <a:latin typeface="Times New Roman" panose="02020603050405020304" pitchFamily="18" charset="0"/>
                <a:ea typeface="Calibri" panose="020F0502020204030204" pitchFamily="34" charset="0"/>
                <a:cs typeface="Times New Roman" panose="02020603050405020304" pitchFamily="18" charset="0"/>
              </a:rPr>
              <a:t>Dibb</a:t>
            </a:r>
            <a:r>
              <a:rPr lang="en-US" sz="900" dirty="0">
                <a:latin typeface="Times New Roman" panose="02020603050405020304" pitchFamily="18" charset="0"/>
                <a:ea typeface="Calibri" panose="020F0502020204030204" pitchFamily="34" charset="0"/>
                <a:cs typeface="Times New Roman" panose="02020603050405020304" pitchFamily="18" charset="0"/>
              </a:rPr>
              <a:t>, S., &amp; Fisk, R. P. (2005) ‘Managing Corporate Identity: An internal Perspective’  </a:t>
            </a:r>
            <a:r>
              <a:rPr lang="en-US" sz="900" i="1" dirty="0">
                <a:latin typeface="Times New Roman" panose="02020603050405020304" pitchFamily="18" charset="0"/>
                <a:ea typeface="Calibri" panose="020F0502020204030204" pitchFamily="34" charset="0"/>
                <a:cs typeface="Times New Roman" panose="02020603050405020304" pitchFamily="18" charset="0"/>
              </a:rPr>
              <a:t>Journal of the Academy of Marketing Science</a:t>
            </a:r>
            <a:r>
              <a:rPr lang="en-US" sz="900" dirty="0">
                <a:latin typeface="Times New Roman" panose="02020603050405020304" pitchFamily="18" charset="0"/>
                <a:ea typeface="Calibri" panose="020F0502020204030204" pitchFamily="34" charset="0"/>
                <a:cs typeface="Times New Roman" panose="02020603050405020304" pitchFamily="18" charset="0"/>
              </a:rPr>
              <a:t>, 33(2), 153-168.</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latin typeface="Times New Roman" panose="02020603050405020304" pitchFamily="18" charset="0"/>
                <a:ea typeface="Calibri" panose="020F0502020204030204" pitchFamily="34" charset="0"/>
                <a:cs typeface="Times New Roman" panose="02020603050405020304" pitchFamily="18" charset="0"/>
              </a:rPr>
              <a:t>Sung, W., </a:t>
            </a:r>
            <a:r>
              <a:rPr lang="en-GB" sz="900" dirty="0" err="1">
                <a:latin typeface="Times New Roman" panose="02020603050405020304" pitchFamily="18" charset="0"/>
                <a:ea typeface="Calibri" panose="020F0502020204030204" pitchFamily="34" charset="0"/>
                <a:cs typeface="Times New Roman" panose="02020603050405020304" pitchFamily="18" charset="0"/>
              </a:rPr>
              <a:t>Woehler</a:t>
            </a:r>
            <a:r>
              <a:rPr lang="en-GB" sz="900" dirty="0">
                <a:latin typeface="Times New Roman" panose="02020603050405020304" pitchFamily="18" charset="0"/>
                <a:ea typeface="Calibri" panose="020F0502020204030204" pitchFamily="34" charset="0"/>
                <a:cs typeface="Times New Roman" panose="02020603050405020304" pitchFamily="18" charset="0"/>
              </a:rPr>
              <a:t>, M. L., Fagan, J. M., Grosser, T. J., Floyd, T. M., and </a:t>
            </a:r>
            <a:r>
              <a:rPr lang="en-GB" sz="900" dirty="0" err="1">
                <a:latin typeface="Times New Roman" panose="02020603050405020304" pitchFamily="18" charset="0"/>
                <a:ea typeface="Calibri" panose="020F0502020204030204" pitchFamily="34" charset="0"/>
                <a:cs typeface="Times New Roman" panose="02020603050405020304" pitchFamily="18" charset="0"/>
              </a:rPr>
              <a:t>Labianca</a:t>
            </a:r>
            <a:r>
              <a:rPr lang="en-GB" sz="900" dirty="0">
                <a:latin typeface="Times New Roman" panose="02020603050405020304" pitchFamily="18" charset="0"/>
                <a:ea typeface="Calibri" panose="020F0502020204030204" pitchFamily="34" charset="0"/>
                <a:cs typeface="Times New Roman" panose="02020603050405020304" pitchFamily="18" charset="0"/>
              </a:rPr>
              <a:t>, G. J.. (2017) ‘Employees’ responses to an organizational merger: Intra-individual change in organizational identification, attachment, and turnover’ </a:t>
            </a:r>
            <a:r>
              <a:rPr lang="en-GB" sz="900" i="1" dirty="0">
                <a:latin typeface="Times New Roman" panose="02020603050405020304" pitchFamily="18" charset="0"/>
                <a:ea typeface="Calibri" panose="020F0502020204030204" pitchFamily="34" charset="0"/>
                <a:cs typeface="Times New Roman" panose="02020603050405020304" pitchFamily="18" charset="0"/>
              </a:rPr>
              <a:t>Journal of Applied Psychology, 102</a:t>
            </a:r>
            <a:r>
              <a:rPr lang="en-GB" sz="900" dirty="0">
                <a:latin typeface="Times New Roman" panose="02020603050405020304" pitchFamily="18" charset="0"/>
                <a:ea typeface="Calibri" panose="020F0502020204030204" pitchFamily="34" charset="0"/>
                <a:cs typeface="Times New Roman" panose="02020603050405020304" pitchFamily="18" charset="0"/>
              </a:rPr>
              <a:t>(6), 910–934.</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latin typeface="Times New Roman" panose="02020603050405020304" pitchFamily="18"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Tourky</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M., Syed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Alwi</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S.F., Kitchen, P.,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Melawar</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T.C. and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Shaalan</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A., (2020) ‘New conceptualization and measurement of corporate identity: Evidence from UK food and beverage industry’, </a:t>
            </a:r>
            <a:r>
              <a:rPr lang="en-US" sz="900" i="1"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Journal of Business Research</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109, 595-606.</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Vargo</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S.L. and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Lusch</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R.F. (2016) ‘</a:t>
            </a:r>
            <a:r>
              <a:rPr lang="en-GB"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Institutions and axioms: an extension and update of service-dominant logic’, </a:t>
            </a:r>
            <a:r>
              <a:rPr lang="en-GB" sz="900" i="1"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Journal of The Academy of Marketing Science</a:t>
            </a:r>
            <a:r>
              <a:rPr lang="en-GB"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44, 5-23.</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Zablah</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A.r</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Sirianni</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N.J.,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Korsshun</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D., </a:t>
            </a:r>
            <a:r>
              <a:rPr lang="en-US" sz="900" dirty="0" err="1">
                <a:solidFill>
                  <a:srgbClr val="111111"/>
                </a:solidFill>
                <a:latin typeface="Times New Roman" panose="02020603050405020304" pitchFamily="18" charset="0"/>
                <a:ea typeface="Cambria" panose="02040503050406030204" pitchFamily="18" charset="0"/>
                <a:cs typeface="Times New Roman" panose="02020603050405020304" pitchFamily="18" charset="0"/>
              </a:rPr>
              <a:t>Gremler</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D.D. and Beatty, S.E. (2017) ‘Emotional</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convergence in service relationships: the shared front-line experience of customers and employees’, </a:t>
            </a:r>
            <a:r>
              <a:rPr lang="en-US" sz="900" i="1"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Journal of Services Research</a:t>
            </a:r>
            <a:r>
              <a:rPr lang="en-US" sz="900" dirty="0">
                <a:solidFill>
                  <a:srgbClr val="111111"/>
                </a:solidFill>
                <a:latin typeface="Times New Roman" panose="02020603050405020304" pitchFamily="18" charset="0"/>
                <a:ea typeface="Cambria" panose="02040503050406030204" pitchFamily="18" charset="0"/>
                <a:cs typeface="Times New Roman" panose="02020603050405020304" pitchFamily="18" charset="0"/>
              </a:rPr>
              <a:t>, 20(1), 76-90.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63468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36" y="475961"/>
            <a:ext cx="10515600" cy="1325563"/>
          </a:xfrm>
        </p:spPr>
        <p:txBody>
          <a:bodyPr>
            <a:normAutofit/>
          </a:bodyPr>
          <a:lstStyle/>
          <a:p>
            <a:r>
              <a:rPr lang="en-GB" sz="3600" dirty="0" smtClean="0"/>
              <a:t>The importance of acquisitions for growth! </a:t>
            </a:r>
            <a:endParaRPr lang="en-GB" sz="3600" dirty="0"/>
          </a:p>
        </p:txBody>
      </p:sp>
      <p:sp>
        <p:nvSpPr>
          <p:cNvPr id="3" name="Rectangle 2"/>
          <p:cNvSpPr/>
          <p:nvPr/>
        </p:nvSpPr>
        <p:spPr>
          <a:xfrm>
            <a:off x="646543" y="1690411"/>
            <a:ext cx="10575637" cy="6524863"/>
          </a:xfrm>
          <a:prstGeom prst="rect">
            <a:avLst/>
          </a:prstGeom>
        </p:spPr>
        <p:txBody>
          <a:bodyPr wrap="square">
            <a:spAutoFit/>
          </a:bodyPr>
          <a:lstStyle/>
          <a:p>
            <a:r>
              <a:rPr lang="en-GB" sz="2400" dirty="0" smtClean="0"/>
              <a:t>Organisations face a number of options if they wish to grow. In Europe merger and acquisition remains popular and relevant:</a:t>
            </a:r>
          </a:p>
          <a:p>
            <a:endParaRPr lang="en-GB" sz="2400" dirty="0"/>
          </a:p>
          <a:p>
            <a:r>
              <a:rPr lang="en-GB" sz="2400" dirty="0" smtClean="0"/>
              <a:t>		2018	17,850* p.a.		</a:t>
            </a:r>
          </a:p>
          <a:p>
            <a:endParaRPr lang="en-GB" sz="2400" dirty="0"/>
          </a:p>
          <a:p>
            <a:r>
              <a:rPr lang="en-GB" sz="2400" dirty="0" smtClean="0"/>
              <a:t>		2019	17,456* p.a.</a:t>
            </a:r>
          </a:p>
          <a:p>
            <a:endParaRPr lang="en-GB" sz="2400" dirty="0"/>
          </a:p>
          <a:p>
            <a:r>
              <a:rPr lang="en-GB" sz="2400" dirty="0" smtClean="0"/>
              <a:t>		2020	14,752* p.a.</a:t>
            </a:r>
          </a:p>
          <a:p>
            <a:endParaRPr lang="en-GB" sz="2400" dirty="0"/>
          </a:p>
          <a:p>
            <a:r>
              <a:rPr lang="en-GB" sz="2400" dirty="0" smtClean="0"/>
              <a:t>Retailers form a component part of this regular, </a:t>
            </a:r>
            <a:r>
              <a:rPr lang="en-GB" sz="2400" dirty="0"/>
              <a:t>annual activity. The subject of this research study is the post acquisition integration of a number of stores acquired by a UK grocery retailer</a:t>
            </a:r>
            <a:r>
              <a:rPr lang="en-GB" sz="2400" dirty="0" smtClean="0"/>
              <a:t>!</a:t>
            </a:r>
          </a:p>
          <a:p>
            <a:pPr algn="ctr"/>
            <a:endParaRPr lang="en-GB" sz="2400" dirty="0"/>
          </a:p>
          <a:p>
            <a:pPr algn="ctr"/>
            <a:r>
              <a:rPr lang="en-GB" dirty="0" smtClean="0"/>
              <a:t>* Institute of mergers, acquisitions and alliances (2021).</a:t>
            </a:r>
            <a:endParaRPr lang="en-GB" dirty="0"/>
          </a:p>
          <a:p>
            <a:endParaRPr lang="en-GB" sz="2400" dirty="0" smtClean="0"/>
          </a:p>
          <a:p>
            <a:endParaRPr lang="en-GB" sz="2400" dirty="0"/>
          </a:p>
          <a:p>
            <a:r>
              <a:rPr lang="en-GB" sz="2400" dirty="0" smtClean="0"/>
              <a:t>	</a:t>
            </a:r>
            <a:endParaRPr lang="en-GB" sz="2400" dirty="0"/>
          </a:p>
          <a:p>
            <a:r>
              <a:rPr lang="en-GB" sz="1600" dirty="0" smtClean="0"/>
              <a:t>* Institute of Mergers, Acquisitions and Alliances (2021)</a:t>
            </a:r>
            <a:endParaRPr lang="en-GB" sz="1600" dirty="0"/>
          </a:p>
        </p:txBody>
      </p:sp>
    </p:spTree>
    <p:extLst>
      <p:ext uri="{BB962C8B-B14F-4D97-AF65-F5344CB8AC3E}">
        <p14:creationId xmlns:p14="http://schemas.microsoft.com/office/powerpoint/2010/main" val="248239565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36" y="475961"/>
            <a:ext cx="10515600" cy="1325563"/>
          </a:xfrm>
        </p:spPr>
        <p:txBody>
          <a:bodyPr>
            <a:normAutofit/>
          </a:bodyPr>
          <a:lstStyle/>
          <a:p>
            <a:r>
              <a:rPr lang="en-GB" sz="3600" dirty="0" smtClean="0"/>
              <a:t>The essential role of front-line service employees (FLEs) in retail! </a:t>
            </a:r>
            <a:endParaRPr lang="en-GB" sz="3600" dirty="0"/>
          </a:p>
        </p:txBody>
      </p:sp>
      <p:sp>
        <p:nvSpPr>
          <p:cNvPr id="3" name="Rectangle 2"/>
          <p:cNvSpPr/>
          <p:nvPr/>
        </p:nvSpPr>
        <p:spPr>
          <a:xfrm>
            <a:off x="4054763" y="1699923"/>
            <a:ext cx="7758544" cy="4585871"/>
          </a:xfrm>
          <a:prstGeom prst="rect">
            <a:avLst/>
          </a:prstGeom>
        </p:spPr>
        <p:txBody>
          <a:bodyPr wrap="square">
            <a:spAutoFit/>
          </a:bodyPr>
          <a:lstStyle/>
          <a:p>
            <a:r>
              <a:rPr lang="en-GB" sz="1600" b="1" dirty="0" smtClean="0"/>
              <a:t>Start of the services literature</a:t>
            </a:r>
          </a:p>
          <a:p>
            <a:r>
              <a:rPr lang="en-GB" sz="1600" dirty="0" smtClean="0"/>
              <a:t>Fundamentally FLEs are important and essential actors in service encounters with customers (</a:t>
            </a:r>
            <a:r>
              <a:rPr lang="en-GB" sz="1600" dirty="0" err="1" smtClean="0"/>
              <a:t>Bitner</a:t>
            </a:r>
            <a:r>
              <a:rPr lang="en-GB" sz="1600" dirty="0" smtClean="0"/>
              <a:t> 1990, 1992).</a:t>
            </a:r>
          </a:p>
          <a:p>
            <a:endParaRPr lang="en-GB" sz="1600" dirty="0"/>
          </a:p>
          <a:p>
            <a:r>
              <a:rPr lang="en-GB" sz="1600" dirty="0" smtClean="0"/>
              <a:t>As part of the service-profit-chain, through service encounters, FLEs influence the satisfaction and loyalty of customers (</a:t>
            </a:r>
            <a:r>
              <a:rPr lang="en-GB" sz="1600" dirty="0" err="1" smtClean="0"/>
              <a:t>Heskett</a:t>
            </a:r>
            <a:r>
              <a:rPr lang="en-GB" sz="1600" dirty="0" smtClean="0"/>
              <a:t>, 1994).</a:t>
            </a:r>
          </a:p>
          <a:p>
            <a:endParaRPr lang="en-GB" sz="1600" dirty="0"/>
          </a:p>
          <a:p>
            <a:r>
              <a:rPr lang="en-GB" sz="1600" b="1" dirty="0" smtClean="0"/>
              <a:t>Modern day context</a:t>
            </a:r>
          </a:p>
          <a:p>
            <a:r>
              <a:rPr lang="en-GB" sz="1600" dirty="0"/>
              <a:t>FLEs span the boundary between an organisations internal and external environment, picking up cues from both </a:t>
            </a:r>
            <a:r>
              <a:rPr lang="en-GB" sz="1600" dirty="0" smtClean="0"/>
              <a:t>(</a:t>
            </a:r>
            <a:r>
              <a:rPr lang="en-US" sz="1600" dirty="0" err="1"/>
              <a:t>Tourky</a:t>
            </a:r>
            <a:r>
              <a:rPr lang="en-US" sz="1600" dirty="0"/>
              <a:t>, Syed </a:t>
            </a:r>
            <a:r>
              <a:rPr lang="en-US" sz="1600" dirty="0" err="1"/>
              <a:t>Alwi</a:t>
            </a:r>
            <a:r>
              <a:rPr lang="en-US" sz="1600" dirty="0"/>
              <a:t>, Kitchen, </a:t>
            </a:r>
            <a:r>
              <a:rPr lang="en-US" sz="1600" dirty="0" err="1" smtClean="0"/>
              <a:t>Melewar</a:t>
            </a:r>
            <a:r>
              <a:rPr lang="en-US" sz="1600" dirty="0" smtClean="0"/>
              <a:t> </a:t>
            </a:r>
            <a:r>
              <a:rPr lang="en-US" sz="1600" dirty="0"/>
              <a:t>and </a:t>
            </a:r>
            <a:r>
              <a:rPr lang="en-US" sz="1600" dirty="0" err="1"/>
              <a:t>Shaalan</a:t>
            </a:r>
            <a:r>
              <a:rPr lang="en-US" sz="1600" dirty="0"/>
              <a:t>, </a:t>
            </a:r>
            <a:r>
              <a:rPr lang="en-US" sz="1600" dirty="0" smtClean="0"/>
              <a:t>2019).</a:t>
            </a:r>
            <a:endParaRPr lang="en-GB" sz="1600" dirty="0"/>
          </a:p>
          <a:p>
            <a:endParaRPr lang="en-GB" sz="1600" dirty="0"/>
          </a:p>
          <a:p>
            <a:r>
              <a:rPr lang="en-GB" sz="1600" dirty="0" smtClean="0"/>
              <a:t>In a modern service dominant logic context, through service exchange,  FLEs co-create value with the customers. They both are beneficiaries of such value (</a:t>
            </a:r>
            <a:r>
              <a:rPr lang="en-GB" sz="1600" dirty="0" err="1" smtClean="0"/>
              <a:t>Vargo</a:t>
            </a:r>
            <a:r>
              <a:rPr lang="en-GB" sz="1600" dirty="0" smtClean="0"/>
              <a:t> and </a:t>
            </a:r>
            <a:r>
              <a:rPr lang="en-GB" sz="1600" dirty="0" err="1" smtClean="0"/>
              <a:t>Lusch</a:t>
            </a:r>
            <a:r>
              <a:rPr lang="en-GB" sz="1600" dirty="0" smtClean="0"/>
              <a:t>, 2016). </a:t>
            </a:r>
            <a:endParaRPr lang="en-GB" sz="1600" dirty="0"/>
          </a:p>
          <a:p>
            <a:r>
              <a:rPr lang="en-GB" sz="1600" dirty="0" smtClean="0"/>
              <a:t>		</a:t>
            </a:r>
            <a:endParaRPr lang="en-GB" sz="1600" dirty="0"/>
          </a:p>
          <a:p>
            <a:r>
              <a:rPr lang="en-GB" sz="1600" b="1" dirty="0" smtClean="0"/>
              <a:t>Implications</a:t>
            </a:r>
          </a:p>
          <a:p>
            <a:r>
              <a:rPr lang="en-GB" sz="1600" dirty="0" smtClean="0"/>
              <a:t>For a retail acquisition to be successful the FLEs of the acquired organisation must fully integrate into the acquiring organisation holding a strong sense of belonging (</a:t>
            </a:r>
            <a:r>
              <a:rPr lang="en-GB" sz="1600" dirty="0"/>
              <a:t>Sung, </a:t>
            </a:r>
            <a:r>
              <a:rPr lang="en-GB" sz="1600" dirty="0" err="1"/>
              <a:t>Woehler</a:t>
            </a:r>
            <a:r>
              <a:rPr lang="en-GB" sz="1600" dirty="0"/>
              <a:t>, Fagan, Grosser, Floyd and </a:t>
            </a:r>
            <a:r>
              <a:rPr lang="en-GB" sz="1600" dirty="0" err="1"/>
              <a:t>Labianca</a:t>
            </a:r>
            <a:r>
              <a:rPr lang="en-GB" sz="1600" dirty="0"/>
              <a:t>, 2017) </a:t>
            </a:r>
            <a:r>
              <a:rPr lang="en-GB" sz="1600" dirty="0" smtClean="0"/>
              <a:t>.</a:t>
            </a:r>
            <a:endParaRPr lang="en-GB" sz="1600" dirty="0"/>
          </a:p>
        </p:txBody>
      </p:sp>
      <p:pic>
        <p:nvPicPr>
          <p:cNvPr id="4" name="Picture 3"/>
          <p:cNvPicPr>
            <a:picLocks noChangeAspect="1"/>
          </p:cNvPicPr>
          <p:nvPr/>
        </p:nvPicPr>
        <p:blipFill>
          <a:blip r:embed="rId2"/>
          <a:stretch>
            <a:fillRect/>
          </a:stretch>
        </p:blipFill>
        <p:spPr>
          <a:xfrm>
            <a:off x="673532" y="2187285"/>
            <a:ext cx="2308081" cy="3077441"/>
          </a:xfrm>
          <a:prstGeom prst="rect">
            <a:avLst/>
          </a:prstGeom>
        </p:spPr>
      </p:pic>
    </p:spTree>
    <p:extLst>
      <p:ext uri="{BB962C8B-B14F-4D97-AF65-F5344CB8AC3E}">
        <p14:creationId xmlns:p14="http://schemas.microsoft.com/office/powerpoint/2010/main" val="398790649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254288"/>
            <a:ext cx="10515600" cy="1325563"/>
          </a:xfrm>
        </p:spPr>
        <p:txBody>
          <a:bodyPr>
            <a:normAutofit/>
          </a:bodyPr>
          <a:lstStyle/>
          <a:p>
            <a:r>
              <a:rPr lang="en-GB" sz="3600" dirty="0" smtClean="0"/>
              <a:t>In what way is a sense of belonging manifested? </a:t>
            </a:r>
            <a:endParaRPr lang="en-GB" sz="3600" dirty="0"/>
          </a:p>
        </p:txBody>
      </p:sp>
      <p:sp>
        <p:nvSpPr>
          <p:cNvPr id="3" name="Rectangle 2"/>
          <p:cNvSpPr/>
          <p:nvPr/>
        </p:nvSpPr>
        <p:spPr>
          <a:xfrm>
            <a:off x="4054763" y="1699923"/>
            <a:ext cx="7758544" cy="5262979"/>
          </a:xfrm>
          <a:prstGeom prst="rect">
            <a:avLst/>
          </a:prstGeom>
        </p:spPr>
        <p:txBody>
          <a:bodyPr wrap="square">
            <a:spAutoFit/>
          </a:bodyPr>
          <a:lstStyle/>
          <a:p>
            <a:r>
              <a:rPr lang="en-GB" sz="1600" b="1" dirty="0" smtClean="0"/>
              <a:t>The importance of organisational identity</a:t>
            </a:r>
          </a:p>
          <a:p>
            <a:endParaRPr lang="en-GB" sz="1600" dirty="0"/>
          </a:p>
          <a:p>
            <a:r>
              <a:rPr lang="en-GB" sz="1600" dirty="0" smtClean="0"/>
              <a:t>In </a:t>
            </a:r>
            <a:r>
              <a:rPr lang="en-GB" sz="1600" dirty="0"/>
              <a:t>the organisational psychology literature an individual’s sense of affiliation and belonging to an organisation is termed organisational identity (</a:t>
            </a:r>
            <a:r>
              <a:rPr lang="en-GB" sz="1600" dirty="0" err="1"/>
              <a:t>Mael</a:t>
            </a:r>
            <a:r>
              <a:rPr lang="en-GB" sz="1600" dirty="0"/>
              <a:t> and </a:t>
            </a:r>
            <a:r>
              <a:rPr lang="en-GB" sz="1600" dirty="0" err="1"/>
              <a:t>Ashforth</a:t>
            </a:r>
            <a:r>
              <a:rPr lang="en-GB" sz="1600" dirty="0"/>
              <a:t>, 1992). </a:t>
            </a:r>
            <a:endParaRPr lang="en-GB" sz="1600" dirty="0" smtClean="0"/>
          </a:p>
          <a:p>
            <a:endParaRPr lang="en-GB" sz="1600" dirty="0"/>
          </a:p>
          <a:p>
            <a:r>
              <a:rPr lang="en-GB" sz="1600" dirty="0" smtClean="0"/>
              <a:t>The </a:t>
            </a:r>
            <a:r>
              <a:rPr lang="en-GB" sz="1600" dirty="0"/>
              <a:t>organisational identity of employees is, importantly, a psychological bond between the individual and the firm (</a:t>
            </a:r>
            <a:r>
              <a:rPr lang="en-GB" sz="1600" dirty="0" err="1"/>
              <a:t>Ashforth</a:t>
            </a:r>
            <a:r>
              <a:rPr lang="en-GB" sz="1600" dirty="0"/>
              <a:t>, Harrison and </a:t>
            </a:r>
            <a:r>
              <a:rPr lang="en-GB" sz="1600" dirty="0" err="1"/>
              <a:t>Corely</a:t>
            </a:r>
            <a:r>
              <a:rPr lang="en-GB" sz="1600" dirty="0"/>
              <a:t>, 2008). </a:t>
            </a:r>
            <a:endParaRPr lang="en-GB" sz="1600" dirty="0" smtClean="0"/>
          </a:p>
          <a:p>
            <a:endParaRPr lang="en-GB" sz="1600" dirty="0"/>
          </a:p>
          <a:p>
            <a:r>
              <a:rPr lang="en-GB" sz="1600" b="1" dirty="0" smtClean="0"/>
              <a:t>The influence of organisational identity</a:t>
            </a:r>
          </a:p>
          <a:p>
            <a:endParaRPr lang="en-GB" sz="1600" dirty="0" smtClean="0"/>
          </a:p>
          <a:p>
            <a:r>
              <a:rPr lang="en-GB" sz="1600" dirty="0" smtClean="0"/>
              <a:t>It </a:t>
            </a:r>
            <a:r>
              <a:rPr lang="en-GB" sz="1600" dirty="0"/>
              <a:t>manifests with employees as an attachment to the firm, that when strong, is very likely to lead to outcomes valuable to the firm (He and Brown, 2013). </a:t>
            </a:r>
            <a:endParaRPr lang="en-GB" sz="1600" dirty="0" smtClean="0"/>
          </a:p>
          <a:p>
            <a:endParaRPr lang="en-GB" sz="1600" dirty="0"/>
          </a:p>
          <a:p>
            <a:r>
              <a:rPr lang="en-US" sz="1600" dirty="0" smtClean="0"/>
              <a:t>Specifically</a:t>
            </a:r>
            <a:r>
              <a:rPr lang="en-US" sz="1600" dirty="0"/>
              <a:t>, FLEs pick-up cues and signals from their day-to-day work that inform their sense of </a:t>
            </a:r>
            <a:r>
              <a:rPr lang="en-US" sz="1600" dirty="0" err="1"/>
              <a:t>organisational</a:t>
            </a:r>
            <a:r>
              <a:rPr lang="en-US" sz="1600" dirty="0"/>
              <a:t> belonging (Meyer, Becker &amp; van Dick, 2006; </a:t>
            </a:r>
            <a:r>
              <a:rPr lang="en-US" sz="1600" dirty="0" err="1"/>
              <a:t>Tourky</a:t>
            </a:r>
            <a:r>
              <a:rPr lang="en-US" sz="1600" dirty="0"/>
              <a:t>, Syed </a:t>
            </a:r>
            <a:r>
              <a:rPr lang="en-US" sz="1600" dirty="0" err="1"/>
              <a:t>Alwi</a:t>
            </a:r>
            <a:r>
              <a:rPr lang="en-US" sz="1600" dirty="0"/>
              <a:t>, Kitchen, </a:t>
            </a:r>
            <a:r>
              <a:rPr lang="en-US" sz="1600" dirty="0" err="1"/>
              <a:t>Melawar</a:t>
            </a:r>
            <a:r>
              <a:rPr lang="en-US" sz="1600" dirty="0"/>
              <a:t> and </a:t>
            </a:r>
            <a:r>
              <a:rPr lang="en-US" sz="1600" dirty="0" err="1"/>
              <a:t>Shaalan</a:t>
            </a:r>
            <a:r>
              <a:rPr lang="en-US" sz="1600" dirty="0"/>
              <a:t>, 2020</a:t>
            </a:r>
            <a:r>
              <a:rPr lang="en-US" sz="1600" dirty="0" smtClean="0"/>
              <a:t>).</a:t>
            </a:r>
          </a:p>
          <a:p>
            <a:endParaRPr lang="en-US" sz="1600" dirty="0"/>
          </a:p>
          <a:p>
            <a:r>
              <a:rPr lang="en-US" sz="1600" dirty="0" smtClean="0"/>
              <a:t>FLEs from the acquired </a:t>
            </a:r>
            <a:r>
              <a:rPr lang="en-US" sz="1600" dirty="0" err="1" smtClean="0"/>
              <a:t>organisation</a:t>
            </a:r>
            <a:r>
              <a:rPr lang="en-US" sz="1600" dirty="0" smtClean="0"/>
              <a:t> are placed in a position of having to dis-associate with their prior </a:t>
            </a:r>
            <a:r>
              <a:rPr lang="en-US" sz="1600" dirty="0" err="1" smtClean="0"/>
              <a:t>organisation</a:t>
            </a:r>
            <a:r>
              <a:rPr lang="en-US" sz="1600" dirty="0" smtClean="0"/>
              <a:t> and start making sense of develop a sense of belonging and membership in their new organization (</a:t>
            </a:r>
            <a:r>
              <a:rPr lang="en-GB" sz="1600" dirty="0" err="1"/>
              <a:t>Lipponen</a:t>
            </a:r>
            <a:r>
              <a:rPr lang="en-GB" sz="1600" dirty="0"/>
              <a:t>, </a:t>
            </a:r>
            <a:r>
              <a:rPr lang="en-GB" sz="1600" dirty="0" err="1"/>
              <a:t>Wisse</a:t>
            </a:r>
            <a:r>
              <a:rPr lang="en-GB" sz="1600" dirty="0"/>
              <a:t> and </a:t>
            </a:r>
            <a:r>
              <a:rPr lang="en-GB" sz="1600" dirty="0" err="1" smtClean="0"/>
              <a:t>Jetten</a:t>
            </a:r>
            <a:r>
              <a:rPr lang="en-GB" sz="1600" dirty="0" smtClean="0"/>
              <a:t>, 2016</a:t>
            </a:r>
            <a:r>
              <a:rPr lang="en-GB" sz="1600" dirty="0"/>
              <a:t>)</a:t>
            </a:r>
          </a:p>
          <a:p>
            <a:endParaRPr lang="en-GB" sz="1600" dirty="0"/>
          </a:p>
        </p:txBody>
      </p:sp>
      <p:pic>
        <p:nvPicPr>
          <p:cNvPr id="5" name="Picture 4"/>
          <p:cNvPicPr>
            <a:picLocks noChangeAspect="1"/>
          </p:cNvPicPr>
          <p:nvPr/>
        </p:nvPicPr>
        <p:blipFill>
          <a:blip r:embed="rId2"/>
          <a:stretch>
            <a:fillRect/>
          </a:stretch>
        </p:blipFill>
        <p:spPr>
          <a:xfrm>
            <a:off x="355167" y="2320347"/>
            <a:ext cx="3104720" cy="2325543"/>
          </a:xfrm>
          <a:prstGeom prst="rect">
            <a:avLst/>
          </a:prstGeom>
        </p:spPr>
      </p:pic>
    </p:spTree>
    <p:extLst>
      <p:ext uri="{BB962C8B-B14F-4D97-AF65-F5344CB8AC3E}">
        <p14:creationId xmlns:p14="http://schemas.microsoft.com/office/powerpoint/2010/main" val="15215505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19147141"/>
              </p:ext>
            </p:extLst>
          </p:nvPr>
        </p:nvGraphicFramePr>
        <p:xfrm>
          <a:off x="3739774" y="387927"/>
          <a:ext cx="7926705" cy="6062536"/>
        </p:xfrm>
        <a:graphic>
          <a:graphicData uri="http://schemas.openxmlformats.org/drawingml/2006/table">
            <a:tbl>
              <a:tblPr firstRow="1" firstCol="1" bandRow="1"/>
              <a:tblGrid>
                <a:gridCol w="1201420">
                  <a:extLst>
                    <a:ext uri="{9D8B030D-6E8A-4147-A177-3AD203B41FA5}">
                      <a16:colId xmlns:a16="http://schemas.microsoft.com/office/drawing/2014/main" val="1284849988"/>
                    </a:ext>
                  </a:extLst>
                </a:gridCol>
                <a:gridCol w="1170305">
                  <a:extLst>
                    <a:ext uri="{9D8B030D-6E8A-4147-A177-3AD203B41FA5}">
                      <a16:colId xmlns:a16="http://schemas.microsoft.com/office/drawing/2014/main" val="3827400812"/>
                    </a:ext>
                  </a:extLst>
                </a:gridCol>
                <a:gridCol w="809625">
                  <a:extLst>
                    <a:ext uri="{9D8B030D-6E8A-4147-A177-3AD203B41FA5}">
                      <a16:colId xmlns:a16="http://schemas.microsoft.com/office/drawing/2014/main" val="3369672899"/>
                    </a:ext>
                  </a:extLst>
                </a:gridCol>
                <a:gridCol w="900430">
                  <a:extLst>
                    <a:ext uri="{9D8B030D-6E8A-4147-A177-3AD203B41FA5}">
                      <a16:colId xmlns:a16="http://schemas.microsoft.com/office/drawing/2014/main" val="3303856643"/>
                    </a:ext>
                  </a:extLst>
                </a:gridCol>
                <a:gridCol w="900430">
                  <a:extLst>
                    <a:ext uri="{9D8B030D-6E8A-4147-A177-3AD203B41FA5}">
                      <a16:colId xmlns:a16="http://schemas.microsoft.com/office/drawing/2014/main" val="830120849"/>
                    </a:ext>
                  </a:extLst>
                </a:gridCol>
                <a:gridCol w="900430">
                  <a:extLst>
                    <a:ext uri="{9D8B030D-6E8A-4147-A177-3AD203B41FA5}">
                      <a16:colId xmlns:a16="http://schemas.microsoft.com/office/drawing/2014/main" val="3388969402"/>
                    </a:ext>
                  </a:extLst>
                </a:gridCol>
                <a:gridCol w="629920">
                  <a:extLst>
                    <a:ext uri="{9D8B030D-6E8A-4147-A177-3AD203B41FA5}">
                      <a16:colId xmlns:a16="http://schemas.microsoft.com/office/drawing/2014/main" val="3734012212"/>
                    </a:ext>
                  </a:extLst>
                </a:gridCol>
                <a:gridCol w="554211">
                  <a:extLst>
                    <a:ext uri="{9D8B030D-6E8A-4147-A177-3AD203B41FA5}">
                      <a16:colId xmlns:a16="http://schemas.microsoft.com/office/drawing/2014/main" val="119011439"/>
                    </a:ext>
                  </a:extLst>
                </a:gridCol>
                <a:gridCol w="859934">
                  <a:extLst>
                    <a:ext uri="{9D8B030D-6E8A-4147-A177-3AD203B41FA5}">
                      <a16:colId xmlns:a16="http://schemas.microsoft.com/office/drawing/2014/main" val="3263587257"/>
                    </a:ext>
                  </a:extLst>
                </a:gridCol>
              </a:tblGrid>
              <a:tr h="478829">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Authors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Internal Drivers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External Drivers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Reputation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External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Reputation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 results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9628265"/>
                  </a:ext>
                </a:extLst>
              </a:tr>
              <a:tr h="381000">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Wang, Zhu and Harris (2015)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Emotional instability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Introversion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Conscientious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Openness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Agreeableness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Front-line 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character traits of customer service agents in 10 chinese call centres i.e. agreeableness and openness to experience, positively influence OI.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687305"/>
                  </a:ext>
                </a:extLst>
              </a:tr>
              <a:tr h="381000">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Tse and Chiu (2014)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Transformational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leadership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Front-line 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OI of customer facing employees in five Chinese ban branches is positively influenced by transformational leadership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378976"/>
                  </a:ext>
                </a:extLst>
              </a:tr>
              <a:tr h="381000">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DeConinck (2011)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Responsibility /Trust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Ethical norms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Peer behaviour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Sales practices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Sales managers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OI of sales managers from multiple organisations is influenced by the ethical climate of the organisation. All four antecedents of OI are positive and significant.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305228"/>
                  </a:ext>
                </a:extLst>
              </a:tr>
              <a:tr h="381000">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DeConick (2015)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Ethical leadership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 /organisational fit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Sales managers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OI of sales managers from multiple organisations is directly and positively influenced by ethical leadership, a relationship that is also mediated by person organisation fit..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084071"/>
                  </a:ext>
                </a:extLst>
              </a:tr>
              <a:tr h="381000">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 Chan and Lam (2013)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Moral dirtiness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Front-line 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 front-line employees in casinos ,moral dirtiness positively influences both their disidentification with their organisation and occupation..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660589"/>
                  </a:ext>
                </a:extLst>
              </a:tr>
              <a:tr h="381000">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Weiseke, Ahearne, Lam and van Dick (2009)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Regional Director OI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Business Unit Managers OI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Charasmatic leadership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Dyadic Tenure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GB"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Front-line 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OI of front line employees is positively influenced by that of Business Unit Managers. Business Unit manager OI is positively influence by the OI of Regional Directors. This cascading effect is moderated by dyadic tenure and charismatic leadership.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022716"/>
                  </a:ext>
                </a:extLst>
              </a:tr>
            </a:tbl>
          </a:graphicData>
        </a:graphic>
      </p:graphicFrame>
      <p:sp>
        <p:nvSpPr>
          <p:cNvPr id="6" name="TextBox 5"/>
          <p:cNvSpPr txBox="1"/>
          <p:nvPr/>
        </p:nvSpPr>
        <p:spPr>
          <a:xfrm>
            <a:off x="360218" y="387927"/>
            <a:ext cx="3039358" cy="646331"/>
          </a:xfrm>
          <a:prstGeom prst="rect">
            <a:avLst/>
          </a:prstGeom>
          <a:noFill/>
        </p:spPr>
        <p:txBody>
          <a:bodyPr wrap="none" rtlCol="0">
            <a:spAutoFit/>
          </a:bodyPr>
          <a:lstStyle/>
          <a:p>
            <a:r>
              <a:rPr lang="en-GB" dirty="0" smtClean="0"/>
              <a:t>Antecedents of organisational </a:t>
            </a:r>
          </a:p>
          <a:p>
            <a:r>
              <a:rPr lang="en-GB" dirty="0" smtClean="0"/>
              <a:t>Identity! </a:t>
            </a:r>
            <a:endParaRPr lang="en-GB" dirty="0"/>
          </a:p>
        </p:txBody>
      </p:sp>
    </p:spTree>
    <p:extLst>
      <p:ext uri="{BB962C8B-B14F-4D97-AF65-F5344CB8AC3E}">
        <p14:creationId xmlns:p14="http://schemas.microsoft.com/office/powerpoint/2010/main" val="335873956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0624752"/>
              </p:ext>
            </p:extLst>
          </p:nvPr>
        </p:nvGraphicFramePr>
        <p:xfrm>
          <a:off x="4364507" y="447012"/>
          <a:ext cx="7619349" cy="6030026"/>
        </p:xfrm>
        <a:graphic>
          <a:graphicData uri="http://schemas.openxmlformats.org/drawingml/2006/table">
            <a:tbl>
              <a:tblPr firstRow="1" firstCol="1" bandRow="1"/>
              <a:tblGrid>
                <a:gridCol w="1149839">
                  <a:extLst>
                    <a:ext uri="{9D8B030D-6E8A-4147-A177-3AD203B41FA5}">
                      <a16:colId xmlns:a16="http://schemas.microsoft.com/office/drawing/2014/main" val="1322279716"/>
                    </a:ext>
                  </a:extLst>
                </a:gridCol>
                <a:gridCol w="1120060">
                  <a:extLst>
                    <a:ext uri="{9D8B030D-6E8A-4147-A177-3AD203B41FA5}">
                      <a16:colId xmlns:a16="http://schemas.microsoft.com/office/drawing/2014/main" val="3463186065"/>
                    </a:ext>
                  </a:extLst>
                </a:gridCol>
                <a:gridCol w="774865">
                  <a:extLst>
                    <a:ext uri="{9D8B030D-6E8A-4147-A177-3AD203B41FA5}">
                      <a16:colId xmlns:a16="http://schemas.microsoft.com/office/drawing/2014/main" val="743402986"/>
                    </a:ext>
                  </a:extLst>
                </a:gridCol>
                <a:gridCol w="861771">
                  <a:extLst>
                    <a:ext uri="{9D8B030D-6E8A-4147-A177-3AD203B41FA5}">
                      <a16:colId xmlns:a16="http://schemas.microsoft.com/office/drawing/2014/main" val="1119031738"/>
                    </a:ext>
                  </a:extLst>
                </a:gridCol>
                <a:gridCol w="861771">
                  <a:extLst>
                    <a:ext uri="{9D8B030D-6E8A-4147-A177-3AD203B41FA5}">
                      <a16:colId xmlns:a16="http://schemas.microsoft.com/office/drawing/2014/main" val="3322873747"/>
                    </a:ext>
                  </a:extLst>
                </a:gridCol>
                <a:gridCol w="861771">
                  <a:extLst>
                    <a:ext uri="{9D8B030D-6E8A-4147-A177-3AD203B41FA5}">
                      <a16:colId xmlns:a16="http://schemas.microsoft.com/office/drawing/2014/main" val="3623562550"/>
                    </a:ext>
                  </a:extLst>
                </a:gridCol>
                <a:gridCol w="119264">
                  <a:extLst>
                    <a:ext uri="{9D8B030D-6E8A-4147-A177-3AD203B41FA5}">
                      <a16:colId xmlns:a16="http://schemas.microsoft.com/office/drawing/2014/main" val="2888037731"/>
                    </a:ext>
                  </a:extLst>
                </a:gridCol>
                <a:gridCol w="516577">
                  <a:extLst>
                    <a:ext uri="{9D8B030D-6E8A-4147-A177-3AD203B41FA5}">
                      <a16:colId xmlns:a16="http://schemas.microsoft.com/office/drawing/2014/main" val="683753158"/>
                    </a:ext>
                  </a:extLst>
                </a:gridCol>
                <a:gridCol w="471684">
                  <a:extLst>
                    <a:ext uri="{9D8B030D-6E8A-4147-A177-3AD203B41FA5}">
                      <a16:colId xmlns:a16="http://schemas.microsoft.com/office/drawing/2014/main" val="687819233"/>
                    </a:ext>
                  </a:extLst>
                </a:gridCol>
                <a:gridCol w="881747">
                  <a:extLst>
                    <a:ext uri="{9D8B030D-6E8A-4147-A177-3AD203B41FA5}">
                      <a16:colId xmlns:a16="http://schemas.microsoft.com/office/drawing/2014/main" val="3088378711"/>
                    </a:ext>
                  </a:extLst>
                </a:gridCol>
              </a:tblGrid>
              <a:tr h="561914">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Authors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Internal Drivers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External Drivers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Reputation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External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Reputation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 results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3908861"/>
                  </a:ext>
                </a:extLst>
              </a:tr>
              <a:tr h="603848">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Wieseke, Kraus, Ahearne and Miklon (2012)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Distance from Head Quarters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Competitive intensity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Sales professionals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Examined threats to sales representatives OI. Distance from headquarters negatively influences salesforce OI, whereas the influence of competitive intensity is positive.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553755"/>
                  </a:ext>
                </a:extLst>
              </a:tr>
              <a:tr h="805130">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Korschun, Bhattaharya and Swain (2014)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management support for CSR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customer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support for CSR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 customer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Frontline 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employees OI is directly and positively influenced by perceived management support for CSR. Whereas the relationship between Perceived customer support for CSR and OI is mediated by employee-customer identification.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480330"/>
                  </a:ext>
                </a:extLst>
              </a:tr>
              <a:tr h="704489">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Amiot, Terry and McKimmie (2012)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years prior and 1 year post merger.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Pre-merger organisation status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similarities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Identity threat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Hospital 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merging of two hospitals employees pre-merger organisation status directly influenced their OI with the new organisation. This relationship is mediated by both perceived similarity and identity threat.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701780"/>
                  </a:ext>
                </a:extLst>
              </a:tr>
              <a:tr h="603848">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Creasy, Todd and Peck (2009)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Experieinced an M&amp;A within 1 to 36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Management competence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Procedural Justice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Cultural discontinuity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Managers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(multiple post-merger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integrations)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 cross section of managers in multiple sectors, post and M&amp;A,Cultural discontinuity negatively influences OI, whereas the other antecedents have a positive influence.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794906"/>
                  </a:ext>
                </a:extLst>
              </a:tr>
              <a:tr h="468262">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Rouzies (2011)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12, 18 months after signing of the merger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Original organisational identification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Belongingness to dominant organisation.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Interaction intensity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employees of two merged European airlines all three internal antecedents positively influence OI.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252905"/>
                  </a:ext>
                </a:extLst>
              </a:tr>
              <a:tr h="603848">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Sung, Woehler, Fagan, Grosser, Floyd and Labianca (2017)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and 15 months after merger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Increases in organisational merger valence judgements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Professional Employees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professional employees of an M&amp;A of two consumer goods manufacturing firms, increases in organisational merger valence judgements positively influence increases in OI.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36" marR="65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122655"/>
                  </a:ext>
                </a:extLst>
              </a:tr>
            </a:tbl>
          </a:graphicData>
        </a:graphic>
      </p:graphicFrame>
      <p:sp>
        <p:nvSpPr>
          <p:cNvPr id="5" name="TextBox 4"/>
          <p:cNvSpPr txBox="1"/>
          <p:nvPr/>
        </p:nvSpPr>
        <p:spPr>
          <a:xfrm>
            <a:off x="554182" y="447012"/>
            <a:ext cx="3060068" cy="923330"/>
          </a:xfrm>
          <a:prstGeom prst="rect">
            <a:avLst/>
          </a:prstGeom>
          <a:noFill/>
        </p:spPr>
        <p:txBody>
          <a:bodyPr wrap="none" rtlCol="0">
            <a:spAutoFit/>
          </a:bodyPr>
          <a:lstStyle/>
          <a:p>
            <a:r>
              <a:rPr lang="en-GB" dirty="0" smtClean="0"/>
              <a:t>Antecedents of organisational </a:t>
            </a:r>
          </a:p>
          <a:p>
            <a:r>
              <a:rPr lang="en-GB" dirty="0"/>
              <a:t>i</a:t>
            </a:r>
            <a:r>
              <a:rPr lang="en-GB" dirty="0" smtClean="0"/>
              <a:t>dentity in M&amp;A’s up to 3 years</a:t>
            </a:r>
          </a:p>
          <a:p>
            <a:r>
              <a:rPr lang="en-GB" dirty="0" smtClean="0"/>
              <a:t>after integration!</a:t>
            </a:r>
            <a:endParaRPr lang="en-GB" dirty="0"/>
          </a:p>
        </p:txBody>
      </p:sp>
    </p:spTree>
    <p:extLst>
      <p:ext uri="{BB962C8B-B14F-4D97-AF65-F5344CB8AC3E}">
        <p14:creationId xmlns:p14="http://schemas.microsoft.com/office/powerpoint/2010/main" val="90917676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21894685"/>
              </p:ext>
            </p:extLst>
          </p:nvPr>
        </p:nvGraphicFramePr>
        <p:xfrm>
          <a:off x="4026238" y="848412"/>
          <a:ext cx="7747838" cy="4715810"/>
        </p:xfrm>
        <a:graphic>
          <a:graphicData uri="http://schemas.openxmlformats.org/drawingml/2006/table">
            <a:tbl>
              <a:tblPr firstRow="1" firstCol="1" bandRow="1"/>
              <a:tblGrid>
                <a:gridCol w="1261850">
                  <a:extLst>
                    <a:ext uri="{9D8B030D-6E8A-4147-A177-3AD203B41FA5}">
                      <a16:colId xmlns:a16="http://schemas.microsoft.com/office/drawing/2014/main" val="4228267217"/>
                    </a:ext>
                  </a:extLst>
                </a:gridCol>
                <a:gridCol w="1229170">
                  <a:extLst>
                    <a:ext uri="{9D8B030D-6E8A-4147-A177-3AD203B41FA5}">
                      <a16:colId xmlns:a16="http://schemas.microsoft.com/office/drawing/2014/main" val="693352322"/>
                    </a:ext>
                  </a:extLst>
                </a:gridCol>
                <a:gridCol w="496204">
                  <a:extLst>
                    <a:ext uri="{9D8B030D-6E8A-4147-A177-3AD203B41FA5}">
                      <a16:colId xmlns:a16="http://schemas.microsoft.com/office/drawing/2014/main" val="1084030860"/>
                    </a:ext>
                  </a:extLst>
                </a:gridCol>
                <a:gridCol w="945053">
                  <a:extLst>
                    <a:ext uri="{9D8B030D-6E8A-4147-A177-3AD203B41FA5}">
                      <a16:colId xmlns:a16="http://schemas.microsoft.com/office/drawing/2014/main" val="3930011329"/>
                    </a:ext>
                  </a:extLst>
                </a:gridCol>
                <a:gridCol w="945053">
                  <a:extLst>
                    <a:ext uri="{9D8B030D-6E8A-4147-A177-3AD203B41FA5}">
                      <a16:colId xmlns:a16="http://schemas.microsoft.com/office/drawing/2014/main" val="3044093759"/>
                    </a:ext>
                  </a:extLst>
                </a:gridCol>
                <a:gridCol w="945053">
                  <a:extLst>
                    <a:ext uri="{9D8B030D-6E8A-4147-A177-3AD203B41FA5}">
                      <a16:colId xmlns:a16="http://schemas.microsoft.com/office/drawing/2014/main" val="3774617432"/>
                    </a:ext>
                  </a:extLst>
                </a:gridCol>
                <a:gridCol w="440181">
                  <a:extLst>
                    <a:ext uri="{9D8B030D-6E8A-4147-A177-3AD203B41FA5}">
                      <a16:colId xmlns:a16="http://schemas.microsoft.com/office/drawing/2014/main" val="4179806144"/>
                    </a:ext>
                  </a:extLst>
                </a:gridCol>
                <a:gridCol w="256104">
                  <a:extLst>
                    <a:ext uri="{9D8B030D-6E8A-4147-A177-3AD203B41FA5}">
                      <a16:colId xmlns:a16="http://schemas.microsoft.com/office/drawing/2014/main" val="4239557186"/>
                    </a:ext>
                  </a:extLst>
                </a:gridCol>
                <a:gridCol w="1229170">
                  <a:extLst>
                    <a:ext uri="{9D8B030D-6E8A-4147-A177-3AD203B41FA5}">
                      <a16:colId xmlns:a16="http://schemas.microsoft.com/office/drawing/2014/main" val="940015016"/>
                    </a:ext>
                  </a:extLst>
                </a:gridCol>
              </a:tblGrid>
              <a:tr h="565222">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Authors (Year)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Internal Drivers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External Drivers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Reputation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External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Reputation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 Type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transition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 results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0442050"/>
                  </a:ext>
                </a:extLst>
              </a:tr>
              <a:tr h="708637">
                <a:tc>
                  <a:txBody>
                    <a:bodyPr/>
                    <a:lstStyle/>
                    <a:p>
                      <a:pPr>
                        <a:lnSpc>
                          <a:spcPct val="107000"/>
                        </a:lnSpc>
                        <a:spcAft>
                          <a:spcPts val="0"/>
                        </a:spcAft>
                      </a:pPr>
                      <a:r>
                        <a:rPr lang="en-GB" sz="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Lipponen</a:t>
                      </a:r>
                      <a:r>
                        <a:rPr lang="en-GB"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Wisse</a:t>
                      </a:r>
                      <a:r>
                        <a:rPr lang="en-GB"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Jetten</a:t>
                      </a:r>
                      <a:r>
                        <a:rPr lang="en-GB"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months prior and 11 months post merger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Pre-merger identification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Merger status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status change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Process Justice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Distributed justice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Government Employees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employees of two merged independent ministries of the Finnish Government, all antecedents, except pre-merger identification positively influence post-merger identification for employees of both organisations.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540598"/>
                  </a:ext>
                </a:extLst>
              </a:tr>
              <a:tr h="911106">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Elstak, Bhatt, Van Riel, Pratt and Berens (2015)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time of merger and 12 months post merger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Attractiveness of Perceived organisational identity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Agreement with the projected organisational identity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Identification with parent organisation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external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prestige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Managers and employees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 of branding of a business unit to be part of existing parent organisation. For existing employees and managers in the business unit all four antecedents (internal and external) positively influenced OI with the business unit. Reducing uncertainty and increasing role enhancement.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392251"/>
                  </a:ext>
                </a:extLst>
              </a:tr>
              <a:tr h="1214805">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Bartels, Pruyn and de Jong (2009)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months prior and 24 months post merger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Pre-merger university identification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Identification with post merger division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Communications climate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Identification previous division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external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prestige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employees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merging of four divisions of a Dutch University into two, PEP did not influence employees identification with the new division whereas internal communications climate positively did. Employees pre-merger university identification and identification with the previous division both positively influenced their OI with the new division.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150477"/>
                  </a:ext>
                </a:extLst>
              </a:tr>
              <a:tr h="1316040">
                <a:tc>
                  <a:txBody>
                    <a:bodyPr/>
                    <a:lstStyle/>
                    <a:p>
                      <a:pPr>
                        <a:lnSpc>
                          <a:spcPct val="107000"/>
                        </a:lnSpc>
                        <a:spcAft>
                          <a:spcPts val="0"/>
                        </a:spcAft>
                      </a:pPr>
                      <a:r>
                        <a:rPr lang="en-GB"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Study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Six years post acquisition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Mission and 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dissemination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Perceived external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reputation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Front-line Employees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Both internal and external drivers of OI positively influence OI. Both mission and vision dissemination and perceived external reputation interact and the relationships with OI are moderated by front-line employee group membership (prior SAFERETAILER employees and prior PARTNERCO employees). Each group use both internal and external antecedents differently to inform their post M&amp;A OI.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19" marR="609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845431"/>
                  </a:ext>
                </a:extLst>
              </a:tr>
            </a:tbl>
          </a:graphicData>
        </a:graphic>
      </p:graphicFrame>
      <p:sp>
        <p:nvSpPr>
          <p:cNvPr id="9" name="Rectangle 3"/>
          <p:cNvSpPr>
            <a:spLocks noChangeArrowheads="1"/>
          </p:cNvSpPr>
          <p:nvPr/>
        </p:nvSpPr>
        <p:spPr bwMode="auto">
          <a:xfrm>
            <a:off x="2508314" y="1551659"/>
            <a:ext cx="14415505" cy="49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431634" y="682683"/>
            <a:ext cx="3407728" cy="1200329"/>
          </a:xfrm>
          <a:prstGeom prst="rect">
            <a:avLst/>
          </a:prstGeom>
          <a:noFill/>
        </p:spPr>
        <p:txBody>
          <a:bodyPr wrap="none" rtlCol="0">
            <a:spAutoFit/>
          </a:bodyPr>
          <a:lstStyle/>
          <a:p>
            <a:r>
              <a:rPr lang="en-GB" dirty="0" smtClean="0"/>
              <a:t>Internal and external antecedents </a:t>
            </a:r>
          </a:p>
          <a:p>
            <a:r>
              <a:rPr lang="en-GB" dirty="0" smtClean="0"/>
              <a:t>of organisational identity </a:t>
            </a:r>
          </a:p>
          <a:p>
            <a:r>
              <a:rPr lang="en-GB" dirty="0" smtClean="0"/>
              <a:t>in M&amp;A’s 5 years after </a:t>
            </a:r>
          </a:p>
          <a:p>
            <a:r>
              <a:rPr lang="en-GB" dirty="0" smtClean="0"/>
              <a:t>integration!</a:t>
            </a:r>
            <a:endParaRPr lang="en-GB" dirty="0"/>
          </a:p>
        </p:txBody>
      </p:sp>
    </p:spTree>
    <p:extLst>
      <p:ext uri="{BB962C8B-B14F-4D97-AF65-F5344CB8AC3E}">
        <p14:creationId xmlns:p14="http://schemas.microsoft.com/office/powerpoint/2010/main" val="10187854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254288"/>
            <a:ext cx="10515600" cy="1325563"/>
          </a:xfrm>
        </p:spPr>
        <p:txBody>
          <a:bodyPr>
            <a:normAutofit/>
          </a:bodyPr>
          <a:lstStyle/>
          <a:p>
            <a:r>
              <a:rPr lang="en-GB" sz="3600" dirty="0" smtClean="0"/>
              <a:t>The research gap? </a:t>
            </a:r>
            <a:endParaRPr lang="en-GB" sz="3600" dirty="0"/>
          </a:p>
        </p:txBody>
      </p:sp>
      <p:sp>
        <p:nvSpPr>
          <p:cNvPr id="3" name="Rectangle 2"/>
          <p:cNvSpPr/>
          <p:nvPr/>
        </p:nvSpPr>
        <p:spPr>
          <a:xfrm>
            <a:off x="4054763" y="1699923"/>
            <a:ext cx="7758544" cy="3293209"/>
          </a:xfrm>
          <a:prstGeom prst="rect">
            <a:avLst/>
          </a:prstGeom>
        </p:spPr>
        <p:txBody>
          <a:bodyPr wrap="square">
            <a:spAutoFit/>
          </a:bodyPr>
          <a:lstStyle/>
          <a:p>
            <a:r>
              <a:rPr lang="en-GB" sz="1600" b="1" dirty="0" smtClean="0"/>
              <a:t>No research on:</a:t>
            </a:r>
          </a:p>
          <a:p>
            <a:endParaRPr lang="en-GB" sz="1600" b="1" dirty="0"/>
          </a:p>
          <a:p>
            <a:pPr marL="285750" indent="-285750">
              <a:buFont typeface="Arial" panose="020B0604020202020204" pitchFamily="34" charset="0"/>
              <a:buChar char="•"/>
            </a:pPr>
            <a:r>
              <a:rPr lang="en-GB" sz="1600" dirty="0" smtClean="0"/>
              <a:t>The relative influence of internal and external reputational phenomena on FLE organisational identity post an acquisition.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Differences in this relative influence between those transferred from the acquired organisation and those incumbent in the acquiring organisation.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Measuring these phenomena at a period post five years from the acquisition when both groups of FLEs are theoretically integrated.</a:t>
            </a:r>
          </a:p>
          <a:p>
            <a:pPr marL="285750" indent="-285750">
              <a:buFont typeface="Arial" panose="020B0604020202020204" pitchFamily="34" charset="0"/>
              <a:buChar char="•"/>
            </a:pPr>
            <a:endParaRPr lang="en-GB" sz="1600" dirty="0"/>
          </a:p>
          <a:p>
            <a:endParaRPr lang="en-GB" sz="1600" b="1" dirty="0" smtClean="0"/>
          </a:p>
          <a:p>
            <a:endParaRPr lang="en-GB" sz="1600" dirty="0" smtClean="0"/>
          </a:p>
        </p:txBody>
      </p:sp>
      <p:pic>
        <p:nvPicPr>
          <p:cNvPr id="4" name="Picture 3"/>
          <p:cNvPicPr>
            <a:picLocks noChangeAspect="1"/>
          </p:cNvPicPr>
          <p:nvPr/>
        </p:nvPicPr>
        <p:blipFill>
          <a:blip r:embed="rId2"/>
          <a:stretch>
            <a:fillRect/>
          </a:stretch>
        </p:blipFill>
        <p:spPr>
          <a:xfrm>
            <a:off x="764309" y="1811842"/>
            <a:ext cx="2619375" cy="1743075"/>
          </a:xfrm>
          <a:prstGeom prst="rect">
            <a:avLst/>
          </a:prstGeom>
        </p:spPr>
      </p:pic>
      <p:pic>
        <p:nvPicPr>
          <p:cNvPr id="6" name="Picture 5"/>
          <p:cNvPicPr>
            <a:picLocks noChangeAspect="1"/>
          </p:cNvPicPr>
          <p:nvPr/>
        </p:nvPicPr>
        <p:blipFill>
          <a:blip r:embed="rId3"/>
          <a:stretch>
            <a:fillRect/>
          </a:stretch>
        </p:blipFill>
        <p:spPr>
          <a:xfrm>
            <a:off x="772323" y="4784436"/>
            <a:ext cx="2611361" cy="1169266"/>
          </a:xfrm>
          <a:prstGeom prst="rect">
            <a:avLst/>
          </a:prstGeom>
        </p:spPr>
      </p:pic>
    </p:spTree>
    <p:extLst>
      <p:ext uri="{BB962C8B-B14F-4D97-AF65-F5344CB8AC3E}">
        <p14:creationId xmlns:p14="http://schemas.microsoft.com/office/powerpoint/2010/main" val="234974547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13024"/>
            <a:ext cx="10515600" cy="1325563"/>
          </a:xfrm>
        </p:spPr>
        <p:txBody>
          <a:bodyPr>
            <a:normAutofit/>
          </a:bodyPr>
          <a:lstStyle/>
          <a:p>
            <a:r>
              <a:rPr lang="en-GB" sz="3600" smtClean="0"/>
              <a:t>The theoretical model and hypotheses </a:t>
            </a:r>
            <a:endParaRPr lang="en-GB" sz="3600" dirty="0"/>
          </a:p>
        </p:txBody>
      </p:sp>
      <p:pic>
        <p:nvPicPr>
          <p:cNvPr id="4" name="Picture 3"/>
          <p:cNvPicPr>
            <a:picLocks noChangeAspect="1"/>
          </p:cNvPicPr>
          <p:nvPr/>
        </p:nvPicPr>
        <p:blipFill>
          <a:blip r:embed="rId2"/>
          <a:stretch>
            <a:fillRect/>
          </a:stretch>
        </p:blipFill>
        <p:spPr>
          <a:xfrm>
            <a:off x="551872" y="1699923"/>
            <a:ext cx="2619375" cy="1743075"/>
          </a:xfrm>
          <a:prstGeom prst="rect">
            <a:avLst/>
          </a:prstGeom>
        </p:spPr>
      </p:pic>
      <p:pic>
        <p:nvPicPr>
          <p:cNvPr id="6" name="Picture 5"/>
          <p:cNvPicPr>
            <a:picLocks noChangeAspect="1"/>
          </p:cNvPicPr>
          <p:nvPr/>
        </p:nvPicPr>
        <p:blipFill>
          <a:blip r:embed="rId3"/>
          <a:stretch>
            <a:fillRect/>
          </a:stretch>
        </p:blipFill>
        <p:spPr>
          <a:xfrm>
            <a:off x="551872" y="4023921"/>
            <a:ext cx="2611361" cy="1169266"/>
          </a:xfrm>
          <a:prstGeom prst="rect">
            <a:avLst/>
          </a:prstGeom>
        </p:spPr>
      </p:pic>
      <p:sp>
        <p:nvSpPr>
          <p:cNvPr id="5" name="Oval 4"/>
          <p:cNvSpPr/>
          <p:nvPr/>
        </p:nvSpPr>
        <p:spPr>
          <a:xfrm>
            <a:off x="4655127" y="1998806"/>
            <a:ext cx="1330037" cy="114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Perceived</a:t>
            </a:r>
          </a:p>
          <a:p>
            <a:pPr algn="ctr"/>
            <a:r>
              <a:rPr lang="en-GB" sz="1000" dirty="0" smtClean="0"/>
              <a:t>External</a:t>
            </a:r>
          </a:p>
          <a:p>
            <a:pPr algn="ctr"/>
            <a:r>
              <a:rPr lang="en-GB" sz="1000" dirty="0" smtClean="0"/>
              <a:t>Reputation</a:t>
            </a:r>
            <a:endParaRPr lang="en-GB" sz="1000" dirty="0"/>
          </a:p>
        </p:txBody>
      </p:sp>
      <p:sp>
        <p:nvSpPr>
          <p:cNvPr id="7" name="Oval 6"/>
          <p:cNvSpPr/>
          <p:nvPr/>
        </p:nvSpPr>
        <p:spPr>
          <a:xfrm>
            <a:off x="4655127" y="3681744"/>
            <a:ext cx="1330038" cy="1136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Mission &amp;</a:t>
            </a:r>
          </a:p>
          <a:p>
            <a:pPr algn="ctr"/>
            <a:r>
              <a:rPr lang="en-GB" sz="1000" dirty="0"/>
              <a:t>V</a:t>
            </a:r>
            <a:r>
              <a:rPr lang="en-GB" sz="1000" dirty="0" smtClean="0"/>
              <a:t>ision</a:t>
            </a:r>
          </a:p>
          <a:p>
            <a:pPr algn="ctr"/>
            <a:r>
              <a:rPr lang="en-GB" sz="1000" dirty="0" smtClean="0"/>
              <a:t>Dissemination</a:t>
            </a:r>
            <a:endParaRPr lang="en-GB" sz="1000" dirty="0"/>
          </a:p>
        </p:txBody>
      </p:sp>
      <p:sp>
        <p:nvSpPr>
          <p:cNvPr id="8" name="Oval 7"/>
          <p:cNvSpPr/>
          <p:nvPr/>
        </p:nvSpPr>
        <p:spPr>
          <a:xfrm>
            <a:off x="8465127" y="2723860"/>
            <a:ext cx="1330037" cy="114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Organisational</a:t>
            </a:r>
          </a:p>
          <a:p>
            <a:pPr algn="ctr"/>
            <a:r>
              <a:rPr lang="en-GB" sz="1000" dirty="0" smtClean="0"/>
              <a:t>Identity</a:t>
            </a:r>
          </a:p>
        </p:txBody>
      </p:sp>
      <p:cxnSp>
        <p:nvCxnSpPr>
          <p:cNvPr id="10" name="Straight Arrow Connector 9"/>
          <p:cNvCxnSpPr/>
          <p:nvPr/>
        </p:nvCxnSpPr>
        <p:spPr>
          <a:xfrm>
            <a:off x="6022109" y="2686914"/>
            <a:ext cx="2219037" cy="609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22109" y="3583709"/>
            <a:ext cx="2219037" cy="624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978073" y="1341006"/>
            <a:ext cx="1330037" cy="114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Employee</a:t>
            </a:r>
          </a:p>
          <a:p>
            <a:pPr algn="ctr"/>
            <a:r>
              <a:rPr lang="en-GB" sz="1000" dirty="0" smtClean="0"/>
              <a:t>Type</a:t>
            </a:r>
          </a:p>
        </p:txBody>
      </p:sp>
      <p:cxnSp>
        <p:nvCxnSpPr>
          <p:cNvPr id="15" name="Straight Arrow Connector 14"/>
          <p:cNvCxnSpPr/>
          <p:nvPr/>
        </p:nvCxnSpPr>
        <p:spPr>
          <a:xfrm flipH="1">
            <a:off x="7155872" y="2429380"/>
            <a:ext cx="180109" cy="5294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155872" y="2486314"/>
            <a:ext cx="447963" cy="14098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795981" y="5110057"/>
            <a:ext cx="6096000" cy="1731821"/>
          </a:xfrm>
          <a:prstGeom prst="rect">
            <a:avLst/>
          </a:prstGeom>
        </p:spPr>
        <p:txBody>
          <a:bodyPr>
            <a:spAutoFit/>
          </a:bodyPr>
          <a:lstStyle/>
          <a:p>
            <a:pPr marL="457200" indent="-457200">
              <a:lnSpc>
                <a:spcPct val="107000"/>
              </a:lnSpc>
              <a:spcAft>
                <a:spcPts val="800"/>
              </a:spcAft>
            </a:pPr>
            <a:r>
              <a:rPr lang="en-GB" sz="1400" dirty="0">
                <a:ea typeface="Calibri" panose="020F0502020204030204" pitchFamily="34" charset="0"/>
                <a:cs typeface="Times New Roman" panose="02020603050405020304" pitchFamily="18" charset="0"/>
              </a:rPr>
              <a:t>H1	As an external cue, perceived external reputation influences FLE organisational identity.</a:t>
            </a:r>
          </a:p>
          <a:p>
            <a:pPr marL="457200" indent="-457200">
              <a:lnSpc>
                <a:spcPct val="107000"/>
              </a:lnSpc>
              <a:spcAft>
                <a:spcPts val="800"/>
              </a:spcAft>
            </a:pPr>
            <a:r>
              <a:rPr lang="en-GB" sz="1400" dirty="0">
                <a:ea typeface="Calibri" panose="020F0502020204030204" pitchFamily="34" charset="0"/>
                <a:cs typeface="Times New Roman" panose="02020603050405020304" pitchFamily="18" charset="0"/>
              </a:rPr>
              <a:t>H2	As an internal cue, mission and vision dissemination influences FLE organisational identity.</a:t>
            </a:r>
          </a:p>
          <a:p>
            <a:pPr marL="457200" indent="-457200">
              <a:lnSpc>
                <a:spcPct val="107000"/>
              </a:lnSpc>
              <a:spcAft>
                <a:spcPts val="800"/>
              </a:spcAft>
            </a:pPr>
            <a:r>
              <a:rPr lang="en-GB" sz="1400" dirty="0">
                <a:ea typeface="Calibri" panose="020F0502020204030204" pitchFamily="34" charset="0"/>
                <a:cs typeface="Times New Roman" panose="02020603050405020304" pitchFamily="18" charset="0"/>
              </a:rPr>
              <a:t>H3	The strength of the relationships proposed in H1 and H2 differ between acquired and non-acquired groups of FLEs</a:t>
            </a:r>
            <a:r>
              <a:rPr lang="en-GB" dirty="0">
                <a:ea typeface="Calibri" panose="020F0502020204030204" pitchFamily="34" charset="0"/>
                <a:cs typeface="Times New Roman" panose="02020603050405020304" pitchFamily="18" charset="0"/>
              </a:rPr>
              <a:t>.</a:t>
            </a:r>
            <a:endParaRPr lang="en-GB" sz="1600" dirty="0">
              <a:effectLst/>
              <a:ea typeface="Calibri" panose="020F0502020204030204" pitchFamily="34" charset="0"/>
              <a:cs typeface="Times New Roman" panose="02020603050405020304" pitchFamily="18" charset="0"/>
            </a:endParaRPr>
          </a:p>
        </p:txBody>
      </p:sp>
      <p:sp>
        <p:nvSpPr>
          <p:cNvPr id="21" name="Rectangle 20"/>
          <p:cNvSpPr/>
          <p:nvPr/>
        </p:nvSpPr>
        <p:spPr>
          <a:xfrm>
            <a:off x="6324437" y="2445453"/>
            <a:ext cx="388248" cy="307777"/>
          </a:xfrm>
          <a:prstGeom prst="rect">
            <a:avLst/>
          </a:prstGeom>
        </p:spPr>
        <p:txBody>
          <a:bodyPr wrap="none">
            <a:spAutoFit/>
          </a:bodyPr>
          <a:lstStyle/>
          <a:p>
            <a:r>
              <a:rPr lang="en-GB" sz="1400" dirty="0">
                <a:ea typeface="Calibri" panose="020F0502020204030204" pitchFamily="34" charset="0"/>
                <a:cs typeface="Times New Roman" panose="02020603050405020304" pitchFamily="18" charset="0"/>
              </a:rPr>
              <a:t>H1</a:t>
            </a:r>
            <a:endParaRPr lang="en-GB" sz="1400" dirty="0"/>
          </a:p>
        </p:txBody>
      </p:sp>
      <p:sp>
        <p:nvSpPr>
          <p:cNvPr id="22" name="Rectangle 21"/>
          <p:cNvSpPr/>
          <p:nvPr/>
        </p:nvSpPr>
        <p:spPr>
          <a:xfrm>
            <a:off x="6336978" y="3715279"/>
            <a:ext cx="388248" cy="307777"/>
          </a:xfrm>
          <a:prstGeom prst="rect">
            <a:avLst/>
          </a:prstGeom>
        </p:spPr>
        <p:txBody>
          <a:bodyPr wrap="none">
            <a:spAutoFit/>
          </a:bodyPr>
          <a:lstStyle/>
          <a:p>
            <a:r>
              <a:rPr lang="en-GB" sz="1400" dirty="0">
                <a:ea typeface="Calibri" panose="020F0502020204030204" pitchFamily="34" charset="0"/>
                <a:cs typeface="Times New Roman" panose="02020603050405020304" pitchFamily="18" charset="0"/>
              </a:rPr>
              <a:t>H2</a:t>
            </a:r>
            <a:endParaRPr lang="en-GB" sz="1400" dirty="0"/>
          </a:p>
        </p:txBody>
      </p:sp>
      <p:sp>
        <p:nvSpPr>
          <p:cNvPr id="23" name="Rectangle 22"/>
          <p:cNvSpPr/>
          <p:nvPr/>
        </p:nvSpPr>
        <p:spPr>
          <a:xfrm>
            <a:off x="7215587" y="2487505"/>
            <a:ext cx="388248" cy="307777"/>
          </a:xfrm>
          <a:prstGeom prst="rect">
            <a:avLst/>
          </a:prstGeom>
        </p:spPr>
        <p:txBody>
          <a:bodyPr wrap="none">
            <a:spAutoFit/>
          </a:bodyPr>
          <a:lstStyle/>
          <a:p>
            <a:r>
              <a:rPr lang="en-GB" sz="1400" dirty="0">
                <a:ea typeface="Calibri" panose="020F0502020204030204" pitchFamily="34" charset="0"/>
                <a:cs typeface="Times New Roman" panose="02020603050405020304" pitchFamily="18" charset="0"/>
              </a:rPr>
              <a:t>H3</a:t>
            </a:r>
            <a:endParaRPr lang="en-GB" sz="1400" dirty="0"/>
          </a:p>
        </p:txBody>
      </p:sp>
    </p:spTree>
    <p:extLst>
      <p:ext uri="{BB962C8B-B14F-4D97-AF65-F5344CB8AC3E}">
        <p14:creationId xmlns:p14="http://schemas.microsoft.com/office/powerpoint/2010/main" val="201288287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BB07CB00AC6498D3D7CE209B6CC23" ma:contentTypeVersion="13" ma:contentTypeDescription="Create a new document." ma:contentTypeScope="" ma:versionID="34dbbfb60a7c21dcb2f5a3a5964f9cd6">
  <xsd:schema xmlns:xsd="http://www.w3.org/2001/XMLSchema" xmlns:xs="http://www.w3.org/2001/XMLSchema" xmlns:p="http://schemas.microsoft.com/office/2006/metadata/properties" xmlns:ns3="1d313349-219f-45a8-805f-58f768b8dea7" xmlns:ns4="d55cdd09-8fe1-49c2-9b01-1431e0da0719" targetNamespace="http://schemas.microsoft.com/office/2006/metadata/properties" ma:root="true" ma:fieldsID="ddfad8e7c630ef0b615f12645c686454" ns3:_="" ns4:_="">
    <xsd:import namespace="1d313349-219f-45a8-805f-58f768b8dea7"/>
    <xsd:import namespace="d55cdd09-8fe1-49c2-9b01-1431e0da07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13349-219f-45a8-805f-58f768b8de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5cdd09-8fe1-49c2-9b01-1431e0da0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55cdd09-8fe1-49c2-9b01-1431e0da0719">
      <UserInfo>
        <DisplayName>Evans, Nick</DisplayName>
        <AccountId>142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741805-9711-4220-9FD1-7FD0F3E89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13349-219f-45a8-805f-58f768b8dea7"/>
    <ds:schemaRef ds:uri="d55cdd09-8fe1-49c2-9b01-1431e0da0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B5EF6-8AF4-4B81-9A2F-C646BB7967B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1d313349-219f-45a8-805f-58f768b8dea7"/>
    <ds:schemaRef ds:uri="http://purl.org/dc/elements/1.1/"/>
    <ds:schemaRef ds:uri="d55cdd09-8fe1-49c2-9b01-1431e0da0719"/>
    <ds:schemaRef ds:uri="http://www.w3.org/XML/1998/namespace"/>
  </ds:schemaRefs>
</ds:datastoreItem>
</file>

<file path=customXml/itemProps3.xml><?xml version="1.0" encoding="utf-8"?>
<ds:datastoreItem xmlns:ds="http://schemas.openxmlformats.org/officeDocument/2006/customXml" ds:itemID="{D7A6FDBA-B6FD-4C2E-AF00-ED22517CBE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1680</TotalTime>
  <Words>2866</Words>
  <Application>Microsoft Office PowerPoint</Application>
  <PresentationFormat>Widescreen</PresentationFormat>
  <Paragraphs>524</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Times New Roman</vt:lpstr>
      <vt:lpstr>Office Theme</vt:lpstr>
      <vt:lpstr>PowerPoint Presentation</vt:lpstr>
      <vt:lpstr>The importance of acquisitions for growth! </vt:lpstr>
      <vt:lpstr>The essential role of front-line service employees (FLEs) in retail! </vt:lpstr>
      <vt:lpstr>In what way is a sense of belonging manifested? </vt:lpstr>
      <vt:lpstr>PowerPoint Presentation</vt:lpstr>
      <vt:lpstr>PowerPoint Presentation</vt:lpstr>
      <vt:lpstr>PowerPoint Presentation</vt:lpstr>
      <vt:lpstr>The research gap? </vt:lpstr>
      <vt:lpstr>The theoretical model and hypotheses </vt:lpstr>
      <vt:lpstr>The study? </vt:lpstr>
      <vt:lpstr>The theoretical model results: aggregate level</vt:lpstr>
      <vt:lpstr>The theoretical model results: group level</vt:lpstr>
      <vt:lpstr>The results and implications! </vt:lpstr>
      <vt:lpstr>The results and implications!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Garwood, Sarah</dc:creator>
  <cp:lastModifiedBy>Glanfield, Keith</cp:lastModifiedBy>
  <cp:revision>170</cp:revision>
  <cp:lastPrinted>2021-02-21T12:37:10Z</cp:lastPrinted>
  <dcterms:created xsi:type="dcterms:W3CDTF">2018-02-08T11:20:51Z</dcterms:created>
  <dcterms:modified xsi:type="dcterms:W3CDTF">2021-05-13T13:19:13Z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0x010100B89BB07CB00AC6498D3D7CE209B6CC23</vt:lpwstr>
  </property>
</Properties>
</file>