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58" r:id="rId5"/>
    <p:sldId id="263" r:id="rId6"/>
    <p:sldId id="271" r:id="rId7"/>
    <p:sldId id="276" r:id="rId8"/>
    <p:sldId id="274" r:id="rId9"/>
    <p:sldId id="275"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A4D64-3BCF-4371-9805-619D0203CEC8}" type="datetimeFigureOut">
              <a:rPr lang="en-GB" smtClean="0"/>
              <a:t>13/05/2021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9366A-08CD-4338-B7C9-378EC589FC42}" type="slidenum">
              <a:rPr lang="en-GB" smtClean="0"/>
              <a:t>‹#›</a:t>
            </a:fld>
            <a:endParaRPr lang="en-GB"/>
          </a:p>
        </p:txBody>
      </p:sp>
    </p:spTree>
    <p:extLst>
      <p:ext uri="{BB962C8B-B14F-4D97-AF65-F5344CB8AC3E}">
        <p14:creationId xmlns:p14="http://schemas.microsoft.com/office/powerpoint/2010/main" val="532216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E1E92-AA3A-4327-A716-0D2DD02A49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484237-CF0E-47FE-A041-B1C2AF5F8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60C352-2BC0-4586-B325-EA2F8304A6C6}"/>
              </a:ext>
            </a:extLst>
          </p:cNvPr>
          <p:cNvSpPr>
            <a:spLocks noGrp="1"/>
          </p:cNvSpPr>
          <p:nvPr>
            <p:ph type="dt" sz="half" idx="10"/>
          </p:nvPr>
        </p:nvSpPr>
        <p:spPr/>
        <p:txBody>
          <a:bodyPr/>
          <a:lstStyle/>
          <a:p>
            <a:fld id="{A9093CBD-3800-4F4C-AEB2-412C40F7FA2D}" type="datetime1">
              <a:rPr lang="en-GB" smtClean="0"/>
              <a:t>13/05/2021</a:t>
            </a:fld>
            <a:endParaRPr lang="en-GB"/>
          </a:p>
        </p:txBody>
      </p:sp>
      <p:sp>
        <p:nvSpPr>
          <p:cNvPr id="5" name="Footer Placeholder 4">
            <a:extLst>
              <a:ext uri="{FF2B5EF4-FFF2-40B4-BE49-F238E27FC236}">
                <a16:creationId xmlns:a16="http://schemas.microsoft.com/office/drawing/2014/main" id="{034534D6-26EB-465E-AD73-8A3B06E64E20}"/>
              </a:ext>
            </a:extLst>
          </p:cNvPr>
          <p:cNvSpPr>
            <a:spLocks noGrp="1"/>
          </p:cNvSpPr>
          <p:nvPr>
            <p:ph type="ftr" sz="quarter" idx="11"/>
          </p:nvPr>
        </p:nvSpPr>
        <p:spPr/>
        <p:txBody>
          <a:bodyPr/>
          <a:lstStyle/>
          <a:p>
            <a:r>
              <a:rPr lang="en-GB"/>
              <a:t>Karen DaviesAMI-07</a:t>
            </a:r>
          </a:p>
        </p:txBody>
      </p:sp>
      <p:sp>
        <p:nvSpPr>
          <p:cNvPr id="6" name="Slide Number Placeholder 5">
            <a:extLst>
              <a:ext uri="{FF2B5EF4-FFF2-40B4-BE49-F238E27FC236}">
                <a16:creationId xmlns:a16="http://schemas.microsoft.com/office/drawing/2014/main" id="{D7528914-53F7-40D6-A669-A8298BCD11B5}"/>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11424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18696-34F4-4871-B57B-68946CA17B0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34FB8F-686E-4180-B607-02D833FF67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70B469-A755-4F67-8B55-2CCCFC80245F}"/>
              </a:ext>
            </a:extLst>
          </p:cNvPr>
          <p:cNvSpPr>
            <a:spLocks noGrp="1"/>
          </p:cNvSpPr>
          <p:nvPr>
            <p:ph type="dt" sz="half" idx="10"/>
          </p:nvPr>
        </p:nvSpPr>
        <p:spPr/>
        <p:txBody>
          <a:bodyPr/>
          <a:lstStyle/>
          <a:p>
            <a:fld id="{1353C0B5-E7B3-4862-BCBB-BEAEFAF50B3E}" type="datetime1">
              <a:rPr lang="en-GB" smtClean="0"/>
              <a:t>13/05/2021</a:t>
            </a:fld>
            <a:endParaRPr lang="en-GB"/>
          </a:p>
        </p:txBody>
      </p:sp>
      <p:sp>
        <p:nvSpPr>
          <p:cNvPr id="5" name="Footer Placeholder 4">
            <a:extLst>
              <a:ext uri="{FF2B5EF4-FFF2-40B4-BE49-F238E27FC236}">
                <a16:creationId xmlns:a16="http://schemas.microsoft.com/office/drawing/2014/main" id="{2B081450-A652-4954-8F2E-28B464739D5C}"/>
              </a:ext>
            </a:extLst>
          </p:cNvPr>
          <p:cNvSpPr>
            <a:spLocks noGrp="1"/>
          </p:cNvSpPr>
          <p:nvPr>
            <p:ph type="ftr" sz="quarter" idx="11"/>
          </p:nvPr>
        </p:nvSpPr>
        <p:spPr/>
        <p:txBody>
          <a:bodyPr/>
          <a:lstStyle/>
          <a:p>
            <a:r>
              <a:rPr lang="en-GB"/>
              <a:t>Karen DaviesAMI-07</a:t>
            </a:r>
          </a:p>
        </p:txBody>
      </p:sp>
      <p:sp>
        <p:nvSpPr>
          <p:cNvPr id="6" name="Slide Number Placeholder 5">
            <a:extLst>
              <a:ext uri="{FF2B5EF4-FFF2-40B4-BE49-F238E27FC236}">
                <a16:creationId xmlns:a16="http://schemas.microsoft.com/office/drawing/2014/main" id="{903F3814-CEEA-475A-BF9D-B569F090039E}"/>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185756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1994CD-44A7-4806-A8F8-2A672B586B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30C532-0B14-4EAD-9283-BBA833E106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A9AD90-D8C6-430A-97BD-07C96D26F285}"/>
              </a:ext>
            </a:extLst>
          </p:cNvPr>
          <p:cNvSpPr>
            <a:spLocks noGrp="1"/>
          </p:cNvSpPr>
          <p:nvPr>
            <p:ph type="dt" sz="half" idx="10"/>
          </p:nvPr>
        </p:nvSpPr>
        <p:spPr/>
        <p:txBody>
          <a:bodyPr/>
          <a:lstStyle/>
          <a:p>
            <a:fld id="{116DFB8A-BCBF-4121-98DD-7438BE6A4E6E}" type="datetime1">
              <a:rPr lang="en-GB" smtClean="0"/>
              <a:t>13/05/2021</a:t>
            </a:fld>
            <a:endParaRPr lang="en-GB"/>
          </a:p>
        </p:txBody>
      </p:sp>
      <p:sp>
        <p:nvSpPr>
          <p:cNvPr id="5" name="Footer Placeholder 4">
            <a:extLst>
              <a:ext uri="{FF2B5EF4-FFF2-40B4-BE49-F238E27FC236}">
                <a16:creationId xmlns:a16="http://schemas.microsoft.com/office/drawing/2014/main" id="{199AF58B-1C8B-4587-88C1-12C08685E133}"/>
              </a:ext>
            </a:extLst>
          </p:cNvPr>
          <p:cNvSpPr>
            <a:spLocks noGrp="1"/>
          </p:cNvSpPr>
          <p:nvPr>
            <p:ph type="ftr" sz="quarter" idx="11"/>
          </p:nvPr>
        </p:nvSpPr>
        <p:spPr/>
        <p:txBody>
          <a:bodyPr/>
          <a:lstStyle/>
          <a:p>
            <a:r>
              <a:rPr lang="en-GB"/>
              <a:t>Karen DaviesAMI-07</a:t>
            </a:r>
          </a:p>
        </p:txBody>
      </p:sp>
      <p:sp>
        <p:nvSpPr>
          <p:cNvPr id="6" name="Slide Number Placeholder 5">
            <a:extLst>
              <a:ext uri="{FF2B5EF4-FFF2-40B4-BE49-F238E27FC236}">
                <a16:creationId xmlns:a16="http://schemas.microsoft.com/office/drawing/2014/main" id="{B7F10106-D563-433B-9607-A680F5125728}"/>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71872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FEA9-655F-4FAC-81AD-E2B2FDE76B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374432-3354-4C6A-9BDB-89ED0B75CA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44FF02-C580-4296-AA3B-769753CD82AE}"/>
              </a:ext>
            </a:extLst>
          </p:cNvPr>
          <p:cNvSpPr>
            <a:spLocks noGrp="1"/>
          </p:cNvSpPr>
          <p:nvPr>
            <p:ph type="dt" sz="half" idx="10"/>
          </p:nvPr>
        </p:nvSpPr>
        <p:spPr/>
        <p:txBody>
          <a:bodyPr/>
          <a:lstStyle/>
          <a:p>
            <a:fld id="{A1F896F4-E3B4-414E-BE41-DE7B32D94F51}" type="datetime1">
              <a:rPr lang="en-GB" smtClean="0"/>
              <a:t>13/05/2021</a:t>
            </a:fld>
            <a:endParaRPr lang="en-GB"/>
          </a:p>
        </p:txBody>
      </p:sp>
      <p:sp>
        <p:nvSpPr>
          <p:cNvPr id="5" name="Footer Placeholder 4">
            <a:extLst>
              <a:ext uri="{FF2B5EF4-FFF2-40B4-BE49-F238E27FC236}">
                <a16:creationId xmlns:a16="http://schemas.microsoft.com/office/drawing/2014/main" id="{24501101-E812-4998-8DCE-6472EDC1419C}"/>
              </a:ext>
            </a:extLst>
          </p:cNvPr>
          <p:cNvSpPr>
            <a:spLocks noGrp="1"/>
          </p:cNvSpPr>
          <p:nvPr>
            <p:ph type="ftr" sz="quarter" idx="11"/>
          </p:nvPr>
        </p:nvSpPr>
        <p:spPr/>
        <p:txBody>
          <a:bodyPr/>
          <a:lstStyle/>
          <a:p>
            <a:r>
              <a:rPr lang="en-GB"/>
              <a:t>Karen DaviesAMI-07</a:t>
            </a:r>
          </a:p>
        </p:txBody>
      </p:sp>
      <p:sp>
        <p:nvSpPr>
          <p:cNvPr id="6" name="Slide Number Placeholder 5">
            <a:extLst>
              <a:ext uri="{FF2B5EF4-FFF2-40B4-BE49-F238E27FC236}">
                <a16:creationId xmlns:a16="http://schemas.microsoft.com/office/drawing/2014/main" id="{E7BC99AB-ED1D-46A0-9450-45EF11C59BC0}"/>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83334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E840-7D6B-4F18-99A4-638B70C39C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875679-54CC-4738-ABB2-E798BE88E5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32C9B7-9BE1-4ECD-A662-9D329059B301}"/>
              </a:ext>
            </a:extLst>
          </p:cNvPr>
          <p:cNvSpPr>
            <a:spLocks noGrp="1"/>
          </p:cNvSpPr>
          <p:nvPr>
            <p:ph type="dt" sz="half" idx="10"/>
          </p:nvPr>
        </p:nvSpPr>
        <p:spPr/>
        <p:txBody>
          <a:bodyPr/>
          <a:lstStyle/>
          <a:p>
            <a:fld id="{6600D082-F8E7-41F8-8377-B827F4ED84EA}" type="datetime1">
              <a:rPr lang="en-GB" smtClean="0"/>
              <a:t>13/05/2021</a:t>
            </a:fld>
            <a:endParaRPr lang="en-GB"/>
          </a:p>
        </p:txBody>
      </p:sp>
      <p:sp>
        <p:nvSpPr>
          <p:cNvPr id="5" name="Footer Placeholder 4">
            <a:extLst>
              <a:ext uri="{FF2B5EF4-FFF2-40B4-BE49-F238E27FC236}">
                <a16:creationId xmlns:a16="http://schemas.microsoft.com/office/drawing/2014/main" id="{CCD19B0B-E868-4162-9524-E40AA8A238C8}"/>
              </a:ext>
            </a:extLst>
          </p:cNvPr>
          <p:cNvSpPr>
            <a:spLocks noGrp="1"/>
          </p:cNvSpPr>
          <p:nvPr>
            <p:ph type="ftr" sz="quarter" idx="11"/>
          </p:nvPr>
        </p:nvSpPr>
        <p:spPr/>
        <p:txBody>
          <a:bodyPr/>
          <a:lstStyle/>
          <a:p>
            <a:r>
              <a:rPr lang="en-GB"/>
              <a:t>Karen DaviesAMI-07</a:t>
            </a:r>
          </a:p>
        </p:txBody>
      </p:sp>
      <p:sp>
        <p:nvSpPr>
          <p:cNvPr id="6" name="Slide Number Placeholder 5">
            <a:extLst>
              <a:ext uri="{FF2B5EF4-FFF2-40B4-BE49-F238E27FC236}">
                <a16:creationId xmlns:a16="http://schemas.microsoft.com/office/drawing/2014/main" id="{EEE150B0-2975-4EE2-BAA5-781DC500F582}"/>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323748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32C1-DD59-4C42-BFD8-758BFE21BC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70A318-C12E-4B3C-835C-376A2DA4C7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53D9CDD-4452-46B9-831C-393E2DFC52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E9EB32-098B-4BF4-B27F-07D95C309FD2}"/>
              </a:ext>
            </a:extLst>
          </p:cNvPr>
          <p:cNvSpPr>
            <a:spLocks noGrp="1"/>
          </p:cNvSpPr>
          <p:nvPr>
            <p:ph type="dt" sz="half" idx="10"/>
          </p:nvPr>
        </p:nvSpPr>
        <p:spPr/>
        <p:txBody>
          <a:bodyPr/>
          <a:lstStyle/>
          <a:p>
            <a:fld id="{0144B703-B40D-4121-BA07-78B2588D1554}" type="datetime1">
              <a:rPr lang="en-GB" smtClean="0"/>
              <a:t>13/05/2021</a:t>
            </a:fld>
            <a:endParaRPr lang="en-GB"/>
          </a:p>
        </p:txBody>
      </p:sp>
      <p:sp>
        <p:nvSpPr>
          <p:cNvPr id="6" name="Footer Placeholder 5">
            <a:extLst>
              <a:ext uri="{FF2B5EF4-FFF2-40B4-BE49-F238E27FC236}">
                <a16:creationId xmlns:a16="http://schemas.microsoft.com/office/drawing/2014/main" id="{A373ADFD-8FD9-42D0-9184-59962AEB4F89}"/>
              </a:ext>
            </a:extLst>
          </p:cNvPr>
          <p:cNvSpPr>
            <a:spLocks noGrp="1"/>
          </p:cNvSpPr>
          <p:nvPr>
            <p:ph type="ftr" sz="quarter" idx="11"/>
          </p:nvPr>
        </p:nvSpPr>
        <p:spPr/>
        <p:txBody>
          <a:bodyPr/>
          <a:lstStyle/>
          <a:p>
            <a:r>
              <a:rPr lang="en-GB"/>
              <a:t>Karen DaviesAMI-07</a:t>
            </a:r>
          </a:p>
        </p:txBody>
      </p:sp>
      <p:sp>
        <p:nvSpPr>
          <p:cNvPr id="7" name="Slide Number Placeholder 6">
            <a:extLst>
              <a:ext uri="{FF2B5EF4-FFF2-40B4-BE49-F238E27FC236}">
                <a16:creationId xmlns:a16="http://schemas.microsoft.com/office/drawing/2014/main" id="{61862BA0-9A7F-4ADA-AA68-FCD8DB0D328F}"/>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301705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CA59-C396-42B1-BD61-71F1B8A29D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7E03A-6B3D-4870-AC65-F5F326016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326730-EAED-4475-B692-AEF2D06E62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79BABB-09C3-416B-BEBF-1CA6783533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4AFE8B-70B0-4912-9AFF-8036AEBA8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BD8372-DD42-4537-B263-36B1A2994399}"/>
              </a:ext>
            </a:extLst>
          </p:cNvPr>
          <p:cNvSpPr>
            <a:spLocks noGrp="1"/>
          </p:cNvSpPr>
          <p:nvPr>
            <p:ph type="dt" sz="half" idx="10"/>
          </p:nvPr>
        </p:nvSpPr>
        <p:spPr/>
        <p:txBody>
          <a:bodyPr/>
          <a:lstStyle/>
          <a:p>
            <a:fld id="{74B42793-18E6-4DED-B550-F23075610669}" type="datetime1">
              <a:rPr lang="en-GB" smtClean="0"/>
              <a:t>13/05/2021</a:t>
            </a:fld>
            <a:endParaRPr lang="en-GB"/>
          </a:p>
        </p:txBody>
      </p:sp>
      <p:sp>
        <p:nvSpPr>
          <p:cNvPr id="8" name="Footer Placeholder 7">
            <a:extLst>
              <a:ext uri="{FF2B5EF4-FFF2-40B4-BE49-F238E27FC236}">
                <a16:creationId xmlns:a16="http://schemas.microsoft.com/office/drawing/2014/main" id="{4AD4435D-CE53-4E78-A56F-FF895AE0D97D}"/>
              </a:ext>
            </a:extLst>
          </p:cNvPr>
          <p:cNvSpPr>
            <a:spLocks noGrp="1"/>
          </p:cNvSpPr>
          <p:nvPr>
            <p:ph type="ftr" sz="quarter" idx="11"/>
          </p:nvPr>
        </p:nvSpPr>
        <p:spPr/>
        <p:txBody>
          <a:bodyPr/>
          <a:lstStyle/>
          <a:p>
            <a:r>
              <a:rPr lang="en-GB"/>
              <a:t>Karen DaviesAMI-07</a:t>
            </a:r>
          </a:p>
        </p:txBody>
      </p:sp>
      <p:sp>
        <p:nvSpPr>
          <p:cNvPr id="9" name="Slide Number Placeholder 8">
            <a:extLst>
              <a:ext uri="{FF2B5EF4-FFF2-40B4-BE49-F238E27FC236}">
                <a16:creationId xmlns:a16="http://schemas.microsoft.com/office/drawing/2014/main" id="{A9212C5F-6981-49B9-9C86-8104B7A6D4EF}"/>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699477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F5C4-01A4-4DA5-B2B9-82DF2B323A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CE943B-4A5F-4FDC-97CD-C5F09D72FD61}"/>
              </a:ext>
            </a:extLst>
          </p:cNvPr>
          <p:cNvSpPr>
            <a:spLocks noGrp="1"/>
          </p:cNvSpPr>
          <p:nvPr>
            <p:ph type="dt" sz="half" idx="10"/>
          </p:nvPr>
        </p:nvSpPr>
        <p:spPr/>
        <p:txBody>
          <a:bodyPr/>
          <a:lstStyle/>
          <a:p>
            <a:fld id="{969B94A4-5C97-49C8-AB82-73A1AAEB64EC}" type="datetime1">
              <a:rPr lang="en-GB" smtClean="0"/>
              <a:t>13/05/2021</a:t>
            </a:fld>
            <a:endParaRPr lang="en-GB"/>
          </a:p>
        </p:txBody>
      </p:sp>
      <p:sp>
        <p:nvSpPr>
          <p:cNvPr id="4" name="Footer Placeholder 3">
            <a:extLst>
              <a:ext uri="{FF2B5EF4-FFF2-40B4-BE49-F238E27FC236}">
                <a16:creationId xmlns:a16="http://schemas.microsoft.com/office/drawing/2014/main" id="{A6895D64-7D57-4026-A0FD-49395DC4AC61}"/>
              </a:ext>
            </a:extLst>
          </p:cNvPr>
          <p:cNvSpPr>
            <a:spLocks noGrp="1"/>
          </p:cNvSpPr>
          <p:nvPr>
            <p:ph type="ftr" sz="quarter" idx="11"/>
          </p:nvPr>
        </p:nvSpPr>
        <p:spPr/>
        <p:txBody>
          <a:bodyPr/>
          <a:lstStyle/>
          <a:p>
            <a:r>
              <a:rPr lang="en-GB"/>
              <a:t>Karen DaviesAMI-07</a:t>
            </a:r>
          </a:p>
        </p:txBody>
      </p:sp>
      <p:sp>
        <p:nvSpPr>
          <p:cNvPr id="5" name="Slide Number Placeholder 4">
            <a:extLst>
              <a:ext uri="{FF2B5EF4-FFF2-40B4-BE49-F238E27FC236}">
                <a16:creationId xmlns:a16="http://schemas.microsoft.com/office/drawing/2014/main" id="{D21D83D8-E04F-47D9-A976-2281C805245E}"/>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251719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146B3-9EAB-4B1E-AB3B-2F06CE0F450B}"/>
              </a:ext>
            </a:extLst>
          </p:cNvPr>
          <p:cNvSpPr>
            <a:spLocks noGrp="1"/>
          </p:cNvSpPr>
          <p:nvPr>
            <p:ph type="dt" sz="half" idx="10"/>
          </p:nvPr>
        </p:nvSpPr>
        <p:spPr/>
        <p:txBody>
          <a:bodyPr/>
          <a:lstStyle/>
          <a:p>
            <a:fld id="{08597749-16A6-46A8-AF2E-494BFFA90CDB}" type="datetime1">
              <a:rPr lang="en-GB" smtClean="0"/>
              <a:t>13/05/2021</a:t>
            </a:fld>
            <a:endParaRPr lang="en-GB"/>
          </a:p>
        </p:txBody>
      </p:sp>
      <p:sp>
        <p:nvSpPr>
          <p:cNvPr id="3" name="Footer Placeholder 2">
            <a:extLst>
              <a:ext uri="{FF2B5EF4-FFF2-40B4-BE49-F238E27FC236}">
                <a16:creationId xmlns:a16="http://schemas.microsoft.com/office/drawing/2014/main" id="{6E8A7E2E-D312-4BB5-A603-71293C32B06E}"/>
              </a:ext>
            </a:extLst>
          </p:cNvPr>
          <p:cNvSpPr>
            <a:spLocks noGrp="1"/>
          </p:cNvSpPr>
          <p:nvPr>
            <p:ph type="ftr" sz="quarter" idx="11"/>
          </p:nvPr>
        </p:nvSpPr>
        <p:spPr/>
        <p:txBody>
          <a:bodyPr/>
          <a:lstStyle/>
          <a:p>
            <a:r>
              <a:rPr lang="en-GB"/>
              <a:t>Karen DaviesAMI-07</a:t>
            </a:r>
          </a:p>
        </p:txBody>
      </p:sp>
      <p:sp>
        <p:nvSpPr>
          <p:cNvPr id="4" name="Slide Number Placeholder 3">
            <a:extLst>
              <a:ext uri="{FF2B5EF4-FFF2-40B4-BE49-F238E27FC236}">
                <a16:creationId xmlns:a16="http://schemas.microsoft.com/office/drawing/2014/main" id="{96624790-7788-4DF0-8ABD-CA14721DE4E5}"/>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71101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DC9BF-72BC-4984-A1C1-FC15436294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D2D31A-9765-485E-8FCD-DFAC6CC41B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47CDAC-AA60-4949-96C5-AAFAFBC41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01067-1A17-4B38-852E-F59C6E0A64F3}"/>
              </a:ext>
            </a:extLst>
          </p:cNvPr>
          <p:cNvSpPr>
            <a:spLocks noGrp="1"/>
          </p:cNvSpPr>
          <p:nvPr>
            <p:ph type="dt" sz="half" idx="10"/>
          </p:nvPr>
        </p:nvSpPr>
        <p:spPr/>
        <p:txBody>
          <a:bodyPr/>
          <a:lstStyle/>
          <a:p>
            <a:fld id="{4EA3A257-F669-4B6D-B09C-79F259E84C72}" type="datetime1">
              <a:rPr lang="en-GB" smtClean="0"/>
              <a:t>13/05/2021</a:t>
            </a:fld>
            <a:endParaRPr lang="en-GB"/>
          </a:p>
        </p:txBody>
      </p:sp>
      <p:sp>
        <p:nvSpPr>
          <p:cNvPr id="6" name="Footer Placeholder 5">
            <a:extLst>
              <a:ext uri="{FF2B5EF4-FFF2-40B4-BE49-F238E27FC236}">
                <a16:creationId xmlns:a16="http://schemas.microsoft.com/office/drawing/2014/main" id="{343D0F8C-DE50-42C4-9422-8CBE218E4D89}"/>
              </a:ext>
            </a:extLst>
          </p:cNvPr>
          <p:cNvSpPr>
            <a:spLocks noGrp="1"/>
          </p:cNvSpPr>
          <p:nvPr>
            <p:ph type="ftr" sz="quarter" idx="11"/>
          </p:nvPr>
        </p:nvSpPr>
        <p:spPr/>
        <p:txBody>
          <a:bodyPr/>
          <a:lstStyle/>
          <a:p>
            <a:r>
              <a:rPr lang="en-GB"/>
              <a:t>Karen DaviesAMI-07</a:t>
            </a:r>
          </a:p>
        </p:txBody>
      </p:sp>
      <p:sp>
        <p:nvSpPr>
          <p:cNvPr id="7" name="Slide Number Placeholder 6">
            <a:extLst>
              <a:ext uri="{FF2B5EF4-FFF2-40B4-BE49-F238E27FC236}">
                <a16:creationId xmlns:a16="http://schemas.microsoft.com/office/drawing/2014/main" id="{3425F3D9-169F-463F-BAB1-84944885D83D}"/>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418112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A981-182C-42AC-B826-71B296F0C6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0D0BD16-36BA-4AE8-9A68-6B5AA77FF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2AB4A5-6C44-4CC1-BD76-DA1D982EE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AC8454-94DA-4F25-83BB-029C35C8FC85}"/>
              </a:ext>
            </a:extLst>
          </p:cNvPr>
          <p:cNvSpPr>
            <a:spLocks noGrp="1"/>
          </p:cNvSpPr>
          <p:nvPr>
            <p:ph type="dt" sz="half" idx="10"/>
          </p:nvPr>
        </p:nvSpPr>
        <p:spPr/>
        <p:txBody>
          <a:bodyPr/>
          <a:lstStyle/>
          <a:p>
            <a:fld id="{9971D2B3-5F00-4596-A6A2-EBE703E1AFEA}" type="datetime1">
              <a:rPr lang="en-GB" smtClean="0"/>
              <a:t>13/05/2021</a:t>
            </a:fld>
            <a:endParaRPr lang="en-GB"/>
          </a:p>
        </p:txBody>
      </p:sp>
      <p:sp>
        <p:nvSpPr>
          <p:cNvPr id="6" name="Footer Placeholder 5">
            <a:extLst>
              <a:ext uri="{FF2B5EF4-FFF2-40B4-BE49-F238E27FC236}">
                <a16:creationId xmlns:a16="http://schemas.microsoft.com/office/drawing/2014/main" id="{7A6DFCCD-9DE4-4599-BAF5-E4370D79D22A}"/>
              </a:ext>
            </a:extLst>
          </p:cNvPr>
          <p:cNvSpPr>
            <a:spLocks noGrp="1"/>
          </p:cNvSpPr>
          <p:nvPr>
            <p:ph type="ftr" sz="quarter" idx="11"/>
          </p:nvPr>
        </p:nvSpPr>
        <p:spPr/>
        <p:txBody>
          <a:bodyPr/>
          <a:lstStyle/>
          <a:p>
            <a:r>
              <a:rPr lang="en-GB"/>
              <a:t>Karen DaviesAMI-07</a:t>
            </a:r>
          </a:p>
        </p:txBody>
      </p:sp>
      <p:sp>
        <p:nvSpPr>
          <p:cNvPr id="7" name="Slide Number Placeholder 6">
            <a:extLst>
              <a:ext uri="{FF2B5EF4-FFF2-40B4-BE49-F238E27FC236}">
                <a16:creationId xmlns:a16="http://schemas.microsoft.com/office/drawing/2014/main" id="{968474D2-5CFB-48D9-AD1F-7665CF35F99D}"/>
              </a:ext>
            </a:extLst>
          </p:cNvPr>
          <p:cNvSpPr>
            <a:spLocks noGrp="1"/>
          </p:cNvSpPr>
          <p:nvPr>
            <p:ph type="sldNum" sz="quarter" idx="12"/>
          </p:nvPr>
        </p:nvSpPr>
        <p:spPr/>
        <p:txBody>
          <a:bodyPr/>
          <a:lstStyle/>
          <a:p>
            <a:fld id="{76D7C2E9-D4EA-449D-99A8-9513582C786E}" type="slidenum">
              <a:rPr lang="en-GB" smtClean="0"/>
              <a:t>‹#›</a:t>
            </a:fld>
            <a:endParaRPr lang="en-GB"/>
          </a:p>
        </p:txBody>
      </p:sp>
    </p:spTree>
    <p:extLst>
      <p:ext uri="{BB962C8B-B14F-4D97-AF65-F5344CB8AC3E}">
        <p14:creationId xmlns:p14="http://schemas.microsoft.com/office/powerpoint/2010/main" val="296151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BC58E9-F180-4956-87FB-8649AE803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816143-2B88-4925-8A31-DC2CA454E3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C0ECF-BC56-4917-9719-25FEB4172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A12CE-F6A7-4F75-987B-8C8543547F32}" type="datetime1">
              <a:rPr lang="en-GB" smtClean="0"/>
              <a:t>13/05/2021</a:t>
            </a:fld>
            <a:endParaRPr lang="en-GB"/>
          </a:p>
        </p:txBody>
      </p:sp>
      <p:sp>
        <p:nvSpPr>
          <p:cNvPr id="5" name="Footer Placeholder 4">
            <a:extLst>
              <a:ext uri="{FF2B5EF4-FFF2-40B4-BE49-F238E27FC236}">
                <a16:creationId xmlns:a16="http://schemas.microsoft.com/office/drawing/2014/main" id="{7DB60490-0258-4E76-BDDF-39EAE5093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Karen DaviesAMI-07</a:t>
            </a:r>
          </a:p>
        </p:txBody>
      </p:sp>
      <p:sp>
        <p:nvSpPr>
          <p:cNvPr id="6" name="Slide Number Placeholder 5">
            <a:extLst>
              <a:ext uri="{FF2B5EF4-FFF2-40B4-BE49-F238E27FC236}">
                <a16:creationId xmlns:a16="http://schemas.microsoft.com/office/drawing/2014/main" id="{EF0B0139-D8D4-48A3-AB35-D71783CD7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7C2E9-D4EA-449D-99A8-9513582C786E}" type="slidenum">
              <a:rPr lang="en-GB" smtClean="0"/>
              <a:t>‹#›</a:t>
            </a:fld>
            <a:endParaRPr lang="en-GB"/>
          </a:p>
        </p:txBody>
      </p:sp>
    </p:spTree>
    <p:extLst>
      <p:ext uri="{BB962C8B-B14F-4D97-AF65-F5344CB8AC3E}">
        <p14:creationId xmlns:p14="http://schemas.microsoft.com/office/powerpoint/2010/main" val="598201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5C9E3-15A3-408A-8ADE-35ADFAB20A60}"/>
              </a:ext>
            </a:extLst>
          </p:cNvPr>
          <p:cNvSpPr>
            <a:spLocks noGrp="1"/>
          </p:cNvSpPr>
          <p:nvPr>
            <p:ph type="ctrTitle"/>
          </p:nvPr>
        </p:nvSpPr>
        <p:spPr>
          <a:xfrm>
            <a:off x="684300" y="1936221"/>
            <a:ext cx="4249006" cy="1325563"/>
          </a:xfrm>
        </p:spPr>
        <p:txBody>
          <a:bodyPr vert="horz" lIns="91440" tIns="45720" rIns="91440" bIns="45720" rtlCol="0" anchor="ctr">
            <a:noAutofit/>
          </a:bodyPr>
          <a:lstStyle/>
          <a:p>
            <a:r>
              <a:rPr lang="en-US" sz="3600" b="1" kern="1200" dirty="0">
                <a:solidFill>
                  <a:schemeClr val="tx1"/>
                </a:solidFill>
                <a:latin typeface="+mj-lt"/>
                <a:ea typeface="+mj-ea"/>
                <a:cs typeface="+mj-cs"/>
              </a:rPr>
              <a:t>Exploring issues of affordability for participation in UK music festivals</a:t>
            </a:r>
            <a:br>
              <a:rPr lang="en-US" sz="3600" kern="1200" dirty="0">
                <a:solidFill>
                  <a:schemeClr val="tx1"/>
                </a:solidFill>
                <a:latin typeface="+mj-lt"/>
                <a:ea typeface="+mj-ea"/>
                <a:cs typeface="+mj-cs"/>
              </a:rPr>
            </a:br>
            <a:endParaRPr lang="en-US" sz="36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81FF4B2E-4269-4D51-A00E-3D9CBE7389F4}"/>
              </a:ext>
            </a:extLst>
          </p:cNvPr>
          <p:cNvSpPr>
            <a:spLocks noGrp="1"/>
          </p:cNvSpPr>
          <p:nvPr>
            <p:ph type="subTitle" idx="1"/>
          </p:nvPr>
        </p:nvSpPr>
        <p:spPr>
          <a:xfrm>
            <a:off x="687882" y="4136149"/>
            <a:ext cx="4245428" cy="1900315"/>
          </a:xfrm>
        </p:spPr>
        <p:txBody>
          <a:bodyPr vert="horz" lIns="91440" tIns="45720" rIns="91440" bIns="45720" rtlCol="0" anchor="t">
            <a:normAutofit/>
          </a:bodyPr>
          <a:lstStyle/>
          <a:p>
            <a:r>
              <a:rPr lang="en-US" sz="1800" dirty="0"/>
              <a:t>Advances in Management Conference</a:t>
            </a:r>
          </a:p>
          <a:p>
            <a:r>
              <a:rPr lang="en-US" sz="1800" dirty="0"/>
              <a:t>Cardiff Metropolitan University</a:t>
            </a:r>
          </a:p>
          <a:p>
            <a:r>
              <a:rPr lang="en-US" sz="1800" dirty="0"/>
              <a:t>20</a:t>
            </a:r>
            <a:r>
              <a:rPr lang="en-US" sz="1800" baseline="30000" dirty="0"/>
              <a:t>th</a:t>
            </a:r>
            <a:r>
              <a:rPr lang="en-US" sz="1800" dirty="0"/>
              <a:t> - 21</a:t>
            </a:r>
            <a:r>
              <a:rPr lang="en-US" sz="1800" baseline="30000" dirty="0"/>
              <a:t>st</a:t>
            </a:r>
            <a:r>
              <a:rPr lang="en-US" sz="1800" dirty="0"/>
              <a:t> May 2021</a:t>
            </a:r>
          </a:p>
          <a:p>
            <a:r>
              <a:rPr lang="en-US" sz="1800" dirty="0"/>
              <a:t>Dr. Karen Davies</a:t>
            </a:r>
          </a:p>
        </p:txBody>
      </p:sp>
      <p:sp>
        <p:nvSpPr>
          <p:cNvPr id="192" name="Freeform: Shape 191">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a:extLst>
              <a:ext uri="{FF2B5EF4-FFF2-40B4-BE49-F238E27FC236}">
                <a16:creationId xmlns:a16="http://schemas.microsoft.com/office/drawing/2014/main" id="{9DDCD0D6-7A07-4D5E-B354-F33BB245C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687" r="1" b="1"/>
          <a:stretch/>
        </p:blipFill>
        <p:spPr bwMode="auto">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a:noFill/>
          <a:extLst>
            <a:ext uri="{909E8E84-426E-40DD-AFC4-6F175D3DCCD1}">
              <a14:hiddenFill xmlns:a14="http://schemas.microsoft.com/office/drawing/2010/main">
                <a:solidFill>
                  <a:srgbClr val="FFFFFF"/>
                </a:solidFill>
              </a14:hiddenFill>
            </a:ext>
          </a:extLst>
        </p:spPr>
      </p:pic>
      <p:sp>
        <p:nvSpPr>
          <p:cNvPr id="193" name="Freeform: Shape 192">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Beer &amp; Music Festival tents © Oast House Archive :: Geograph Britain and  Ireland">
            <a:extLst>
              <a:ext uri="{FF2B5EF4-FFF2-40B4-BE49-F238E27FC236}">
                <a16:creationId xmlns:a16="http://schemas.microsoft.com/office/drawing/2014/main" id="{8D06DCA1-9595-4C31-86A7-83D2097B51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48" r="-2" b="-3"/>
          <a:stretch/>
        </p:blipFill>
        <p:spPr bwMode="auto">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207A6B81-FA18-4A25-9BD2-BFE82CA6CBDA}"/>
              </a:ext>
            </a:extLst>
          </p:cNvPr>
          <p:cNvSpPr>
            <a:spLocks noGrp="1"/>
          </p:cNvSpPr>
          <p:nvPr>
            <p:ph type="ftr" sz="quarter" idx="11"/>
          </p:nvPr>
        </p:nvSpPr>
        <p:spPr/>
        <p:txBody>
          <a:bodyPr/>
          <a:lstStyle/>
          <a:p>
            <a:r>
              <a:rPr lang="en-GB"/>
              <a:t>Karen DaviesAMI-07</a:t>
            </a:r>
          </a:p>
        </p:txBody>
      </p:sp>
    </p:spTree>
    <p:extLst>
      <p:ext uri="{BB962C8B-B14F-4D97-AF65-F5344CB8AC3E}">
        <p14:creationId xmlns:p14="http://schemas.microsoft.com/office/powerpoint/2010/main" val="26263345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2"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3"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4"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5"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6"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7"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8"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9"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20"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21"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2"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3"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4"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5"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6"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7"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8"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9"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30"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2" name="Title 1">
            <a:extLst>
              <a:ext uri="{FF2B5EF4-FFF2-40B4-BE49-F238E27FC236}">
                <a16:creationId xmlns:a16="http://schemas.microsoft.com/office/drawing/2014/main" id="{C6C68A9E-49B9-43BE-A22F-98A7CA8D7CBC}"/>
              </a:ext>
            </a:extLst>
          </p:cNvPr>
          <p:cNvSpPr>
            <a:spLocks noGrp="1"/>
          </p:cNvSpPr>
          <p:nvPr>
            <p:ph type="title"/>
          </p:nvPr>
        </p:nvSpPr>
        <p:spPr>
          <a:xfrm>
            <a:off x="2002536" y="1261872"/>
            <a:ext cx="8238744" cy="1786321"/>
          </a:xfrm>
        </p:spPr>
        <p:txBody>
          <a:bodyPr vert="horz" lIns="91440" tIns="45720" rIns="91440" bIns="45720" rtlCol="0" anchor="b">
            <a:normAutofit fontScale="90000"/>
          </a:bodyPr>
          <a:lstStyle/>
          <a:p>
            <a:r>
              <a:rPr lang="en-US" sz="6800" b="1" kern="1200" dirty="0">
                <a:solidFill>
                  <a:schemeClr val="tx1"/>
                </a:solidFill>
                <a:latin typeface="+mj-lt"/>
                <a:ea typeface="+mj-ea"/>
                <a:cs typeface="+mj-cs"/>
              </a:rPr>
              <a:t>Questions</a:t>
            </a:r>
            <a:br>
              <a:rPr lang="en-US" sz="6800" b="1" kern="1200" dirty="0">
                <a:solidFill>
                  <a:schemeClr val="tx1"/>
                </a:solidFill>
                <a:latin typeface="+mj-lt"/>
                <a:ea typeface="+mj-ea"/>
                <a:cs typeface="+mj-cs"/>
              </a:rPr>
            </a:br>
            <a:endParaRPr lang="en-US" sz="6800" b="1" kern="1200" dirty="0">
              <a:solidFill>
                <a:schemeClr val="tx1"/>
              </a:solidFill>
              <a:latin typeface="+mj-lt"/>
              <a:ea typeface="+mj-ea"/>
              <a:cs typeface="+mj-cs"/>
            </a:endParaRPr>
          </a:p>
        </p:txBody>
      </p:sp>
      <p:sp>
        <p:nvSpPr>
          <p:cNvPr id="32" name="Isosceles Triangle 31">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4" name="Footer Placeholder 3">
            <a:extLst>
              <a:ext uri="{FF2B5EF4-FFF2-40B4-BE49-F238E27FC236}">
                <a16:creationId xmlns:a16="http://schemas.microsoft.com/office/drawing/2014/main" id="{B26F53D1-F9AC-4314-BFF3-2B298AA062FD}"/>
              </a:ext>
            </a:extLst>
          </p:cNvPr>
          <p:cNvSpPr>
            <a:spLocks noGrp="1"/>
          </p:cNvSpPr>
          <p:nvPr>
            <p:ph type="ftr" sz="quarter" idx="11"/>
          </p:nvPr>
        </p:nvSpPr>
        <p:spPr>
          <a:xfrm>
            <a:off x="2002536" y="6227064"/>
            <a:ext cx="8238744" cy="320040"/>
          </a:xfrm>
        </p:spPr>
        <p:txBody>
          <a:bodyPr vert="horz" lIns="91440" tIns="45720" rIns="91440" bIns="45720" rtlCol="0" anchor="ctr">
            <a:normAutofit/>
          </a:bodyPr>
          <a:lstStyle/>
          <a:p>
            <a:pPr algn="l">
              <a:spcAft>
                <a:spcPts val="600"/>
              </a:spcAft>
            </a:pPr>
            <a:r>
              <a:rPr lang="en-US" kern="1200">
                <a:solidFill>
                  <a:schemeClr val="tx1">
                    <a:tint val="75000"/>
                  </a:schemeClr>
                </a:solidFill>
                <a:latin typeface="+mn-lt"/>
                <a:ea typeface="+mn-ea"/>
                <a:cs typeface="+mn-cs"/>
              </a:rPr>
              <a:t>Karen DaviesAMI-07</a:t>
            </a:r>
          </a:p>
        </p:txBody>
      </p:sp>
      <p:sp>
        <p:nvSpPr>
          <p:cNvPr id="5" name="TextBox 4">
            <a:extLst>
              <a:ext uri="{FF2B5EF4-FFF2-40B4-BE49-F238E27FC236}">
                <a16:creationId xmlns:a16="http://schemas.microsoft.com/office/drawing/2014/main" id="{E7A8A970-188F-41EE-80D4-9E70D44E9B40}"/>
              </a:ext>
            </a:extLst>
          </p:cNvPr>
          <p:cNvSpPr txBox="1"/>
          <p:nvPr/>
        </p:nvSpPr>
        <p:spPr>
          <a:xfrm>
            <a:off x="2133600" y="2740150"/>
            <a:ext cx="8595252" cy="1477328"/>
          </a:xfrm>
          <a:prstGeom prst="rect">
            <a:avLst/>
          </a:prstGeom>
          <a:noFill/>
        </p:spPr>
        <p:txBody>
          <a:bodyPr wrap="square" rtlCol="0">
            <a:spAutoFit/>
          </a:bodyPr>
          <a:lstStyle/>
          <a:p>
            <a:r>
              <a:rPr lang="en-GB" dirty="0"/>
              <a:t>Which Journal should I send the papers to next?</a:t>
            </a:r>
          </a:p>
          <a:p>
            <a:endParaRPr lang="en-GB" dirty="0"/>
          </a:p>
          <a:p>
            <a:r>
              <a:rPr lang="en-GB" dirty="0"/>
              <a:t>Are phase 2 and phase 3 separate papers or the same one?</a:t>
            </a:r>
          </a:p>
          <a:p>
            <a:endParaRPr lang="en-GB" dirty="0"/>
          </a:p>
          <a:p>
            <a:r>
              <a:rPr lang="en-GB" dirty="0"/>
              <a:t>Is this the type of topic that could be placed in a 3* or 4* journal?</a:t>
            </a:r>
          </a:p>
        </p:txBody>
      </p:sp>
    </p:spTree>
    <p:extLst>
      <p:ext uri="{BB962C8B-B14F-4D97-AF65-F5344CB8AC3E}">
        <p14:creationId xmlns:p14="http://schemas.microsoft.com/office/powerpoint/2010/main" val="369662222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172D-D28E-4260-BF95-6BA847EC61EB}"/>
              </a:ext>
            </a:extLst>
          </p:cNvPr>
          <p:cNvSpPr>
            <a:spLocks noGrp="1"/>
          </p:cNvSpPr>
          <p:nvPr>
            <p:ph type="title"/>
          </p:nvPr>
        </p:nvSpPr>
        <p:spPr>
          <a:xfrm>
            <a:off x="6289165" y="854619"/>
            <a:ext cx="5259707" cy="1325563"/>
          </a:xfrm>
        </p:spPr>
        <p:txBody>
          <a:bodyPr>
            <a:normAutofit/>
          </a:bodyPr>
          <a:lstStyle/>
          <a:p>
            <a:r>
              <a:rPr lang="en-GB" dirty="0"/>
              <a:t>What will I Cover?</a:t>
            </a:r>
          </a:p>
        </p:txBody>
      </p:sp>
      <p:sp>
        <p:nvSpPr>
          <p:cNvPr id="139" name="Freeform: Shape 138">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050" name="Picture 2" descr="Free-to-use festival images: Glastonbury 2017 | TheFestivals">
            <a:extLst>
              <a:ext uri="{FF2B5EF4-FFF2-40B4-BE49-F238E27FC236}">
                <a16:creationId xmlns:a16="http://schemas.microsoft.com/office/drawing/2014/main" id="{FE3FF4BD-7CF4-4334-B7CF-CE360C2246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487" r="3403" b="-2"/>
          <a:stretch/>
        </p:blipFill>
        <p:spPr bwMode="auto">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CB01F743-9F61-48A1-83CF-856AC0CD5074}"/>
              </a:ext>
            </a:extLst>
          </p:cNvPr>
          <p:cNvSpPr>
            <a:spLocks noGrp="1"/>
          </p:cNvSpPr>
          <p:nvPr>
            <p:ph idx="1"/>
          </p:nvPr>
        </p:nvSpPr>
        <p:spPr>
          <a:xfrm>
            <a:off x="6289158" y="2627461"/>
            <a:ext cx="5259714" cy="3375920"/>
          </a:xfrm>
        </p:spPr>
        <p:txBody>
          <a:bodyPr anchor="t">
            <a:normAutofit/>
          </a:bodyPr>
          <a:lstStyle/>
          <a:p>
            <a:r>
              <a:rPr lang="en-US" sz="1800" dirty="0"/>
              <a:t>Aims and research questions</a:t>
            </a:r>
          </a:p>
          <a:p>
            <a:r>
              <a:rPr lang="en-US" sz="1800" dirty="0"/>
              <a:t>Why is affordability to festivals important?</a:t>
            </a:r>
          </a:p>
          <a:p>
            <a:r>
              <a:rPr lang="en-US" sz="1800" dirty="0"/>
              <a:t>Methods used to investigate the issue</a:t>
            </a:r>
          </a:p>
          <a:p>
            <a:r>
              <a:rPr lang="en-US" sz="1800" dirty="0"/>
              <a:t>Key findings </a:t>
            </a:r>
          </a:p>
          <a:p>
            <a:r>
              <a:rPr lang="en-US" sz="1800" dirty="0"/>
              <a:t>What next?..</a:t>
            </a:r>
          </a:p>
          <a:p>
            <a:pPr lvl="1"/>
            <a:r>
              <a:rPr lang="en-US" sz="1400" dirty="0"/>
              <a:t>Phase 2</a:t>
            </a:r>
          </a:p>
          <a:p>
            <a:pPr lvl="1"/>
            <a:r>
              <a:rPr lang="en-US" sz="1400" dirty="0"/>
              <a:t>Phase 3</a:t>
            </a:r>
          </a:p>
          <a:p>
            <a:endParaRPr lang="en-US" sz="1800" dirty="0"/>
          </a:p>
        </p:txBody>
      </p:sp>
      <p:sp>
        <p:nvSpPr>
          <p:cNvPr id="4" name="Footer Placeholder 3">
            <a:extLst>
              <a:ext uri="{FF2B5EF4-FFF2-40B4-BE49-F238E27FC236}">
                <a16:creationId xmlns:a16="http://schemas.microsoft.com/office/drawing/2014/main" id="{72825097-A3AC-4D06-B793-FA1DB63D15CC}"/>
              </a:ext>
            </a:extLst>
          </p:cNvPr>
          <p:cNvSpPr>
            <a:spLocks noGrp="1"/>
          </p:cNvSpPr>
          <p:nvPr>
            <p:ph type="ftr" sz="quarter" idx="11"/>
          </p:nvPr>
        </p:nvSpPr>
        <p:spPr/>
        <p:txBody>
          <a:bodyPr/>
          <a:lstStyle/>
          <a:p>
            <a:r>
              <a:rPr lang="en-GB"/>
              <a:t>Karen DaviesAMI-07</a:t>
            </a:r>
          </a:p>
        </p:txBody>
      </p:sp>
    </p:spTree>
    <p:extLst>
      <p:ext uri="{BB962C8B-B14F-4D97-AF65-F5344CB8AC3E}">
        <p14:creationId xmlns:p14="http://schemas.microsoft.com/office/powerpoint/2010/main" val="15936515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A2FB05-3289-44F0-8ED0-AE190A31C76B}"/>
              </a:ext>
            </a:extLst>
          </p:cNvPr>
          <p:cNvSpPr>
            <a:spLocks noGrp="1"/>
          </p:cNvSpPr>
          <p:nvPr>
            <p:ph type="title"/>
          </p:nvPr>
        </p:nvSpPr>
        <p:spPr>
          <a:xfrm>
            <a:off x="2311147" y="698269"/>
            <a:ext cx="7569706" cy="1288238"/>
          </a:xfrm>
        </p:spPr>
        <p:txBody>
          <a:bodyPr anchor="ctr">
            <a:normAutofit/>
          </a:bodyPr>
          <a:lstStyle/>
          <a:p>
            <a:pPr algn="ctr"/>
            <a:r>
              <a:rPr lang="en-GB" b="1" dirty="0"/>
              <a:t>Initial aims of the research</a:t>
            </a:r>
          </a:p>
        </p:txBody>
      </p:sp>
      <p:sp>
        <p:nvSpPr>
          <p:cNvPr id="3" name="Content Placeholder 2">
            <a:extLst>
              <a:ext uri="{FF2B5EF4-FFF2-40B4-BE49-F238E27FC236}">
                <a16:creationId xmlns:a16="http://schemas.microsoft.com/office/drawing/2014/main" id="{B166EB56-4DDF-48F7-AE83-8DF18F84261D}"/>
              </a:ext>
            </a:extLst>
          </p:cNvPr>
          <p:cNvSpPr>
            <a:spLocks noGrp="1"/>
          </p:cNvSpPr>
          <p:nvPr>
            <p:ph idx="1"/>
          </p:nvPr>
        </p:nvSpPr>
        <p:spPr>
          <a:xfrm>
            <a:off x="2095901" y="2409811"/>
            <a:ext cx="7860863" cy="4024884"/>
          </a:xfrm>
        </p:spPr>
        <p:txBody>
          <a:bodyPr anchor="t">
            <a:normAutofit/>
          </a:bodyPr>
          <a:lstStyle/>
          <a:p>
            <a:pPr marL="0" indent="0">
              <a:buNone/>
            </a:pPr>
            <a:endParaRPr lang="en-GB" sz="2400" dirty="0"/>
          </a:p>
          <a:p>
            <a:pPr marL="0" indent="0" algn="ctr">
              <a:buNone/>
            </a:pPr>
            <a:r>
              <a:rPr lang="en-GB" sz="2400" dirty="0"/>
              <a:t>To investigate the issue of access to music festivals by those living in poverty by exploring the costs associated with attendance to UK music festivals and investigating what festivals are doing to counteract this issue.</a:t>
            </a:r>
          </a:p>
        </p:txBody>
      </p:sp>
      <p:sp>
        <p:nvSpPr>
          <p:cNvPr id="4" name="Footer Placeholder 3">
            <a:extLst>
              <a:ext uri="{FF2B5EF4-FFF2-40B4-BE49-F238E27FC236}">
                <a16:creationId xmlns:a16="http://schemas.microsoft.com/office/drawing/2014/main" id="{B931C734-858E-4F22-A7AB-EE33A965339C}"/>
              </a:ext>
            </a:extLst>
          </p:cNvPr>
          <p:cNvSpPr>
            <a:spLocks noGrp="1"/>
          </p:cNvSpPr>
          <p:nvPr>
            <p:ph type="ftr" sz="quarter" idx="11"/>
          </p:nvPr>
        </p:nvSpPr>
        <p:spPr/>
        <p:txBody>
          <a:bodyPr/>
          <a:lstStyle/>
          <a:p>
            <a:r>
              <a:rPr lang="en-GB"/>
              <a:t>Karen DaviesAMI-07</a:t>
            </a:r>
          </a:p>
        </p:txBody>
      </p:sp>
    </p:spTree>
    <p:extLst>
      <p:ext uri="{BB962C8B-B14F-4D97-AF65-F5344CB8AC3E}">
        <p14:creationId xmlns:p14="http://schemas.microsoft.com/office/powerpoint/2010/main" val="121855451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065D2E-41C0-4AA7-A8D7-2EC02C32B31C}"/>
              </a:ext>
            </a:extLst>
          </p:cNvPr>
          <p:cNvSpPr>
            <a:spLocks noGrp="1"/>
          </p:cNvSpPr>
          <p:nvPr>
            <p:ph type="title"/>
          </p:nvPr>
        </p:nvSpPr>
        <p:spPr>
          <a:xfrm>
            <a:off x="838198" y="136525"/>
            <a:ext cx="7757694" cy="1186583"/>
          </a:xfrm>
        </p:spPr>
        <p:txBody>
          <a:bodyPr anchor="b">
            <a:normAutofit/>
          </a:bodyPr>
          <a:lstStyle/>
          <a:p>
            <a:r>
              <a:rPr lang="en-GB" b="1" dirty="0"/>
              <a:t>Research questions</a:t>
            </a:r>
          </a:p>
        </p:txBody>
      </p:sp>
      <p:sp>
        <p:nvSpPr>
          <p:cNvPr id="3" name="Content Placeholder 2">
            <a:extLst>
              <a:ext uri="{FF2B5EF4-FFF2-40B4-BE49-F238E27FC236}">
                <a16:creationId xmlns:a16="http://schemas.microsoft.com/office/drawing/2014/main" id="{B0A8E914-FF04-4DE7-A25B-AC339E1D0503}"/>
              </a:ext>
            </a:extLst>
          </p:cNvPr>
          <p:cNvSpPr>
            <a:spLocks noGrp="1"/>
          </p:cNvSpPr>
          <p:nvPr>
            <p:ph idx="1"/>
          </p:nvPr>
        </p:nvSpPr>
        <p:spPr>
          <a:xfrm>
            <a:off x="838198" y="1956390"/>
            <a:ext cx="7322290" cy="3907465"/>
          </a:xfrm>
        </p:spPr>
        <p:txBody>
          <a:bodyPr anchor="t">
            <a:normAutofit/>
          </a:bodyPr>
          <a:lstStyle/>
          <a:p>
            <a:pPr lvl="0"/>
            <a:r>
              <a:rPr lang="en-GB" sz="1900"/>
              <a:t>What are the associated costs of attending music festivals in the UK?</a:t>
            </a:r>
          </a:p>
          <a:p>
            <a:pPr lvl="1"/>
            <a:r>
              <a:rPr lang="en-GB" sz="1900"/>
              <a:t>Including ticket price, food and drink, added extras</a:t>
            </a:r>
          </a:p>
          <a:p>
            <a:pPr marL="457200" lvl="1" indent="0">
              <a:buNone/>
            </a:pPr>
            <a:endParaRPr lang="en-GB" sz="1900"/>
          </a:p>
          <a:p>
            <a:pPr lvl="0"/>
            <a:r>
              <a:rPr lang="en-GB" sz="1900"/>
              <a:t>What outreach work do UK music festivals undertake to deal with the issue of poverty?</a:t>
            </a:r>
          </a:p>
          <a:p>
            <a:pPr lvl="1"/>
            <a:r>
              <a:rPr lang="en-GB" sz="1900"/>
              <a:t>For example partnerships with charities, community work etc.</a:t>
            </a:r>
          </a:p>
          <a:p>
            <a:pPr marL="457200" lvl="1" indent="0">
              <a:buNone/>
            </a:pPr>
            <a:endParaRPr lang="en-GB" sz="1900"/>
          </a:p>
          <a:p>
            <a:pPr lvl="0"/>
            <a:r>
              <a:rPr lang="en-GB" sz="1900"/>
              <a:t>What are festivals doing to make their festivals more accessible for people living in poverty?</a:t>
            </a:r>
          </a:p>
          <a:p>
            <a:pPr lvl="1"/>
            <a:r>
              <a:rPr lang="en-GB" sz="1900"/>
              <a:t>Do music festivals in the UK implement any schemes to make their festivals more accessible for people living in poverty?</a:t>
            </a:r>
          </a:p>
          <a:p>
            <a:endParaRPr lang="en-GB" sz="1900"/>
          </a:p>
        </p:txBody>
      </p:sp>
      <p:sp>
        <p:nvSpPr>
          <p:cNvPr id="4" name="Footer Placeholder 3">
            <a:extLst>
              <a:ext uri="{FF2B5EF4-FFF2-40B4-BE49-F238E27FC236}">
                <a16:creationId xmlns:a16="http://schemas.microsoft.com/office/drawing/2014/main" id="{2B79EE07-501A-4E2D-8561-427384584352}"/>
              </a:ext>
            </a:extLst>
          </p:cNvPr>
          <p:cNvSpPr>
            <a:spLocks noGrp="1"/>
          </p:cNvSpPr>
          <p:nvPr>
            <p:ph type="ftr" sz="quarter" idx="11"/>
          </p:nvPr>
        </p:nvSpPr>
        <p:spPr/>
        <p:txBody>
          <a:bodyPr/>
          <a:lstStyle/>
          <a:p>
            <a:r>
              <a:rPr lang="en-GB"/>
              <a:t>Karen DaviesAMI-07</a:t>
            </a:r>
          </a:p>
        </p:txBody>
      </p:sp>
    </p:spTree>
    <p:extLst>
      <p:ext uri="{BB962C8B-B14F-4D97-AF65-F5344CB8AC3E}">
        <p14:creationId xmlns:p14="http://schemas.microsoft.com/office/powerpoint/2010/main" val="234681915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9" y="450222"/>
            <a:ext cx="4182520" cy="360316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90F62B-49A5-4D69-A929-914FDBE382BB}"/>
              </a:ext>
            </a:extLst>
          </p:cNvPr>
          <p:cNvSpPr>
            <a:spLocks noGrp="1"/>
          </p:cNvSpPr>
          <p:nvPr>
            <p:ph type="title"/>
          </p:nvPr>
        </p:nvSpPr>
        <p:spPr>
          <a:xfrm>
            <a:off x="774700" y="762000"/>
            <a:ext cx="3595973" cy="3018430"/>
          </a:xfrm>
        </p:spPr>
        <p:txBody>
          <a:bodyPr>
            <a:normAutofit/>
          </a:bodyPr>
          <a:lstStyle/>
          <a:p>
            <a:r>
              <a:rPr lang="en-GB">
                <a:solidFill>
                  <a:srgbClr val="FFFFFF"/>
                </a:solidFill>
              </a:rPr>
              <a:t>Methods</a:t>
            </a:r>
          </a:p>
        </p:txBody>
      </p:sp>
      <p:sp>
        <p:nvSpPr>
          <p:cNvPr id="77" name="Rectangle 7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836" y="450221"/>
            <a:ext cx="4899923" cy="5948858"/>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8E263AA-9C5B-40F3-BC6D-492F79361187}"/>
              </a:ext>
            </a:extLst>
          </p:cNvPr>
          <p:cNvSpPr>
            <a:spLocks noGrp="1"/>
          </p:cNvSpPr>
          <p:nvPr>
            <p:ph idx="1"/>
          </p:nvPr>
        </p:nvSpPr>
        <p:spPr>
          <a:xfrm>
            <a:off x="4817276" y="622102"/>
            <a:ext cx="4893483" cy="5897429"/>
          </a:xfrm>
        </p:spPr>
        <p:txBody>
          <a:bodyPr anchor="ctr">
            <a:normAutofit lnSpcReduction="10000"/>
          </a:bodyPr>
          <a:lstStyle/>
          <a:p>
            <a:r>
              <a:rPr lang="en-GB" sz="1900" dirty="0"/>
              <a:t>Website analysis</a:t>
            </a:r>
          </a:p>
          <a:p>
            <a:r>
              <a:rPr lang="en-GB" sz="1900" dirty="0"/>
              <a:t>Stratified sample of 30 paying music festivals:</a:t>
            </a:r>
          </a:p>
          <a:p>
            <a:pPr lvl="1"/>
            <a:r>
              <a:rPr lang="en-GB" sz="1900" dirty="0"/>
              <a:t>10 x small (under 5,000 capacity)</a:t>
            </a:r>
          </a:p>
          <a:p>
            <a:pPr lvl="1"/>
            <a:r>
              <a:rPr lang="en-GB" sz="1900" dirty="0"/>
              <a:t>10 x medium (5,000 – 25,000 capacity)</a:t>
            </a:r>
          </a:p>
          <a:p>
            <a:pPr lvl="1"/>
            <a:r>
              <a:rPr lang="en-GB" sz="1900" dirty="0"/>
              <a:t>10 x large (over 25,000 capacity)</a:t>
            </a:r>
          </a:p>
          <a:p>
            <a:r>
              <a:rPr lang="en-GB" sz="1900" dirty="0"/>
              <a:t>Selected via the website “efestivals.co.uk”</a:t>
            </a:r>
          </a:p>
          <a:p>
            <a:r>
              <a:rPr lang="en-GB" sz="1900" dirty="0"/>
              <a:t>Analysis looked at 5 different areas:</a:t>
            </a:r>
          </a:p>
          <a:p>
            <a:pPr lvl="1"/>
            <a:r>
              <a:rPr lang="en-GB" sz="1900" dirty="0"/>
              <a:t>Ticket prices per person</a:t>
            </a:r>
          </a:p>
          <a:p>
            <a:pPr lvl="1"/>
            <a:r>
              <a:rPr lang="en-GB" sz="1900" dirty="0"/>
              <a:t>Added extra costs</a:t>
            </a:r>
          </a:p>
          <a:p>
            <a:pPr lvl="1"/>
            <a:r>
              <a:rPr lang="en-GB" sz="1900" dirty="0"/>
              <a:t>Information on payment instalment plans</a:t>
            </a:r>
          </a:p>
          <a:p>
            <a:pPr lvl="1"/>
            <a:r>
              <a:rPr lang="en-GB" sz="1900" dirty="0"/>
              <a:t>Information on ‘outreach activities’</a:t>
            </a:r>
          </a:p>
          <a:p>
            <a:pPr lvl="1"/>
            <a:r>
              <a:rPr lang="en-GB" sz="1900" dirty="0"/>
              <a:t>Information related to accessibility for people living in poverty or for people with disabilities</a:t>
            </a:r>
          </a:p>
          <a:p>
            <a:r>
              <a:rPr lang="en-GB" sz="1900" dirty="0"/>
              <a:t>Secondary research was conducted on reports created by AIF and Festival Insights to explore additional costs associated with attending music festivals, most notably food and drink</a:t>
            </a:r>
          </a:p>
          <a:p>
            <a:endParaRPr lang="en-GB" sz="1500" dirty="0"/>
          </a:p>
        </p:txBody>
      </p:sp>
      <p:sp>
        <p:nvSpPr>
          <p:cNvPr id="79" name="Rectangle 7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5866" y="450221"/>
            <a:ext cx="1868033" cy="3603165"/>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098" name="Picture 2" descr="eFestivals.co.uk">
            <a:extLst>
              <a:ext uri="{FF2B5EF4-FFF2-40B4-BE49-F238E27FC236}">
                <a16:creationId xmlns:a16="http://schemas.microsoft.com/office/drawing/2014/main" id="{E059ADDB-E396-4632-8940-34F06DFBAC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770" y="4919522"/>
            <a:ext cx="4182519" cy="763309"/>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8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3746" y="4214253"/>
            <a:ext cx="1868033" cy="2173848"/>
          </a:xfrm>
          <a:prstGeom prst="rect">
            <a:avLst/>
          </a:prstGeom>
          <a:solidFill>
            <a:srgbClr val="E7389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0AAFEC3C-5152-4987-855B-7F04E03430FD}"/>
              </a:ext>
            </a:extLst>
          </p:cNvPr>
          <p:cNvSpPr>
            <a:spLocks noGrp="1"/>
          </p:cNvSpPr>
          <p:nvPr>
            <p:ph type="ftr" sz="quarter" idx="11"/>
          </p:nvPr>
        </p:nvSpPr>
        <p:spPr/>
        <p:txBody>
          <a:bodyPr/>
          <a:lstStyle/>
          <a:p>
            <a:r>
              <a:rPr lang="en-GB"/>
              <a:t>Karen DaviesAMI-07</a:t>
            </a:r>
          </a:p>
        </p:txBody>
      </p:sp>
    </p:spTree>
    <p:extLst>
      <p:ext uri="{BB962C8B-B14F-4D97-AF65-F5344CB8AC3E}">
        <p14:creationId xmlns:p14="http://schemas.microsoft.com/office/powerpoint/2010/main" val="235969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960028"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9FA64B84-CE2D-4179-B018-A71AC174C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59632" cy="6858000"/>
          </a:xfrm>
          <a:custGeom>
            <a:avLst/>
            <a:gdLst>
              <a:gd name="connsiteX0" fmla="*/ 0 w 3459632"/>
              <a:gd name="connsiteY0" fmla="*/ 0 h 6858000"/>
              <a:gd name="connsiteX1" fmla="*/ 283478 w 3459632"/>
              <a:gd name="connsiteY1" fmla="*/ 0 h 6858000"/>
              <a:gd name="connsiteX2" fmla="*/ 3459632 w 3459632"/>
              <a:gd name="connsiteY2" fmla="*/ 6858000 h 6858000"/>
              <a:gd name="connsiteX3" fmla="*/ 0 w 34596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459632" h="6858000">
                <a:moveTo>
                  <a:pt x="0" y="0"/>
                </a:moveTo>
                <a:lnTo>
                  <a:pt x="283478" y="0"/>
                </a:lnTo>
                <a:lnTo>
                  <a:pt x="3459632"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A384E15-5FDE-45A5-8E89-767580EC954C}"/>
              </a:ext>
            </a:extLst>
          </p:cNvPr>
          <p:cNvSpPr>
            <a:spLocks noGrp="1"/>
          </p:cNvSpPr>
          <p:nvPr>
            <p:ph type="title"/>
          </p:nvPr>
        </p:nvSpPr>
        <p:spPr>
          <a:xfrm>
            <a:off x="231972" y="136525"/>
            <a:ext cx="5463925" cy="886692"/>
          </a:xfrm>
        </p:spPr>
        <p:txBody>
          <a:bodyPr>
            <a:normAutofit/>
          </a:bodyPr>
          <a:lstStyle/>
          <a:p>
            <a:r>
              <a:rPr lang="en-GB" b="1" dirty="0">
                <a:solidFill>
                  <a:srgbClr val="FFFFFF"/>
                </a:solidFill>
              </a:rPr>
              <a:t>Key Findings:</a:t>
            </a:r>
          </a:p>
        </p:txBody>
      </p:sp>
      <p:sp>
        <p:nvSpPr>
          <p:cNvPr id="21" name="TextBox 20">
            <a:extLst>
              <a:ext uri="{FF2B5EF4-FFF2-40B4-BE49-F238E27FC236}">
                <a16:creationId xmlns:a16="http://schemas.microsoft.com/office/drawing/2014/main" id="{4795A2E2-224B-4FA0-B323-9E61AD30697F}"/>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002" y="1870075"/>
            <a:ext cx="9612178" cy="595651"/>
          </a:xfrm>
          <a:prstGeom prst="rect">
            <a:avLst/>
          </a:prstGeom>
          <a:noFill/>
        </p:spPr>
        <p:txBody>
          <a:bodyPr wrap="square" rtlCol="0" anchor="t">
            <a:norm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6EF2A52-373F-4EBB-937C-23BCF9BC3674}"/>
              </a:ext>
            </a:extLst>
          </p:cNvPr>
          <p:cNvSpPr>
            <a:spLocks noGrp="1"/>
          </p:cNvSpPr>
          <p:nvPr>
            <p:ph idx="1"/>
          </p:nvPr>
        </p:nvSpPr>
        <p:spPr>
          <a:xfrm>
            <a:off x="3459632" y="418276"/>
            <a:ext cx="8146473" cy="4609522"/>
          </a:xfrm>
        </p:spPr>
        <p:txBody>
          <a:bodyPr>
            <a:noAutofit/>
          </a:bodyPr>
          <a:lstStyle/>
          <a:p>
            <a:r>
              <a:rPr lang="en-GB" sz="1200" dirty="0">
                <a:solidFill>
                  <a:srgbClr val="FFFFFF"/>
                </a:solidFill>
              </a:rPr>
              <a:t>It is important to consider the issue of affordability to music festivals for those living in poverty because these events can bring so much to people’s lives but only if they can afford to attend;</a:t>
            </a:r>
          </a:p>
          <a:p>
            <a:endParaRPr lang="en-GB" sz="1200" dirty="0">
              <a:solidFill>
                <a:srgbClr val="FFFFFF"/>
              </a:solidFill>
            </a:endParaRPr>
          </a:p>
          <a:p>
            <a:r>
              <a:rPr lang="en-GB" sz="1200" dirty="0">
                <a:solidFill>
                  <a:srgbClr val="FFFFFF"/>
                </a:solidFill>
              </a:rPr>
              <a:t>Festival costs and therefore ticket prices have risen exponentially in the last 10 years, leading to exclusion of some people to attendance;</a:t>
            </a:r>
          </a:p>
          <a:p>
            <a:endParaRPr lang="en-GB" sz="1200" dirty="0">
              <a:solidFill>
                <a:srgbClr val="FFFFFF"/>
              </a:solidFill>
            </a:endParaRPr>
          </a:p>
          <a:p>
            <a:r>
              <a:rPr lang="en-GB" sz="1200" dirty="0">
                <a:solidFill>
                  <a:srgbClr val="FFFFFF"/>
                </a:solidFill>
              </a:rPr>
              <a:t>Pre-pandemic 25% of the UK music festival industry was owned by just 2 companies giving them the power to book big named acts and develop economies of scale;</a:t>
            </a:r>
          </a:p>
          <a:p>
            <a:endParaRPr lang="en-GB" sz="1200" dirty="0">
              <a:solidFill>
                <a:srgbClr val="FFFFFF"/>
              </a:solidFill>
            </a:endParaRPr>
          </a:p>
          <a:p>
            <a:r>
              <a:rPr lang="en-GB" sz="1200" dirty="0">
                <a:solidFill>
                  <a:srgbClr val="FFFFFF"/>
                </a:solidFill>
              </a:rPr>
              <a:t>Independent festivals, which are ones that often have more ethical approach and practices (such as outreach work) have suffered most during the pandemic;</a:t>
            </a:r>
          </a:p>
          <a:p>
            <a:endParaRPr lang="en-GB" sz="1200" dirty="0">
              <a:solidFill>
                <a:srgbClr val="FFFFFF"/>
              </a:solidFill>
            </a:endParaRPr>
          </a:p>
          <a:p>
            <a:r>
              <a:rPr lang="en-GB" sz="1200" dirty="0">
                <a:solidFill>
                  <a:srgbClr val="FFFFFF"/>
                </a:solidFill>
              </a:rPr>
              <a:t>Results indicate that costs for attendance plus additional costs make it very difficult for people that live in poverty to attend music festivals;</a:t>
            </a:r>
          </a:p>
          <a:p>
            <a:endParaRPr lang="en-GB" sz="1200" dirty="0">
              <a:solidFill>
                <a:srgbClr val="FFFFFF"/>
              </a:solidFill>
            </a:endParaRPr>
          </a:p>
          <a:p>
            <a:r>
              <a:rPr lang="en-GB" sz="1200" dirty="0">
                <a:solidFill>
                  <a:srgbClr val="FFFFFF"/>
                </a:solidFill>
              </a:rPr>
              <a:t>Although many festival organisations donate to charities and conduct outreach work, only 1 of the festivals analysed has a scheme that considers affordability for marginalised groups, beyond spreading payments via instalments;</a:t>
            </a:r>
          </a:p>
          <a:p>
            <a:endParaRPr lang="en-GB" sz="1200" dirty="0">
              <a:solidFill>
                <a:srgbClr val="FFFFFF"/>
              </a:solidFill>
            </a:endParaRPr>
          </a:p>
          <a:p>
            <a:r>
              <a:rPr lang="en-GB" sz="1200" dirty="0">
                <a:solidFill>
                  <a:srgbClr val="FFFFFF"/>
                </a:solidFill>
              </a:rPr>
              <a:t>Many festivals work with “Attitude is Everything” to consider accessibility needs for people with disabilities, but they fail to recognise that many of these people live in poverty and so barriers to attendance can go beyond their disabilities;</a:t>
            </a:r>
          </a:p>
          <a:p>
            <a:endParaRPr lang="en-GB" sz="1200" dirty="0">
              <a:solidFill>
                <a:srgbClr val="FFFFFF"/>
              </a:solidFill>
            </a:endParaRPr>
          </a:p>
          <a:p>
            <a:r>
              <a:rPr lang="en-GB" sz="1200" dirty="0">
                <a:solidFill>
                  <a:srgbClr val="FFFFFF"/>
                </a:solidFill>
              </a:rPr>
              <a:t>More work is needed with festival organisers, charities and festival associations to explore this issue further and to develop schemes to promote affordability .</a:t>
            </a:r>
          </a:p>
        </p:txBody>
      </p:sp>
      <p:sp>
        <p:nvSpPr>
          <p:cNvPr id="4" name="Footer Placeholder 3">
            <a:extLst>
              <a:ext uri="{FF2B5EF4-FFF2-40B4-BE49-F238E27FC236}">
                <a16:creationId xmlns:a16="http://schemas.microsoft.com/office/drawing/2014/main" id="{FC0668DA-9C19-4D4F-A039-185A48DA4864}"/>
              </a:ext>
            </a:extLst>
          </p:cNvPr>
          <p:cNvSpPr>
            <a:spLocks noGrp="1"/>
          </p:cNvSpPr>
          <p:nvPr>
            <p:ph type="ftr" sz="quarter" idx="11"/>
          </p:nvPr>
        </p:nvSpPr>
        <p:spPr/>
        <p:txBody>
          <a:bodyPr/>
          <a:lstStyle/>
          <a:p>
            <a:r>
              <a:rPr lang="en-GB" dirty="0"/>
              <a:t>Karen DaviesAMI-07</a:t>
            </a:r>
          </a:p>
        </p:txBody>
      </p:sp>
    </p:spTree>
    <p:extLst>
      <p:ext uri="{BB962C8B-B14F-4D97-AF65-F5344CB8AC3E}">
        <p14:creationId xmlns:p14="http://schemas.microsoft.com/office/powerpoint/2010/main" val="327917789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159D-AC62-492C-8955-5E248279D87D}"/>
              </a:ext>
            </a:extLst>
          </p:cNvPr>
          <p:cNvSpPr>
            <a:spLocks noGrp="1"/>
          </p:cNvSpPr>
          <p:nvPr>
            <p:ph type="title"/>
          </p:nvPr>
        </p:nvSpPr>
        <p:spPr>
          <a:xfrm>
            <a:off x="886968" y="1472184"/>
            <a:ext cx="3767328" cy="4581144"/>
          </a:xfrm>
        </p:spPr>
        <p:txBody>
          <a:bodyPr anchor="t">
            <a:normAutofit/>
          </a:bodyPr>
          <a:lstStyle/>
          <a:p>
            <a:r>
              <a:rPr lang="en-GB" sz="5400" b="1"/>
              <a:t>Journal submissions</a:t>
            </a:r>
          </a:p>
        </p:txBody>
      </p:sp>
      <p:sp>
        <p:nvSpPr>
          <p:cNvPr id="3" name="Content Placeholder 2">
            <a:extLst>
              <a:ext uri="{FF2B5EF4-FFF2-40B4-BE49-F238E27FC236}">
                <a16:creationId xmlns:a16="http://schemas.microsoft.com/office/drawing/2014/main" id="{D4409BB1-0DFA-443C-A8A3-0C06F96E51DC}"/>
              </a:ext>
            </a:extLst>
          </p:cNvPr>
          <p:cNvSpPr>
            <a:spLocks noGrp="1"/>
          </p:cNvSpPr>
          <p:nvPr>
            <p:ph idx="1"/>
          </p:nvPr>
        </p:nvSpPr>
        <p:spPr>
          <a:xfrm>
            <a:off x="5248656" y="1472184"/>
            <a:ext cx="6153912" cy="4581144"/>
          </a:xfrm>
        </p:spPr>
        <p:txBody>
          <a:bodyPr>
            <a:normAutofit/>
          </a:bodyPr>
          <a:lstStyle/>
          <a:p>
            <a:r>
              <a:rPr lang="en-GB" sz="2400" dirty="0"/>
              <a:t>Originally submitted to a Special Issue of Event Management Journal on “Events and Wellbeing”;</a:t>
            </a:r>
          </a:p>
          <a:p>
            <a:endParaRPr lang="en-GB" sz="2400" dirty="0"/>
          </a:p>
          <a:p>
            <a:r>
              <a:rPr lang="en-GB" sz="2400" dirty="0"/>
              <a:t>Comments included the need for a more rigorous website analysis;</a:t>
            </a:r>
          </a:p>
          <a:p>
            <a:endParaRPr lang="en-GB" sz="2400" dirty="0"/>
          </a:p>
          <a:p>
            <a:r>
              <a:rPr lang="en-GB" sz="2400" dirty="0"/>
              <a:t>Submitting new version to International Journal of Festival and Events Management this week</a:t>
            </a:r>
          </a:p>
        </p:txBody>
      </p:sp>
      <p:sp>
        <p:nvSpPr>
          <p:cNvPr id="4" name="Footer Placeholder 3">
            <a:extLst>
              <a:ext uri="{FF2B5EF4-FFF2-40B4-BE49-F238E27FC236}">
                <a16:creationId xmlns:a16="http://schemas.microsoft.com/office/drawing/2014/main" id="{E151FC6E-E10C-4BB5-BF33-486B817F3BE5}"/>
              </a:ext>
            </a:extLst>
          </p:cNvPr>
          <p:cNvSpPr>
            <a:spLocks noGrp="1"/>
          </p:cNvSpPr>
          <p:nvPr>
            <p:ph type="ftr" sz="quarter" idx="11"/>
          </p:nvPr>
        </p:nvSpPr>
        <p:spPr>
          <a:xfrm>
            <a:off x="978408" y="6227064"/>
            <a:ext cx="10442448" cy="320040"/>
          </a:xfrm>
        </p:spPr>
        <p:txBody>
          <a:bodyPr>
            <a:normAutofit/>
          </a:bodyPr>
          <a:lstStyle/>
          <a:p>
            <a:pPr algn="l">
              <a:spcAft>
                <a:spcPts val="600"/>
              </a:spcAft>
            </a:pPr>
            <a:r>
              <a:rPr lang="en-GB"/>
              <a:t>Karen DaviesAMI-07</a:t>
            </a:r>
          </a:p>
        </p:txBody>
      </p:sp>
      <p:grpSp>
        <p:nvGrpSpPr>
          <p:cNvPr id="9" name="Group 8">
            <a:extLst>
              <a:ext uri="{FF2B5EF4-FFF2-40B4-BE49-F238E27FC236}">
                <a16:creationId xmlns:a16="http://schemas.microsoft.com/office/drawing/2014/main" id="{DDAE397D-2F47-480F-95CA-D5EDB24333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 name="Freeform 5">
              <a:extLst>
                <a:ext uri="{FF2B5EF4-FFF2-40B4-BE49-F238E27FC236}">
                  <a16:creationId xmlns:a16="http://schemas.microsoft.com/office/drawing/2014/main" id="{BD66E0D2-4D47-45F5-9F6C-04DF950CB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1" name="Freeform 6">
              <a:extLst>
                <a:ext uri="{FF2B5EF4-FFF2-40B4-BE49-F238E27FC236}">
                  <a16:creationId xmlns:a16="http://schemas.microsoft.com/office/drawing/2014/main" id="{C36CD79E-81FA-41B2-9A38-E0E26BCB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58CF2E87-8DCB-4A21-A926-1879E39DE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E8EBCED8-09A7-4078-908F-87C5C9094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881B8E24-1A3B-4288-834C-5C75EE61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CE6C6947-62CC-47B5-8006-0DBB11057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5A3EA873-FF38-49B1-AA18-6CAA8278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2B74FB34-BB05-4313-9474-A4F9B27A5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3673863D-063E-49A6-9856-52014BB4D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59E7384A-6379-482C-8070-680EA33AF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C6A49E1B-06B5-467F-97A5-EE77945A7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C67D60A3-4CE7-453B-97D1-08DD83271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1333C1DC-BC77-4584-B472-AE19C4A09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30CC34F2-2D02-4DC8-8951-5E29E0866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C77A3E1B-1C72-4437-A8A1-FC659C9E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4EE3E561-115A-4994-832B-FB79E4498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D389D14E-E715-4844-8E58-ED5A66AB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4208B28A-82FB-48D4-9087-806354C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1330334B-C28B-49CB-8643-6EF946230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4">
              <a:extLst>
                <a:ext uri="{FF2B5EF4-FFF2-40B4-BE49-F238E27FC236}">
                  <a16:creationId xmlns:a16="http://schemas.microsoft.com/office/drawing/2014/main" id="{F221AA9B-1DD9-4FC4-947F-90C0582F7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5">
              <a:extLst>
                <a:ext uri="{FF2B5EF4-FFF2-40B4-BE49-F238E27FC236}">
                  <a16:creationId xmlns:a16="http://schemas.microsoft.com/office/drawing/2014/main" id="{9214B596-B3CC-43CB-A72A-2ADABBE5B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2" name="Isosceles Triangle 31">
            <a:extLst>
              <a:ext uri="{FF2B5EF4-FFF2-40B4-BE49-F238E27FC236}">
                <a16:creationId xmlns:a16="http://schemas.microsoft.com/office/drawing/2014/main" id="{64F9BF67-14D7-4F9D-A8E4-4BB8DE35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75225" y="1331697"/>
            <a:ext cx="193249" cy="16659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Tree>
    <p:extLst>
      <p:ext uri="{BB962C8B-B14F-4D97-AF65-F5344CB8AC3E}">
        <p14:creationId xmlns:p14="http://schemas.microsoft.com/office/powerpoint/2010/main" val="377985922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descr="Defocused crowded streets at a carnival">
            <a:extLst>
              <a:ext uri="{FF2B5EF4-FFF2-40B4-BE49-F238E27FC236}">
                <a16:creationId xmlns:a16="http://schemas.microsoft.com/office/drawing/2014/main" id="{3422AA13-EC04-4FE7-A7EF-1E5E97973B5F}"/>
              </a:ext>
            </a:extLst>
          </p:cNvPr>
          <p:cNvPicPr>
            <a:picLocks noChangeAspect="1"/>
          </p:cNvPicPr>
          <p:nvPr/>
        </p:nvPicPr>
        <p:blipFill rotWithShape="1">
          <a:blip r:embed="rId2">
            <a:alphaModFix amt="35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44022115-9DC3-453F-8280-593B73811F2E}"/>
              </a:ext>
            </a:extLst>
          </p:cNvPr>
          <p:cNvSpPr>
            <a:spLocks noGrp="1"/>
          </p:cNvSpPr>
          <p:nvPr>
            <p:ph type="title"/>
          </p:nvPr>
        </p:nvSpPr>
        <p:spPr>
          <a:xfrm>
            <a:off x="838201" y="1065862"/>
            <a:ext cx="3313164" cy="4726276"/>
          </a:xfrm>
        </p:spPr>
        <p:txBody>
          <a:bodyPr>
            <a:normAutofit/>
          </a:bodyPr>
          <a:lstStyle/>
          <a:p>
            <a:pPr algn="r"/>
            <a:r>
              <a:rPr lang="en-GB" sz="4000" b="1">
                <a:solidFill>
                  <a:srgbClr val="FFFFFF"/>
                </a:solidFill>
              </a:rPr>
              <a:t>Phase 2</a:t>
            </a:r>
          </a:p>
        </p:txBody>
      </p:sp>
      <p:cxnSp>
        <p:nvCxnSpPr>
          <p:cNvPr id="40" name="Straight Connector 39">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9BDE14-6A62-4CBB-80C1-EEE1592BCD3E}"/>
              </a:ext>
            </a:extLst>
          </p:cNvPr>
          <p:cNvSpPr>
            <a:spLocks noGrp="1"/>
          </p:cNvSpPr>
          <p:nvPr>
            <p:ph idx="1"/>
          </p:nvPr>
        </p:nvSpPr>
        <p:spPr>
          <a:xfrm>
            <a:off x="5150428" y="1812636"/>
            <a:ext cx="5744685" cy="4726276"/>
          </a:xfrm>
        </p:spPr>
        <p:txBody>
          <a:bodyPr anchor="ctr">
            <a:normAutofit/>
          </a:bodyPr>
          <a:lstStyle/>
          <a:p>
            <a:pPr marL="0" indent="0">
              <a:buNone/>
            </a:pPr>
            <a:r>
              <a:rPr lang="en-GB" sz="2000" dirty="0">
                <a:solidFill>
                  <a:srgbClr val="FFFFFF"/>
                </a:solidFill>
              </a:rPr>
              <a:t>Six interviews conducted:</a:t>
            </a:r>
          </a:p>
          <a:p>
            <a:pPr marL="0" indent="0">
              <a:buNone/>
            </a:pPr>
            <a:endParaRPr lang="en-GB" sz="2000" dirty="0">
              <a:solidFill>
                <a:srgbClr val="FFFFFF"/>
              </a:solidFill>
            </a:endParaRPr>
          </a:p>
          <a:p>
            <a:pPr lvl="1"/>
            <a:r>
              <a:rPr lang="en-GB" sz="2000" dirty="0">
                <a:solidFill>
                  <a:srgbClr val="FFFFFF"/>
                </a:solidFill>
              </a:rPr>
              <a:t>Glastonbury Festival (large)</a:t>
            </a:r>
          </a:p>
          <a:p>
            <a:pPr lvl="1"/>
            <a:r>
              <a:rPr lang="en-GB" sz="2000" dirty="0">
                <a:solidFill>
                  <a:srgbClr val="FFFFFF"/>
                </a:solidFill>
              </a:rPr>
              <a:t>2000 Trees (medium)</a:t>
            </a:r>
          </a:p>
          <a:p>
            <a:pPr lvl="1"/>
            <a:r>
              <a:rPr lang="en-GB" sz="2000" dirty="0">
                <a:solidFill>
                  <a:srgbClr val="FFFFFF"/>
                </a:solidFill>
              </a:rPr>
              <a:t>Association of Independent Festivals</a:t>
            </a:r>
          </a:p>
          <a:p>
            <a:pPr lvl="1"/>
            <a:r>
              <a:rPr lang="en-GB" sz="2000" dirty="0">
                <a:solidFill>
                  <a:srgbClr val="FFFFFF"/>
                </a:solidFill>
              </a:rPr>
              <a:t>Family Holiday Association</a:t>
            </a:r>
          </a:p>
          <a:p>
            <a:pPr lvl="1"/>
            <a:r>
              <a:rPr lang="en-GB" sz="2000" dirty="0">
                <a:solidFill>
                  <a:srgbClr val="FFFFFF"/>
                </a:solidFill>
              </a:rPr>
              <a:t>Boomtown Fair (large)</a:t>
            </a:r>
          </a:p>
          <a:p>
            <a:pPr lvl="1"/>
            <a:r>
              <a:rPr lang="en-GB" sz="2000" dirty="0">
                <a:solidFill>
                  <a:srgbClr val="FFFFFF"/>
                </a:solidFill>
              </a:rPr>
              <a:t>Between the Trees (small)</a:t>
            </a:r>
          </a:p>
          <a:p>
            <a:pPr lvl="1"/>
            <a:endParaRPr lang="en-GB" sz="2000" dirty="0">
              <a:solidFill>
                <a:srgbClr val="FFFFFF"/>
              </a:solidFill>
            </a:endParaRPr>
          </a:p>
          <a:p>
            <a:r>
              <a:rPr lang="en-GB" sz="2000" dirty="0">
                <a:solidFill>
                  <a:srgbClr val="FFFFFF"/>
                </a:solidFill>
              </a:rPr>
              <a:t>Currently being transcribed using money from “Get Started Funding”</a:t>
            </a:r>
          </a:p>
          <a:p>
            <a:endParaRPr lang="en-GB" sz="2000" dirty="0">
              <a:solidFill>
                <a:srgbClr val="FFFFFF"/>
              </a:solidFill>
            </a:endParaRPr>
          </a:p>
          <a:p>
            <a:r>
              <a:rPr lang="en-GB" sz="2000" dirty="0">
                <a:solidFill>
                  <a:srgbClr val="FFFFFF"/>
                </a:solidFill>
              </a:rPr>
              <a:t>Next steps – analyse using thematic analysis</a:t>
            </a:r>
          </a:p>
          <a:p>
            <a:pPr lvl="1"/>
            <a:endParaRPr lang="en-GB" sz="2000" dirty="0">
              <a:solidFill>
                <a:srgbClr val="FFFFFF"/>
              </a:solidFill>
            </a:endParaRPr>
          </a:p>
          <a:p>
            <a:pPr marL="457200" lvl="1" indent="0">
              <a:buNone/>
            </a:pPr>
            <a:endParaRPr lang="en-GB" sz="2000" dirty="0">
              <a:solidFill>
                <a:srgbClr val="FFFFFF"/>
              </a:solidFill>
            </a:endParaRPr>
          </a:p>
          <a:p>
            <a:pPr lvl="1"/>
            <a:endParaRPr lang="en-GB" sz="2000" dirty="0">
              <a:solidFill>
                <a:srgbClr val="FFFFFF"/>
              </a:solidFill>
            </a:endParaRPr>
          </a:p>
          <a:p>
            <a:endParaRPr lang="en-GB" sz="2000" dirty="0">
              <a:solidFill>
                <a:srgbClr val="FFFFFF"/>
              </a:solidFill>
            </a:endParaRPr>
          </a:p>
          <a:p>
            <a:pPr marL="0" indent="0">
              <a:buNone/>
            </a:pPr>
            <a:endParaRPr lang="en-GB" sz="2000" dirty="0">
              <a:solidFill>
                <a:srgbClr val="FFFFFF"/>
              </a:solidFill>
            </a:endParaRPr>
          </a:p>
        </p:txBody>
      </p:sp>
      <p:sp>
        <p:nvSpPr>
          <p:cNvPr id="4" name="Footer Placeholder 3">
            <a:extLst>
              <a:ext uri="{FF2B5EF4-FFF2-40B4-BE49-F238E27FC236}">
                <a16:creationId xmlns:a16="http://schemas.microsoft.com/office/drawing/2014/main" id="{DB452FF0-DB9F-4F6F-A9F3-BCB06301BF7F}"/>
              </a:ext>
            </a:extLst>
          </p:cNvPr>
          <p:cNvSpPr>
            <a:spLocks noGrp="1"/>
          </p:cNvSpPr>
          <p:nvPr>
            <p:ph type="ftr" sz="quarter" idx="11"/>
          </p:nvPr>
        </p:nvSpPr>
        <p:spPr>
          <a:xfrm>
            <a:off x="5150428" y="6356350"/>
            <a:ext cx="5152157" cy="365125"/>
          </a:xfrm>
        </p:spPr>
        <p:txBody>
          <a:bodyPr>
            <a:normAutofit/>
          </a:bodyPr>
          <a:lstStyle/>
          <a:p>
            <a:pPr algn="l">
              <a:spcAft>
                <a:spcPts val="600"/>
              </a:spcAft>
            </a:pPr>
            <a:r>
              <a:rPr lang="en-GB">
                <a:solidFill>
                  <a:srgbClr val="FFFFFF"/>
                </a:solidFill>
              </a:rPr>
              <a:t>Karen DaviesAMI-07</a:t>
            </a:r>
          </a:p>
        </p:txBody>
      </p:sp>
    </p:spTree>
    <p:extLst>
      <p:ext uri="{BB962C8B-B14F-4D97-AF65-F5344CB8AC3E}">
        <p14:creationId xmlns:p14="http://schemas.microsoft.com/office/powerpoint/2010/main" val="29530937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4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4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4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4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4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4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4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4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4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4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5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5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5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5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5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5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5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5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5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2" name="Title 1">
            <a:extLst>
              <a:ext uri="{FF2B5EF4-FFF2-40B4-BE49-F238E27FC236}">
                <a16:creationId xmlns:a16="http://schemas.microsoft.com/office/drawing/2014/main" id="{BF3DECF6-D43E-470A-9BF0-59E0C3938868}"/>
              </a:ext>
            </a:extLst>
          </p:cNvPr>
          <p:cNvSpPr>
            <a:spLocks noGrp="1"/>
          </p:cNvSpPr>
          <p:nvPr>
            <p:ph type="title"/>
          </p:nvPr>
        </p:nvSpPr>
        <p:spPr>
          <a:xfrm>
            <a:off x="1992236" y="502293"/>
            <a:ext cx="8238744" cy="1708114"/>
          </a:xfrm>
        </p:spPr>
        <p:txBody>
          <a:bodyPr vert="horz" lIns="91440" tIns="45720" rIns="91440" bIns="45720" rtlCol="0" anchor="b">
            <a:normAutofit/>
          </a:bodyPr>
          <a:lstStyle/>
          <a:p>
            <a:r>
              <a:rPr lang="en-US" sz="6800" kern="1200" dirty="0">
                <a:solidFill>
                  <a:schemeClr val="tx1"/>
                </a:solidFill>
                <a:latin typeface="+mj-lt"/>
                <a:ea typeface="+mj-ea"/>
                <a:cs typeface="+mj-cs"/>
              </a:rPr>
              <a:t>Phase 3</a:t>
            </a:r>
          </a:p>
        </p:txBody>
      </p:sp>
      <p:sp>
        <p:nvSpPr>
          <p:cNvPr id="3" name="Content Placeholder 2">
            <a:extLst>
              <a:ext uri="{FF2B5EF4-FFF2-40B4-BE49-F238E27FC236}">
                <a16:creationId xmlns:a16="http://schemas.microsoft.com/office/drawing/2014/main" id="{BFFC20C0-5D9B-45C1-9625-A7DE0C7576E1}"/>
              </a:ext>
            </a:extLst>
          </p:cNvPr>
          <p:cNvSpPr>
            <a:spLocks noGrp="1"/>
          </p:cNvSpPr>
          <p:nvPr>
            <p:ph idx="1"/>
          </p:nvPr>
        </p:nvSpPr>
        <p:spPr>
          <a:xfrm>
            <a:off x="1976628" y="2675346"/>
            <a:ext cx="8238744" cy="2555324"/>
          </a:xfrm>
        </p:spPr>
        <p:txBody>
          <a:bodyPr vert="horz" lIns="91440" tIns="45720" rIns="91440" bIns="45720" rtlCol="0">
            <a:normAutofit fontScale="62500" lnSpcReduction="20000"/>
          </a:bodyPr>
          <a:lstStyle/>
          <a:p>
            <a:pPr marL="0" indent="0">
              <a:buNone/>
            </a:pPr>
            <a:r>
              <a:rPr lang="en-US" sz="2400" kern="1200" dirty="0">
                <a:solidFill>
                  <a:schemeClr val="tx1"/>
                </a:solidFill>
                <a:latin typeface="+mn-lt"/>
                <a:ea typeface="+mn-ea"/>
                <a:cs typeface="+mn-cs"/>
              </a:rPr>
              <a:t>ACTION RESEARCH</a:t>
            </a:r>
          </a:p>
          <a:p>
            <a:pPr marL="0" indent="0">
              <a:buNone/>
            </a:pPr>
            <a:endParaRPr lang="en-US" sz="2400" kern="1200" dirty="0">
              <a:solidFill>
                <a:schemeClr val="tx1"/>
              </a:solidFill>
              <a:latin typeface="+mn-lt"/>
              <a:ea typeface="+mn-ea"/>
              <a:cs typeface="+mn-cs"/>
            </a:endParaRPr>
          </a:p>
          <a:p>
            <a:pPr marL="0" indent="0">
              <a:buNone/>
            </a:pPr>
            <a:r>
              <a:rPr lang="en-US" sz="2400" kern="1200" dirty="0">
                <a:solidFill>
                  <a:schemeClr val="tx1"/>
                </a:solidFill>
                <a:latin typeface="+mn-lt"/>
                <a:ea typeface="+mn-ea"/>
                <a:cs typeface="+mn-cs"/>
              </a:rPr>
              <a:t>A series of collaborative workshops with AIF, FHA and festivals </a:t>
            </a:r>
            <a:r>
              <a:rPr lang="en-US" sz="2400" kern="1200" dirty="0" err="1">
                <a:solidFill>
                  <a:schemeClr val="tx1"/>
                </a:solidFill>
                <a:latin typeface="+mn-lt"/>
                <a:ea typeface="+mn-ea"/>
                <a:cs typeface="+mn-cs"/>
              </a:rPr>
              <a:t>organisers</a:t>
            </a:r>
            <a:r>
              <a:rPr lang="en-US" sz="2400" kern="1200" dirty="0">
                <a:solidFill>
                  <a:schemeClr val="tx1"/>
                </a:solidFill>
                <a:latin typeface="+mn-lt"/>
                <a:ea typeface="+mn-ea"/>
                <a:cs typeface="+mn-cs"/>
              </a:rPr>
              <a:t> using the “</a:t>
            </a:r>
            <a:r>
              <a:rPr lang="en-US" sz="2400" kern="1200" dirty="0" err="1">
                <a:solidFill>
                  <a:schemeClr val="tx1"/>
                </a:solidFill>
                <a:latin typeface="+mn-lt"/>
                <a:ea typeface="+mn-ea"/>
                <a:cs typeface="+mn-cs"/>
              </a:rPr>
              <a:t>Ketso</a:t>
            </a:r>
            <a:r>
              <a:rPr lang="en-US" sz="2400" kern="1200" dirty="0">
                <a:solidFill>
                  <a:schemeClr val="tx1"/>
                </a:solidFill>
                <a:latin typeface="+mn-lt"/>
                <a:ea typeface="+mn-ea"/>
                <a:cs typeface="+mn-cs"/>
              </a:rPr>
              <a:t> method”</a:t>
            </a:r>
          </a:p>
          <a:p>
            <a:pPr marL="0" indent="0">
              <a:buNone/>
            </a:pPr>
            <a:endParaRPr lang="en-US" sz="2400" dirty="0"/>
          </a:p>
          <a:p>
            <a:pPr marL="0" indent="0">
              <a:buNone/>
            </a:pPr>
            <a:r>
              <a:rPr lang="en-US" sz="2400" kern="1200" dirty="0">
                <a:solidFill>
                  <a:schemeClr val="tx1"/>
                </a:solidFill>
                <a:latin typeface="+mn-lt"/>
                <a:ea typeface="+mn-ea"/>
                <a:cs typeface="+mn-cs"/>
              </a:rPr>
              <a:t>Aim – to work with festivals to educate on the issue of poverty and discuss potential solutions to the issue of accessibility to festivals for people that live in poverty</a:t>
            </a:r>
          </a:p>
          <a:p>
            <a:pPr marL="0" indent="0">
              <a:buNone/>
            </a:pPr>
            <a:endParaRPr lang="en-US" sz="2400" dirty="0"/>
          </a:p>
          <a:p>
            <a:pPr marL="0" indent="0">
              <a:buNone/>
            </a:pPr>
            <a:r>
              <a:rPr lang="en-US" sz="2400" kern="1200" dirty="0">
                <a:solidFill>
                  <a:schemeClr val="tx1"/>
                </a:solidFill>
                <a:latin typeface="+mn-lt"/>
                <a:ea typeface="+mn-ea"/>
                <a:cs typeface="+mn-cs"/>
              </a:rPr>
              <a:t>Outcome – the development of initiatives that could be piloted at willing festivals in the 2022 season</a:t>
            </a:r>
          </a:p>
        </p:txBody>
      </p:sp>
      <p:sp>
        <p:nvSpPr>
          <p:cNvPr id="60" name="Isosceles Triangle 5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4" name="Footer Placeholder 3">
            <a:extLst>
              <a:ext uri="{FF2B5EF4-FFF2-40B4-BE49-F238E27FC236}">
                <a16:creationId xmlns:a16="http://schemas.microsoft.com/office/drawing/2014/main" id="{A762FA90-AB19-42AB-9104-2BF3DD6009C5}"/>
              </a:ext>
            </a:extLst>
          </p:cNvPr>
          <p:cNvSpPr>
            <a:spLocks noGrp="1"/>
          </p:cNvSpPr>
          <p:nvPr>
            <p:ph type="ftr" sz="quarter" idx="11"/>
          </p:nvPr>
        </p:nvSpPr>
        <p:spPr>
          <a:xfrm>
            <a:off x="2002536" y="6227064"/>
            <a:ext cx="8238744" cy="320040"/>
          </a:xfrm>
        </p:spPr>
        <p:txBody>
          <a:bodyPr vert="horz" lIns="91440" tIns="45720" rIns="91440" bIns="45720" rtlCol="0" anchor="ctr">
            <a:normAutofit/>
          </a:bodyPr>
          <a:lstStyle/>
          <a:p>
            <a:pPr algn="l">
              <a:spcAft>
                <a:spcPts val="600"/>
              </a:spcAft>
            </a:pPr>
            <a:r>
              <a:rPr lang="en-US" kern="1200">
                <a:solidFill>
                  <a:schemeClr val="tx1">
                    <a:tint val="75000"/>
                  </a:schemeClr>
                </a:solidFill>
                <a:latin typeface="+mn-lt"/>
                <a:ea typeface="+mn-ea"/>
                <a:cs typeface="+mn-cs"/>
              </a:rPr>
              <a:t>Karen DaviesAMI-07</a:t>
            </a:r>
          </a:p>
        </p:txBody>
      </p:sp>
    </p:spTree>
    <p:extLst>
      <p:ext uri="{BB962C8B-B14F-4D97-AF65-F5344CB8AC3E}">
        <p14:creationId xmlns:p14="http://schemas.microsoft.com/office/powerpoint/2010/main" val="197546067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1068</TotalTime>
  <Words>772</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Exploring issues of affordability for participation in UK music festivals </vt:lpstr>
      <vt:lpstr>What will I Cover?</vt:lpstr>
      <vt:lpstr>Initial aims of the research</vt:lpstr>
      <vt:lpstr>Research questions</vt:lpstr>
      <vt:lpstr>Methods</vt:lpstr>
      <vt:lpstr>Key Findings:</vt:lpstr>
      <vt:lpstr>Journal submissions</vt:lpstr>
      <vt:lpstr>Phase 2</vt:lpstr>
      <vt:lpstr>Phase 3</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issues of affordability for participation in UK music festivals</dc:title>
  <dc:creator>Karen Davies</dc:creator>
  <cp:lastModifiedBy>Karen Davies</cp:lastModifiedBy>
  <cp:revision>3</cp:revision>
  <dcterms:created xsi:type="dcterms:W3CDTF">2021-05-14T18:21:44Z</dcterms:created>
  <dcterms:modified xsi:type="dcterms:W3CDTF">2021-05-15T12:10:05Z</dcterms:modified>
</cp:coreProperties>
</file>