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62" r:id="rId4"/>
    <p:sldId id="264" r:id="rId5"/>
    <p:sldId id="263" r:id="rId6"/>
    <p:sldId id="265" r:id="rId7"/>
    <p:sldId id="258" r:id="rId8"/>
    <p:sldId id="259" r:id="rId9"/>
    <p:sldId id="260"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386385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78048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542D20-BEA5-43A9-821D-F84E24AF3126}"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102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264204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542D20-BEA5-43A9-821D-F84E24AF3126}"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413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2537827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4147784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99279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151137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B2FAA-713D-46D7-8F35-52934FBA5812}"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189499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240983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AB2FAA-713D-46D7-8F35-52934FBA5812}" type="datetimeFigureOut">
              <a:rPr lang="en-GB" smtClean="0"/>
              <a:t>15/05/2021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282977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AB2FAA-713D-46D7-8F35-52934FBA5812}" type="datetimeFigureOut">
              <a:rPr lang="en-GB" smtClean="0"/>
              <a:t>15/05/2021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351045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2FAA-713D-46D7-8F35-52934FBA5812}" type="datetimeFigureOut">
              <a:rPr lang="en-GB" smtClean="0"/>
              <a:t>15/05/2021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141542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353861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AB2FAA-713D-46D7-8F35-52934FBA5812}"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542D20-BEA5-43A9-821D-F84E24AF3126}" type="slidenum">
              <a:rPr lang="en-GB" smtClean="0"/>
              <a:t>‹#›</a:t>
            </a:fld>
            <a:endParaRPr lang="en-GB"/>
          </a:p>
        </p:txBody>
      </p:sp>
    </p:spTree>
    <p:extLst>
      <p:ext uri="{BB962C8B-B14F-4D97-AF65-F5344CB8AC3E}">
        <p14:creationId xmlns:p14="http://schemas.microsoft.com/office/powerpoint/2010/main" val="1080338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AB2FAA-713D-46D7-8F35-52934FBA5812}" type="datetimeFigureOut">
              <a:rPr lang="en-GB" smtClean="0"/>
              <a:t>15/05/2021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542D20-BEA5-43A9-821D-F84E24AF3126}" type="slidenum">
              <a:rPr lang="en-GB" smtClean="0"/>
              <a:t>‹#›</a:t>
            </a:fld>
            <a:endParaRPr lang="en-GB"/>
          </a:p>
        </p:txBody>
      </p:sp>
    </p:spTree>
    <p:extLst>
      <p:ext uri="{BB962C8B-B14F-4D97-AF65-F5344CB8AC3E}">
        <p14:creationId xmlns:p14="http://schemas.microsoft.com/office/powerpoint/2010/main" val="83840058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liu@cardiffmet.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8" Type="http://schemas.openxmlformats.org/officeDocument/2006/relationships/hyperlink" Target="https://scholar.google.co.uk/citations?user=wkZ8vnEAAAAJ&amp;hl=zh-CN&amp;oi=sra" TargetMode="External"/><Relationship Id="rId3" Type="http://schemas.openxmlformats.org/officeDocument/2006/relationships/hyperlink" Target="https://scholar.google.co.uk/citations?user=m6BrR6gAAAAJ&amp;hl=zh-CN&amp;oi=sra" TargetMode="External"/><Relationship Id="rId7" Type="http://schemas.openxmlformats.org/officeDocument/2006/relationships/hyperlink" Target="https://scholar.google.co.uk/citations?user=vA0rtJUAAAAJ&amp;hl=zh-CN&amp;oi=sra" TargetMode="External"/><Relationship Id="rId2" Type="http://schemas.openxmlformats.org/officeDocument/2006/relationships/hyperlink" Target="http://dx.doi.org/10.1016/S0378-4266(00)00125-4" TargetMode="External"/><Relationship Id="rId1" Type="http://schemas.openxmlformats.org/officeDocument/2006/relationships/slideLayout" Target="../slideLayouts/slideLayout2.xml"/><Relationship Id="rId6" Type="http://schemas.openxmlformats.org/officeDocument/2006/relationships/hyperlink" Target="https://www.academia.edu/download/51700262/16522-53639-1-PB.pdf" TargetMode="External"/><Relationship Id="rId5" Type="http://schemas.openxmlformats.org/officeDocument/2006/relationships/hyperlink" Target="https://journals.plos.org/plosone/article?id=10.1371/journal.pone.0228141" TargetMode="External"/><Relationship Id="rId10" Type="http://schemas.openxmlformats.org/officeDocument/2006/relationships/hyperlink" Target="https://www.sciencedirect.com/science/article/pii/S1057521918301339" TargetMode="External"/><Relationship Id="rId4" Type="http://schemas.openxmlformats.org/officeDocument/2006/relationships/hyperlink" Target="https://scholar.google.co.uk/citations?user=6od0RNUAAAAJ&amp;hl=zh-CN&amp;oi=sra" TargetMode="External"/><Relationship Id="rId9" Type="http://schemas.openxmlformats.org/officeDocument/2006/relationships/hyperlink" Target="https://scholar.google.co.uk/citations?user=vvunyzwAAAAJ&amp;hl=zh-CN&amp;oi=sr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613" y="1399903"/>
            <a:ext cx="8915399" cy="2262781"/>
          </a:xfrm>
        </p:spPr>
        <p:txBody>
          <a:bodyPr>
            <a:normAutofit fontScale="90000"/>
          </a:bodyPr>
          <a:lstStyle/>
          <a:p>
            <a:r>
              <a:rPr lang="en-GB" dirty="0"/>
              <a:t>Structured finance and credit risk of European banks</a:t>
            </a:r>
            <a:br>
              <a:rPr lang="en-GB" dirty="0"/>
            </a:br>
            <a:endParaRPr lang="en-GB" dirty="0"/>
          </a:p>
        </p:txBody>
      </p:sp>
      <p:sp>
        <p:nvSpPr>
          <p:cNvPr id="3" name="Subtitle 2"/>
          <p:cNvSpPr>
            <a:spLocks noGrp="1"/>
          </p:cNvSpPr>
          <p:nvPr>
            <p:ph type="subTitle" idx="1"/>
          </p:nvPr>
        </p:nvSpPr>
        <p:spPr>
          <a:xfrm>
            <a:off x="1620000" y="3983270"/>
            <a:ext cx="10572000" cy="1050284"/>
          </a:xfrm>
        </p:spPr>
        <p:txBody>
          <a:bodyPr>
            <a:normAutofit fontScale="92500" lnSpcReduction="10000"/>
          </a:bodyPr>
          <a:lstStyle/>
          <a:p>
            <a:r>
              <a:rPr lang="en-GB" dirty="0"/>
              <a:t>Chang Liu</a:t>
            </a:r>
          </a:p>
          <a:p>
            <a:r>
              <a:rPr lang="en-GB" dirty="0"/>
              <a:t>CSM, Cardiff Metropolitan University</a:t>
            </a:r>
          </a:p>
          <a:p>
            <a:r>
              <a:rPr lang="en-GB" dirty="0"/>
              <a:t>Email: </a:t>
            </a:r>
            <a:r>
              <a:rPr lang="en-GB" u="sng" dirty="0">
                <a:hlinkClick r:id="rId2"/>
              </a:rPr>
              <a:t>cliu@cardiffmet.ac.uk</a:t>
            </a:r>
            <a:endParaRPr lang="en-GB" dirty="0"/>
          </a:p>
          <a:p>
            <a:endParaRPr lang="en-GB" dirty="0"/>
          </a:p>
        </p:txBody>
      </p:sp>
    </p:spTree>
    <p:extLst>
      <p:ext uri="{BB962C8B-B14F-4D97-AF65-F5344CB8AC3E}">
        <p14:creationId xmlns:p14="http://schemas.microsoft.com/office/powerpoint/2010/main" val="2095161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016" y="-33998"/>
            <a:ext cx="8911687" cy="1280890"/>
          </a:xfrm>
        </p:spPr>
        <p:txBody>
          <a:bodyPr/>
          <a:lstStyle/>
          <a:p>
            <a:r>
              <a:rPr lang="en-GB" dirty="0"/>
              <a:t>Methodology</a:t>
            </a:r>
          </a:p>
        </p:txBody>
      </p:sp>
      <p:sp>
        <p:nvSpPr>
          <p:cNvPr id="3" name="Content Placeholder 2"/>
          <p:cNvSpPr>
            <a:spLocks noGrp="1"/>
          </p:cNvSpPr>
          <p:nvPr>
            <p:ph idx="1"/>
          </p:nvPr>
        </p:nvSpPr>
        <p:spPr>
          <a:xfrm>
            <a:off x="1145895" y="1324506"/>
            <a:ext cx="8915400" cy="3777622"/>
          </a:xfrm>
        </p:spPr>
        <p:txBody>
          <a:bodyPr/>
          <a:lstStyle/>
          <a:p>
            <a:r>
              <a:rPr lang="en-GB" dirty="0"/>
              <a:t>Data collection: </a:t>
            </a:r>
            <a:r>
              <a:rPr lang="en-GB" dirty="0" err="1"/>
              <a:t>FitchConnet</a:t>
            </a:r>
            <a:endParaRPr lang="en-GB" dirty="0"/>
          </a:p>
          <a:p>
            <a:r>
              <a:rPr lang="en-GB" dirty="0"/>
              <a:t>Fitch classifies SF transactions into four main sectors: RMBS, CMBS, ABS and Structured Credit.</a:t>
            </a:r>
          </a:p>
          <a:p>
            <a:r>
              <a:rPr lang="en-GB" dirty="0"/>
              <a:t>Software: Stata </a:t>
            </a:r>
          </a:p>
          <a:p>
            <a:r>
              <a:rPr lang="en-GB" dirty="0" smtClean="0"/>
              <a:t>A </a:t>
            </a:r>
            <a:r>
              <a:rPr lang="en-GB" dirty="0"/>
              <a:t>linear regression model derived from the one of Salah N and </a:t>
            </a:r>
            <a:r>
              <a:rPr lang="en-GB" dirty="0" err="1"/>
              <a:t>Fedhila</a:t>
            </a:r>
            <a:r>
              <a:rPr lang="en-GB" dirty="0"/>
              <a:t> H (2012) is </a:t>
            </a:r>
            <a:r>
              <a:rPr lang="en-GB" dirty="0" smtClean="0"/>
              <a:t>followed:</a:t>
            </a:r>
          </a:p>
          <a:p>
            <a:endParaRPr lang="en-GB" dirty="0"/>
          </a:p>
          <a:p>
            <a:pPr marL="0"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663689394"/>
              </p:ext>
            </p:extLst>
          </p:nvPr>
        </p:nvGraphicFramePr>
        <p:xfrm>
          <a:off x="2096204" y="3602801"/>
          <a:ext cx="2854357" cy="630772"/>
        </p:xfrm>
        <a:graphic>
          <a:graphicData uri="http://schemas.openxmlformats.org/presentationml/2006/ole">
            <mc:AlternateContent xmlns:mc="http://schemas.openxmlformats.org/markup-compatibility/2006">
              <mc:Choice xmlns:v="urn:schemas-microsoft-com:vml" Requires="v">
                <p:oleObj spid="_x0000_s3082" name="Equation" r:id="rId3" imgW="1993900" imgH="444500" progId="Equation.3">
                  <p:embed/>
                </p:oleObj>
              </mc:Choice>
              <mc:Fallback>
                <p:oleObj name="Equation" r:id="rId3" imgW="1993900" imgH="444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6204" y="3602801"/>
                        <a:ext cx="2854357" cy="630772"/>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39408396"/>
              </p:ext>
            </p:extLst>
          </p:nvPr>
        </p:nvGraphicFramePr>
        <p:xfrm>
          <a:off x="2030337" y="4436801"/>
          <a:ext cx="2815721" cy="622234"/>
        </p:xfrm>
        <a:graphic>
          <a:graphicData uri="http://schemas.openxmlformats.org/presentationml/2006/ole">
            <mc:AlternateContent xmlns:mc="http://schemas.openxmlformats.org/markup-compatibility/2006">
              <mc:Choice xmlns:v="urn:schemas-microsoft-com:vml" Requires="v">
                <p:oleObj spid="_x0000_s3083" name="Equation" r:id="rId5" imgW="1993900" imgH="444500" progId="Equation.3">
                  <p:embed/>
                </p:oleObj>
              </mc:Choice>
              <mc:Fallback>
                <p:oleObj name="Equation" r:id="rId5" imgW="1993900" imgH="4445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0337" y="4436801"/>
                        <a:ext cx="2815721" cy="622234"/>
                      </a:xfrm>
                      <a:prstGeom prst="rect">
                        <a:avLst/>
                      </a:prstGeom>
                      <a:noFill/>
                    </p:spPr>
                  </p:pic>
                </p:oleObj>
              </mc:Fallback>
            </mc:AlternateContent>
          </a:graphicData>
        </a:graphic>
      </p:graphicFrame>
      <p:sp>
        <p:nvSpPr>
          <p:cNvPr id="6"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5"/>
          <p:cNvSpPr>
            <a:spLocks noChangeArrowheads="1"/>
          </p:cNvSpPr>
          <p:nvPr/>
        </p:nvSpPr>
        <p:spPr bwMode="auto">
          <a:xfrm>
            <a:off x="1930741" y="4661117"/>
            <a:ext cx="9197903"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 </a:t>
            </a: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 is the vector of the independent variables representing bank specific and macro-economic specificities of bank </a:t>
            </a:r>
            <a:r>
              <a:rPr kumimoji="0" lang="en-GB" altLang="en-US"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year t.</a:t>
            </a: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kumimoji="0" lang="en-GB" altLang="en-US"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Bj</a:t>
            </a: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C are parameters to be estimated;</a:t>
            </a: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test will consider different asset classes. </a:t>
            </a:r>
            <a:endParaRPr kumimoji="0" lang="en-GB"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702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423" y="84179"/>
            <a:ext cx="8911687" cy="1280890"/>
          </a:xfrm>
        </p:spPr>
        <p:txBody>
          <a:bodyPr/>
          <a:lstStyle/>
          <a:p>
            <a:r>
              <a:rPr lang="en-GB" dirty="0" smtClean="0"/>
              <a:t>References: </a:t>
            </a:r>
            <a:endParaRPr lang="en-GB" dirty="0"/>
          </a:p>
        </p:txBody>
      </p:sp>
      <p:sp>
        <p:nvSpPr>
          <p:cNvPr id="3" name="Content Placeholder 2"/>
          <p:cNvSpPr>
            <a:spLocks noGrp="1"/>
          </p:cNvSpPr>
          <p:nvPr>
            <p:ph idx="1"/>
          </p:nvPr>
        </p:nvSpPr>
        <p:spPr>
          <a:xfrm>
            <a:off x="1593669" y="653142"/>
            <a:ext cx="10398034" cy="6026332"/>
          </a:xfrm>
        </p:spPr>
        <p:txBody>
          <a:bodyPr>
            <a:normAutofit fontScale="62500" lnSpcReduction="20000"/>
          </a:bodyPr>
          <a:lstStyle/>
          <a:p>
            <a:r>
              <a:rPr lang="en-GB" sz="1900" dirty="0"/>
              <a:t>Aggarwal, R., &amp; Jacques, K. T. (2001). The impact of FDICIA and prompt corrective action on bank capital and risk: Estimates using simultaneous equations model. Journal of Banking and Finance, 25, 1139-1160. </a:t>
            </a:r>
            <a:r>
              <a:rPr lang="en-GB" sz="1900" dirty="0">
                <a:hlinkClick r:id="rId2"/>
              </a:rPr>
              <a:t>http://dx.doi.org/10.1016/S0378-4266(00)00125-4</a:t>
            </a:r>
            <a:r>
              <a:rPr lang="en-GB" sz="1900" dirty="0"/>
              <a:t> </a:t>
            </a:r>
          </a:p>
          <a:p>
            <a:r>
              <a:rPr lang="en-GB" sz="1900" dirty="0">
                <a:hlinkClick r:id="rId3"/>
              </a:rPr>
              <a:t>A Iglesias-</a:t>
            </a:r>
            <a:r>
              <a:rPr lang="en-GB" sz="1900" dirty="0" err="1">
                <a:hlinkClick r:id="rId3"/>
              </a:rPr>
              <a:t>Casal</a:t>
            </a:r>
            <a:r>
              <a:rPr lang="en-GB" sz="1900" dirty="0"/>
              <a:t>, </a:t>
            </a:r>
            <a:r>
              <a:rPr lang="en-GB" sz="1900" dirty="0">
                <a:hlinkClick r:id="rId4"/>
              </a:rPr>
              <a:t>MC </a:t>
            </a:r>
            <a:r>
              <a:rPr lang="en-GB" sz="1900" dirty="0" err="1">
                <a:hlinkClick r:id="rId4"/>
              </a:rPr>
              <a:t>López-Penabad</a:t>
            </a:r>
            <a:r>
              <a:rPr lang="en-GB" sz="1900" dirty="0"/>
              <a:t>, Lopez-</a:t>
            </a:r>
            <a:r>
              <a:rPr lang="en-GB" sz="1900" dirty="0" err="1"/>
              <a:t>Andion</a:t>
            </a:r>
            <a:r>
              <a:rPr lang="en-GB" sz="1900" dirty="0"/>
              <a:t> C, </a:t>
            </a:r>
            <a:r>
              <a:rPr lang="en-GB" sz="1900" dirty="0" err="1"/>
              <a:t>Maside-Sanfiz</a:t>
            </a:r>
            <a:r>
              <a:rPr lang="en-GB" sz="1900" dirty="0"/>
              <a:t> J, 2020, </a:t>
            </a:r>
            <a:r>
              <a:rPr lang="en-GB" sz="1900" dirty="0">
                <a:hlinkClick r:id="rId5"/>
              </a:rPr>
              <a:t>Securitization, financial stability and effective risk retention. A European analysis</a:t>
            </a:r>
            <a:r>
              <a:rPr lang="en-GB" sz="1900" dirty="0"/>
              <a:t>, </a:t>
            </a:r>
            <a:r>
              <a:rPr lang="en-GB" sz="1900" dirty="0" err="1"/>
              <a:t>PloS</a:t>
            </a:r>
            <a:r>
              <a:rPr lang="en-GB" sz="1900" dirty="0"/>
              <a:t> one, 15(2). </a:t>
            </a:r>
          </a:p>
          <a:p>
            <a:r>
              <a:rPr lang="en-GB" sz="1900" dirty="0" err="1"/>
              <a:t>Baur</a:t>
            </a:r>
            <a:r>
              <a:rPr lang="en-GB" sz="1900" dirty="0"/>
              <a:t>, D., &amp; </a:t>
            </a:r>
            <a:r>
              <a:rPr lang="en-GB" sz="1900" dirty="0" err="1"/>
              <a:t>Joossens</a:t>
            </a:r>
            <a:r>
              <a:rPr lang="en-GB" sz="1900" dirty="0"/>
              <a:t>, E. (2006). The effect of credit risk transfer on financial stability. EUR Working Paper No 21521 EN. http://dx.doi.org/10.2139/ssrn.881774 </a:t>
            </a:r>
          </a:p>
          <a:p>
            <a:r>
              <a:rPr lang="en-GB" sz="1900" dirty="0" err="1"/>
              <a:t>Casu</a:t>
            </a:r>
            <a:r>
              <a:rPr lang="en-GB" sz="1900" dirty="0"/>
              <a:t>, B., Clare, A., </a:t>
            </a:r>
            <a:r>
              <a:rPr lang="en-GB" sz="1900" dirty="0" err="1"/>
              <a:t>Sarkisyan</a:t>
            </a:r>
            <a:r>
              <a:rPr lang="en-GB" sz="1900" dirty="0"/>
              <a:t>, A., &amp; Thomas S. (2010). Does securitization reduce credit risk taking? Empirical evidence from US bank holding companies. Working Paper Series No 02/10, City University London. [Online] Available: http://www.cass.city.ac.uk/__data/assets/pdf_file/0003/77826/CBR_WP02-10.pdf</a:t>
            </a:r>
          </a:p>
          <a:p>
            <a:r>
              <a:rPr lang="en-GB" sz="1900" dirty="0" err="1"/>
              <a:t>Coval</a:t>
            </a:r>
            <a:r>
              <a:rPr lang="en-GB" sz="1900" dirty="0"/>
              <a:t>, J., </a:t>
            </a:r>
            <a:r>
              <a:rPr lang="en-GB" sz="1900" dirty="0" err="1"/>
              <a:t>Jurek</a:t>
            </a:r>
            <a:r>
              <a:rPr lang="en-GB" sz="1900" dirty="0"/>
              <a:t>, J., &amp; Stafford, E. (2009), The Economics of structured finance, Journal of Economic Perspectives, Vol 23, No 1 Winter 2009, 3-25. </a:t>
            </a:r>
          </a:p>
          <a:p>
            <a:r>
              <a:rPr lang="en-GB" sz="1900" dirty="0"/>
              <a:t>Dionne, G., &amp; </a:t>
            </a:r>
            <a:r>
              <a:rPr lang="en-GB" sz="1900" dirty="0" err="1"/>
              <a:t>Harchaoui</a:t>
            </a:r>
            <a:r>
              <a:rPr lang="en-GB" sz="1900" dirty="0"/>
              <a:t> T. M. (2003). Banks’ capital, securitization and credit risk: An empirical evidence for Canada. HEC Working Paper, No 03-01. http://dx.doi.org/10.2139/ssrn.369501</a:t>
            </a:r>
          </a:p>
          <a:p>
            <a:r>
              <a:rPr lang="en-GB" sz="1900" dirty="0"/>
              <a:t>Gorton, G. B., &amp; </a:t>
            </a:r>
            <a:r>
              <a:rPr lang="en-GB" sz="1900" dirty="0" err="1"/>
              <a:t>Pennacchi</a:t>
            </a:r>
            <a:r>
              <a:rPr lang="en-GB" sz="1900" dirty="0"/>
              <a:t>, G. G. (1995). Banks and loan sales: Marketing nonmarketable assets. Journal of Monetary Economics, 35, 389-411. http://dx.doi.org/10.1016/0304-3932(95)01199-X.</a:t>
            </a:r>
          </a:p>
          <a:p>
            <a:r>
              <a:rPr lang="en-GB" sz="1900" dirty="0" err="1"/>
              <a:t>Jiangli</a:t>
            </a:r>
            <a:r>
              <a:rPr lang="en-GB" sz="1900" dirty="0"/>
              <a:t>, W., &amp; </a:t>
            </a:r>
            <a:r>
              <a:rPr lang="en-GB" sz="1900" dirty="0" err="1"/>
              <a:t>Pritsker</a:t>
            </a:r>
            <a:r>
              <a:rPr lang="en-GB" sz="1900" dirty="0"/>
              <a:t>, M. (2008). The impacts of securitization on US bank holding companies. http://dx.doi.org/10.2139/ssrn.1102284</a:t>
            </a:r>
          </a:p>
          <a:p>
            <a:r>
              <a:rPr lang="en-GB" sz="1900" dirty="0" err="1"/>
              <a:t>Krahnen</a:t>
            </a:r>
            <a:r>
              <a:rPr lang="en-GB" sz="1900" dirty="0"/>
              <a:t>, J. P., &amp; Wilde, C. (2006). Risk Transfer with CDOs and Systemic Risk in Banking. CFS Working Paper No 2006/04. http://dx.doi.org/10.2139/ssrn.889541 </a:t>
            </a:r>
          </a:p>
          <a:p>
            <a:r>
              <a:rPr lang="en-GB" sz="1900" dirty="0" err="1"/>
              <a:t>Michalak</a:t>
            </a:r>
            <a:r>
              <a:rPr lang="en-GB" sz="1900" dirty="0"/>
              <a:t>, T. C., &amp; </a:t>
            </a:r>
            <a:r>
              <a:rPr lang="en-GB" sz="1900" dirty="0" err="1"/>
              <a:t>Uhde</a:t>
            </a:r>
            <a:r>
              <a:rPr lang="en-GB" sz="1900" dirty="0"/>
              <a:t>, A. (2010). Securitization and systematic risk in European banking: empirical evidence, Journal of Banking and Finance 33, 747-756.</a:t>
            </a:r>
          </a:p>
          <a:p>
            <a:r>
              <a:rPr lang="en-GB" sz="1900" dirty="0"/>
              <a:t>NB Salah, H </a:t>
            </a:r>
            <a:r>
              <a:rPr lang="en-GB" sz="1900" dirty="0" err="1"/>
              <a:t>Fedhila</a:t>
            </a:r>
            <a:r>
              <a:rPr lang="en-GB" sz="1900" dirty="0"/>
              <a:t>, 2012, E</a:t>
            </a:r>
            <a:r>
              <a:rPr lang="en-GB" sz="1900" dirty="0">
                <a:hlinkClick r:id="rId6"/>
              </a:rPr>
              <a:t>ffects of securitization on credit risk and banking stability: Empirical evidence from American commercial banks</a:t>
            </a:r>
            <a:r>
              <a:rPr lang="en-GB" sz="1900" dirty="0"/>
              <a:t>, International Journal of Economics and Finance 4(5). </a:t>
            </a:r>
          </a:p>
          <a:p>
            <a:r>
              <a:rPr lang="en-GB" sz="1900" dirty="0">
                <a:hlinkClick r:id="rId7"/>
              </a:rPr>
              <a:t>S </a:t>
            </a:r>
            <a:r>
              <a:rPr lang="en-GB" sz="1900" dirty="0" err="1">
                <a:hlinkClick r:id="rId7"/>
              </a:rPr>
              <a:t>Carbó-Valverde</a:t>
            </a:r>
            <a:r>
              <a:rPr lang="en-GB" sz="1900" dirty="0"/>
              <a:t>, D Marques-Ibanez, and F Rodriguez-Fernandez, 2012, Securitization, risk-transferring and financial instability: The case of Spain, Journal of International Money and Finance 31, 80-101. </a:t>
            </a:r>
          </a:p>
          <a:p>
            <a:r>
              <a:rPr lang="en-GB" sz="1900" dirty="0">
                <a:hlinkClick r:id="rId8"/>
              </a:rPr>
              <a:t>SY </a:t>
            </a:r>
            <a:r>
              <a:rPr lang="en-GB" sz="1900" dirty="0" err="1">
                <a:hlinkClick r:id="rId8"/>
              </a:rPr>
              <a:t>Deku</a:t>
            </a:r>
            <a:r>
              <a:rPr lang="en-GB" sz="1900" dirty="0"/>
              <a:t>, </a:t>
            </a:r>
            <a:r>
              <a:rPr lang="en-GB" sz="1900" dirty="0">
                <a:hlinkClick r:id="rId9"/>
              </a:rPr>
              <a:t>A Kara</a:t>
            </a:r>
            <a:r>
              <a:rPr lang="en-GB" sz="1900" dirty="0"/>
              <a:t>, Y Zhou, 2019, </a:t>
            </a:r>
            <a:r>
              <a:rPr lang="en-GB" sz="1900" dirty="0">
                <a:hlinkClick r:id="rId10"/>
              </a:rPr>
              <a:t>Securitization, bank behaviour and financial stability: A systematic review of the recent empirical literature</a:t>
            </a:r>
            <a:r>
              <a:rPr lang="en-GB" sz="1900" dirty="0"/>
              <a:t>, International Review of Financial Analysis, 61. </a:t>
            </a:r>
          </a:p>
          <a:p>
            <a:pPr marL="0" indent="0">
              <a:buNone/>
            </a:pPr>
            <a:endParaRPr lang="en-GB" dirty="0"/>
          </a:p>
        </p:txBody>
      </p:sp>
    </p:spTree>
    <p:extLst>
      <p:ext uri="{BB962C8B-B14F-4D97-AF65-F5344CB8AC3E}">
        <p14:creationId xmlns:p14="http://schemas.microsoft.com/office/powerpoint/2010/main" val="451034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769405"/>
            <a:ext cx="10571998" cy="970450"/>
          </a:xfrm>
        </p:spPr>
        <p:txBody>
          <a:bodyPr>
            <a:normAutofit fontScale="90000"/>
          </a:bodyPr>
          <a:lstStyle/>
          <a:p>
            <a:r>
              <a:rPr lang="en-GB" dirty="0" smtClean="0"/>
              <a:t> </a:t>
            </a:r>
            <a:r>
              <a:rPr lang="en-GB" dirty="0"/>
              <a:t/>
            </a:r>
            <a:br>
              <a:rPr lang="en-GB" dirty="0"/>
            </a:br>
            <a:r>
              <a:rPr lang="en-GB" dirty="0"/>
              <a:t>Abstract</a:t>
            </a:r>
          </a:p>
        </p:txBody>
      </p:sp>
      <p:sp>
        <p:nvSpPr>
          <p:cNvPr id="3" name="Content Placeholder 2"/>
          <p:cNvSpPr>
            <a:spLocks noGrp="1"/>
          </p:cNvSpPr>
          <p:nvPr>
            <p:ph idx="1"/>
          </p:nvPr>
        </p:nvSpPr>
        <p:spPr/>
        <p:txBody>
          <a:bodyPr/>
          <a:lstStyle/>
          <a:p>
            <a:pPr algn="just"/>
            <a:r>
              <a:rPr lang="en-GB" dirty="0"/>
              <a:t>This study investigates the impact of structured </a:t>
            </a:r>
            <a:r>
              <a:rPr lang="en-GB" dirty="0" smtClean="0"/>
              <a:t>finance (SF) </a:t>
            </a:r>
            <a:r>
              <a:rPr lang="en-GB" dirty="0"/>
              <a:t>on risk management for banks. </a:t>
            </a:r>
            <a:r>
              <a:rPr lang="en-GB" dirty="0" smtClean="0"/>
              <a:t>Regression analysis will be applied to European </a:t>
            </a:r>
            <a:r>
              <a:rPr lang="en-GB" dirty="0"/>
              <a:t>banks which have been employed structured finance from 2001 to 2020. The objective of the study is to find out whether structure finance is associated with any change in the quality of loan portfolios and the level of credit risk of banks. It should lead to the discussion of the relationship between structured finance and banking stability during financial crisis.</a:t>
            </a:r>
          </a:p>
          <a:p>
            <a:pPr marL="0" indent="0">
              <a:buNone/>
            </a:pPr>
            <a:endParaRPr lang="en-GB" dirty="0"/>
          </a:p>
        </p:txBody>
      </p:sp>
    </p:spTree>
    <p:extLst>
      <p:ext uri="{BB962C8B-B14F-4D97-AF65-F5344CB8AC3E}">
        <p14:creationId xmlns:p14="http://schemas.microsoft.com/office/powerpoint/2010/main" val="213440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845" y="44661"/>
            <a:ext cx="8911687" cy="1280890"/>
          </a:xfrm>
        </p:spPr>
        <p:txBody>
          <a:bodyPr/>
          <a:lstStyle/>
          <a:p>
            <a:r>
              <a:rPr lang="en-GB" dirty="0" smtClean="0"/>
              <a:t>Introduction </a:t>
            </a:r>
            <a:endParaRPr lang="en-GB" dirty="0"/>
          </a:p>
        </p:txBody>
      </p:sp>
      <p:sp>
        <p:nvSpPr>
          <p:cNvPr id="3" name="Content Placeholder 2"/>
          <p:cNvSpPr>
            <a:spLocks noGrp="1"/>
          </p:cNvSpPr>
          <p:nvPr>
            <p:ph idx="1"/>
          </p:nvPr>
        </p:nvSpPr>
        <p:spPr>
          <a:xfrm>
            <a:off x="1777042" y="621103"/>
            <a:ext cx="8076673" cy="3043034"/>
          </a:xfrm>
        </p:spPr>
        <p:txBody>
          <a:bodyPr>
            <a:normAutofit fontScale="85000" lnSpcReduction="10000"/>
          </a:bodyPr>
          <a:lstStyle/>
          <a:p>
            <a:pPr>
              <a:buFont typeface="Wingdings" panose="05000000000000000000" pitchFamily="2" charset="2"/>
              <a:buChar char="Ø"/>
            </a:pPr>
            <a:r>
              <a:rPr lang="en-GB" dirty="0"/>
              <a:t>S</a:t>
            </a:r>
            <a:r>
              <a:rPr lang="en-GB" dirty="0" smtClean="0"/>
              <a:t>tructured finance (SF) </a:t>
            </a:r>
            <a:r>
              <a:rPr lang="en-GB" dirty="0" smtClean="0"/>
              <a:t>could be </a:t>
            </a:r>
            <a:r>
              <a:rPr lang="en-GB" dirty="0" smtClean="0"/>
              <a:t>defined as the activities of pooling financial assets, followed by subsequent issuance of a prioritized capital structure of claims against these collateral pools (</a:t>
            </a:r>
            <a:r>
              <a:rPr lang="en-GB" dirty="0" err="1" smtClean="0"/>
              <a:t>Coval</a:t>
            </a:r>
            <a:r>
              <a:rPr lang="en-GB" dirty="0" smtClean="0"/>
              <a:t>, J, J. </a:t>
            </a:r>
            <a:r>
              <a:rPr lang="en-GB" dirty="0" err="1" smtClean="0"/>
              <a:t>Jurek</a:t>
            </a:r>
            <a:r>
              <a:rPr lang="en-GB" dirty="0" smtClean="0"/>
              <a:t>, and E. </a:t>
            </a:r>
            <a:r>
              <a:rPr lang="en-GB" dirty="0" smtClean="0"/>
              <a:t>Stafford, 2009). </a:t>
            </a:r>
            <a:endParaRPr lang="en-GB" dirty="0"/>
          </a:p>
          <a:p>
            <a:pPr>
              <a:buFont typeface="Wingdings" panose="05000000000000000000" pitchFamily="2" charset="2"/>
              <a:buChar char="Ø"/>
            </a:pPr>
            <a:r>
              <a:rPr lang="en-GB" dirty="0" smtClean="0"/>
              <a:t>SF </a:t>
            </a:r>
            <a:r>
              <a:rPr lang="en-GB" dirty="0"/>
              <a:t>transactions are collateralised by a broad spectrum of financial </a:t>
            </a:r>
            <a:r>
              <a:rPr lang="en-GB" dirty="0" smtClean="0"/>
              <a:t>assets:</a:t>
            </a:r>
          </a:p>
          <a:p>
            <a:pPr>
              <a:buFont typeface="Wingdings" panose="05000000000000000000" pitchFamily="2" charset="2"/>
              <a:buChar char="ü"/>
            </a:pPr>
            <a:r>
              <a:rPr lang="en-GB" dirty="0" smtClean="0"/>
              <a:t>Consumer </a:t>
            </a:r>
            <a:r>
              <a:rPr lang="en-GB" dirty="0"/>
              <a:t>assets (credit card receivables, auto loans, and corporate loans)</a:t>
            </a:r>
          </a:p>
          <a:p>
            <a:pPr>
              <a:buFont typeface="Wingdings" panose="05000000000000000000" pitchFamily="2" charset="2"/>
              <a:buChar char="ü"/>
            </a:pPr>
            <a:r>
              <a:rPr lang="en-GB" dirty="0" smtClean="0"/>
              <a:t>Mortgage loans (residential </a:t>
            </a:r>
            <a:r>
              <a:rPr lang="en-GB" dirty="0"/>
              <a:t>and commercial </a:t>
            </a:r>
            <a:r>
              <a:rPr lang="en-GB" dirty="0" smtClean="0"/>
              <a:t>properties), </a:t>
            </a:r>
          </a:p>
          <a:p>
            <a:pPr>
              <a:buFont typeface="Wingdings" panose="05000000000000000000" pitchFamily="2" charset="2"/>
              <a:buChar char="ü"/>
            </a:pPr>
            <a:r>
              <a:rPr lang="en-GB" dirty="0" smtClean="0"/>
              <a:t>S</a:t>
            </a:r>
            <a:r>
              <a:rPr lang="en-GB" dirty="0" smtClean="0"/>
              <a:t>ecurities</a:t>
            </a:r>
          </a:p>
          <a:p>
            <a:pPr>
              <a:buFont typeface="Wingdings" panose="05000000000000000000" pitchFamily="2" charset="2"/>
              <a:buChar char="Ø"/>
            </a:pPr>
            <a:r>
              <a:rPr lang="en-GB" dirty="0" smtClean="0"/>
              <a:t> The development if SF - Global SF 2019 securitization energized with $1trillion in volume (S&amp;P Global)</a:t>
            </a:r>
          </a:p>
          <a:p>
            <a:pPr marL="0" indent="0">
              <a:buNone/>
            </a:pPr>
            <a:r>
              <a:rPr lang="en-GB" sz="1400" b="1" dirty="0" smtClean="0"/>
              <a:t>Table 1: Global structured finance volumes (www.spglobal.com)</a:t>
            </a:r>
          </a:p>
        </p:txBody>
      </p:sp>
      <p:pic>
        <p:nvPicPr>
          <p:cNvPr id="2050" name="Picture 2" descr="https://www.spglobal.com/en/research-insights/articles/easset_upload_file25994_893527_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2503" y="3661219"/>
            <a:ext cx="6262187" cy="3196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529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5562" y="356691"/>
            <a:ext cx="8839050" cy="1006282"/>
          </a:xfrm>
        </p:spPr>
        <p:txBody>
          <a:bodyPr/>
          <a:lstStyle/>
          <a:p>
            <a:r>
              <a:rPr lang="en-GB" dirty="0"/>
              <a:t>Introduction</a:t>
            </a:r>
          </a:p>
        </p:txBody>
      </p:sp>
      <p:sp>
        <p:nvSpPr>
          <p:cNvPr id="3" name="Content Placeholder 2"/>
          <p:cNvSpPr>
            <a:spLocks noGrp="1"/>
          </p:cNvSpPr>
          <p:nvPr>
            <p:ph idx="1"/>
          </p:nvPr>
        </p:nvSpPr>
        <p:spPr>
          <a:xfrm>
            <a:off x="2432649" y="1052423"/>
            <a:ext cx="9071963" cy="4858799"/>
          </a:xfrm>
        </p:spPr>
        <p:txBody>
          <a:bodyPr/>
          <a:lstStyle/>
          <a:p>
            <a:pPr>
              <a:buFont typeface="Wingdings" panose="05000000000000000000" pitchFamily="2" charset="2"/>
              <a:buChar char="Ø"/>
            </a:pPr>
            <a:r>
              <a:rPr lang="en-GB" dirty="0"/>
              <a:t>For banks, SF promotes liquidity and transforms ‘risky assets’ into securities that were widely considered to be safe:</a:t>
            </a:r>
          </a:p>
          <a:p>
            <a:pPr>
              <a:buFont typeface="Wingdings" panose="05000000000000000000" pitchFamily="2" charset="2"/>
              <a:buChar char="ü"/>
            </a:pPr>
            <a:r>
              <a:rPr lang="en-GB" dirty="0"/>
              <a:t>Remove </a:t>
            </a:r>
            <a:r>
              <a:rPr lang="en-GB" dirty="0" smtClean="0"/>
              <a:t>illiquid assets </a:t>
            </a:r>
            <a:r>
              <a:rPr lang="en-GB" dirty="0"/>
              <a:t>(</a:t>
            </a:r>
            <a:r>
              <a:rPr lang="en-GB" dirty="0" smtClean="0"/>
              <a:t>loans and receivables) </a:t>
            </a:r>
            <a:r>
              <a:rPr lang="en-GB" dirty="0"/>
              <a:t>from balance sheet;</a:t>
            </a:r>
          </a:p>
          <a:p>
            <a:pPr>
              <a:buFont typeface="Wingdings" panose="05000000000000000000" pitchFamily="2" charset="2"/>
              <a:buChar char="ü"/>
            </a:pPr>
            <a:r>
              <a:rPr lang="en-GB" dirty="0"/>
              <a:t>Reduce the requirement of </a:t>
            </a:r>
            <a:r>
              <a:rPr lang="en-GB" dirty="0" smtClean="0"/>
              <a:t>capital; </a:t>
            </a:r>
            <a:endParaRPr lang="en-GB" dirty="0"/>
          </a:p>
          <a:p>
            <a:pPr>
              <a:buFont typeface="Wingdings" panose="05000000000000000000" pitchFamily="2" charset="2"/>
              <a:buChar char="ü"/>
            </a:pPr>
            <a:r>
              <a:rPr lang="en-GB" dirty="0" smtClean="0"/>
              <a:t>Credit </a:t>
            </a:r>
            <a:r>
              <a:rPr lang="en-GB" dirty="0"/>
              <a:t>rating agencies rate the securities high; </a:t>
            </a:r>
          </a:p>
          <a:p>
            <a:pPr>
              <a:buFont typeface="Wingdings" panose="05000000000000000000" pitchFamily="2" charset="2"/>
              <a:buChar char="ü"/>
            </a:pPr>
            <a:r>
              <a:rPr lang="en-GB" dirty="0"/>
              <a:t>Substitute risks that are largely diversifiable for risks that are highly systematic. </a:t>
            </a:r>
          </a:p>
          <a:p>
            <a:pPr>
              <a:buFont typeface="Wingdings" panose="05000000000000000000" pitchFamily="2" charset="2"/>
              <a:buChar char="Ø"/>
            </a:pPr>
            <a:r>
              <a:rPr lang="en-GB" dirty="0" smtClean="0"/>
              <a:t>After 2007 sub-prime crisis, it has been recognised that:</a:t>
            </a:r>
          </a:p>
          <a:p>
            <a:pPr>
              <a:buFont typeface="Wingdings" panose="05000000000000000000" pitchFamily="2" charset="2"/>
              <a:buChar char="ü"/>
            </a:pPr>
            <a:r>
              <a:rPr lang="en-GB" dirty="0" smtClean="0"/>
              <a:t>Securities </a:t>
            </a:r>
            <a:r>
              <a:rPr lang="en-GB" dirty="0"/>
              <a:t>produced by SF </a:t>
            </a:r>
            <a:r>
              <a:rPr lang="en-GB" dirty="0" smtClean="0"/>
              <a:t>activities are far riskier than originally advertised;</a:t>
            </a:r>
          </a:p>
          <a:p>
            <a:pPr>
              <a:buFont typeface="Wingdings" panose="05000000000000000000" pitchFamily="2" charset="2"/>
              <a:buChar char="ü"/>
            </a:pPr>
            <a:r>
              <a:rPr lang="en-GB" dirty="0" smtClean="0"/>
              <a:t>They </a:t>
            </a:r>
            <a:r>
              <a:rPr lang="en-GB" dirty="0"/>
              <a:t>have far less chance of surviving a severe economic downturn than traditional corporate securities of equal </a:t>
            </a:r>
            <a:r>
              <a:rPr lang="en-GB" dirty="0" smtClean="0"/>
              <a:t>rating;</a:t>
            </a:r>
          </a:p>
          <a:p>
            <a:pPr>
              <a:buFont typeface="Wingdings" panose="05000000000000000000" pitchFamily="2" charset="2"/>
              <a:buChar char="ü"/>
            </a:pPr>
            <a:r>
              <a:rPr lang="en-GB" dirty="0" smtClean="0"/>
              <a:t>But the growth of global SF market has not yet been eliminated by the findings – why? </a:t>
            </a:r>
            <a:endParaRPr lang="en-GB" dirty="0"/>
          </a:p>
          <a:p>
            <a:pPr marL="0" indent="0">
              <a:buNone/>
            </a:pPr>
            <a:endParaRPr lang="en-GB" dirty="0"/>
          </a:p>
        </p:txBody>
      </p:sp>
    </p:spTree>
    <p:extLst>
      <p:ext uri="{BB962C8B-B14F-4D97-AF65-F5344CB8AC3E}">
        <p14:creationId xmlns:p14="http://schemas.microsoft.com/office/powerpoint/2010/main" val="311114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0558" y="140168"/>
            <a:ext cx="8911687" cy="1280890"/>
          </a:xfrm>
        </p:spPr>
        <p:txBody>
          <a:bodyPr/>
          <a:lstStyle/>
          <a:p>
            <a:r>
              <a:rPr lang="en-GB" dirty="0"/>
              <a:t>Introduction</a:t>
            </a:r>
          </a:p>
        </p:txBody>
      </p:sp>
      <p:sp>
        <p:nvSpPr>
          <p:cNvPr id="3" name="Content Placeholder 2"/>
          <p:cNvSpPr>
            <a:spLocks noGrp="1"/>
          </p:cNvSpPr>
          <p:nvPr>
            <p:ph idx="1"/>
          </p:nvPr>
        </p:nvSpPr>
        <p:spPr>
          <a:xfrm>
            <a:off x="1880558" y="780613"/>
            <a:ext cx="9624054" cy="4720777"/>
          </a:xfrm>
        </p:spPr>
        <p:txBody>
          <a:bodyPr/>
          <a:lstStyle/>
          <a:p>
            <a:pPr>
              <a:buFont typeface="Wingdings" panose="05000000000000000000" pitchFamily="2" charset="2"/>
              <a:buChar char="Ø"/>
            </a:pPr>
            <a:r>
              <a:rPr lang="en-GB" dirty="0"/>
              <a:t>The Covid-19 pandemic has induced a deep global economic crisis</a:t>
            </a:r>
            <a:r>
              <a:rPr lang="en-GB" dirty="0" smtClean="0"/>
              <a:t>.</a:t>
            </a:r>
            <a:r>
              <a:rPr lang="en-GB" dirty="0"/>
              <a:t> </a:t>
            </a:r>
            <a:r>
              <a:rPr lang="en-GB" dirty="0" smtClean="0"/>
              <a:t>The challenges for banks:</a:t>
            </a:r>
          </a:p>
          <a:p>
            <a:pPr>
              <a:buFont typeface="Wingdings" panose="05000000000000000000" pitchFamily="2" charset="2"/>
              <a:buChar char="ü"/>
            </a:pPr>
            <a:r>
              <a:rPr lang="en-GB" dirty="0"/>
              <a:t>l</a:t>
            </a:r>
            <a:r>
              <a:rPr lang="en-GB" dirty="0" smtClean="0"/>
              <a:t>arge-scale </a:t>
            </a:r>
            <a:r>
              <a:rPr lang="en-GB" dirty="0"/>
              <a:t>insolvencies among firms may </a:t>
            </a:r>
            <a:r>
              <a:rPr lang="en-GB" dirty="0" smtClean="0"/>
              <a:t>arise;</a:t>
            </a:r>
          </a:p>
          <a:p>
            <a:pPr>
              <a:buFont typeface="Wingdings" panose="05000000000000000000" pitchFamily="2" charset="2"/>
              <a:buChar char="ü"/>
            </a:pPr>
            <a:r>
              <a:rPr lang="en-GB" dirty="0"/>
              <a:t>a</a:t>
            </a:r>
            <a:r>
              <a:rPr lang="en-GB" dirty="0" smtClean="0"/>
              <a:t> </a:t>
            </a:r>
            <a:r>
              <a:rPr lang="en-GB" dirty="0"/>
              <a:t>wave of bankruptcies among households may </a:t>
            </a:r>
            <a:r>
              <a:rPr lang="en-GB" dirty="0" smtClean="0"/>
              <a:t>follow;</a:t>
            </a:r>
          </a:p>
          <a:p>
            <a:pPr>
              <a:buFont typeface="Wingdings" panose="05000000000000000000" pitchFamily="2" charset="2"/>
              <a:buChar char="ü"/>
            </a:pPr>
            <a:r>
              <a:rPr lang="en-GB" dirty="0" smtClean="0"/>
              <a:t>low </a:t>
            </a:r>
            <a:r>
              <a:rPr lang="en-GB" dirty="0"/>
              <a:t>levels of interest rates and higher levels of </a:t>
            </a:r>
            <a:r>
              <a:rPr lang="en-GB" dirty="0" smtClean="0"/>
              <a:t>capital;</a:t>
            </a:r>
          </a:p>
          <a:p>
            <a:pPr>
              <a:buFont typeface="Wingdings" panose="05000000000000000000" pitchFamily="2" charset="2"/>
              <a:buChar char="ü"/>
            </a:pPr>
            <a:r>
              <a:rPr lang="en-GB" dirty="0" smtClean="0"/>
              <a:t>tighter regulation;</a:t>
            </a:r>
          </a:p>
          <a:p>
            <a:pPr>
              <a:buFont typeface="Wingdings" panose="05000000000000000000" pitchFamily="2" charset="2"/>
              <a:buChar char="ü"/>
            </a:pPr>
            <a:r>
              <a:rPr lang="en-GB" dirty="0" smtClean="0"/>
              <a:t>increasing </a:t>
            </a:r>
            <a:r>
              <a:rPr lang="en-GB" dirty="0"/>
              <a:t>competition from shadow banks and new digital entrants. </a:t>
            </a:r>
            <a:endParaRPr lang="en-GB" dirty="0" smtClean="0"/>
          </a:p>
          <a:p>
            <a:pPr>
              <a:buFont typeface="Wingdings" panose="05000000000000000000" pitchFamily="2" charset="2"/>
              <a:buChar char="Ø"/>
            </a:pPr>
            <a:r>
              <a:rPr lang="en-GB" dirty="0" smtClean="0"/>
              <a:t>The stability of banking industry must be </a:t>
            </a:r>
            <a:r>
              <a:rPr lang="en-GB" dirty="0" smtClean="0"/>
              <a:t>emphasized to cope with the challenges:</a:t>
            </a:r>
          </a:p>
          <a:p>
            <a:pPr>
              <a:buFont typeface="Wingdings" panose="05000000000000000000" pitchFamily="2" charset="2"/>
              <a:buChar char="ü"/>
            </a:pPr>
            <a:r>
              <a:rPr lang="en-GB" dirty="0" smtClean="0"/>
              <a:t>What can we learn from 2007?</a:t>
            </a:r>
          </a:p>
          <a:p>
            <a:pPr>
              <a:buFont typeface="Wingdings" panose="05000000000000000000" pitchFamily="2" charset="2"/>
              <a:buChar char="ü"/>
            </a:pPr>
            <a:r>
              <a:rPr lang="en-GB" dirty="0" smtClean="0"/>
              <a:t>Implications of banking stability during current climate. </a:t>
            </a:r>
            <a:endParaRPr lang="en-GB" dirty="0"/>
          </a:p>
          <a:p>
            <a:pPr marL="0" indent="0">
              <a:buNone/>
            </a:pPr>
            <a:endParaRPr lang="en-GB" dirty="0"/>
          </a:p>
        </p:txBody>
      </p:sp>
    </p:spTree>
    <p:extLst>
      <p:ext uri="{BB962C8B-B14F-4D97-AF65-F5344CB8AC3E}">
        <p14:creationId xmlns:p14="http://schemas.microsoft.com/office/powerpoint/2010/main" val="3452958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1708030" y="1224951"/>
            <a:ext cx="9089216" cy="4323961"/>
          </a:xfrm>
        </p:spPr>
        <p:txBody>
          <a:bodyPr>
            <a:normAutofit fontScale="92500" lnSpcReduction="10000"/>
          </a:bodyPr>
          <a:lstStyle/>
          <a:p>
            <a:pPr>
              <a:buFont typeface="Wingdings" panose="05000000000000000000" pitchFamily="2" charset="2"/>
              <a:buChar char="Ø"/>
            </a:pPr>
            <a:r>
              <a:rPr lang="en-GB" dirty="0" smtClean="0"/>
              <a:t>Research questions:</a:t>
            </a:r>
          </a:p>
          <a:p>
            <a:pPr>
              <a:buFont typeface="+mj-lt"/>
              <a:buAutoNum type="arabicParenR"/>
            </a:pPr>
            <a:r>
              <a:rPr lang="en-GB" dirty="0" smtClean="0"/>
              <a:t>What is the impact of SF on banks’ credit risk?</a:t>
            </a:r>
          </a:p>
          <a:p>
            <a:pPr>
              <a:buFont typeface="+mj-lt"/>
              <a:buAutoNum type="arabicParenR"/>
            </a:pPr>
            <a:r>
              <a:rPr lang="en-GB" dirty="0" smtClean="0"/>
              <a:t>What is the impact of SF on banking stability?</a:t>
            </a:r>
          </a:p>
          <a:p>
            <a:pPr>
              <a:buFont typeface="+mj-lt"/>
              <a:buAutoNum type="arabicParenR"/>
            </a:pPr>
            <a:r>
              <a:rPr lang="en-GB" dirty="0" smtClean="0"/>
              <a:t>What are the key factors driving the impact of SF? </a:t>
            </a:r>
          </a:p>
          <a:p>
            <a:pPr>
              <a:buFont typeface="Wingdings" panose="05000000000000000000" pitchFamily="2" charset="2"/>
              <a:buChar char="Ø"/>
            </a:pPr>
            <a:r>
              <a:rPr lang="en-GB" dirty="0" smtClean="0"/>
              <a:t>Contributions:</a:t>
            </a:r>
          </a:p>
          <a:p>
            <a:pPr>
              <a:buFont typeface="+mj-lt"/>
              <a:buAutoNum type="arabicParenR"/>
            </a:pPr>
            <a:r>
              <a:rPr lang="en-GB" dirty="0" smtClean="0"/>
              <a:t>Provide new evidence for existing literature regarding the impact of SF on credit risk of banks. </a:t>
            </a:r>
          </a:p>
          <a:p>
            <a:pPr>
              <a:buFont typeface="+mj-lt"/>
              <a:buAutoNum type="arabicParenR"/>
            </a:pPr>
            <a:r>
              <a:rPr lang="en-GB" dirty="0" smtClean="0"/>
              <a:t>In term of methodology, we extend the asset classes to ABS, CMBS, RMBS, and structured credit to find out if the impact of SF is heterogeneous. The yield curve is included as macro variables to indicate the expectation of economic growth. </a:t>
            </a:r>
          </a:p>
          <a:p>
            <a:pPr>
              <a:buFont typeface="+mj-lt"/>
              <a:buAutoNum type="arabicParenR"/>
            </a:pPr>
            <a:r>
              <a:rPr lang="en-GB" dirty="0" smtClean="0"/>
              <a:t>We focus on the changes of European banks adopting SF during 2000 to 2020 to reflect the influences of financial crisis, including 2007 sub-prime, 2010 European debt crisis and what 2020 Covid-19 leads to. This should generate some implications for risk management and regulation for banks.   </a:t>
            </a:r>
            <a:endParaRPr lang="en-GB" dirty="0"/>
          </a:p>
        </p:txBody>
      </p:sp>
    </p:spTree>
    <p:extLst>
      <p:ext uri="{BB962C8B-B14F-4D97-AF65-F5344CB8AC3E}">
        <p14:creationId xmlns:p14="http://schemas.microsoft.com/office/powerpoint/2010/main" val="162693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6024"/>
            <a:ext cx="8839789" cy="897713"/>
          </a:xfrm>
        </p:spPr>
        <p:txBody>
          <a:bodyPr/>
          <a:lstStyle/>
          <a:p>
            <a:r>
              <a:rPr lang="en-GB" dirty="0" smtClean="0"/>
              <a:t>Literature Review </a:t>
            </a:r>
            <a:endParaRPr lang="en-GB" dirty="0"/>
          </a:p>
        </p:txBody>
      </p:sp>
      <p:sp>
        <p:nvSpPr>
          <p:cNvPr id="3" name="Content Placeholder 2"/>
          <p:cNvSpPr>
            <a:spLocks noGrp="1"/>
          </p:cNvSpPr>
          <p:nvPr>
            <p:ph idx="1"/>
          </p:nvPr>
        </p:nvSpPr>
        <p:spPr>
          <a:xfrm>
            <a:off x="1639019" y="1053737"/>
            <a:ext cx="9865593" cy="4857485"/>
          </a:xfrm>
        </p:spPr>
        <p:txBody>
          <a:bodyPr>
            <a:normAutofit/>
          </a:bodyPr>
          <a:lstStyle/>
          <a:p>
            <a:r>
              <a:rPr lang="en-GB" dirty="0"/>
              <a:t>Existing literature suggests that banks use structured finance as a risk transfer tool over the last decades to actively manage credit risk. However, empirical studies on the effect of structured finance on credit risk generate mixed results. </a:t>
            </a:r>
            <a:endParaRPr lang="en-GB" dirty="0" smtClean="0"/>
          </a:p>
          <a:p>
            <a:r>
              <a:rPr lang="en-GB" dirty="0" smtClean="0"/>
              <a:t>Positive </a:t>
            </a:r>
            <a:r>
              <a:rPr lang="en-GB" dirty="0" smtClean="0"/>
              <a:t>view (risk </a:t>
            </a:r>
            <a:r>
              <a:rPr lang="en-GB" dirty="0" smtClean="0"/>
              <a:t>redu</a:t>
            </a:r>
            <a:r>
              <a:rPr lang="en-GB" dirty="0" smtClean="0"/>
              <a:t>ction): </a:t>
            </a:r>
            <a:r>
              <a:rPr lang="en-GB" dirty="0" smtClean="0"/>
              <a:t>Gorton </a:t>
            </a:r>
            <a:r>
              <a:rPr lang="en-GB" dirty="0"/>
              <a:t>and </a:t>
            </a:r>
            <a:r>
              <a:rPr lang="en-GB" dirty="0" err="1"/>
              <a:t>Pennacchi</a:t>
            </a:r>
            <a:r>
              <a:rPr lang="en-GB" dirty="0"/>
              <a:t> (1995) provide evidence in supporting that securitization is adopted to separate loans from originators, therefore reduces credit risk. </a:t>
            </a:r>
            <a:r>
              <a:rPr lang="en-GB" dirty="0" err="1"/>
              <a:t>Jiangli</a:t>
            </a:r>
            <a:r>
              <a:rPr lang="en-GB" dirty="0"/>
              <a:t> and </a:t>
            </a:r>
            <a:r>
              <a:rPr lang="en-GB" dirty="0" err="1"/>
              <a:t>Pritsker</a:t>
            </a:r>
            <a:r>
              <a:rPr lang="en-GB" dirty="0"/>
              <a:t> (2008) find that American bank holding companies use MBS (Mortgage-backed securities) to reduce the risk of insolvency, which is consistent with </a:t>
            </a:r>
            <a:r>
              <a:rPr lang="en-GB" dirty="0" err="1"/>
              <a:t>Casu</a:t>
            </a:r>
            <a:r>
              <a:rPr lang="en-GB" dirty="0"/>
              <a:t> et al. (</a:t>
            </a:r>
            <a:r>
              <a:rPr lang="en-GB" dirty="0" smtClean="0"/>
              <a:t>2010) that mortgage securitization improve the banking stability. </a:t>
            </a:r>
            <a:endParaRPr lang="en-GB" dirty="0" smtClean="0"/>
          </a:p>
          <a:p>
            <a:r>
              <a:rPr lang="en-GB" dirty="0" smtClean="0"/>
              <a:t>Negative </a:t>
            </a:r>
            <a:r>
              <a:rPr lang="en-GB" dirty="0" smtClean="0"/>
              <a:t>view (risk increase): </a:t>
            </a:r>
            <a:r>
              <a:rPr lang="en-GB" dirty="0"/>
              <a:t>m</a:t>
            </a:r>
            <a:r>
              <a:rPr lang="en-GB" dirty="0" smtClean="0"/>
              <a:t>ore </a:t>
            </a:r>
            <a:r>
              <a:rPr lang="en-GB" dirty="0"/>
              <a:t>recent studies concentrate on the role securitization has on risk-taking and how it makes banks more aggressive in risk management. Aggarwal and Jacques (2001) and Dionne and </a:t>
            </a:r>
            <a:r>
              <a:rPr lang="en-GB" dirty="0" err="1"/>
              <a:t>Harchaoui</a:t>
            </a:r>
            <a:r>
              <a:rPr lang="en-GB" dirty="0"/>
              <a:t> (2003) find a positive association between securitization and bank risk in Canada. </a:t>
            </a:r>
            <a:endParaRPr lang="en-GB" dirty="0" smtClean="0"/>
          </a:p>
          <a:p>
            <a:endParaRPr lang="en-GB" dirty="0" smtClean="0"/>
          </a:p>
          <a:p>
            <a:endParaRPr lang="en-GB" dirty="0"/>
          </a:p>
        </p:txBody>
      </p:sp>
    </p:spTree>
    <p:extLst>
      <p:ext uri="{BB962C8B-B14F-4D97-AF65-F5344CB8AC3E}">
        <p14:creationId xmlns:p14="http://schemas.microsoft.com/office/powerpoint/2010/main" val="135757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2405"/>
            <a:ext cx="8911687" cy="1280890"/>
          </a:xfrm>
        </p:spPr>
        <p:txBody>
          <a:bodyPr/>
          <a:lstStyle/>
          <a:p>
            <a:r>
              <a:rPr lang="en-GB" dirty="0"/>
              <a:t>Literature Review </a:t>
            </a:r>
            <a:endParaRPr lang="en-GB" dirty="0"/>
          </a:p>
        </p:txBody>
      </p:sp>
      <p:sp>
        <p:nvSpPr>
          <p:cNvPr id="3" name="Content Placeholder 2"/>
          <p:cNvSpPr>
            <a:spLocks noGrp="1"/>
          </p:cNvSpPr>
          <p:nvPr>
            <p:ph idx="1"/>
          </p:nvPr>
        </p:nvSpPr>
        <p:spPr>
          <a:xfrm>
            <a:off x="2592924" y="888521"/>
            <a:ext cx="8911687" cy="5022701"/>
          </a:xfrm>
        </p:spPr>
        <p:txBody>
          <a:bodyPr/>
          <a:lstStyle/>
          <a:p>
            <a:endParaRPr lang="en-GB" dirty="0"/>
          </a:p>
          <a:p>
            <a:r>
              <a:rPr lang="en-GB" dirty="0" smtClean="0"/>
              <a:t>The impact of SF on banking stability is mainly driven by the change of systemic risk after banks transferring risks to other market participants using SF. The incremental systemic risk is caused by </a:t>
            </a:r>
            <a:r>
              <a:rPr lang="en-GB" dirty="0" err="1" smtClean="0"/>
              <a:t>i</a:t>
            </a:r>
            <a:r>
              <a:rPr lang="en-GB" dirty="0" smtClean="0"/>
              <a:t>) higher level of correlation; and ii) insufficient capital level in the economy to cover risk. A number of studies confirm </a:t>
            </a:r>
            <a:r>
              <a:rPr lang="en-GB" dirty="0"/>
              <a:t>that securitization harms banks’ financial </a:t>
            </a:r>
            <a:r>
              <a:rPr lang="en-GB" dirty="0" smtClean="0"/>
              <a:t>stability, including  Europe (</a:t>
            </a:r>
            <a:r>
              <a:rPr lang="en-GB" dirty="0" err="1" smtClean="0"/>
              <a:t>Krahnen</a:t>
            </a:r>
            <a:r>
              <a:rPr lang="en-GB" dirty="0" smtClean="0"/>
              <a:t> </a:t>
            </a:r>
            <a:r>
              <a:rPr lang="en-GB" dirty="0"/>
              <a:t>and </a:t>
            </a:r>
            <a:r>
              <a:rPr lang="en-GB" dirty="0" smtClean="0"/>
              <a:t>Wilde, 2006; </a:t>
            </a:r>
            <a:r>
              <a:rPr lang="en-GB" dirty="0" err="1" smtClean="0"/>
              <a:t>Baur</a:t>
            </a:r>
            <a:r>
              <a:rPr lang="en-GB" dirty="0" smtClean="0"/>
              <a:t> </a:t>
            </a:r>
            <a:r>
              <a:rPr lang="en-GB" dirty="0"/>
              <a:t>and </a:t>
            </a:r>
            <a:r>
              <a:rPr lang="en-GB" dirty="0" err="1" smtClean="0"/>
              <a:t>Joossens</a:t>
            </a:r>
            <a:r>
              <a:rPr lang="en-GB" dirty="0" smtClean="0"/>
              <a:t>, 2006; and </a:t>
            </a:r>
            <a:r>
              <a:rPr lang="en-GB" dirty="0" err="1" smtClean="0"/>
              <a:t>Michalak</a:t>
            </a:r>
            <a:r>
              <a:rPr lang="en-GB" dirty="0" smtClean="0"/>
              <a:t> </a:t>
            </a:r>
            <a:r>
              <a:rPr lang="en-GB" dirty="0"/>
              <a:t>and </a:t>
            </a:r>
            <a:r>
              <a:rPr lang="en-GB" dirty="0" err="1" smtClean="0"/>
              <a:t>Uhde</a:t>
            </a:r>
            <a:r>
              <a:rPr lang="en-GB" dirty="0" smtClean="0"/>
              <a:t> 2010</a:t>
            </a:r>
            <a:r>
              <a:rPr lang="en-GB" dirty="0"/>
              <a:t>) </a:t>
            </a:r>
            <a:r>
              <a:rPr lang="en-GB" dirty="0" smtClean="0"/>
              <a:t>and </a:t>
            </a:r>
            <a:r>
              <a:rPr lang="en-GB" dirty="0"/>
              <a:t>US (</a:t>
            </a:r>
            <a:r>
              <a:rPr lang="en-GB" dirty="0" smtClean="0"/>
              <a:t>Salah and </a:t>
            </a:r>
            <a:r>
              <a:rPr lang="en-GB" dirty="0" err="1" smtClean="0"/>
              <a:t>Fedhila</a:t>
            </a:r>
            <a:r>
              <a:rPr lang="en-GB" dirty="0" smtClean="0"/>
              <a:t>, 2012). </a:t>
            </a:r>
          </a:p>
          <a:p>
            <a:r>
              <a:rPr lang="en-GB" dirty="0" smtClean="0"/>
              <a:t>Accordingly</a:t>
            </a:r>
            <a:r>
              <a:rPr lang="en-GB" dirty="0"/>
              <a:t>, the choice of the observation period (e.g. pre or post 2007 financial crisis), the geographic region of the study (e.g. American, Spain), and the underlying asset (e.g. mortgage, credit loan) distinguish the test results</a:t>
            </a:r>
            <a:r>
              <a:rPr lang="en-GB" dirty="0" smtClean="0"/>
              <a:t>.</a:t>
            </a:r>
            <a:endParaRPr lang="en-GB" dirty="0"/>
          </a:p>
        </p:txBody>
      </p:sp>
    </p:spTree>
    <p:extLst>
      <p:ext uri="{BB962C8B-B14F-4D97-AF65-F5344CB8AC3E}">
        <p14:creationId xmlns:p14="http://schemas.microsoft.com/office/powerpoint/2010/main" val="1897056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670" y="77263"/>
            <a:ext cx="8911687" cy="1280890"/>
          </a:xfrm>
        </p:spPr>
        <p:txBody>
          <a:bodyPr/>
          <a:lstStyle/>
          <a:p>
            <a:r>
              <a:rPr lang="en-GB" dirty="0" smtClean="0"/>
              <a:t>Methodology </a:t>
            </a:r>
            <a:endParaRPr lang="en-GB" dirty="0"/>
          </a:p>
        </p:txBody>
      </p:sp>
      <p:pic>
        <p:nvPicPr>
          <p:cNvPr id="12" name="Picture 11"/>
          <p:cNvPicPr>
            <a:picLocks noChangeAspect="1"/>
          </p:cNvPicPr>
          <p:nvPr/>
        </p:nvPicPr>
        <p:blipFill>
          <a:blip r:embed="rId3"/>
          <a:stretch>
            <a:fillRect/>
          </a:stretch>
        </p:blipFill>
        <p:spPr>
          <a:xfrm>
            <a:off x="3056710" y="772981"/>
            <a:ext cx="6688181" cy="5844765"/>
          </a:xfrm>
          <a:prstGeom prst="rect">
            <a:avLst/>
          </a:prstGeom>
        </p:spPr>
      </p:pic>
    </p:spTree>
    <p:extLst>
      <p:ext uri="{BB962C8B-B14F-4D97-AF65-F5344CB8AC3E}">
        <p14:creationId xmlns:p14="http://schemas.microsoft.com/office/powerpoint/2010/main" val="3118915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509</TotalTime>
  <Words>1009</Words>
  <Application>Microsoft Office PowerPoint</Application>
  <PresentationFormat>Widescreen</PresentationFormat>
  <Paragraphs>77</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Century Gothic</vt:lpstr>
      <vt:lpstr>Times New Roman</vt:lpstr>
      <vt:lpstr>Wingdings</vt:lpstr>
      <vt:lpstr>Wingdings 3</vt:lpstr>
      <vt:lpstr>Wisp</vt:lpstr>
      <vt:lpstr>Microsoft Equation 3.0</vt:lpstr>
      <vt:lpstr>Structured finance and credit risk of European banks </vt:lpstr>
      <vt:lpstr>  Abstract</vt:lpstr>
      <vt:lpstr>Introduction </vt:lpstr>
      <vt:lpstr>Introduction</vt:lpstr>
      <vt:lpstr>Introduction</vt:lpstr>
      <vt:lpstr>Introduction</vt:lpstr>
      <vt:lpstr>Literature Review </vt:lpstr>
      <vt:lpstr>Literature Review </vt:lpstr>
      <vt:lpstr>Methodology </vt:lpstr>
      <vt:lpstr>Methodology</vt:lpstr>
      <vt:lpstr>References: </vt:lpstr>
    </vt:vector>
  </TitlesOfParts>
  <Company>Cardiff Met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Structured finance and credit risk of European banks</dc:title>
  <dc:creator>Liu, Chang</dc:creator>
  <cp:lastModifiedBy>Liu, Chang</cp:lastModifiedBy>
  <cp:revision>29</cp:revision>
  <dcterms:created xsi:type="dcterms:W3CDTF">2021-05-11T20:30:22Z</dcterms:created>
  <dcterms:modified xsi:type="dcterms:W3CDTF">2021-05-15T14:55:17Z</dcterms:modified>
</cp:coreProperties>
</file>