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077025" cy="42811700"/>
  <p:notesSz cx="6858000" cy="9144000"/>
  <p:defaultTextStyle>
    <a:defPPr>
      <a:defRPr lang="en-US"/>
    </a:defPPr>
    <a:lvl1pPr marL="0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39589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79178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18769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58357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697946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37535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77126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16715" algn="l" defTabSz="2139589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101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  <a:srgbClr val="606472"/>
    <a:srgbClr val="0B4873"/>
    <a:srgbClr val="440B1E"/>
    <a:srgbClr val="3C1221"/>
    <a:srgbClr val="2C0915"/>
    <a:srgbClr val="440A1F"/>
    <a:srgbClr val="440B1F"/>
    <a:srgbClr val="082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052" autoAdjust="0"/>
  </p:normalViewPr>
  <p:slideViewPr>
    <p:cSldViewPr snapToGrid="0" snapToObjects="1">
      <p:cViewPr varScale="1">
        <p:scale>
          <a:sx n="12" d="100"/>
          <a:sy n="12" d="100"/>
        </p:scale>
        <p:origin x="2616" y="58"/>
      </p:cViewPr>
      <p:guideLst>
        <p:guide orient="horz" pos="13483"/>
        <p:guide pos="101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m20525\Dropbox\Conferences\2019%20conferences\ISB%202019\SWC%20graph%20foot%20ang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4552591672079"/>
          <c:y val="3.2408511485919118E-2"/>
          <c:w val="0.83675453914919917"/>
          <c:h val="0.8171351309863517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88900" cap="rnd">
              <a:solidFill>
                <a:srgbClr val="800000"/>
              </a:solidFill>
              <a:round/>
            </a:ln>
            <a:effectLst/>
          </c:spPr>
          <c:marker>
            <c:symbol val="diamond"/>
            <c:size val="30"/>
            <c:spPr>
              <a:solidFill>
                <a:srgbClr val="800000"/>
              </a:solidFill>
              <a:ln w="47625">
                <a:solidFill>
                  <a:schemeClr val="bg1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B0-40EF-8BA0-FF9C97D9C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2196408"/>
        <c:axId val="642201000"/>
      </c:lineChart>
      <c:catAx>
        <c:axId val="642196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3600" b="1" dirty="0" smtClean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Session number</a:t>
                </a:r>
                <a:endParaRPr lang="en-GB" sz="36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4925" cap="flat" cmpd="sng" algn="ctr">
            <a:solidFill>
              <a:srgbClr val="8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rgbClr val="8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2201000"/>
        <c:crosses val="autoZero"/>
        <c:auto val="1"/>
        <c:lblAlgn val="ctr"/>
        <c:lblOffset val="100"/>
        <c:noMultiLvlLbl val="0"/>
      </c:catAx>
      <c:valAx>
        <c:axId val="6422010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3600" b="1" dirty="0" smtClean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Total</a:t>
                </a:r>
                <a:r>
                  <a:rPr lang="en-GB" sz="3600" b="1" baseline="0" dirty="0" smtClean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number of cues</a:t>
                </a:r>
                <a:endParaRPr lang="en-GB" sz="36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6.3272372367709469E-3"/>
              <c:y val="0.166564672655188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34925">
            <a:solidFill>
              <a:srgbClr val="8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rgbClr val="8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42196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8544882313534"/>
          <c:y val="3.2035403425043803E-2"/>
          <c:w val="0.89951455117686463"/>
          <c:h val="0.93592919314991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Left</c:v>
                </c:pt>
              </c:strCache>
            </c:strRef>
          </c:tx>
          <c:spPr>
            <a:solidFill>
              <a:srgbClr val="0B487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Sheet1!$A$8:$A$12</c:f>
              <c:strCache>
                <c:ptCount val="5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-1.5</c:v>
                </c:pt>
                <c:pt idx="1">
                  <c:v>5</c:v>
                </c:pt>
                <c:pt idx="2">
                  <c:v>2.5</c:v>
                </c:pt>
                <c:pt idx="3">
                  <c:v>-4.8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2-4D4E-AEA9-9775DFD8012D}"/>
            </c:ext>
          </c:extLst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Right</c:v>
                </c:pt>
              </c:strCache>
            </c:strRef>
          </c:tx>
          <c:spPr>
            <a:solidFill>
              <a:srgbClr val="80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Sheet1!$A$8:$A$12</c:f>
              <c:strCache>
                <c:ptCount val="5"/>
                <c:pt idx="0">
                  <c:v>P1</c:v>
                </c:pt>
                <c:pt idx="1">
                  <c:v>P2</c:v>
                </c:pt>
                <c:pt idx="2">
                  <c:v>P3</c:v>
                </c:pt>
                <c:pt idx="3">
                  <c:v>P4</c:v>
                </c:pt>
                <c:pt idx="4">
                  <c:v>P5</c:v>
                </c:pt>
              </c:strCache>
            </c:strRef>
          </c:cat>
          <c:val>
            <c:numRef>
              <c:f>Sheet1!$C$8:$C$12</c:f>
              <c:numCache>
                <c:formatCode>General</c:formatCode>
                <c:ptCount val="5"/>
                <c:pt idx="0">
                  <c:v>-10.5</c:v>
                </c:pt>
                <c:pt idx="1">
                  <c:v>-7.5</c:v>
                </c:pt>
                <c:pt idx="2">
                  <c:v>2</c:v>
                </c:pt>
                <c:pt idx="3">
                  <c:v>-0.2</c:v>
                </c:pt>
                <c:pt idx="4">
                  <c:v>-2.8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E2-4D4E-AEA9-9775DFD80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-5"/>
        <c:axId val="816252416"/>
        <c:axId val="814668208"/>
      </c:barChart>
      <c:scatterChart>
        <c:scatterStyle val="lineMarker"/>
        <c:varyColors val="0"/>
        <c:ser>
          <c:idx val="2"/>
          <c:order val="2"/>
          <c:tx>
            <c:v>UpperThres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trendline>
            <c:spPr>
              <a:ln w="76200" cap="rnd">
                <a:solidFill>
                  <a:srgbClr val="606472"/>
                </a:solidFill>
                <a:prstDash val="sysDot"/>
              </a:ln>
              <a:effectLst/>
            </c:spPr>
            <c:trendlineType val="linear"/>
            <c:forward val="0.5"/>
            <c:backward val="0.5"/>
            <c:dispRSqr val="0"/>
            <c:dispEq val="0"/>
          </c:trendline>
          <c:yVal>
            <c:numRef>
              <c:f>Sheet1!$A$15:$A$19</c:f>
              <c:numCache>
                <c:formatCode>General</c:formatCode>
                <c:ptCount val="5"/>
                <c:pt idx="0">
                  <c:v>4</c:v>
                </c:pt>
                <c:pt idx="1">
                  <c:v>4.165</c:v>
                </c:pt>
                <c:pt idx="2">
                  <c:v>4.165</c:v>
                </c:pt>
                <c:pt idx="3">
                  <c:v>4.165</c:v>
                </c:pt>
                <c:pt idx="4">
                  <c:v>4.165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FE2-4D4E-AEA9-9775DFD8012D}"/>
            </c:ext>
          </c:extLst>
        </c:ser>
        <c:ser>
          <c:idx val="3"/>
          <c:order val="3"/>
          <c:tx>
            <c:v>LowerThres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trendline>
            <c:spPr>
              <a:ln w="76200" cap="rnd">
                <a:solidFill>
                  <a:srgbClr val="606472"/>
                </a:solidFill>
                <a:prstDash val="sysDot"/>
              </a:ln>
              <a:effectLst/>
            </c:spPr>
            <c:trendlineType val="linear"/>
            <c:forward val="0.5"/>
            <c:backward val="0.5"/>
            <c:dispRSqr val="0"/>
            <c:dispEq val="0"/>
          </c:trendline>
          <c:yVal>
            <c:numRef>
              <c:f>Sheet1!$B$15:$B$19</c:f>
              <c:numCache>
                <c:formatCode>General</c:formatCode>
                <c:ptCount val="5"/>
                <c:pt idx="0">
                  <c:v>-4</c:v>
                </c:pt>
                <c:pt idx="1">
                  <c:v>-4.165</c:v>
                </c:pt>
                <c:pt idx="2">
                  <c:v>-4.165</c:v>
                </c:pt>
                <c:pt idx="3">
                  <c:v>-4.165</c:v>
                </c:pt>
                <c:pt idx="4">
                  <c:v>-4.165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FE2-4D4E-AEA9-9775DFD80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6252416"/>
        <c:axId val="814668208"/>
      </c:scatterChart>
      <c:catAx>
        <c:axId val="81625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rgbClr val="8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14668208"/>
        <c:crosses val="autoZero"/>
        <c:auto val="1"/>
        <c:lblAlgn val="ctr"/>
        <c:lblOffset val="100"/>
        <c:noMultiLvlLbl val="0"/>
      </c:catAx>
      <c:valAx>
        <c:axId val="814668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rgbClr val="8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1625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EC2FE-4C56-45EE-8F0D-E55FD01C6641}" type="doc">
      <dgm:prSet loTypeId="urn:microsoft.com/office/officeart/2005/8/layout/chevronAccent+Icon" loCatId="process" qsTypeId="urn:microsoft.com/office/officeart/2005/8/quickstyle/simple2" qsCatId="simple" csTypeId="urn:microsoft.com/office/officeart/2005/8/colors/accent1_1" csCatId="accent1" phldr="1"/>
      <dgm:spPr/>
    </dgm:pt>
    <dgm:pt modelId="{F7FCF11D-3372-4FC7-BB15-754191B7FAF5}">
      <dgm:prSet phldrT="[Text]" custT="1"/>
      <dgm:spPr>
        <a:solidFill>
          <a:srgbClr val="0B4873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5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Habitual running</a:t>
          </a:r>
          <a:endParaRPr lang="en-US" sz="5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A72422-621C-4BDA-A7D8-7153C0648555}" type="parTrans" cxnId="{3D65BFAD-DF78-470B-ACCB-45AF95EA12D0}">
      <dgm:prSet/>
      <dgm:spPr/>
      <dgm:t>
        <a:bodyPr/>
        <a:lstStyle/>
        <a:p>
          <a:endParaRPr lang="en-US"/>
        </a:p>
      </dgm:t>
    </dgm:pt>
    <dgm:pt modelId="{16B14FF9-7951-4633-A87E-0E0079843BA4}" type="sibTrans" cxnId="{3D65BFAD-DF78-470B-ACCB-45AF95EA12D0}">
      <dgm:prSet/>
      <dgm:spPr/>
      <dgm:t>
        <a:bodyPr/>
        <a:lstStyle/>
        <a:p>
          <a:endParaRPr lang="en-US"/>
        </a:p>
      </dgm:t>
    </dgm:pt>
    <dgm:pt modelId="{42AE7025-2CC4-4383-BCA2-221C5D32E3CF}">
      <dgm:prSet phldrT="[Text]" custT="1"/>
      <dgm:spPr>
        <a:solidFill>
          <a:srgbClr val="0B4873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5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</a:t>
          </a:r>
          <a:endParaRPr lang="en-US" sz="61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4846B-B3A9-49E4-91FD-BDF2218648AF}" type="parTrans" cxnId="{556B1FD5-A8DD-452F-915B-D6FC2287D4A7}">
      <dgm:prSet/>
      <dgm:spPr/>
      <dgm:t>
        <a:bodyPr/>
        <a:lstStyle/>
        <a:p>
          <a:endParaRPr lang="en-US"/>
        </a:p>
      </dgm:t>
    </dgm:pt>
    <dgm:pt modelId="{BE504002-E79E-4BD1-AAD1-796E2921A220}" type="sibTrans" cxnId="{556B1FD5-A8DD-452F-915B-D6FC2287D4A7}">
      <dgm:prSet/>
      <dgm:spPr/>
      <dgm:t>
        <a:bodyPr/>
        <a:lstStyle/>
        <a:p>
          <a:endParaRPr lang="en-US"/>
        </a:p>
      </dgm:t>
    </dgm:pt>
    <dgm:pt modelId="{2573C80E-438E-450A-B815-3A49ACB95B0F}">
      <dgm:prSet phldrT="[Text]" custT="1"/>
      <dgm:spPr>
        <a:solidFill>
          <a:srgbClr val="0B4873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sz="5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Re-test running technique</a:t>
          </a:r>
          <a:endParaRPr lang="en-US" sz="5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66AC3-65B0-42C2-A812-B5D2F8EEC271}" type="parTrans" cxnId="{91C925C6-86A3-44B4-8809-D964FD37EC7F}">
      <dgm:prSet/>
      <dgm:spPr/>
      <dgm:t>
        <a:bodyPr/>
        <a:lstStyle/>
        <a:p>
          <a:endParaRPr lang="en-US"/>
        </a:p>
      </dgm:t>
    </dgm:pt>
    <dgm:pt modelId="{056CFE5D-970B-49F9-B3CA-0679063042C2}" type="sibTrans" cxnId="{91C925C6-86A3-44B4-8809-D964FD37EC7F}">
      <dgm:prSet/>
      <dgm:spPr/>
      <dgm:t>
        <a:bodyPr/>
        <a:lstStyle/>
        <a:p>
          <a:endParaRPr lang="en-US"/>
        </a:p>
      </dgm:t>
    </dgm:pt>
    <dgm:pt modelId="{97386709-81C2-479C-A273-9797D58F01DB}" type="pres">
      <dgm:prSet presAssocID="{4BCEC2FE-4C56-45EE-8F0D-E55FD01C6641}" presName="Name0" presStyleCnt="0">
        <dgm:presLayoutVars>
          <dgm:dir/>
          <dgm:resizeHandles val="exact"/>
        </dgm:presLayoutVars>
      </dgm:prSet>
      <dgm:spPr/>
    </dgm:pt>
    <dgm:pt modelId="{86FF97A8-CF85-417E-A748-0BD4757A4B2A}" type="pres">
      <dgm:prSet presAssocID="{F7FCF11D-3372-4FC7-BB15-754191B7FAF5}" presName="composite" presStyleCnt="0"/>
      <dgm:spPr/>
    </dgm:pt>
    <dgm:pt modelId="{68130245-9920-44EA-A8A4-84B44DFCEFB5}" type="pres">
      <dgm:prSet presAssocID="{F7FCF11D-3372-4FC7-BB15-754191B7FAF5}" presName="bgChev" presStyleLbl="node1" presStyleIdx="0" presStyleCnt="3" custScaleY="100966" custLinFactNeighborX="83215" custLinFactNeighborY="-53745"/>
      <dgm:spPr>
        <a:ln>
          <a:solidFill>
            <a:srgbClr val="0B4873"/>
          </a:solidFill>
        </a:ln>
      </dgm:spPr>
    </dgm:pt>
    <dgm:pt modelId="{A3B85595-702C-4298-85AA-F2477C268299}" type="pres">
      <dgm:prSet presAssocID="{F7FCF11D-3372-4FC7-BB15-754191B7FAF5}" presName="txNode" presStyleLbl="fgAcc1" presStyleIdx="0" presStyleCnt="3" custScaleX="125166" custLinFactNeighborX="99776" custLinFactNeighborY="-56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01400D-EA17-4642-A9AF-A8E6E57397F3}" type="pres">
      <dgm:prSet presAssocID="{16B14FF9-7951-4633-A87E-0E0079843BA4}" presName="compositeSpace" presStyleCnt="0"/>
      <dgm:spPr/>
    </dgm:pt>
    <dgm:pt modelId="{EC9E747B-9D94-40BC-BECD-DDE471E1F663}" type="pres">
      <dgm:prSet presAssocID="{42AE7025-2CC4-4383-BCA2-221C5D32E3CF}" presName="composite" presStyleCnt="0"/>
      <dgm:spPr/>
    </dgm:pt>
    <dgm:pt modelId="{D13A9A46-BA5D-4DB3-98ED-C6A478A71FD2}" type="pres">
      <dgm:prSet presAssocID="{42AE7025-2CC4-4383-BCA2-221C5D32E3CF}" presName="bgChev" presStyleLbl="node1" presStyleIdx="1" presStyleCnt="3" custScaleY="103015" custLinFactX="26968" custLinFactY="100000" custLinFactNeighborX="100000" custLinFactNeighborY="109227"/>
      <dgm:spPr>
        <a:ln>
          <a:solidFill>
            <a:srgbClr val="0B4873"/>
          </a:solidFill>
        </a:ln>
      </dgm:spPr>
    </dgm:pt>
    <dgm:pt modelId="{597ACF14-E795-480A-B1D8-56310328FA39}" type="pres">
      <dgm:prSet presAssocID="{42AE7025-2CC4-4383-BCA2-221C5D32E3CF}" presName="txNode" presStyleLbl="fgAcc1" presStyleIdx="1" presStyleCnt="3" custLinFactX="40193" custLinFactY="100000" custLinFactNeighborX="100000" custLinFactNeighborY="109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CC872-4F9B-4CBB-A098-6BF1A41C7FDF}" type="pres">
      <dgm:prSet presAssocID="{BE504002-E79E-4BD1-AAD1-796E2921A220}" presName="compositeSpace" presStyleCnt="0"/>
      <dgm:spPr/>
    </dgm:pt>
    <dgm:pt modelId="{ABF99B26-7C05-4837-AF8D-753B8174F24C}" type="pres">
      <dgm:prSet presAssocID="{2573C80E-438E-450A-B815-3A49ACB95B0F}" presName="composite" presStyleCnt="0"/>
      <dgm:spPr/>
    </dgm:pt>
    <dgm:pt modelId="{AECBAFBC-6C6A-4793-9DFD-DE6F95526464}" type="pres">
      <dgm:prSet presAssocID="{2573C80E-438E-450A-B815-3A49ACB95B0F}" presName="bgChev" presStyleLbl="node1" presStyleIdx="2" presStyleCnt="3" custScaleY="97384" custLinFactX="-100000" custLinFactY="200000" custLinFactNeighborX="-118498" custLinFactNeighborY="232211"/>
      <dgm:spPr>
        <a:ln>
          <a:solidFill>
            <a:srgbClr val="0B4873"/>
          </a:solidFill>
        </a:ln>
      </dgm:spPr>
    </dgm:pt>
    <dgm:pt modelId="{3F55E2DE-8D29-4010-AD05-ADAFF36A4F6D}" type="pres">
      <dgm:prSet presAssocID="{2573C80E-438E-450A-B815-3A49ACB95B0F}" presName="txNode" presStyleLbl="fgAcc1" presStyleIdx="2" presStyleCnt="3" custScaleX="135936" custLinFactX="-100000" custLinFactY="200000" custLinFactNeighborX="-151772" custLinFactNeighborY="229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98BC50-8A08-4FA5-88CA-AFD568665306}" type="presOf" srcId="{2573C80E-438E-450A-B815-3A49ACB95B0F}" destId="{3F55E2DE-8D29-4010-AD05-ADAFF36A4F6D}" srcOrd="0" destOrd="0" presId="urn:microsoft.com/office/officeart/2005/8/layout/chevronAccent+Icon"/>
    <dgm:cxn modelId="{0FAC9B3F-093C-4B49-9B1C-0CB01056E23F}" type="presOf" srcId="{42AE7025-2CC4-4383-BCA2-221C5D32E3CF}" destId="{597ACF14-E795-480A-B1D8-56310328FA39}" srcOrd="0" destOrd="0" presId="urn:microsoft.com/office/officeart/2005/8/layout/chevronAccent+Icon"/>
    <dgm:cxn modelId="{3D65BFAD-DF78-470B-ACCB-45AF95EA12D0}" srcId="{4BCEC2FE-4C56-45EE-8F0D-E55FD01C6641}" destId="{F7FCF11D-3372-4FC7-BB15-754191B7FAF5}" srcOrd="0" destOrd="0" parTransId="{97A72422-621C-4BDA-A7D8-7153C0648555}" sibTransId="{16B14FF9-7951-4633-A87E-0E0079843BA4}"/>
    <dgm:cxn modelId="{91C925C6-86A3-44B4-8809-D964FD37EC7F}" srcId="{4BCEC2FE-4C56-45EE-8F0D-E55FD01C6641}" destId="{2573C80E-438E-450A-B815-3A49ACB95B0F}" srcOrd="2" destOrd="0" parTransId="{31766AC3-65B0-42C2-A812-B5D2F8EEC271}" sibTransId="{056CFE5D-970B-49F9-B3CA-0679063042C2}"/>
    <dgm:cxn modelId="{8AC64AA7-C01B-4568-A855-2674673F94A3}" type="presOf" srcId="{4BCEC2FE-4C56-45EE-8F0D-E55FD01C6641}" destId="{97386709-81C2-479C-A273-9797D58F01DB}" srcOrd="0" destOrd="0" presId="urn:microsoft.com/office/officeart/2005/8/layout/chevronAccent+Icon"/>
    <dgm:cxn modelId="{556B1FD5-A8DD-452F-915B-D6FC2287D4A7}" srcId="{4BCEC2FE-4C56-45EE-8F0D-E55FD01C6641}" destId="{42AE7025-2CC4-4383-BCA2-221C5D32E3CF}" srcOrd="1" destOrd="0" parTransId="{05C4846B-B3A9-49E4-91FD-BDF2218648AF}" sibTransId="{BE504002-E79E-4BD1-AAD1-796E2921A220}"/>
    <dgm:cxn modelId="{CB5799F0-49EC-4C2B-889E-D73576351D76}" type="presOf" srcId="{F7FCF11D-3372-4FC7-BB15-754191B7FAF5}" destId="{A3B85595-702C-4298-85AA-F2477C268299}" srcOrd="0" destOrd="0" presId="urn:microsoft.com/office/officeart/2005/8/layout/chevronAccent+Icon"/>
    <dgm:cxn modelId="{EE643D3D-9C0E-4F20-85BC-88EF06A07F18}" type="presParOf" srcId="{97386709-81C2-479C-A273-9797D58F01DB}" destId="{86FF97A8-CF85-417E-A748-0BD4757A4B2A}" srcOrd="0" destOrd="0" presId="urn:microsoft.com/office/officeart/2005/8/layout/chevronAccent+Icon"/>
    <dgm:cxn modelId="{05B826AF-3006-4E2B-A2E3-D67068E37EAD}" type="presParOf" srcId="{86FF97A8-CF85-417E-A748-0BD4757A4B2A}" destId="{68130245-9920-44EA-A8A4-84B44DFCEFB5}" srcOrd="0" destOrd="0" presId="urn:microsoft.com/office/officeart/2005/8/layout/chevronAccent+Icon"/>
    <dgm:cxn modelId="{98E55925-1C87-4A7F-BCF0-4C3E67E699A5}" type="presParOf" srcId="{86FF97A8-CF85-417E-A748-0BD4757A4B2A}" destId="{A3B85595-702C-4298-85AA-F2477C268299}" srcOrd="1" destOrd="0" presId="urn:microsoft.com/office/officeart/2005/8/layout/chevronAccent+Icon"/>
    <dgm:cxn modelId="{F733C40C-0790-4937-8935-22E592F04275}" type="presParOf" srcId="{97386709-81C2-479C-A273-9797D58F01DB}" destId="{2E01400D-EA17-4642-A9AF-A8E6E57397F3}" srcOrd="1" destOrd="0" presId="urn:microsoft.com/office/officeart/2005/8/layout/chevronAccent+Icon"/>
    <dgm:cxn modelId="{173EE0E5-0AF1-40C8-B507-76ED068FF169}" type="presParOf" srcId="{97386709-81C2-479C-A273-9797D58F01DB}" destId="{EC9E747B-9D94-40BC-BECD-DDE471E1F663}" srcOrd="2" destOrd="0" presId="urn:microsoft.com/office/officeart/2005/8/layout/chevronAccent+Icon"/>
    <dgm:cxn modelId="{BC21079D-2D61-45FF-9925-1436EC807568}" type="presParOf" srcId="{EC9E747B-9D94-40BC-BECD-DDE471E1F663}" destId="{D13A9A46-BA5D-4DB3-98ED-C6A478A71FD2}" srcOrd="0" destOrd="0" presId="urn:microsoft.com/office/officeart/2005/8/layout/chevronAccent+Icon"/>
    <dgm:cxn modelId="{13E33C0A-03F0-4B3A-9A76-BD86A0D65423}" type="presParOf" srcId="{EC9E747B-9D94-40BC-BECD-DDE471E1F663}" destId="{597ACF14-E795-480A-B1D8-56310328FA39}" srcOrd="1" destOrd="0" presId="urn:microsoft.com/office/officeart/2005/8/layout/chevronAccent+Icon"/>
    <dgm:cxn modelId="{C1C50783-EC39-4AB8-AB85-B62D232B646D}" type="presParOf" srcId="{97386709-81C2-479C-A273-9797D58F01DB}" destId="{392CC872-4F9B-4CBB-A098-6BF1A41C7FDF}" srcOrd="3" destOrd="0" presId="urn:microsoft.com/office/officeart/2005/8/layout/chevronAccent+Icon"/>
    <dgm:cxn modelId="{8A6A8716-A6B5-4D29-857E-3BA6C875AF3C}" type="presParOf" srcId="{97386709-81C2-479C-A273-9797D58F01DB}" destId="{ABF99B26-7C05-4837-AF8D-753B8174F24C}" srcOrd="4" destOrd="0" presId="urn:microsoft.com/office/officeart/2005/8/layout/chevronAccent+Icon"/>
    <dgm:cxn modelId="{5FD2F822-D578-48FB-A5B9-C457F72F8A4D}" type="presParOf" srcId="{ABF99B26-7C05-4837-AF8D-753B8174F24C}" destId="{AECBAFBC-6C6A-4793-9DFD-DE6F95526464}" srcOrd="0" destOrd="0" presId="urn:microsoft.com/office/officeart/2005/8/layout/chevronAccent+Icon"/>
    <dgm:cxn modelId="{E19026BD-2C3A-4731-B16E-B66881A3238A}" type="presParOf" srcId="{ABF99B26-7C05-4837-AF8D-753B8174F24C}" destId="{3F55E2DE-8D29-4010-AD05-ADAFF36A4F6D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30245-9920-44EA-A8A4-84B44DFCEFB5}">
      <dsp:nvSpPr>
        <dsp:cNvPr id="0" name=""/>
        <dsp:cNvSpPr/>
      </dsp:nvSpPr>
      <dsp:spPr>
        <a:xfrm>
          <a:off x="5515170" y="9661054"/>
          <a:ext cx="6608130" cy="2575378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B487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B85595-702C-4298-85AA-F2477C268299}">
      <dsp:nvSpPr>
        <dsp:cNvPr id="0" name=""/>
        <dsp:cNvSpPr/>
      </dsp:nvSpPr>
      <dsp:spPr>
        <a:xfrm>
          <a:off x="6643926" y="10230276"/>
          <a:ext cx="6984511" cy="2550738"/>
        </a:xfrm>
        <a:prstGeom prst="roundRect">
          <a:avLst>
            <a:gd name="adj" fmla="val 10000"/>
          </a:avLst>
        </a:prstGeom>
        <a:solidFill>
          <a:srgbClr val="0B4873">
            <a:alpha val="9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Habitual running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18635" y="10304985"/>
        <a:ext cx="6835093" cy="2401320"/>
      </dsp:txXfrm>
    </dsp:sp>
    <dsp:sp modelId="{D13A9A46-BA5D-4DB3-98ED-C6A478A71FD2}">
      <dsp:nvSpPr>
        <dsp:cNvPr id="0" name=""/>
        <dsp:cNvSpPr/>
      </dsp:nvSpPr>
      <dsp:spPr>
        <a:xfrm>
          <a:off x="16656536" y="16355715"/>
          <a:ext cx="6608130" cy="262764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B487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7ACF14-E795-480A-B1D8-56310328FA39}">
      <dsp:nvSpPr>
        <dsp:cNvPr id="0" name=""/>
        <dsp:cNvSpPr/>
      </dsp:nvSpPr>
      <dsp:spPr>
        <a:xfrm>
          <a:off x="17851541" y="17029761"/>
          <a:ext cx="5580199" cy="2550738"/>
        </a:xfrm>
        <a:prstGeom prst="roundRect">
          <a:avLst>
            <a:gd name="adj" fmla="val 10000"/>
          </a:avLst>
        </a:prstGeom>
        <a:solidFill>
          <a:srgbClr val="0B4873">
            <a:alpha val="9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</a:t>
          </a:r>
          <a:endParaRPr lang="en-US" sz="61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6250" y="17104470"/>
        <a:ext cx="5430781" cy="2401320"/>
      </dsp:txXfrm>
    </dsp:sp>
    <dsp:sp modelId="{AECBAFBC-6C6A-4793-9DFD-DE6F95526464}">
      <dsp:nvSpPr>
        <dsp:cNvPr id="0" name=""/>
        <dsp:cNvSpPr/>
      </dsp:nvSpPr>
      <dsp:spPr>
        <a:xfrm>
          <a:off x="1375645" y="22079362"/>
          <a:ext cx="6608130" cy="2484011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B487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55E2DE-8D29-4010-AD05-ADAFF36A4F6D}">
      <dsp:nvSpPr>
        <dsp:cNvPr id="0" name=""/>
        <dsp:cNvSpPr/>
      </dsp:nvSpPr>
      <dsp:spPr>
        <a:xfrm>
          <a:off x="2524417" y="22621087"/>
          <a:ext cx="7585499" cy="2550738"/>
        </a:xfrm>
        <a:prstGeom prst="roundRect">
          <a:avLst>
            <a:gd name="adj" fmla="val 10000"/>
          </a:avLst>
        </a:prstGeom>
        <a:solidFill>
          <a:srgbClr val="0B4873">
            <a:alpha val="9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Re-test running technique</a:t>
          </a:r>
          <a:endParaRPr lang="en-US" sz="5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99126" y="22695796"/>
        <a:ext cx="7436081" cy="2401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0.26241</cdr:x>
      <cdr:y>0.09749</cdr:y>
    </cdr:from>
    <cdr:to>
      <cdr:x>0.55536</cdr:x>
      <cdr:y>0.18384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3160300" y="853590"/>
          <a:ext cx="3528000" cy="75600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B4873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3600" dirty="0" smtClean="0">
              <a:latin typeface="Arial" panose="020B0604020202020204" pitchFamily="34" charset="0"/>
              <a:cs typeface="Arial" panose="020B0604020202020204" pitchFamily="34" charset="0"/>
            </a:rPr>
            <a:t>Every 30 s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0.167</cdr:x>
      <cdr:y>0.59252</cdr:y>
    </cdr:from>
    <cdr:to>
      <cdr:x>0.45994</cdr:x>
      <cdr:y>0.67886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2011164" y="5187719"/>
          <a:ext cx="3528000" cy="75600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0B4873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600" dirty="0" smtClean="0">
              <a:latin typeface="Arial" panose="020B0604020202020204" pitchFamily="34" charset="0"/>
              <a:cs typeface="Arial" panose="020B0604020202020204" pitchFamily="34" charset="0"/>
            </a:rPr>
            <a:t>Every 90 s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BFFA4-43B0-6945-B87F-AB51FAE99E62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55241-C177-C44C-AB55-B4E078914D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6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37717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875434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813152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750869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688586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626303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564020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501738" algn="l" defTabSz="9377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55241-C177-C44C-AB55-B4E078914D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2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5778" y="13299378"/>
            <a:ext cx="27265471" cy="917676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1555" y="24259965"/>
            <a:ext cx="22453917" cy="109407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9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7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18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5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97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37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7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16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55844" y="1714456"/>
            <a:ext cx="7217330" cy="3652868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3852" y="1714456"/>
            <a:ext cx="21117375" cy="3652868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865" y="27510484"/>
            <a:ext cx="27265471" cy="850288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865" y="18145428"/>
            <a:ext cx="27265471" cy="9365056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39589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7917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1876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55835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69794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83753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497712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1167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3851" y="9989402"/>
            <a:ext cx="14167354" cy="28253742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05822" y="9989402"/>
            <a:ext cx="14167354" cy="28253742"/>
          </a:xfrm>
        </p:spPr>
        <p:txBody>
          <a:bodyPr/>
          <a:lstStyle>
            <a:lvl1pPr>
              <a:defRPr sz="13100"/>
            </a:lvl1pPr>
            <a:lvl2pPr>
              <a:defRPr sz="113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3853" y="9583085"/>
            <a:ext cx="14172923" cy="3993774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39589" indent="0">
              <a:buNone/>
              <a:defRPr sz="9400" b="1"/>
            </a:lvl2pPr>
            <a:lvl3pPr marL="4279178" indent="0">
              <a:buNone/>
              <a:defRPr sz="8400" b="1"/>
            </a:lvl3pPr>
            <a:lvl4pPr marL="6418769" indent="0">
              <a:buNone/>
              <a:defRPr sz="7600" b="1"/>
            </a:lvl4pPr>
            <a:lvl5pPr marL="8558357" indent="0">
              <a:buNone/>
              <a:defRPr sz="7600" b="1"/>
            </a:lvl5pPr>
            <a:lvl6pPr marL="10697946" indent="0">
              <a:buNone/>
              <a:defRPr sz="7600" b="1"/>
            </a:lvl6pPr>
            <a:lvl7pPr marL="12837535" indent="0">
              <a:buNone/>
              <a:defRPr sz="7600" b="1"/>
            </a:lvl7pPr>
            <a:lvl8pPr marL="14977126" indent="0">
              <a:buNone/>
              <a:defRPr sz="7600" b="1"/>
            </a:lvl8pPr>
            <a:lvl9pPr marL="17116715" indent="0">
              <a:buNone/>
              <a:defRPr sz="7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3853" y="13576857"/>
            <a:ext cx="14172923" cy="24666282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94684" y="9583085"/>
            <a:ext cx="14178491" cy="3993774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39589" indent="0">
              <a:buNone/>
              <a:defRPr sz="9400" b="1"/>
            </a:lvl2pPr>
            <a:lvl3pPr marL="4279178" indent="0">
              <a:buNone/>
              <a:defRPr sz="8400" b="1"/>
            </a:lvl3pPr>
            <a:lvl4pPr marL="6418769" indent="0">
              <a:buNone/>
              <a:defRPr sz="7600" b="1"/>
            </a:lvl4pPr>
            <a:lvl5pPr marL="8558357" indent="0">
              <a:buNone/>
              <a:defRPr sz="7600" b="1"/>
            </a:lvl5pPr>
            <a:lvl6pPr marL="10697946" indent="0">
              <a:buNone/>
              <a:defRPr sz="7600" b="1"/>
            </a:lvl6pPr>
            <a:lvl7pPr marL="12837535" indent="0">
              <a:buNone/>
              <a:defRPr sz="7600" b="1"/>
            </a:lvl7pPr>
            <a:lvl8pPr marL="14977126" indent="0">
              <a:buNone/>
              <a:defRPr sz="7600" b="1"/>
            </a:lvl8pPr>
            <a:lvl9pPr marL="17116715" indent="0">
              <a:buNone/>
              <a:defRPr sz="7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94684" y="13576857"/>
            <a:ext cx="14178491" cy="24666282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853" y="1704538"/>
            <a:ext cx="10553120" cy="7254206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27" y="1704543"/>
            <a:ext cx="17931947" cy="36538601"/>
          </a:xfrm>
        </p:spPr>
        <p:txBody>
          <a:bodyPr/>
          <a:lstStyle>
            <a:lvl1pPr>
              <a:defRPr sz="15000"/>
            </a:lvl1pPr>
            <a:lvl2pPr>
              <a:defRPr sz="131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3853" y="8958749"/>
            <a:ext cx="10553120" cy="29284395"/>
          </a:xfrm>
        </p:spPr>
        <p:txBody>
          <a:bodyPr/>
          <a:lstStyle>
            <a:lvl1pPr marL="0" indent="0">
              <a:buNone/>
              <a:defRPr sz="6600"/>
            </a:lvl1pPr>
            <a:lvl2pPr marL="2139589" indent="0">
              <a:buNone/>
              <a:defRPr sz="5500"/>
            </a:lvl2pPr>
            <a:lvl3pPr marL="4279178" indent="0">
              <a:buNone/>
              <a:defRPr sz="4700"/>
            </a:lvl3pPr>
            <a:lvl4pPr marL="6418769" indent="0">
              <a:buNone/>
              <a:defRPr sz="4300"/>
            </a:lvl4pPr>
            <a:lvl5pPr marL="8558357" indent="0">
              <a:buNone/>
              <a:defRPr sz="4300"/>
            </a:lvl5pPr>
            <a:lvl6pPr marL="10697946" indent="0">
              <a:buNone/>
              <a:defRPr sz="4300"/>
            </a:lvl6pPr>
            <a:lvl7pPr marL="12837535" indent="0">
              <a:buNone/>
              <a:defRPr sz="4300"/>
            </a:lvl7pPr>
            <a:lvl8pPr marL="14977126" indent="0">
              <a:buNone/>
              <a:defRPr sz="4300"/>
            </a:lvl8pPr>
            <a:lvl9pPr marL="17116715" indent="0">
              <a:buNone/>
              <a:defRPr sz="43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322" y="29968191"/>
            <a:ext cx="19246215" cy="3537914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7322" y="3825306"/>
            <a:ext cx="19246215" cy="25687020"/>
          </a:xfrm>
        </p:spPr>
        <p:txBody>
          <a:bodyPr/>
          <a:lstStyle>
            <a:lvl1pPr marL="0" indent="0">
              <a:buNone/>
              <a:defRPr sz="15000"/>
            </a:lvl1pPr>
            <a:lvl2pPr marL="2139589" indent="0">
              <a:buNone/>
              <a:defRPr sz="13100"/>
            </a:lvl2pPr>
            <a:lvl3pPr marL="4279178" indent="0">
              <a:buNone/>
              <a:defRPr sz="11300"/>
            </a:lvl3pPr>
            <a:lvl4pPr marL="6418769" indent="0">
              <a:buNone/>
              <a:defRPr sz="9400"/>
            </a:lvl4pPr>
            <a:lvl5pPr marL="8558357" indent="0">
              <a:buNone/>
              <a:defRPr sz="9400"/>
            </a:lvl5pPr>
            <a:lvl6pPr marL="10697946" indent="0">
              <a:buNone/>
              <a:defRPr sz="9400"/>
            </a:lvl6pPr>
            <a:lvl7pPr marL="12837535" indent="0">
              <a:buNone/>
              <a:defRPr sz="9400"/>
            </a:lvl7pPr>
            <a:lvl8pPr marL="14977126" indent="0">
              <a:buNone/>
              <a:defRPr sz="9400"/>
            </a:lvl8pPr>
            <a:lvl9pPr marL="17116715" indent="0">
              <a:buNone/>
              <a:defRPr sz="9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7322" y="33506106"/>
            <a:ext cx="19246215" cy="5024425"/>
          </a:xfrm>
        </p:spPr>
        <p:txBody>
          <a:bodyPr/>
          <a:lstStyle>
            <a:lvl1pPr marL="0" indent="0">
              <a:buNone/>
              <a:defRPr sz="6600"/>
            </a:lvl1pPr>
            <a:lvl2pPr marL="2139589" indent="0">
              <a:buNone/>
              <a:defRPr sz="5500"/>
            </a:lvl2pPr>
            <a:lvl3pPr marL="4279178" indent="0">
              <a:buNone/>
              <a:defRPr sz="4700"/>
            </a:lvl3pPr>
            <a:lvl4pPr marL="6418769" indent="0">
              <a:buNone/>
              <a:defRPr sz="4300"/>
            </a:lvl4pPr>
            <a:lvl5pPr marL="8558357" indent="0">
              <a:buNone/>
              <a:defRPr sz="4300"/>
            </a:lvl5pPr>
            <a:lvl6pPr marL="10697946" indent="0">
              <a:buNone/>
              <a:defRPr sz="4300"/>
            </a:lvl6pPr>
            <a:lvl7pPr marL="12837535" indent="0">
              <a:buNone/>
              <a:defRPr sz="4300"/>
            </a:lvl7pPr>
            <a:lvl8pPr marL="14977126" indent="0">
              <a:buNone/>
              <a:defRPr sz="4300"/>
            </a:lvl8pPr>
            <a:lvl9pPr marL="17116715" indent="0">
              <a:buNone/>
              <a:defRPr sz="43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100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3852" y="1714453"/>
            <a:ext cx="28869323" cy="7135283"/>
          </a:xfrm>
          <a:prstGeom prst="rect">
            <a:avLst/>
          </a:prstGeom>
        </p:spPr>
        <p:txBody>
          <a:bodyPr vert="horz" lIns="427919" tIns="213958" rIns="427919" bIns="213958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3852" y="9989402"/>
            <a:ext cx="28869323" cy="28253742"/>
          </a:xfrm>
          <a:prstGeom prst="rect">
            <a:avLst/>
          </a:prstGeom>
        </p:spPr>
        <p:txBody>
          <a:bodyPr vert="horz" lIns="427919" tIns="213958" rIns="427919" bIns="213958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3852" y="39680106"/>
            <a:ext cx="7484640" cy="2279327"/>
          </a:xfrm>
          <a:prstGeom prst="rect">
            <a:avLst/>
          </a:prstGeom>
        </p:spPr>
        <p:txBody>
          <a:bodyPr vert="horz" lIns="427919" tIns="213958" rIns="427919" bIns="213958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51A6-C9E5-9F40-B48A-F1E693506B39}" type="datetimeFigureOut">
              <a:rPr lang="en-US" smtClean="0"/>
              <a:pPr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59652" y="39680106"/>
            <a:ext cx="10157724" cy="2279327"/>
          </a:xfrm>
          <a:prstGeom prst="rect">
            <a:avLst/>
          </a:prstGeom>
        </p:spPr>
        <p:txBody>
          <a:bodyPr vert="horz" lIns="427919" tIns="213958" rIns="427919" bIns="213958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88535" y="39680106"/>
            <a:ext cx="7484640" cy="2279327"/>
          </a:xfrm>
          <a:prstGeom prst="rect">
            <a:avLst/>
          </a:prstGeom>
        </p:spPr>
        <p:txBody>
          <a:bodyPr vert="horz" lIns="427919" tIns="213958" rIns="427919" bIns="213958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35838-F182-A448-81C6-3019F786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9589" rtl="0" eaLnBrk="1" latinLnBrk="0" hangingPunct="1"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4692" indent="-1604692" algn="l" defTabSz="2139589" rtl="0" eaLnBrk="1" latinLnBrk="0" hangingPunct="1">
        <a:spcBef>
          <a:spcPct val="20000"/>
        </a:spcBef>
        <a:buFont typeface="Arial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76833" indent="-1337244" algn="l" defTabSz="2139589" rtl="0" eaLnBrk="1" latinLnBrk="0" hangingPunct="1">
        <a:spcBef>
          <a:spcPct val="20000"/>
        </a:spcBef>
        <a:buFont typeface="Arial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348973" indent="-1069795" algn="l" defTabSz="2139589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488562" indent="-1069795" algn="l" defTabSz="2139589" rtl="0" eaLnBrk="1" latinLnBrk="0" hangingPunct="1">
        <a:spcBef>
          <a:spcPct val="20000"/>
        </a:spcBef>
        <a:buFont typeface="Arial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628153" indent="-1069795" algn="l" defTabSz="2139589" rtl="0" eaLnBrk="1" latinLnBrk="0" hangingPunct="1">
        <a:spcBef>
          <a:spcPct val="20000"/>
        </a:spcBef>
        <a:buFont typeface="Arial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7742" indent="-1069795" algn="l" defTabSz="2139589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07331" indent="-1069795" algn="l" defTabSz="2139589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46919" indent="-1069795" algn="l" defTabSz="2139589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186510" indent="-1069795" algn="l" defTabSz="2139589" rtl="0" eaLnBrk="1" latinLnBrk="0" hangingPunct="1">
        <a:spcBef>
          <a:spcPct val="20000"/>
        </a:spcBef>
        <a:buFont typeface="Arial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39589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79178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18769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58357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97946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37535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77126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16715" algn="l" defTabSz="213958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chart" Target="../charts/chart2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jpg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0838" y="9202930"/>
            <a:ext cx="11031456" cy="3405641"/>
          </a:xfrm>
          <a:prstGeom prst="rect">
            <a:avLst/>
          </a:prstGeom>
          <a:noFill/>
        </p:spPr>
        <p:txBody>
          <a:bodyPr wrap="square" lIns="187543" tIns="93772" rIns="187543" bIns="93772" rtlCol="0">
            <a:spAutoFit/>
          </a:bodyPr>
          <a:lstStyle/>
          <a:p>
            <a:pPr algn="ctr"/>
            <a:r>
              <a:rPr lang="en-US" sz="4900" b="1" i="1" dirty="0">
                <a:solidFill>
                  <a:srgbClr val="800000"/>
                </a:solidFill>
                <a:latin typeface="Arial"/>
                <a:cs typeface="Arial"/>
              </a:rPr>
              <a:t>Isabel S. Moore</a:t>
            </a:r>
            <a:r>
              <a:rPr lang="en-US" sz="4900" b="1" i="1" baseline="30000" dirty="0">
                <a:solidFill>
                  <a:srgbClr val="800000"/>
                </a:solidFill>
                <a:latin typeface="Arial"/>
                <a:cs typeface="Arial"/>
              </a:rPr>
              <a:t>1</a:t>
            </a:r>
            <a:r>
              <a:rPr lang="en-US" sz="4900" b="1" i="1" dirty="0">
                <a:solidFill>
                  <a:srgbClr val="800000"/>
                </a:solidFill>
                <a:latin typeface="Arial"/>
                <a:cs typeface="Arial"/>
              </a:rPr>
              <a:t>, </a:t>
            </a:r>
            <a:r>
              <a:rPr lang="en-US" sz="4900" b="1" i="1" dirty="0" smtClean="0">
                <a:solidFill>
                  <a:srgbClr val="800000"/>
                </a:solidFill>
                <a:latin typeface="Arial"/>
                <a:cs typeface="Arial"/>
              </a:rPr>
              <a:t>Holly S. R. Jones</a:t>
            </a:r>
            <a:r>
              <a:rPr lang="en-US" sz="4900" b="1" i="1" baseline="30000" dirty="0" smtClean="0">
                <a:solidFill>
                  <a:srgbClr val="800000"/>
                </a:solidFill>
                <a:latin typeface="Arial"/>
                <a:cs typeface="Arial"/>
              </a:rPr>
              <a:t>1</a:t>
            </a:r>
            <a:r>
              <a:rPr lang="en-US" sz="4900" b="1" i="1" dirty="0" smtClean="0">
                <a:solidFill>
                  <a:srgbClr val="800000"/>
                </a:solidFill>
                <a:latin typeface="Arial"/>
                <a:cs typeface="Arial"/>
              </a:rPr>
              <a:t> &amp; Kelly J. Ashford</a:t>
            </a:r>
            <a:r>
              <a:rPr lang="en-US" sz="4900" b="1" i="1" baseline="30000" dirty="0">
                <a:solidFill>
                  <a:srgbClr val="800000"/>
                </a:solidFill>
                <a:latin typeface="Arial"/>
                <a:cs typeface="Arial"/>
              </a:rPr>
              <a:t>1</a:t>
            </a:r>
            <a:endParaRPr lang="en-US" sz="4900" b="1" i="1" dirty="0">
              <a:solidFill>
                <a:srgbClr val="800000"/>
              </a:solidFill>
              <a:latin typeface="Arial"/>
              <a:cs typeface="Arial"/>
            </a:endParaRPr>
          </a:p>
          <a:p>
            <a:pPr algn="ctr"/>
            <a:r>
              <a:rPr lang="en-US" sz="3700" i="1" baseline="30000" dirty="0">
                <a:solidFill>
                  <a:srgbClr val="800000"/>
                </a:solidFill>
                <a:latin typeface="Arial"/>
                <a:cs typeface="Arial"/>
              </a:rPr>
              <a:t>1</a:t>
            </a:r>
            <a:r>
              <a:rPr lang="en-US" sz="3700" i="1" dirty="0">
                <a:solidFill>
                  <a:srgbClr val="800000"/>
                </a:solidFill>
                <a:latin typeface="Arial"/>
                <a:cs typeface="Arial"/>
              </a:rPr>
              <a:t>Applied Injury Science Group, Cardiff School of Sport and Health Sciences, Cardiff Metropolitan University, Cardiff, </a:t>
            </a:r>
            <a:r>
              <a:rPr lang="en-US" sz="3700" i="1" dirty="0" smtClean="0">
                <a:solidFill>
                  <a:srgbClr val="800000"/>
                </a:solidFill>
                <a:latin typeface="Arial"/>
                <a:cs typeface="Arial"/>
              </a:rPr>
              <a:t>UK</a:t>
            </a:r>
            <a:endParaRPr lang="en-US" sz="5700" i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18314" y="5685472"/>
            <a:ext cx="29124924" cy="2343811"/>
          </a:xfrm>
          <a:prstGeom prst="rect">
            <a:avLst/>
          </a:prstGeom>
          <a:noFill/>
        </p:spPr>
        <p:txBody>
          <a:bodyPr wrap="square" lIns="187543" tIns="93772" rIns="187543" bIns="93772" rtlCol="0">
            <a:spAutoFit/>
          </a:bodyPr>
          <a:lstStyle/>
          <a:p>
            <a:r>
              <a:rPr lang="en-US" sz="7000" b="1" dirty="0" smtClean="0">
                <a:solidFill>
                  <a:srgbClr val="0B4873"/>
                </a:solidFill>
                <a:latin typeface="Arial"/>
                <a:cs typeface="Arial"/>
              </a:rPr>
              <a:t>Inter-individual differences in bilateral changes to foot angle following a running gait retraining intervention</a:t>
            </a:r>
            <a:endParaRPr lang="en-US" sz="7000" b="1" dirty="0">
              <a:solidFill>
                <a:srgbClr val="0B4873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47762" y="3257303"/>
            <a:ext cx="1939369" cy="1830293"/>
          </a:xfrm>
          <a:prstGeom prst="rect">
            <a:avLst/>
          </a:prstGeom>
          <a:noFill/>
        </p:spPr>
        <p:txBody>
          <a:bodyPr wrap="none" lIns="221508" tIns="93772" rIns="187543" bIns="93772" rtlCol="0">
            <a:noAutofit/>
          </a:bodyPr>
          <a:lstStyle/>
          <a:p>
            <a:endParaRPr lang="en-US" sz="37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80776" y="2563639"/>
            <a:ext cx="1939369" cy="1830293"/>
          </a:xfrm>
          <a:prstGeom prst="rect">
            <a:avLst/>
          </a:prstGeom>
          <a:noFill/>
        </p:spPr>
        <p:txBody>
          <a:bodyPr wrap="none" lIns="221508" tIns="93772" rIns="187543" bIns="93772" rtlCol="0">
            <a:noAutofit/>
          </a:bodyPr>
          <a:lstStyle/>
          <a:p>
            <a:endParaRPr lang="en-US" sz="37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13128" y="28212292"/>
            <a:ext cx="914400" cy="914400"/>
          </a:xfrm>
          <a:prstGeom prst="rect">
            <a:avLst/>
          </a:prstGeom>
          <a:noFill/>
        </p:spPr>
        <p:txBody>
          <a:bodyPr wrap="none" lIns="108000" rtlCol="0">
            <a:noAutofit/>
          </a:bodyPr>
          <a:lstStyle/>
          <a:p>
            <a:pPr>
              <a:buFont typeface="Arial"/>
              <a:buChar char="•"/>
            </a:pPr>
            <a:endParaRPr lang="en-US" sz="1800" dirty="0">
              <a:latin typeface="Arial"/>
              <a:cs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22497543"/>
              </p:ext>
            </p:extLst>
          </p:nvPr>
        </p:nvGraphicFramePr>
        <p:xfrm>
          <a:off x="3827989" y="4620028"/>
          <a:ext cx="24175511" cy="25264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7491897" y="24453345"/>
            <a:ext cx="12043171" cy="8755416"/>
            <a:chOff x="2794936" y="28022811"/>
            <a:chExt cx="12043171" cy="8755416"/>
          </a:xfrm>
        </p:grpSpPr>
        <p:graphicFrame>
          <p:nvGraphicFramePr>
            <p:cNvPr id="15" name="Chart 14"/>
            <p:cNvGraphicFramePr/>
            <p:nvPr>
              <p:extLst>
                <p:ext uri="{D42A27DB-BD31-4B8C-83A1-F6EECF244321}">
                  <p14:modId xmlns:p14="http://schemas.microsoft.com/office/powerpoint/2010/main" val="1226147530"/>
                </p:ext>
              </p:extLst>
            </p:nvPr>
          </p:nvGraphicFramePr>
          <p:xfrm>
            <a:off x="2794936" y="28022811"/>
            <a:ext cx="12043171" cy="87554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35" name="Rounded Rectangle 34"/>
            <p:cNvSpPr/>
            <p:nvPr/>
          </p:nvSpPr>
          <p:spPr>
            <a:xfrm>
              <a:off x="7756835" y="31795456"/>
              <a:ext cx="3528000" cy="756000"/>
            </a:xfrm>
            <a:prstGeom prst="roundRect">
              <a:avLst/>
            </a:prstGeom>
            <a:solidFill>
              <a:srgbClr val="0B4873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Every 60 s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1000278" y="33392534"/>
              <a:ext cx="3528000" cy="756000"/>
            </a:xfrm>
            <a:prstGeom prst="roundRect">
              <a:avLst/>
            </a:prstGeom>
            <a:solidFill>
              <a:srgbClr val="0B4873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Every 120 s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756835" y="34611612"/>
              <a:ext cx="3528000" cy="756449"/>
            </a:xfrm>
            <a:prstGeom prst="roundRect">
              <a:avLst/>
            </a:prstGeom>
            <a:solidFill>
              <a:srgbClr val="0B4873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Every 180 s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Freeform 42"/>
          <p:cNvSpPr/>
          <p:nvPr/>
        </p:nvSpPr>
        <p:spPr>
          <a:xfrm>
            <a:off x="18458999" y="21065810"/>
            <a:ext cx="2633003" cy="2461378"/>
          </a:xfrm>
          <a:custGeom>
            <a:avLst/>
            <a:gdLst>
              <a:gd name="connsiteX0" fmla="*/ 2649415 w 2649415"/>
              <a:gd name="connsiteY0" fmla="*/ 1219200 h 2368062"/>
              <a:gd name="connsiteX1" fmla="*/ 1735015 w 2649415"/>
              <a:gd name="connsiteY1" fmla="*/ 0 h 2368062"/>
              <a:gd name="connsiteX2" fmla="*/ 0 w 2649415"/>
              <a:gd name="connsiteY2" fmla="*/ 46892 h 2368062"/>
              <a:gd name="connsiteX3" fmla="*/ 46892 w 2649415"/>
              <a:gd name="connsiteY3" fmla="*/ 2368062 h 2368062"/>
              <a:gd name="connsiteX4" fmla="*/ 1688123 w 2649415"/>
              <a:gd name="connsiteY4" fmla="*/ 2368062 h 2368062"/>
              <a:gd name="connsiteX5" fmla="*/ 2649415 w 2649415"/>
              <a:gd name="connsiteY5" fmla="*/ 1219200 h 2368062"/>
              <a:gd name="connsiteX0" fmla="*/ 2649415 w 2649415"/>
              <a:gd name="connsiteY0" fmla="*/ 1237488 h 2386350"/>
              <a:gd name="connsiteX1" fmla="*/ 1686247 w 2649415"/>
              <a:gd name="connsiteY1" fmla="*/ 0 h 2386350"/>
              <a:gd name="connsiteX2" fmla="*/ 0 w 2649415"/>
              <a:gd name="connsiteY2" fmla="*/ 65180 h 2386350"/>
              <a:gd name="connsiteX3" fmla="*/ 46892 w 2649415"/>
              <a:gd name="connsiteY3" fmla="*/ 2386350 h 2386350"/>
              <a:gd name="connsiteX4" fmla="*/ 1688123 w 2649415"/>
              <a:gd name="connsiteY4" fmla="*/ 2386350 h 2386350"/>
              <a:gd name="connsiteX5" fmla="*/ 2649415 w 2649415"/>
              <a:gd name="connsiteY5" fmla="*/ 1237488 h 2386350"/>
              <a:gd name="connsiteX0" fmla="*/ 2679895 w 2679895"/>
              <a:gd name="connsiteY0" fmla="*/ 1213104 h 2386350"/>
              <a:gd name="connsiteX1" fmla="*/ 1686247 w 2679895"/>
              <a:gd name="connsiteY1" fmla="*/ 0 h 2386350"/>
              <a:gd name="connsiteX2" fmla="*/ 0 w 2679895"/>
              <a:gd name="connsiteY2" fmla="*/ 65180 h 2386350"/>
              <a:gd name="connsiteX3" fmla="*/ 46892 w 2679895"/>
              <a:gd name="connsiteY3" fmla="*/ 2386350 h 2386350"/>
              <a:gd name="connsiteX4" fmla="*/ 1688123 w 2679895"/>
              <a:gd name="connsiteY4" fmla="*/ 2386350 h 2386350"/>
              <a:gd name="connsiteX5" fmla="*/ 2679895 w 2679895"/>
              <a:gd name="connsiteY5" fmla="*/ 1213104 h 2386350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65180 h 2453406"/>
              <a:gd name="connsiteX3" fmla="*/ 46892 w 2679895"/>
              <a:gd name="connsiteY3" fmla="*/ 238635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65180 h 2453406"/>
              <a:gd name="connsiteX3" fmla="*/ 46892 w 2679895"/>
              <a:gd name="connsiteY3" fmla="*/ 244731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40796 h 2453406"/>
              <a:gd name="connsiteX3" fmla="*/ 46892 w 2679895"/>
              <a:gd name="connsiteY3" fmla="*/ 244731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33003 w 2633003"/>
              <a:gd name="connsiteY0" fmla="*/ 1213104 h 2453406"/>
              <a:gd name="connsiteX1" fmla="*/ 1639355 w 2633003"/>
              <a:gd name="connsiteY1" fmla="*/ 0 h 2453406"/>
              <a:gd name="connsiteX2" fmla="*/ 26260 w 2633003"/>
              <a:gd name="connsiteY2" fmla="*/ 16412 h 2453406"/>
              <a:gd name="connsiteX3" fmla="*/ 0 w 2633003"/>
              <a:gd name="connsiteY3" fmla="*/ 2447310 h 2453406"/>
              <a:gd name="connsiteX4" fmla="*/ 1629039 w 2633003"/>
              <a:gd name="connsiteY4" fmla="*/ 2453406 h 2453406"/>
              <a:gd name="connsiteX5" fmla="*/ 2633003 w 2633003"/>
              <a:gd name="connsiteY5" fmla="*/ 1213104 h 2453406"/>
              <a:gd name="connsiteX0" fmla="*/ 2633003 w 2633003"/>
              <a:gd name="connsiteY0" fmla="*/ 1221076 h 2461378"/>
              <a:gd name="connsiteX1" fmla="*/ 1639355 w 2633003"/>
              <a:gd name="connsiteY1" fmla="*/ 7972 h 2461378"/>
              <a:gd name="connsiteX2" fmla="*/ 1876 w 2633003"/>
              <a:gd name="connsiteY2" fmla="*/ 0 h 2461378"/>
              <a:gd name="connsiteX3" fmla="*/ 0 w 2633003"/>
              <a:gd name="connsiteY3" fmla="*/ 2455282 h 2461378"/>
              <a:gd name="connsiteX4" fmla="*/ 1629039 w 2633003"/>
              <a:gd name="connsiteY4" fmla="*/ 2461378 h 2461378"/>
              <a:gd name="connsiteX5" fmla="*/ 2633003 w 2633003"/>
              <a:gd name="connsiteY5" fmla="*/ 1221076 h 246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3003" h="2461378">
                <a:moveTo>
                  <a:pt x="2633003" y="1221076"/>
                </a:moveTo>
                <a:lnTo>
                  <a:pt x="1639355" y="7972"/>
                </a:lnTo>
                <a:lnTo>
                  <a:pt x="1876" y="0"/>
                </a:lnTo>
                <a:cubicBezTo>
                  <a:pt x="1251" y="818427"/>
                  <a:pt x="625" y="1636855"/>
                  <a:pt x="0" y="2455282"/>
                </a:cubicBezTo>
                <a:lnTo>
                  <a:pt x="1629039" y="2461378"/>
                </a:lnTo>
                <a:lnTo>
                  <a:pt x="2633003" y="1221076"/>
                </a:lnTo>
                <a:close/>
              </a:path>
            </a:pathLst>
          </a:custGeom>
          <a:solidFill>
            <a:srgbClr val="0B4873"/>
          </a:solidFill>
          <a:ln>
            <a:solidFill>
              <a:srgbClr val="0B487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3121510" y="26722249"/>
            <a:ext cx="2633003" cy="2461378"/>
          </a:xfrm>
          <a:custGeom>
            <a:avLst/>
            <a:gdLst>
              <a:gd name="connsiteX0" fmla="*/ 2649415 w 2649415"/>
              <a:gd name="connsiteY0" fmla="*/ 1219200 h 2368062"/>
              <a:gd name="connsiteX1" fmla="*/ 1735015 w 2649415"/>
              <a:gd name="connsiteY1" fmla="*/ 0 h 2368062"/>
              <a:gd name="connsiteX2" fmla="*/ 0 w 2649415"/>
              <a:gd name="connsiteY2" fmla="*/ 46892 h 2368062"/>
              <a:gd name="connsiteX3" fmla="*/ 46892 w 2649415"/>
              <a:gd name="connsiteY3" fmla="*/ 2368062 h 2368062"/>
              <a:gd name="connsiteX4" fmla="*/ 1688123 w 2649415"/>
              <a:gd name="connsiteY4" fmla="*/ 2368062 h 2368062"/>
              <a:gd name="connsiteX5" fmla="*/ 2649415 w 2649415"/>
              <a:gd name="connsiteY5" fmla="*/ 1219200 h 2368062"/>
              <a:gd name="connsiteX0" fmla="*/ 2649415 w 2649415"/>
              <a:gd name="connsiteY0" fmla="*/ 1237488 h 2386350"/>
              <a:gd name="connsiteX1" fmla="*/ 1686247 w 2649415"/>
              <a:gd name="connsiteY1" fmla="*/ 0 h 2386350"/>
              <a:gd name="connsiteX2" fmla="*/ 0 w 2649415"/>
              <a:gd name="connsiteY2" fmla="*/ 65180 h 2386350"/>
              <a:gd name="connsiteX3" fmla="*/ 46892 w 2649415"/>
              <a:gd name="connsiteY3" fmla="*/ 2386350 h 2386350"/>
              <a:gd name="connsiteX4" fmla="*/ 1688123 w 2649415"/>
              <a:gd name="connsiteY4" fmla="*/ 2386350 h 2386350"/>
              <a:gd name="connsiteX5" fmla="*/ 2649415 w 2649415"/>
              <a:gd name="connsiteY5" fmla="*/ 1237488 h 2386350"/>
              <a:gd name="connsiteX0" fmla="*/ 2679895 w 2679895"/>
              <a:gd name="connsiteY0" fmla="*/ 1213104 h 2386350"/>
              <a:gd name="connsiteX1" fmla="*/ 1686247 w 2679895"/>
              <a:gd name="connsiteY1" fmla="*/ 0 h 2386350"/>
              <a:gd name="connsiteX2" fmla="*/ 0 w 2679895"/>
              <a:gd name="connsiteY2" fmla="*/ 65180 h 2386350"/>
              <a:gd name="connsiteX3" fmla="*/ 46892 w 2679895"/>
              <a:gd name="connsiteY3" fmla="*/ 2386350 h 2386350"/>
              <a:gd name="connsiteX4" fmla="*/ 1688123 w 2679895"/>
              <a:gd name="connsiteY4" fmla="*/ 2386350 h 2386350"/>
              <a:gd name="connsiteX5" fmla="*/ 2679895 w 2679895"/>
              <a:gd name="connsiteY5" fmla="*/ 1213104 h 2386350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65180 h 2453406"/>
              <a:gd name="connsiteX3" fmla="*/ 46892 w 2679895"/>
              <a:gd name="connsiteY3" fmla="*/ 238635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65180 h 2453406"/>
              <a:gd name="connsiteX3" fmla="*/ 46892 w 2679895"/>
              <a:gd name="connsiteY3" fmla="*/ 244731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40796 h 2453406"/>
              <a:gd name="connsiteX3" fmla="*/ 46892 w 2679895"/>
              <a:gd name="connsiteY3" fmla="*/ 244731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33003 w 2633003"/>
              <a:gd name="connsiteY0" fmla="*/ 1213104 h 2453406"/>
              <a:gd name="connsiteX1" fmla="*/ 1639355 w 2633003"/>
              <a:gd name="connsiteY1" fmla="*/ 0 h 2453406"/>
              <a:gd name="connsiteX2" fmla="*/ 26260 w 2633003"/>
              <a:gd name="connsiteY2" fmla="*/ 16412 h 2453406"/>
              <a:gd name="connsiteX3" fmla="*/ 0 w 2633003"/>
              <a:gd name="connsiteY3" fmla="*/ 2447310 h 2453406"/>
              <a:gd name="connsiteX4" fmla="*/ 1629039 w 2633003"/>
              <a:gd name="connsiteY4" fmla="*/ 2453406 h 2453406"/>
              <a:gd name="connsiteX5" fmla="*/ 2633003 w 2633003"/>
              <a:gd name="connsiteY5" fmla="*/ 1213104 h 2453406"/>
              <a:gd name="connsiteX0" fmla="*/ 2633003 w 2633003"/>
              <a:gd name="connsiteY0" fmla="*/ 1221076 h 2461378"/>
              <a:gd name="connsiteX1" fmla="*/ 1639355 w 2633003"/>
              <a:gd name="connsiteY1" fmla="*/ 7972 h 2461378"/>
              <a:gd name="connsiteX2" fmla="*/ 1876 w 2633003"/>
              <a:gd name="connsiteY2" fmla="*/ 0 h 2461378"/>
              <a:gd name="connsiteX3" fmla="*/ 0 w 2633003"/>
              <a:gd name="connsiteY3" fmla="*/ 2455282 h 2461378"/>
              <a:gd name="connsiteX4" fmla="*/ 1629039 w 2633003"/>
              <a:gd name="connsiteY4" fmla="*/ 2461378 h 2461378"/>
              <a:gd name="connsiteX5" fmla="*/ 2633003 w 2633003"/>
              <a:gd name="connsiteY5" fmla="*/ 1221076 h 246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3003" h="2461378">
                <a:moveTo>
                  <a:pt x="2633003" y="1221076"/>
                </a:moveTo>
                <a:lnTo>
                  <a:pt x="1639355" y="7972"/>
                </a:lnTo>
                <a:lnTo>
                  <a:pt x="1876" y="0"/>
                </a:lnTo>
                <a:cubicBezTo>
                  <a:pt x="1251" y="818427"/>
                  <a:pt x="625" y="1636855"/>
                  <a:pt x="0" y="2455282"/>
                </a:cubicBezTo>
                <a:lnTo>
                  <a:pt x="1629039" y="2461378"/>
                </a:lnTo>
                <a:lnTo>
                  <a:pt x="2633003" y="1221076"/>
                </a:lnTo>
                <a:close/>
              </a:path>
            </a:pathLst>
          </a:custGeom>
          <a:solidFill>
            <a:srgbClr val="0B4873"/>
          </a:solidFill>
          <a:ln>
            <a:solidFill>
              <a:srgbClr val="0B487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6" t="57596" r="20990" b="29999"/>
          <a:stretch/>
        </p:blipFill>
        <p:spPr>
          <a:xfrm>
            <a:off x="1879013" y="14349154"/>
            <a:ext cx="5192348" cy="2506286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14490689" y="8231620"/>
            <a:ext cx="13512811" cy="4840259"/>
          </a:xfrm>
          <a:prstGeom prst="roundRect">
            <a:avLst/>
          </a:prstGeom>
          <a:solidFill>
            <a:srgbClr val="440B1E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outcomes</a:t>
            </a:r>
            <a:endParaRPr lang="en-GB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0" indent="-684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Clinicians </a:t>
            </a: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use </a:t>
            </a:r>
            <a:r>
              <a:rPr lang="en-GB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bilateral</a:t>
            </a: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assessments during gait retraining</a:t>
            </a:r>
          </a:p>
          <a:p>
            <a:pPr marL="684000" indent="-6840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Group analysis </a:t>
            </a:r>
            <a:r>
              <a:rPr lang="en-GB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masks</a:t>
            </a: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changes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7782885" y="13259724"/>
            <a:ext cx="12428765" cy="7505294"/>
          </a:xfrm>
          <a:prstGeom prst="roundRect">
            <a:avLst/>
          </a:prstGeom>
          <a:solidFill>
            <a:srgbClr val="0B487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</a:p>
          <a:p>
            <a:pPr algn="just">
              <a:spcBef>
                <a:spcPts val="1800"/>
              </a:spcBef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Flatter foot placements have reduced knee pain</a:t>
            </a:r>
            <a:r>
              <a:rPr lang="en-GB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. Internal cues most effective for bringing about change in 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r>
              <a:rPr lang="en-GB" sz="4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3000"/>
              </a:spcBef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 clinical &amp; laboratory environment often a unilateral assessment of running technique is completed. Bilateral 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responses 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are assumed to be similar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891901" y="18457321"/>
            <a:ext cx="14923413" cy="7806192"/>
          </a:xfrm>
          <a:prstGeom prst="roundRect">
            <a:avLst/>
          </a:prstGeom>
          <a:noFill/>
          <a:ln>
            <a:solidFill>
              <a:srgbClr val="0B487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4000" lvl="1" algn="just"/>
            <a:r>
              <a:rPr lang="en-US" sz="6000" b="1" dirty="0" smtClean="0">
                <a:solidFill>
                  <a:srgbClr val="0B4873"/>
                </a:solidFill>
                <a:latin typeface="Arial"/>
                <a:cs typeface="Arial"/>
              </a:rPr>
              <a:t>What we did</a:t>
            </a:r>
          </a:p>
          <a:p>
            <a:pPr marL="324000" lvl="1" algn="just">
              <a:spcBef>
                <a:spcPts val="1800"/>
              </a:spcBef>
            </a:pPr>
            <a:r>
              <a:rPr lang="en-US" sz="4800" dirty="0" smtClean="0">
                <a:solidFill>
                  <a:srgbClr val="0B4873"/>
                </a:solidFill>
                <a:latin typeface="Arial"/>
                <a:cs typeface="Arial"/>
              </a:rPr>
              <a:t>5 </a:t>
            </a:r>
            <a:r>
              <a:rPr lang="en-US" sz="4800" dirty="0">
                <a:solidFill>
                  <a:srgbClr val="0B4873"/>
                </a:solidFill>
                <a:latin typeface="Arial"/>
                <a:cs typeface="Arial"/>
              </a:rPr>
              <a:t>in the experimental group received an internal focus of attention cue (“Run with a flatter </a:t>
            </a:r>
            <a:r>
              <a:rPr lang="en-US" sz="4800" dirty="0" smtClean="0">
                <a:solidFill>
                  <a:srgbClr val="0B4873"/>
                </a:solidFill>
                <a:latin typeface="Arial"/>
                <a:cs typeface="Arial"/>
              </a:rPr>
              <a:t>foot”</a:t>
            </a:r>
            <a:r>
              <a:rPr lang="en-US" sz="4800" baseline="30000" dirty="0" smtClean="0">
                <a:solidFill>
                  <a:srgbClr val="0B4873"/>
                </a:solidFill>
                <a:latin typeface="Arial"/>
                <a:cs typeface="Arial"/>
              </a:rPr>
              <a:t>2</a:t>
            </a:r>
            <a:r>
              <a:rPr lang="en-US" sz="4800" dirty="0" smtClean="0">
                <a:solidFill>
                  <a:srgbClr val="0B4873"/>
                </a:solidFill>
                <a:latin typeface="Arial"/>
                <a:cs typeface="Arial"/>
              </a:rPr>
              <a:t>).   </a:t>
            </a:r>
            <a:r>
              <a:rPr lang="en-US" sz="4800" dirty="0">
                <a:solidFill>
                  <a:srgbClr val="0B4873"/>
                </a:solidFill>
                <a:latin typeface="Arial"/>
                <a:cs typeface="Arial"/>
              </a:rPr>
              <a:t>5 in the control group received no verbal cues, but ran for the same amount of time in the lab.</a:t>
            </a:r>
          </a:p>
          <a:p>
            <a:pPr marL="324000" lvl="1" algn="just">
              <a:spcBef>
                <a:spcPts val="3000"/>
              </a:spcBef>
            </a:pPr>
            <a:r>
              <a:rPr lang="en-US" sz="4800" dirty="0">
                <a:solidFill>
                  <a:srgbClr val="0B4873"/>
                </a:solidFill>
                <a:latin typeface="Arial"/>
                <a:cs typeface="Arial"/>
              </a:rPr>
              <a:t>All runs were performed at 3.35 m/s for six minutes. No verbal cues or instructions were provided during the re-test data collection.</a:t>
            </a:r>
            <a:endParaRPr lang="en-US" sz="5400" dirty="0">
              <a:solidFill>
                <a:srgbClr val="0B4873"/>
              </a:solidFill>
              <a:latin typeface="Arial"/>
              <a:cs typeface="Arial"/>
            </a:endParaRP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D0EEAA81-EC92-8248-8EFA-B437E2BFAE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644245"/>
              </p:ext>
            </p:extLst>
          </p:nvPr>
        </p:nvGraphicFramePr>
        <p:xfrm>
          <a:off x="3467103" y="30033060"/>
          <a:ext cx="12466173" cy="797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0" name="TextBox 29"/>
          <p:cNvSpPr txBox="1"/>
          <p:nvPr/>
        </p:nvSpPr>
        <p:spPr>
          <a:xfrm rot="16200000">
            <a:off x="-1347275" y="33450337"/>
            <a:ext cx="8259780" cy="1368977"/>
          </a:xfrm>
          <a:prstGeom prst="rect">
            <a:avLst/>
          </a:prstGeom>
          <a:noFill/>
        </p:spPr>
        <p:txBody>
          <a:bodyPr wrap="square" lIns="108000" rtlCol="0">
            <a:noAutofit/>
          </a:bodyPr>
          <a:lstStyle/>
          <a:p>
            <a:pPr algn="ctr"/>
            <a:r>
              <a:rPr lang="en-GB" sz="3600" b="1" dirty="0" smtClean="0">
                <a:solidFill>
                  <a:srgbClr val="800000"/>
                </a:solidFill>
                <a:latin typeface="Arial"/>
                <a:cs typeface="Arial"/>
              </a:rPr>
              <a:t>Change between habitual &amp; gait retrained (degrees)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8636074" y="38283508"/>
            <a:ext cx="765680" cy="1788635"/>
            <a:chOff x="9090660" y="35063758"/>
            <a:chExt cx="2218264" cy="5893536"/>
          </a:xfrm>
        </p:grpSpPr>
        <p:sp>
          <p:nvSpPr>
            <p:cNvPr id="32" name="Freeform 31"/>
            <p:cNvSpPr/>
            <p:nvPr/>
          </p:nvSpPr>
          <p:spPr>
            <a:xfrm>
              <a:off x="9090660" y="35063758"/>
              <a:ext cx="2218264" cy="3514719"/>
            </a:xfrm>
            <a:custGeom>
              <a:avLst/>
              <a:gdLst>
                <a:gd name="connsiteX0" fmla="*/ 1851660 w 2218264"/>
                <a:gd name="connsiteY0" fmla="*/ 3356282 h 3514780"/>
                <a:gd name="connsiteX1" fmla="*/ 2217420 w 2218264"/>
                <a:gd name="connsiteY1" fmla="*/ 2030402 h 3514780"/>
                <a:gd name="connsiteX2" fmla="*/ 1927860 w 2218264"/>
                <a:gd name="connsiteY2" fmla="*/ 582602 h 3514780"/>
                <a:gd name="connsiteX3" fmla="*/ 1196340 w 2218264"/>
                <a:gd name="connsiteY3" fmla="*/ 3482 h 3514780"/>
                <a:gd name="connsiteX4" fmla="*/ 449580 w 2218264"/>
                <a:gd name="connsiteY4" fmla="*/ 399722 h 3514780"/>
                <a:gd name="connsiteX5" fmla="*/ 22860 w 2218264"/>
                <a:gd name="connsiteY5" fmla="*/ 1527482 h 3514780"/>
                <a:gd name="connsiteX6" fmla="*/ 160020 w 2218264"/>
                <a:gd name="connsiteY6" fmla="*/ 3402002 h 3514780"/>
                <a:gd name="connsiteX7" fmla="*/ 1013460 w 2218264"/>
                <a:gd name="connsiteY7" fmla="*/ 3310562 h 3514780"/>
                <a:gd name="connsiteX8" fmla="*/ 1851660 w 2218264"/>
                <a:gd name="connsiteY8" fmla="*/ 3356282 h 3514780"/>
                <a:gd name="connsiteX0" fmla="*/ 1851660 w 2218264"/>
                <a:gd name="connsiteY0" fmla="*/ 3356282 h 3520075"/>
                <a:gd name="connsiteX1" fmla="*/ 2217420 w 2218264"/>
                <a:gd name="connsiteY1" fmla="*/ 2030402 h 3520075"/>
                <a:gd name="connsiteX2" fmla="*/ 1927860 w 2218264"/>
                <a:gd name="connsiteY2" fmla="*/ 582602 h 3520075"/>
                <a:gd name="connsiteX3" fmla="*/ 1196340 w 2218264"/>
                <a:gd name="connsiteY3" fmla="*/ 3482 h 3520075"/>
                <a:gd name="connsiteX4" fmla="*/ 449580 w 2218264"/>
                <a:gd name="connsiteY4" fmla="*/ 399722 h 3520075"/>
                <a:gd name="connsiteX5" fmla="*/ 22860 w 2218264"/>
                <a:gd name="connsiteY5" fmla="*/ 1527482 h 3520075"/>
                <a:gd name="connsiteX6" fmla="*/ 160020 w 2218264"/>
                <a:gd name="connsiteY6" fmla="*/ 3402002 h 3520075"/>
                <a:gd name="connsiteX7" fmla="*/ 1009650 w 2218264"/>
                <a:gd name="connsiteY7" fmla="*/ 3337232 h 3520075"/>
                <a:gd name="connsiteX8" fmla="*/ 1851660 w 2218264"/>
                <a:gd name="connsiteY8" fmla="*/ 3356282 h 3520075"/>
                <a:gd name="connsiteX0" fmla="*/ 1851660 w 2218264"/>
                <a:gd name="connsiteY0" fmla="*/ 3356282 h 3514719"/>
                <a:gd name="connsiteX1" fmla="*/ 2217420 w 2218264"/>
                <a:gd name="connsiteY1" fmla="*/ 2030402 h 3514719"/>
                <a:gd name="connsiteX2" fmla="*/ 1927860 w 2218264"/>
                <a:gd name="connsiteY2" fmla="*/ 582602 h 3514719"/>
                <a:gd name="connsiteX3" fmla="*/ 1196340 w 2218264"/>
                <a:gd name="connsiteY3" fmla="*/ 3482 h 3514719"/>
                <a:gd name="connsiteX4" fmla="*/ 449580 w 2218264"/>
                <a:gd name="connsiteY4" fmla="*/ 399722 h 3514719"/>
                <a:gd name="connsiteX5" fmla="*/ 22860 w 2218264"/>
                <a:gd name="connsiteY5" fmla="*/ 1527482 h 3514719"/>
                <a:gd name="connsiteX6" fmla="*/ 160020 w 2218264"/>
                <a:gd name="connsiteY6" fmla="*/ 3402002 h 3514719"/>
                <a:gd name="connsiteX7" fmla="*/ 1009650 w 2218264"/>
                <a:gd name="connsiteY7" fmla="*/ 3337232 h 3514719"/>
                <a:gd name="connsiteX8" fmla="*/ 1851660 w 2218264"/>
                <a:gd name="connsiteY8" fmla="*/ 3356282 h 3514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264" h="3514719">
                  <a:moveTo>
                    <a:pt x="1851660" y="3356282"/>
                  </a:moveTo>
                  <a:cubicBezTo>
                    <a:pt x="2052955" y="3138477"/>
                    <a:pt x="2204720" y="2492682"/>
                    <a:pt x="2217420" y="2030402"/>
                  </a:cubicBezTo>
                  <a:cubicBezTo>
                    <a:pt x="2230120" y="1568122"/>
                    <a:pt x="2098040" y="920422"/>
                    <a:pt x="1927860" y="582602"/>
                  </a:cubicBezTo>
                  <a:cubicBezTo>
                    <a:pt x="1757680" y="244782"/>
                    <a:pt x="1442720" y="33962"/>
                    <a:pt x="1196340" y="3482"/>
                  </a:cubicBezTo>
                  <a:cubicBezTo>
                    <a:pt x="949960" y="-26998"/>
                    <a:pt x="645160" y="145722"/>
                    <a:pt x="449580" y="399722"/>
                  </a:cubicBezTo>
                  <a:cubicBezTo>
                    <a:pt x="254000" y="653722"/>
                    <a:pt x="71120" y="1027102"/>
                    <a:pt x="22860" y="1527482"/>
                  </a:cubicBezTo>
                  <a:cubicBezTo>
                    <a:pt x="-25400" y="2027862"/>
                    <a:pt x="-5080" y="3104822"/>
                    <a:pt x="160020" y="3402002"/>
                  </a:cubicBezTo>
                  <a:cubicBezTo>
                    <a:pt x="325120" y="3699182"/>
                    <a:pt x="369570" y="3311832"/>
                    <a:pt x="1009650" y="3337232"/>
                  </a:cubicBezTo>
                  <a:cubicBezTo>
                    <a:pt x="1649730" y="3362632"/>
                    <a:pt x="1650365" y="3574087"/>
                    <a:pt x="1851660" y="3356282"/>
                  </a:cubicBezTo>
                  <a:close/>
                </a:path>
              </a:pathLst>
            </a:custGeom>
            <a:solidFill>
              <a:srgbClr val="0B4873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432229" y="39191699"/>
              <a:ext cx="1670079" cy="1765595"/>
            </a:xfrm>
            <a:custGeom>
              <a:avLst/>
              <a:gdLst>
                <a:gd name="connsiteX0" fmla="*/ 1640685 w 1850685"/>
                <a:gd name="connsiteY0" fmla="*/ 41371 h 1843783"/>
                <a:gd name="connsiteX1" fmla="*/ 116685 w 1850685"/>
                <a:gd name="connsiteY1" fmla="*/ 269971 h 1843783"/>
                <a:gd name="connsiteX2" fmla="*/ 216331 w 1850685"/>
                <a:gd name="connsiteY2" fmla="*/ 1219540 h 1843783"/>
                <a:gd name="connsiteX3" fmla="*/ 1107285 w 1850685"/>
                <a:gd name="connsiteY3" fmla="*/ 1840863 h 1843783"/>
                <a:gd name="connsiteX4" fmla="*/ 1781362 w 1850685"/>
                <a:gd name="connsiteY4" fmla="*/ 973356 h 1843783"/>
                <a:gd name="connsiteX5" fmla="*/ 1640685 w 1850685"/>
                <a:gd name="connsiteY5" fmla="*/ 41371 h 1843783"/>
                <a:gd name="connsiteX0" fmla="*/ 1679683 w 1889683"/>
                <a:gd name="connsiteY0" fmla="*/ 31227 h 1833639"/>
                <a:gd name="connsiteX1" fmla="*/ 155683 w 1889683"/>
                <a:gd name="connsiteY1" fmla="*/ 259827 h 1833639"/>
                <a:gd name="connsiteX2" fmla="*/ 255329 w 1889683"/>
                <a:gd name="connsiteY2" fmla="*/ 1209396 h 1833639"/>
                <a:gd name="connsiteX3" fmla="*/ 1146283 w 1889683"/>
                <a:gd name="connsiteY3" fmla="*/ 1830719 h 1833639"/>
                <a:gd name="connsiteX4" fmla="*/ 1820360 w 1889683"/>
                <a:gd name="connsiteY4" fmla="*/ 963212 h 1833639"/>
                <a:gd name="connsiteX5" fmla="*/ 1679683 w 1889683"/>
                <a:gd name="connsiteY5" fmla="*/ 31227 h 1833639"/>
                <a:gd name="connsiteX0" fmla="*/ 1679683 w 2005031"/>
                <a:gd name="connsiteY0" fmla="*/ 609 h 1803021"/>
                <a:gd name="connsiteX1" fmla="*/ 155683 w 2005031"/>
                <a:gd name="connsiteY1" fmla="*/ 229209 h 1803021"/>
                <a:gd name="connsiteX2" fmla="*/ 255329 w 2005031"/>
                <a:gd name="connsiteY2" fmla="*/ 1178778 h 1803021"/>
                <a:gd name="connsiteX3" fmla="*/ 1146283 w 2005031"/>
                <a:gd name="connsiteY3" fmla="*/ 1800101 h 1803021"/>
                <a:gd name="connsiteX4" fmla="*/ 1820360 w 2005031"/>
                <a:gd name="connsiteY4" fmla="*/ 932594 h 1803021"/>
                <a:gd name="connsiteX5" fmla="*/ 1679683 w 2005031"/>
                <a:gd name="connsiteY5" fmla="*/ 609 h 1803021"/>
                <a:gd name="connsiteX0" fmla="*/ 1679683 w 1843098"/>
                <a:gd name="connsiteY0" fmla="*/ 4925 h 1807337"/>
                <a:gd name="connsiteX1" fmla="*/ 155683 w 1843098"/>
                <a:gd name="connsiteY1" fmla="*/ 233525 h 1807337"/>
                <a:gd name="connsiteX2" fmla="*/ 255329 w 1843098"/>
                <a:gd name="connsiteY2" fmla="*/ 1183094 h 1807337"/>
                <a:gd name="connsiteX3" fmla="*/ 1146283 w 1843098"/>
                <a:gd name="connsiteY3" fmla="*/ 1804417 h 1807337"/>
                <a:gd name="connsiteX4" fmla="*/ 1820360 w 1843098"/>
                <a:gd name="connsiteY4" fmla="*/ 936910 h 1807337"/>
                <a:gd name="connsiteX5" fmla="*/ 1679683 w 1843098"/>
                <a:gd name="connsiteY5" fmla="*/ 4925 h 1807337"/>
                <a:gd name="connsiteX0" fmla="*/ 1560551 w 1723966"/>
                <a:gd name="connsiteY0" fmla="*/ 4181 h 1806593"/>
                <a:gd name="connsiteX1" fmla="*/ 36551 w 1723966"/>
                <a:gd name="connsiteY1" fmla="*/ 232781 h 1806593"/>
                <a:gd name="connsiteX2" fmla="*/ 136197 w 1723966"/>
                <a:gd name="connsiteY2" fmla="*/ 1182350 h 1806593"/>
                <a:gd name="connsiteX3" fmla="*/ 1027151 w 1723966"/>
                <a:gd name="connsiteY3" fmla="*/ 1803673 h 1806593"/>
                <a:gd name="connsiteX4" fmla="*/ 1701228 w 1723966"/>
                <a:gd name="connsiteY4" fmla="*/ 936166 h 1806593"/>
                <a:gd name="connsiteX5" fmla="*/ 1560551 w 1723966"/>
                <a:gd name="connsiteY5" fmla="*/ 4181 h 1806593"/>
                <a:gd name="connsiteX0" fmla="*/ 1577237 w 1740652"/>
                <a:gd name="connsiteY0" fmla="*/ 4181 h 1809962"/>
                <a:gd name="connsiteX1" fmla="*/ 53237 w 1740652"/>
                <a:gd name="connsiteY1" fmla="*/ 232781 h 1809962"/>
                <a:gd name="connsiteX2" fmla="*/ 152883 w 1740652"/>
                <a:gd name="connsiteY2" fmla="*/ 1182350 h 1809962"/>
                <a:gd name="connsiteX3" fmla="*/ 1043837 w 1740652"/>
                <a:gd name="connsiteY3" fmla="*/ 1803673 h 1809962"/>
                <a:gd name="connsiteX4" fmla="*/ 1717914 w 1740652"/>
                <a:gd name="connsiteY4" fmla="*/ 936166 h 1809962"/>
                <a:gd name="connsiteX5" fmla="*/ 1577237 w 1740652"/>
                <a:gd name="connsiteY5" fmla="*/ 4181 h 1809962"/>
                <a:gd name="connsiteX0" fmla="*/ 1577237 w 1740652"/>
                <a:gd name="connsiteY0" fmla="*/ 4181 h 1807307"/>
                <a:gd name="connsiteX1" fmla="*/ 53237 w 1740652"/>
                <a:gd name="connsiteY1" fmla="*/ 232781 h 1807307"/>
                <a:gd name="connsiteX2" fmla="*/ 152883 w 1740652"/>
                <a:gd name="connsiteY2" fmla="*/ 1182350 h 1807307"/>
                <a:gd name="connsiteX3" fmla="*/ 1043837 w 1740652"/>
                <a:gd name="connsiteY3" fmla="*/ 1803673 h 1807307"/>
                <a:gd name="connsiteX4" fmla="*/ 1717914 w 1740652"/>
                <a:gd name="connsiteY4" fmla="*/ 936166 h 1807307"/>
                <a:gd name="connsiteX5" fmla="*/ 1577237 w 1740652"/>
                <a:gd name="connsiteY5" fmla="*/ 4181 h 1807307"/>
                <a:gd name="connsiteX0" fmla="*/ 1577237 w 1722182"/>
                <a:gd name="connsiteY0" fmla="*/ 4181 h 1807307"/>
                <a:gd name="connsiteX1" fmla="*/ 53237 w 1722182"/>
                <a:gd name="connsiteY1" fmla="*/ 232781 h 1807307"/>
                <a:gd name="connsiteX2" fmla="*/ 152883 w 1722182"/>
                <a:gd name="connsiteY2" fmla="*/ 1182350 h 1807307"/>
                <a:gd name="connsiteX3" fmla="*/ 1043837 w 1722182"/>
                <a:gd name="connsiteY3" fmla="*/ 1803673 h 1807307"/>
                <a:gd name="connsiteX4" fmla="*/ 1717914 w 1722182"/>
                <a:gd name="connsiteY4" fmla="*/ 936166 h 1807307"/>
                <a:gd name="connsiteX5" fmla="*/ 1577237 w 1722182"/>
                <a:gd name="connsiteY5" fmla="*/ 4181 h 1807307"/>
                <a:gd name="connsiteX0" fmla="*/ 1577237 w 1722182"/>
                <a:gd name="connsiteY0" fmla="*/ 4181 h 1807307"/>
                <a:gd name="connsiteX1" fmla="*/ 53237 w 1722182"/>
                <a:gd name="connsiteY1" fmla="*/ 232781 h 1807307"/>
                <a:gd name="connsiteX2" fmla="*/ 152883 w 1722182"/>
                <a:gd name="connsiteY2" fmla="*/ 1182350 h 1807307"/>
                <a:gd name="connsiteX3" fmla="*/ 1043837 w 1722182"/>
                <a:gd name="connsiteY3" fmla="*/ 1803673 h 1807307"/>
                <a:gd name="connsiteX4" fmla="*/ 1717914 w 1722182"/>
                <a:gd name="connsiteY4" fmla="*/ 936166 h 1807307"/>
                <a:gd name="connsiteX5" fmla="*/ 1577237 w 1722182"/>
                <a:gd name="connsiteY5" fmla="*/ 4181 h 1807307"/>
                <a:gd name="connsiteX0" fmla="*/ 1559209 w 1704154"/>
                <a:gd name="connsiteY0" fmla="*/ 3794 h 1806920"/>
                <a:gd name="connsiteX1" fmla="*/ 35209 w 1704154"/>
                <a:gd name="connsiteY1" fmla="*/ 232394 h 1806920"/>
                <a:gd name="connsiteX2" fmla="*/ 134855 w 1704154"/>
                <a:gd name="connsiteY2" fmla="*/ 1181963 h 1806920"/>
                <a:gd name="connsiteX3" fmla="*/ 1025809 w 1704154"/>
                <a:gd name="connsiteY3" fmla="*/ 1803286 h 1806920"/>
                <a:gd name="connsiteX4" fmla="*/ 1699886 w 1704154"/>
                <a:gd name="connsiteY4" fmla="*/ 935779 h 1806920"/>
                <a:gd name="connsiteX5" fmla="*/ 1559209 w 1704154"/>
                <a:gd name="connsiteY5" fmla="*/ 3794 h 1806920"/>
                <a:gd name="connsiteX0" fmla="*/ 1528798 w 1673743"/>
                <a:gd name="connsiteY0" fmla="*/ 3794 h 1806920"/>
                <a:gd name="connsiteX1" fmla="*/ 4798 w 1673743"/>
                <a:gd name="connsiteY1" fmla="*/ 232394 h 1806920"/>
                <a:gd name="connsiteX2" fmla="*/ 104444 w 1673743"/>
                <a:gd name="connsiteY2" fmla="*/ 1181963 h 1806920"/>
                <a:gd name="connsiteX3" fmla="*/ 995398 w 1673743"/>
                <a:gd name="connsiteY3" fmla="*/ 1803286 h 1806920"/>
                <a:gd name="connsiteX4" fmla="*/ 1669475 w 1673743"/>
                <a:gd name="connsiteY4" fmla="*/ 935779 h 1806920"/>
                <a:gd name="connsiteX5" fmla="*/ 1528798 w 1673743"/>
                <a:gd name="connsiteY5" fmla="*/ 3794 h 1806920"/>
                <a:gd name="connsiteX0" fmla="*/ 1538636 w 1683581"/>
                <a:gd name="connsiteY0" fmla="*/ 3794 h 1806010"/>
                <a:gd name="connsiteX1" fmla="*/ 14636 w 1683581"/>
                <a:gd name="connsiteY1" fmla="*/ 232394 h 1806010"/>
                <a:gd name="connsiteX2" fmla="*/ 114282 w 1683581"/>
                <a:gd name="connsiteY2" fmla="*/ 1181963 h 1806010"/>
                <a:gd name="connsiteX3" fmla="*/ 1005236 w 1683581"/>
                <a:gd name="connsiteY3" fmla="*/ 1803286 h 1806010"/>
                <a:gd name="connsiteX4" fmla="*/ 1679313 w 1683581"/>
                <a:gd name="connsiteY4" fmla="*/ 935779 h 1806010"/>
                <a:gd name="connsiteX5" fmla="*/ 1538636 w 1683581"/>
                <a:gd name="connsiteY5" fmla="*/ 3794 h 1806010"/>
                <a:gd name="connsiteX0" fmla="*/ 1538636 w 1680844"/>
                <a:gd name="connsiteY0" fmla="*/ 3794 h 1806010"/>
                <a:gd name="connsiteX1" fmla="*/ 14636 w 1680844"/>
                <a:gd name="connsiteY1" fmla="*/ 232394 h 1806010"/>
                <a:gd name="connsiteX2" fmla="*/ 114282 w 1680844"/>
                <a:gd name="connsiteY2" fmla="*/ 1181963 h 1806010"/>
                <a:gd name="connsiteX3" fmla="*/ 1005236 w 1680844"/>
                <a:gd name="connsiteY3" fmla="*/ 1803286 h 1806010"/>
                <a:gd name="connsiteX4" fmla="*/ 1679313 w 1680844"/>
                <a:gd name="connsiteY4" fmla="*/ 935779 h 1806010"/>
                <a:gd name="connsiteX5" fmla="*/ 1538636 w 1680844"/>
                <a:gd name="connsiteY5" fmla="*/ 3794 h 1806010"/>
                <a:gd name="connsiteX0" fmla="*/ 1639276 w 1802691"/>
                <a:gd name="connsiteY0" fmla="*/ 12352 h 1773537"/>
                <a:gd name="connsiteX1" fmla="*/ 115276 w 1802691"/>
                <a:gd name="connsiteY1" fmla="*/ 199921 h 1773537"/>
                <a:gd name="connsiteX2" fmla="*/ 214922 w 1802691"/>
                <a:gd name="connsiteY2" fmla="*/ 1149490 h 1773537"/>
                <a:gd name="connsiteX3" fmla="*/ 1105876 w 1802691"/>
                <a:gd name="connsiteY3" fmla="*/ 1770813 h 1773537"/>
                <a:gd name="connsiteX4" fmla="*/ 1779953 w 1802691"/>
                <a:gd name="connsiteY4" fmla="*/ 903306 h 1773537"/>
                <a:gd name="connsiteX5" fmla="*/ 1639276 w 1802691"/>
                <a:gd name="connsiteY5" fmla="*/ 12352 h 1773537"/>
                <a:gd name="connsiteX0" fmla="*/ 1528848 w 1692263"/>
                <a:gd name="connsiteY0" fmla="*/ 4410 h 1765595"/>
                <a:gd name="connsiteX1" fmla="*/ 4848 w 1692263"/>
                <a:gd name="connsiteY1" fmla="*/ 191979 h 1765595"/>
                <a:gd name="connsiteX2" fmla="*/ 104494 w 1692263"/>
                <a:gd name="connsiteY2" fmla="*/ 1141548 h 1765595"/>
                <a:gd name="connsiteX3" fmla="*/ 995448 w 1692263"/>
                <a:gd name="connsiteY3" fmla="*/ 1762871 h 1765595"/>
                <a:gd name="connsiteX4" fmla="*/ 1669525 w 1692263"/>
                <a:gd name="connsiteY4" fmla="*/ 895364 h 1765595"/>
                <a:gd name="connsiteX5" fmla="*/ 1528848 w 1692263"/>
                <a:gd name="connsiteY5" fmla="*/ 4410 h 1765595"/>
                <a:gd name="connsiteX0" fmla="*/ 1528848 w 1669911"/>
                <a:gd name="connsiteY0" fmla="*/ 4410 h 1765595"/>
                <a:gd name="connsiteX1" fmla="*/ 4848 w 1669911"/>
                <a:gd name="connsiteY1" fmla="*/ 191979 h 1765595"/>
                <a:gd name="connsiteX2" fmla="*/ 104494 w 1669911"/>
                <a:gd name="connsiteY2" fmla="*/ 1141548 h 1765595"/>
                <a:gd name="connsiteX3" fmla="*/ 995448 w 1669911"/>
                <a:gd name="connsiteY3" fmla="*/ 1762871 h 1765595"/>
                <a:gd name="connsiteX4" fmla="*/ 1669525 w 1669911"/>
                <a:gd name="connsiteY4" fmla="*/ 895364 h 1765595"/>
                <a:gd name="connsiteX5" fmla="*/ 1528848 w 1669911"/>
                <a:gd name="connsiteY5" fmla="*/ 4410 h 1765595"/>
                <a:gd name="connsiteX0" fmla="*/ 1528848 w 1670079"/>
                <a:gd name="connsiteY0" fmla="*/ 4410 h 1765595"/>
                <a:gd name="connsiteX1" fmla="*/ 4848 w 1670079"/>
                <a:gd name="connsiteY1" fmla="*/ 191979 h 1765595"/>
                <a:gd name="connsiteX2" fmla="*/ 104494 w 1670079"/>
                <a:gd name="connsiteY2" fmla="*/ 1141548 h 1765595"/>
                <a:gd name="connsiteX3" fmla="*/ 995448 w 1670079"/>
                <a:gd name="connsiteY3" fmla="*/ 1762871 h 1765595"/>
                <a:gd name="connsiteX4" fmla="*/ 1669525 w 1670079"/>
                <a:gd name="connsiteY4" fmla="*/ 895364 h 1765595"/>
                <a:gd name="connsiteX5" fmla="*/ 1528848 w 1670079"/>
                <a:gd name="connsiteY5" fmla="*/ 4410 h 1765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0079" h="1765595">
                  <a:moveTo>
                    <a:pt x="1528848" y="4410"/>
                  </a:moveTo>
                  <a:cubicBezTo>
                    <a:pt x="1497586" y="-30759"/>
                    <a:pt x="-9806" y="154856"/>
                    <a:pt x="4848" y="191979"/>
                  </a:cubicBezTo>
                  <a:cubicBezTo>
                    <a:pt x="19502" y="229102"/>
                    <a:pt x="-54745" y="698025"/>
                    <a:pt x="104494" y="1141548"/>
                  </a:cubicBezTo>
                  <a:cubicBezTo>
                    <a:pt x="263733" y="1585071"/>
                    <a:pt x="541179" y="1792179"/>
                    <a:pt x="995448" y="1762871"/>
                  </a:cubicBezTo>
                  <a:cubicBezTo>
                    <a:pt x="1537640" y="1669086"/>
                    <a:pt x="1680271" y="1200164"/>
                    <a:pt x="1669525" y="895364"/>
                  </a:cubicBezTo>
                  <a:cubicBezTo>
                    <a:pt x="1658779" y="590564"/>
                    <a:pt x="1560110" y="39579"/>
                    <a:pt x="1528848" y="4410"/>
                  </a:cubicBezTo>
                  <a:close/>
                </a:path>
              </a:pathLst>
            </a:custGeom>
            <a:solidFill>
              <a:srgbClr val="0B4873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9535254" y="38792278"/>
            <a:ext cx="1986185" cy="858604"/>
          </a:xfrm>
          <a:prstGeom prst="rect">
            <a:avLst/>
          </a:prstGeom>
          <a:noFill/>
        </p:spPr>
        <p:txBody>
          <a:bodyPr wrap="square" lIns="108000" rtlCol="0">
            <a:noAutofit/>
          </a:bodyPr>
          <a:lstStyle/>
          <a:p>
            <a:r>
              <a:rPr lang="en-GB" sz="3600" dirty="0" smtClean="0">
                <a:solidFill>
                  <a:srgbClr val="0B4873"/>
                </a:solidFill>
                <a:latin typeface="Arial"/>
                <a:cs typeface="Arial"/>
              </a:rPr>
              <a:t>Left foot data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2321088" y="38398818"/>
            <a:ext cx="3223713" cy="1787593"/>
            <a:chOff x="12556779" y="38750205"/>
            <a:chExt cx="4163279" cy="2490793"/>
          </a:xfrm>
        </p:grpSpPr>
        <p:grpSp>
          <p:nvGrpSpPr>
            <p:cNvPr id="42" name="Group 41"/>
            <p:cNvGrpSpPr/>
            <p:nvPr/>
          </p:nvGrpSpPr>
          <p:grpSpPr>
            <a:xfrm>
              <a:off x="12556779" y="38750205"/>
              <a:ext cx="988671" cy="2490793"/>
              <a:chOff x="10804868" y="35063758"/>
              <a:chExt cx="2218264" cy="5893536"/>
            </a:xfrm>
          </p:grpSpPr>
          <p:sp>
            <p:nvSpPr>
              <p:cNvPr id="70" name="Freeform 69"/>
              <p:cNvSpPr/>
              <p:nvPr/>
            </p:nvSpPr>
            <p:spPr>
              <a:xfrm flipH="1">
                <a:off x="10804868" y="35063758"/>
                <a:ext cx="2218264" cy="3514719"/>
              </a:xfrm>
              <a:custGeom>
                <a:avLst/>
                <a:gdLst>
                  <a:gd name="connsiteX0" fmla="*/ 1851660 w 2218264"/>
                  <a:gd name="connsiteY0" fmla="*/ 3356282 h 3514780"/>
                  <a:gd name="connsiteX1" fmla="*/ 2217420 w 2218264"/>
                  <a:gd name="connsiteY1" fmla="*/ 2030402 h 3514780"/>
                  <a:gd name="connsiteX2" fmla="*/ 1927860 w 2218264"/>
                  <a:gd name="connsiteY2" fmla="*/ 582602 h 3514780"/>
                  <a:gd name="connsiteX3" fmla="*/ 1196340 w 2218264"/>
                  <a:gd name="connsiteY3" fmla="*/ 3482 h 3514780"/>
                  <a:gd name="connsiteX4" fmla="*/ 449580 w 2218264"/>
                  <a:gd name="connsiteY4" fmla="*/ 399722 h 3514780"/>
                  <a:gd name="connsiteX5" fmla="*/ 22860 w 2218264"/>
                  <a:gd name="connsiteY5" fmla="*/ 1527482 h 3514780"/>
                  <a:gd name="connsiteX6" fmla="*/ 160020 w 2218264"/>
                  <a:gd name="connsiteY6" fmla="*/ 3402002 h 3514780"/>
                  <a:gd name="connsiteX7" fmla="*/ 1013460 w 2218264"/>
                  <a:gd name="connsiteY7" fmla="*/ 3310562 h 3514780"/>
                  <a:gd name="connsiteX8" fmla="*/ 1851660 w 2218264"/>
                  <a:gd name="connsiteY8" fmla="*/ 3356282 h 3514780"/>
                  <a:gd name="connsiteX0" fmla="*/ 1851660 w 2218264"/>
                  <a:gd name="connsiteY0" fmla="*/ 3356282 h 3520075"/>
                  <a:gd name="connsiteX1" fmla="*/ 2217420 w 2218264"/>
                  <a:gd name="connsiteY1" fmla="*/ 2030402 h 3520075"/>
                  <a:gd name="connsiteX2" fmla="*/ 1927860 w 2218264"/>
                  <a:gd name="connsiteY2" fmla="*/ 582602 h 3520075"/>
                  <a:gd name="connsiteX3" fmla="*/ 1196340 w 2218264"/>
                  <a:gd name="connsiteY3" fmla="*/ 3482 h 3520075"/>
                  <a:gd name="connsiteX4" fmla="*/ 449580 w 2218264"/>
                  <a:gd name="connsiteY4" fmla="*/ 399722 h 3520075"/>
                  <a:gd name="connsiteX5" fmla="*/ 22860 w 2218264"/>
                  <a:gd name="connsiteY5" fmla="*/ 1527482 h 3520075"/>
                  <a:gd name="connsiteX6" fmla="*/ 160020 w 2218264"/>
                  <a:gd name="connsiteY6" fmla="*/ 3402002 h 3520075"/>
                  <a:gd name="connsiteX7" fmla="*/ 1009650 w 2218264"/>
                  <a:gd name="connsiteY7" fmla="*/ 3337232 h 3520075"/>
                  <a:gd name="connsiteX8" fmla="*/ 1851660 w 2218264"/>
                  <a:gd name="connsiteY8" fmla="*/ 3356282 h 3520075"/>
                  <a:gd name="connsiteX0" fmla="*/ 1851660 w 2218264"/>
                  <a:gd name="connsiteY0" fmla="*/ 3356282 h 3514719"/>
                  <a:gd name="connsiteX1" fmla="*/ 2217420 w 2218264"/>
                  <a:gd name="connsiteY1" fmla="*/ 2030402 h 3514719"/>
                  <a:gd name="connsiteX2" fmla="*/ 1927860 w 2218264"/>
                  <a:gd name="connsiteY2" fmla="*/ 582602 h 3514719"/>
                  <a:gd name="connsiteX3" fmla="*/ 1196340 w 2218264"/>
                  <a:gd name="connsiteY3" fmla="*/ 3482 h 3514719"/>
                  <a:gd name="connsiteX4" fmla="*/ 449580 w 2218264"/>
                  <a:gd name="connsiteY4" fmla="*/ 399722 h 3514719"/>
                  <a:gd name="connsiteX5" fmla="*/ 22860 w 2218264"/>
                  <a:gd name="connsiteY5" fmla="*/ 1527482 h 3514719"/>
                  <a:gd name="connsiteX6" fmla="*/ 160020 w 2218264"/>
                  <a:gd name="connsiteY6" fmla="*/ 3402002 h 3514719"/>
                  <a:gd name="connsiteX7" fmla="*/ 1009650 w 2218264"/>
                  <a:gd name="connsiteY7" fmla="*/ 3337232 h 3514719"/>
                  <a:gd name="connsiteX8" fmla="*/ 1851660 w 2218264"/>
                  <a:gd name="connsiteY8" fmla="*/ 3356282 h 3514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18264" h="3514719">
                    <a:moveTo>
                      <a:pt x="1851660" y="3356282"/>
                    </a:moveTo>
                    <a:cubicBezTo>
                      <a:pt x="2052955" y="3138477"/>
                      <a:pt x="2204720" y="2492682"/>
                      <a:pt x="2217420" y="2030402"/>
                    </a:cubicBezTo>
                    <a:cubicBezTo>
                      <a:pt x="2230120" y="1568122"/>
                      <a:pt x="2098040" y="920422"/>
                      <a:pt x="1927860" y="582602"/>
                    </a:cubicBezTo>
                    <a:cubicBezTo>
                      <a:pt x="1757680" y="244782"/>
                      <a:pt x="1442720" y="33962"/>
                      <a:pt x="1196340" y="3482"/>
                    </a:cubicBezTo>
                    <a:cubicBezTo>
                      <a:pt x="949960" y="-26998"/>
                      <a:pt x="645160" y="145722"/>
                      <a:pt x="449580" y="399722"/>
                    </a:cubicBezTo>
                    <a:cubicBezTo>
                      <a:pt x="254000" y="653722"/>
                      <a:pt x="71120" y="1027102"/>
                      <a:pt x="22860" y="1527482"/>
                    </a:cubicBezTo>
                    <a:cubicBezTo>
                      <a:pt x="-25400" y="2027862"/>
                      <a:pt x="-5080" y="3104822"/>
                      <a:pt x="160020" y="3402002"/>
                    </a:cubicBezTo>
                    <a:cubicBezTo>
                      <a:pt x="325120" y="3699182"/>
                      <a:pt x="369570" y="3311832"/>
                      <a:pt x="1009650" y="3337232"/>
                    </a:cubicBezTo>
                    <a:cubicBezTo>
                      <a:pt x="1649730" y="3362632"/>
                      <a:pt x="1650365" y="3574087"/>
                      <a:pt x="1851660" y="3356282"/>
                    </a:cubicBezTo>
                    <a:close/>
                  </a:path>
                </a:pathLst>
              </a:custGeom>
              <a:solidFill>
                <a:srgbClr val="80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reeform 70"/>
              <p:cNvSpPr/>
              <p:nvPr/>
            </p:nvSpPr>
            <p:spPr>
              <a:xfrm flipH="1">
                <a:off x="11146437" y="39191699"/>
                <a:ext cx="1670079" cy="1765595"/>
              </a:xfrm>
              <a:custGeom>
                <a:avLst/>
                <a:gdLst>
                  <a:gd name="connsiteX0" fmla="*/ 1640685 w 1850685"/>
                  <a:gd name="connsiteY0" fmla="*/ 41371 h 1843783"/>
                  <a:gd name="connsiteX1" fmla="*/ 116685 w 1850685"/>
                  <a:gd name="connsiteY1" fmla="*/ 269971 h 1843783"/>
                  <a:gd name="connsiteX2" fmla="*/ 216331 w 1850685"/>
                  <a:gd name="connsiteY2" fmla="*/ 1219540 h 1843783"/>
                  <a:gd name="connsiteX3" fmla="*/ 1107285 w 1850685"/>
                  <a:gd name="connsiteY3" fmla="*/ 1840863 h 1843783"/>
                  <a:gd name="connsiteX4" fmla="*/ 1781362 w 1850685"/>
                  <a:gd name="connsiteY4" fmla="*/ 973356 h 1843783"/>
                  <a:gd name="connsiteX5" fmla="*/ 1640685 w 1850685"/>
                  <a:gd name="connsiteY5" fmla="*/ 41371 h 1843783"/>
                  <a:gd name="connsiteX0" fmla="*/ 1679683 w 1889683"/>
                  <a:gd name="connsiteY0" fmla="*/ 31227 h 1833639"/>
                  <a:gd name="connsiteX1" fmla="*/ 155683 w 1889683"/>
                  <a:gd name="connsiteY1" fmla="*/ 259827 h 1833639"/>
                  <a:gd name="connsiteX2" fmla="*/ 255329 w 1889683"/>
                  <a:gd name="connsiteY2" fmla="*/ 1209396 h 1833639"/>
                  <a:gd name="connsiteX3" fmla="*/ 1146283 w 1889683"/>
                  <a:gd name="connsiteY3" fmla="*/ 1830719 h 1833639"/>
                  <a:gd name="connsiteX4" fmla="*/ 1820360 w 1889683"/>
                  <a:gd name="connsiteY4" fmla="*/ 963212 h 1833639"/>
                  <a:gd name="connsiteX5" fmla="*/ 1679683 w 1889683"/>
                  <a:gd name="connsiteY5" fmla="*/ 31227 h 1833639"/>
                  <a:gd name="connsiteX0" fmla="*/ 1679683 w 2005031"/>
                  <a:gd name="connsiteY0" fmla="*/ 609 h 1803021"/>
                  <a:gd name="connsiteX1" fmla="*/ 155683 w 2005031"/>
                  <a:gd name="connsiteY1" fmla="*/ 229209 h 1803021"/>
                  <a:gd name="connsiteX2" fmla="*/ 255329 w 2005031"/>
                  <a:gd name="connsiteY2" fmla="*/ 1178778 h 1803021"/>
                  <a:gd name="connsiteX3" fmla="*/ 1146283 w 2005031"/>
                  <a:gd name="connsiteY3" fmla="*/ 1800101 h 1803021"/>
                  <a:gd name="connsiteX4" fmla="*/ 1820360 w 2005031"/>
                  <a:gd name="connsiteY4" fmla="*/ 932594 h 1803021"/>
                  <a:gd name="connsiteX5" fmla="*/ 1679683 w 2005031"/>
                  <a:gd name="connsiteY5" fmla="*/ 609 h 1803021"/>
                  <a:gd name="connsiteX0" fmla="*/ 1679683 w 1843098"/>
                  <a:gd name="connsiteY0" fmla="*/ 4925 h 1807337"/>
                  <a:gd name="connsiteX1" fmla="*/ 155683 w 1843098"/>
                  <a:gd name="connsiteY1" fmla="*/ 233525 h 1807337"/>
                  <a:gd name="connsiteX2" fmla="*/ 255329 w 1843098"/>
                  <a:gd name="connsiteY2" fmla="*/ 1183094 h 1807337"/>
                  <a:gd name="connsiteX3" fmla="*/ 1146283 w 1843098"/>
                  <a:gd name="connsiteY3" fmla="*/ 1804417 h 1807337"/>
                  <a:gd name="connsiteX4" fmla="*/ 1820360 w 1843098"/>
                  <a:gd name="connsiteY4" fmla="*/ 936910 h 1807337"/>
                  <a:gd name="connsiteX5" fmla="*/ 1679683 w 1843098"/>
                  <a:gd name="connsiteY5" fmla="*/ 4925 h 1807337"/>
                  <a:gd name="connsiteX0" fmla="*/ 1560551 w 1723966"/>
                  <a:gd name="connsiteY0" fmla="*/ 4181 h 1806593"/>
                  <a:gd name="connsiteX1" fmla="*/ 36551 w 1723966"/>
                  <a:gd name="connsiteY1" fmla="*/ 232781 h 1806593"/>
                  <a:gd name="connsiteX2" fmla="*/ 136197 w 1723966"/>
                  <a:gd name="connsiteY2" fmla="*/ 1182350 h 1806593"/>
                  <a:gd name="connsiteX3" fmla="*/ 1027151 w 1723966"/>
                  <a:gd name="connsiteY3" fmla="*/ 1803673 h 1806593"/>
                  <a:gd name="connsiteX4" fmla="*/ 1701228 w 1723966"/>
                  <a:gd name="connsiteY4" fmla="*/ 936166 h 1806593"/>
                  <a:gd name="connsiteX5" fmla="*/ 1560551 w 1723966"/>
                  <a:gd name="connsiteY5" fmla="*/ 4181 h 1806593"/>
                  <a:gd name="connsiteX0" fmla="*/ 1577237 w 1740652"/>
                  <a:gd name="connsiteY0" fmla="*/ 4181 h 1809962"/>
                  <a:gd name="connsiteX1" fmla="*/ 53237 w 1740652"/>
                  <a:gd name="connsiteY1" fmla="*/ 232781 h 1809962"/>
                  <a:gd name="connsiteX2" fmla="*/ 152883 w 1740652"/>
                  <a:gd name="connsiteY2" fmla="*/ 1182350 h 1809962"/>
                  <a:gd name="connsiteX3" fmla="*/ 1043837 w 1740652"/>
                  <a:gd name="connsiteY3" fmla="*/ 1803673 h 1809962"/>
                  <a:gd name="connsiteX4" fmla="*/ 1717914 w 1740652"/>
                  <a:gd name="connsiteY4" fmla="*/ 936166 h 1809962"/>
                  <a:gd name="connsiteX5" fmla="*/ 1577237 w 1740652"/>
                  <a:gd name="connsiteY5" fmla="*/ 4181 h 1809962"/>
                  <a:gd name="connsiteX0" fmla="*/ 1577237 w 1740652"/>
                  <a:gd name="connsiteY0" fmla="*/ 4181 h 1807307"/>
                  <a:gd name="connsiteX1" fmla="*/ 53237 w 1740652"/>
                  <a:gd name="connsiteY1" fmla="*/ 232781 h 1807307"/>
                  <a:gd name="connsiteX2" fmla="*/ 152883 w 1740652"/>
                  <a:gd name="connsiteY2" fmla="*/ 1182350 h 1807307"/>
                  <a:gd name="connsiteX3" fmla="*/ 1043837 w 1740652"/>
                  <a:gd name="connsiteY3" fmla="*/ 1803673 h 1807307"/>
                  <a:gd name="connsiteX4" fmla="*/ 1717914 w 1740652"/>
                  <a:gd name="connsiteY4" fmla="*/ 936166 h 1807307"/>
                  <a:gd name="connsiteX5" fmla="*/ 1577237 w 1740652"/>
                  <a:gd name="connsiteY5" fmla="*/ 4181 h 1807307"/>
                  <a:gd name="connsiteX0" fmla="*/ 1577237 w 1722182"/>
                  <a:gd name="connsiteY0" fmla="*/ 4181 h 1807307"/>
                  <a:gd name="connsiteX1" fmla="*/ 53237 w 1722182"/>
                  <a:gd name="connsiteY1" fmla="*/ 232781 h 1807307"/>
                  <a:gd name="connsiteX2" fmla="*/ 152883 w 1722182"/>
                  <a:gd name="connsiteY2" fmla="*/ 1182350 h 1807307"/>
                  <a:gd name="connsiteX3" fmla="*/ 1043837 w 1722182"/>
                  <a:gd name="connsiteY3" fmla="*/ 1803673 h 1807307"/>
                  <a:gd name="connsiteX4" fmla="*/ 1717914 w 1722182"/>
                  <a:gd name="connsiteY4" fmla="*/ 936166 h 1807307"/>
                  <a:gd name="connsiteX5" fmla="*/ 1577237 w 1722182"/>
                  <a:gd name="connsiteY5" fmla="*/ 4181 h 1807307"/>
                  <a:gd name="connsiteX0" fmla="*/ 1577237 w 1722182"/>
                  <a:gd name="connsiteY0" fmla="*/ 4181 h 1807307"/>
                  <a:gd name="connsiteX1" fmla="*/ 53237 w 1722182"/>
                  <a:gd name="connsiteY1" fmla="*/ 232781 h 1807307"/>
                  <a:gd name="connsiteX2" fmla="*/ 152883 w 1722182"/>
                  <a:gd name="connsiteY2" fmla="*/ 1182350 h 1807307"/>
                  <a:gd name="connsiteX3" fmla="*/ 1043837 w 1722182"/>
                  <a:gd name="connsiteY3" fmla="*/ 1803673 h 1807307"/>
                  <a:gd name="connsiteX4" fmla="*/ 1717914 w 1722182"/>
                  <a:gd name="connsiteY4" fmla="*/ 936166 h 1807307"/>
                  <a:gd name="connsiteX5" fmla="*/ 1577237 w 1722182"/>
                  <a:gd name="connsiteY5" fmla="*/ 4181 h 1807307"/>
                  <a:gd name="connsiteX0" fmla="*/ 1559209 w 1704154"/>
                  <a:gd name="connsiteY0" fmla="*/ 3794 h 1806920"/>
                  <a:gd name="connsiteX1" fmla="*/ 35209 w 1704154"/>
                  <a:gd name="connsiteY1" fmla="*/ 232394 h 1806920"/>
                  <a:gd name="connsiteX2" fmla="*/ 134855 w 1704154"/>
                  <a:gd name="connsiteY2" fmla="*/ 1181963 h 1806920"/>
                  <a:gd name="connsiteX3" fmla="*/ 1025809 w 1704154"/>
                  <a:gd name="connsiteY3" fmla="*/ 1803286 h 1806920"/>
                  <a:gd name="connsiteX4" fmla="*/ 1699886 w 1704154"/>
                  <a:gd name="connsiteY4" fmla="*/ 935779 h 1806920"/>
                  <a:gd name="connsiteX5" fmla="*/ 1559209 w 1704154"/>
                  <a:gd name="connsiteY5" fmla="*/ 3794 h 1806920"/>
                  <a:gd name="connsiteX0" fmla="*/ 1528798 w 1673743"/>
                  <a:gd name="connsiteY0" fmla="*/ 3794 h 1806920"/>
                  <a:gd name="connsiteX1" fmla="*/ 4798 w 1673743"/>
                  <a:gd name="connsiteY1" fmla="*/ 232394 h 1806920"/>
                  <a:gd name="connsiteX2" fmla="*/ 104444 w 1673743"/>
                  <a:gd name="connsiteY2" fmla="*/ 1181963 h 1806920"/>
                  <a:gd name="connsiteX3" fmla="*/ 995398 w 1673743"/>
                  <a:gd name="connsiteY3" fmla="*/ 1803286 h 1806920"/>
                  <a:gd name="connsiteX4" fmla="*/ 1669475 w 1673743"/>
                  <a:gd name="connsiteY4" fmla="*/ 935779 h 1806920"/>
                  <a:gd name="connsiteX5" fmla="*/ 1528798 w 1673743"/>
                  <a:gd name="connsiteY5" fmla="*/ 3794 h 1806920"/>
                  <a:gd name="connsiteX0" fmla="*/ 1538636 w 1683581"/>
                  <a:gd name="connsiteY0" fmla="*/ 3794 h 1806010"/>
                  <a:gd name="connsiteX1" fmla="*/ 14636 w 1683581"/>
                  <a:gd name="connsiteY1" fmla="*/ 232394 h 1806010"/>
                  <a:gd name="connsiteX2" fmla="*/ 114282 w 1683581"/>
                  <a:gd name="connsiteY2" fmla="*/ 1181963 h 1806010"/>
                  <a:gd name="connsiteX3" fmla="*/ 1005236 w 1683581"/>
                  <a:gd name="connsiteY3" fmla="*/ 1803286 h 1806010"/>
                  <a:gd name="connsiteX4" fmla="*/ 1679313 w 1683581"/>
                  <a:gd name="connsiteY4" fmla="*/ 935779 h 1806010"/>
                  <a:gd name="connsiteX5" fmla="*/ 1538636 w 1683581"/>
                  <a:gd name="connsiteY5" fmla="*/ 3794 h 1806010"/>
                  <a:gd name="connsiteX0" fmla="*/ 1538636 w 1680844"/>
                  <a:gd name="connsiteY0" fmla="*/ 3794 h 1806010"/>
                  <a:gd name="connsiteX1" fmla="*/ 14636 w 1680844"/>
                  <a:gd name="connsiteY1" fmla="*/ 232394 h 1806010"/>
                  <a:gd name="connsiteX2" fmla="*/ 114282 w 1680844"/>
                  <a:gd name="connsiteY2" fmla="*/ 1181963 h 1806010"/>
                  <a:gd name="connsiteX3" fmla="*/ 1005236 w 1680844"/>
                  <a:gd name="connsiteY3" fmla="*/ 1803286 h 1806010"/>
                  <a:gd name="connsiteX4" fmla="*/ 1679313 w 1680844"/>
                  <a:gd name="connsiteY4" fmla="*/ 935779 h 1806010"/>
                  <a:gd name="connsiteX5" fmla="*/ 1538636 w 1680844"/>
                  <a:gd name="connsiteY5" fmla="*/ 3794 h 1806010"/>
                  <a:gd name="connsiteX0" fmla="*/ 1639276 w 1802691"/>
                  <a:gd name="connsiteY0" fmla="*/ 12352 h 1773537"/>
                  <a:gd name="connsiteX1" fmla="*/ 115276 w 1802691"/>
                  <a:gd name="connsiteY1" fmla="*/ 199921 h 1773537"/>
                  <a:gd name="connsiteX2" fmla="*/ 214922 w 1802691"/>
                  <a:gd name="connsiteY2" fmla="*/ 1149490 h 1773537"/>
                  <a:gd name="connsiteX3" fmla="*/ 1105876 w 1802691"/>
                  <a:gd name="connsiteY3" fmla="*/ 1770813 h 1773537"/>
                  <a:gd name="connsiteX4" fmla="*/ 1779953 w 1802691"/>
                  <a:gd name="connsiteY4" fmla="*/ 903306 h 1773537"/>
                  <a:gd name="connsiteX5" fmla="*/ 1639276 w 1802691"/>
                  <a:gd name="connsiteY5" fmla="*/ 12352 h 1773537"/>
                  <a:gd name="connsiteX0" fmla="*/ 1528848 w 1692263"/>
                  <a:gd name="connsiteY0" fmla="*/ 4410 h 1765595"/>
                  <a:gd name="connsiteX1" fmla="*/ 4848 w 1692263"/>
                  <a:gd name="connsiteY1" fmla="*/ 191979 h 1765595"/>
                  <a:gd name="connsiteX2" fmla="*/ 104494 w 1692263"/>
                  <a:gd name="connsiteY2" fmla="*/ 1141548 h 1765595"/>
                  <a:gd name="connsiteX3" fmla="*/ 995448 w 1692263"/>
                  <a:gd name="connsiteY3" fmla="*/ 1762871 h 1765595"/>
                  <a:gd name="connsiteX4" fmla="*/ 1669525 w 1692263"/>
                  <a:gd name="connsiteY4" fmla="*/ 895364 h 1765595"/>
                  <a:gd name="connsiteX5" fmla="*/ 1528848 w 1692263"/>
                  <a:gd name="connsiteY5" fmla="*/ 4410 h 1765595"/>
                  <a:gd name="connsiteX0" fmla="*/ 1528848 w 1669911"/>
                  <a:gd name="connsiteY0" fmla="*/ 4410 h 1765595"/>
                  <a:gd name="connsiteX1" fmla="*/ 4848 w 1669911"/>
                  <a:gd name="connsiteY1" fmla="*/ 191979 h 1765595"/>
                  <a:gd name="connsiteX2" fmla="*/ 104494 w 1669911"/>
                  <a:gd name="connsiteY2" fmla="*/ 1141548 h 1765595"/>
                  <a:gd name="connsiteX3" fmla="*/ 995448 w 1669911"/>
                  <a:gd name="connsiteY3" fmla="*/ 1762871 h 1765595"/>
                  <a:gd name="connsiteX4" fmla="*/ 1669525 w 1669911"/>
                  <a:gd name="connsiteY4" fmla="*/ 895364 h 1765595"/>
                  <a:gd name="connsiteX5" fmla="*/ 1528848 w 1669911"/>
                  <a:gd name="connsiteY5" fmla="*/ 4410 h 1765595"/>
                  <a:gd name="connsiteX0" fmla="*/ 1528848 w 1670079"/>
                  <a:gd name="connsiteY0" fmla="*/ 4410 h 1765595"/>
                  <a:gd name="connsiteX1" fmla="*/ 4848 w 1670079"/>
                  <a:gd name="connsiteY1" fmla="*/ 191979 h 1765595"/>
                  <a:gd name="connsiteX2" fmla="*/ 104494 w 1670079"/>
                  <a:gd name="connsiteY2" fmla="*/ 1141548 h 1765595"/>
                  <a:gd name="connsiteX3" fmla="*/ 995448 w 1670079"/>
                  <a:gd name="connsiteY3" fmla="*/ 1762871 h 1765595"/>
                  <a:gd name="connsiteX4" fmla="*/ 1669525 w 1670079"/>
                  <a:gd name="connsiteY4" fmla="*/ 895364 h 1765595"/>
                  <a:gd name="connsiteX5" fmla="*/ 1528848 w 1670079"/>
                  <a:gd name="connsiteY5" fmla="*/ 4410 h 1765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70079" h="1765595">
                    <a:moveTo>
                      <a:pt x="1528848" y="4410"/>
                    </a:moveTo>
                    <a:cubicBezTo>
                      <a:pt x="1497586" y="-30759"/>
                      <a:pt x="-9806" y="154856"/>
                      <a:pt x="4848" y="191979"/>
                    </a:cubicBezTo>
                    <a:cubicBezTo>
                      <a:pt x="19502" y="229102"/>
                      <a:pt x="-54745" y="698025"/>
                      <a:pt x="104494" y="1141548"/>
                    </a:cubicBezTo>
                    <a:cubicBezTo>
                      <a:pt x="263733" y="1585071"/>
                      <a:pt x="541179" y="1792179"/>
                      <a:pt x="995448" y="1762871"/>
                    </a:cubicBezTo>
                    <a:cubicBezTo>
                      <a:pt x="1537640" y="1669086"/>
                      <a:pt x="1680271" y="1200164"/>
                      <a:pt x="1669525" y="895364"/>
                    </a:cubicBezTo>
                    <a:cubicBezTo>
                      <a:pt x="1658779" y="590564"/>
                      <a:pt x="1560110" y="39579"/>
                      <a:pt x="1528848" y="4410"/>
                    </a:cubicBezTo>
                    <a:close/>
                  </a:path>
                </a:pathLst>
              </a:custGeom>
              <a:solidFill>
                <a:srgbClr val="800000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13909721" y="39453405"/>
              <a:ext cx="2810337" cy="1284364"/>
            </a:xfrm>
            <a:prstGeom prst="rect">
              <a:avLst/>
            </a:prstGeom>
            <a:noFill/>
          </p:spPr>
          <p:txBody>
            <a:bodyPr wrap="square" lIns="108000" rtlCol="0">
              <a:noAutofit/>
            </a:bodyPr>
            <a:lstStyle/>
            <a:p>
              <a:r>
                <a:rPr lang="en-GB" sz="3600" dirty="0" smtClean="0">
                  <a:solidFill>
                    <a:srgbClr val="800000"/>
                  </a:solidFill>
                  <a:latin typeface="Arial"/>
                  <a:cs typeface="Arial"/>
                </a:rPr>
                <a:t>Right foot data</a:t>
              </a:r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4438012" y="38623526"/>
            <a:ext cx="3073116" cy="0"/>
          </a:xfrm>
          <a:prstGeom prst="line">
            <a:avLst/>
          </a:prstGeom>
          <a:ln w="76200">
            <a:solidFill>
              <a:srgbClr val="60647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08680" y="39064681"/>
            <a:ext cx="4307880" cy="1284365"/>
          </a:xfrm>
          <a:prstGeom prst="rect">
            <a:avLst/>
          </a:prstGeom>
          <a:noFill/>
        </p:spPr>
        <p:txBody>
          <a:bodyPr wrap="square" lIns="108000" rtlCol="0">
            <a:noAutofit/>
          </a:bodyPr>
          <a:lstStyle/>
          <a:p>
            <a:pPr algn="ctr"/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Smallest worthwhile change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7782886" y="36697921"/>
            <a:ext cx="12428764" cy="1307476"/>
          </a:xfrm>
          <a:prstGeom prst="roundRect">
            <a:avLst/>
          </a:prstGeom>
          <a:noFill/>
          <a:ln>
            <a:solidFill>
              <a:srgbClr val="0B487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rgbClr val="0B4873"/>
                </a:solidFill>
                <a:latin typeface="Arial"/>
                <a:cs typeface="Arial"/>
              </a:rPr>
              <a:t>[1] Roper et al. 2016. </a:t>
            </a:r>
            <a:r>
              <a:rPr lang="en-US" sz="3200" dirty="0" err="1" smtClean="0">
                <a:solidFill>
                  <a:srgbClr val="0B4873"/>
                </a:solidFill>
                <a:latin typeface="Arial"/>
                <a:cs typeface="Arial"/>
              </a:rPr>
              <a:t>Clin</a:t>
            </a:r>
            <a:r>
              <a:rPr lang="en-US" sz="3200" dirty="0" smtClean="0">
                <a:solidFill>
                  <a:srgbClr val="0B4873"/>
                </a:solidFill>
                <a:latin typeface="Arial"/>
                <a:cs typeface="Arial"/>
              </a:rPr>
              <a:t> </a:t>
            </a:r>
            <a:r>
              <a:rPr lang="en-US" sz="3200" dirty="0" err="1" smtClean="0">
                <a:solidFill>
                  <a:srgbClr val="0B4873"/>
                </a:solidFill>
                <a:latin typeface="Arial"/>
                <a:cs typeface="Arial"/>
              </a:rPr>
              <a:t>Biomech</a:t>
            </a:r>
            <a:r>
              <a:rPr lang="en-US" sz="3200" dirty="0" smtClean="0">
                <a:solidFill>
                  <a:srgbClr val="0B4873"/>
                </a:solidFill>
                <a:latin typeface="Arial"/>
                <a:cs typeface="Arial"/>
              </a:rPr>
              <a:t>.</a:t>
            </a:r>
          </a:p>
          <a:p>
            <a:pPr algn="just"/>
            <a:r>
              <a:rPr lang="en-US" sz="3200" dirty="0" smtClean="0">
                <a:solidFill>
                  <a:srgbClr val="0B4873"/>
                </a:solidFill>
                <a:latin typeface="Arial"/>
                <a:cs typeface="Arial"/>
              </a:rPr>
              <a:t>[2] Moore et al. 2019. </a:t>
            </a:r>
            <a:r>
              <a:rPr lang="en-US" sz="3200" dirty="0" err="1" smtClean="0">
                <a:solidFill>
                  <a:srgbClr val="0B4873"/>
                </a:solidFill>
                <a:latin typeface="Arial"/>
                <a:cs typeface="Arial"/>
              </a:rPr>
              <a:t>Scand</a:t>
            </a:r>
            <a:r>
              <a:rPr lang="en-US" sz="3200" dirty="0" smtClean="0">
                <a:solidFill>
                  <a:srgbClr val="0B4873"/>
                </a:solidFill>
                <a:latin typeface="Arial"/>
                <a:cs typeface="Arial"/>
              </a:rPr>
              <a:t> J Med </a:t>
            </a:r>
            <a:r>
              <a:rPr lang="en-US" sz="3200" dirty="0" err="1" smtClean="0">
                <a:solidFill>
                  <a:srgbClr val="0B4873"/>
                </a:solidFill>
                <a:latin typeface="Arial"/>
                <a:cs typeface="Arial"/>
              </a:rPr>
              <a:t>Sci</a:t>
            </a:r>
            <a:r>
              <a:rPr lang="en-US" sz="3200" dirty="0" smtClean="0">
                <a:solidFill>
                  <a:srgbClr val="0B4873"/>
                </a:solidFill>
                <a:latin typeface="Arial"/>
                <a:cs typeface="Arial"/>
              </a:rPr>
              <a:t> Sports.</a:t>
            </a:r>
            <a:endParaRPr lang="en-US" sz="3600" dirty="0">
              <a:solidFill>
                <a:srgbClr val="0B4873"/>
              </a:solidFill>
              <a:latin typeface="Arial"/>
              <a:cs typeface="Arial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7782886" y="33458478"/>
            <a:ext cx="12428764" cy="3026083"/>
          </a:xfrm>
          <a:prstGeom prst="roundRect">
            <a:avLst/>
          </a:prstGeom>
          <a:solidFill>
            <a:srgbClr val="0B487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we found</a:t>
            </a:r>
          </a:p>
          <a:p>
            <a:pPr algn="ctr">
              <a:spcBef>
                <a:spcPts val="1800"/>
              </a:spcBef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No group level changes.</a:t>
            </a:r>
          </a:p>
          <a:p>
            <a:pPr algn="ctr"/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consistent bilateral 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389602" y="14325634"/>
            <a:ext cx="2633003" cy="2461378"/>
          </a:xfrm>
          <a:custGeom>
            <a:avLst/>
            <a:gdLst>
              <a:gd name="connsiteX0" fmla="*/ 2649415 w 2649415"/>
              <a:gd name="connsiteY0" fmla="*/ 1219200 h 2368062"/>
              <a:gd name="connsiteX1" fmla="*/ 1735015 w 2649415"/>
              <a:gd name="connsiteY1" fmla="*/ 0 h 2368062"/>
              <a:gd name="connsiteX2" fmla="*/ 0 w 2649415"/>
              <a:gd name="connsiteY2" fmla="*/ 46892 h 2368062"/>
              <a:gd name="connsiteX3" fmla="*/ 46892 w 2649415"/>
              <a:gd name="connsiteY3" fmla="*/ 2368062 h 2368062"/>
              <a:gd name="connsiteX4" fmla="*/ 1688123 w 2649415"/>
              <a:gd name="connsiteY4" fmla="*/ 2368062 h 2368062"/>
              <a:gd name="connsiteX5" fmla="*/ 2649415 w 2649415"/>
              <a:gd name="connsiteY5" fmla="*/ 1219200 h 2368062"/>
              <a:gd name="connsiteX0" fmla="*/ 2649415 w 2649415"/>
              <a:gd name="connsiteY0" fmla="*/ 1237488 h 2386350"/>
              <a:gd name="connsiteX1" fmla="*/ 1686247 w 2649415"/>
              <a:gd name="connsiteY1" fmla="*/ 0 h 2386350"/>
              <a:gd name="connsiteX2" fmla="*/ 0 w 2649415"/>
              <a:gd name="connsiteY2" fmla="*/ 65180 h 2386350"/>
              <a:gd name="connsiteX3" fmla="*/ 46892 w 2649415"/>
              <a:gd name="connsiteY3" fmla="*/ 2386350 h 2386350"/>
              <a:gd name="connsiteX4" fmla="*/ 1688123 w 2649415"/>
              <a:gd name="connsiteY4" fmla="*/ 2386350 h 2386350"/>
              <a:gd name="connsiteX5" fmla="*/ 2649415 w 2649415"/>
              <a:gd name="connsiteY5" fmla="*/ 1237488 h 2386350"/>
              <a:gd name="connsiteX0" fmla="*/ 2679895 w 2679895"/>
              <a:gd name="connsiteY0" fmla="*/ 1213104 h 2386350"/>
              <a:gd name="connsiteX1" fmla="*/ 1686247 w 2679895"/>
              <a:gd name="connsiteY1" fmla="*/ 0 h 2386350"/>
              <a:gd name="connsiteX2" fmla="*/ 0 w 2679895"/>
              <a:gd name="connsiteY2" fmla="*/ 65180 h 2386350"/>
              <a:gd name="connsiteX3" fmla="*/ 46892 w 2679895"/>
              <a:gd name="connsiteY3" fmla="*/ 2386350 h 2386350"/>
              <a:gd name="connsiteX4" fmla="*/ 1688123 w 2679895"/>
              <a:gd name="connsiteY4" fmla="*/ 2386350 h 2386350"/>
              <a:gd name="connsiteX5" fmla="*/ 2679895 w 2679895"/>
              <a:gd name="connsiteY5" fmla="*/ 1213104 h 2386350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65180 h 2453406"/>
              <a:gd name="connsiteX3" fmla="*/ 46892 w 2679895"/>
              <a:gd name="connsiteY3" fmla="*/ 238635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65180 h 2453406"/>
              <a:gd name="connsiteX3" fmla="*/ 46892 w 2679895"/>
              <a:gd name="connsiteY3" fmla="*/ 244731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79895 w 2679895"/>
              <a:gd name="connsiteY0" fmla="*/ 1213104 h 2453406"/>
              <a:gd name="connsiteX1" fmla="*/ 1686247 w 2679895"/>
              <a:gd name="connsiteY1" fmla="*/ 0 h 2453406"/>
              <a:gd name="connsiteX2" fmla="*/ 0 w 2679895"/>
              <a:gd name="connsiteY2" fmla="*/ 40796 h 2453406"/>
              <a:gd name="connsiteX3" fmla="*/ 46892 w 2679895"/>
              <a:gd name="connsiteY3" fmla="*/ 2447310 h 2453406"/>
              <a:gd name="connsiteX4" fmla="*/ 1675931 w 2679895"/>
              <a:gd name="connsiteY4" fmla="*/ 2453406 h 2453406"/>
              <a:gd name="connsiteX5" fmla="*/ 2679895 w 2679895"/>
              <a:gd name="connsiteY5" fmla="*/ 1213104 h 2453406"/>
              <a:gd name="connsiteX0" fmla="*/ 2633003 w 2633003"/>
              <a:gd name="connsiteY0" fmla="*/ 1213104 h 2453406"/>
              <a:gd name="connsiteX1" fmla="*/ 1639355 w 2633003"/>
              <a:gd name="connsiteY1" fmla="*/ 0 h 2453406"/>
              <a:gd name="connsiteX2" fmla="*/ 26260 w 2633003"/>
              <a:gd name="connsiteY2" fmla="*/ 16412 h 2453406"/>
              <a:gd name="connsiteX3" fmla="*/ 0 w 2633003"/>
              <a:gd name="connsiteY3" fmla="*/ 2447310 h 2453406"/>
              <a:gd name="connsiteX4" fmla="*/ 1629039 w 2633003"/>
              <a:gd name="connsiteY4" fmla="*/ 2453406 h 2453406"/>
              <a:gd name="connsiteX5" fmla="*/ 2633003 w 2633003"/>
              <a:gd name="connsiteY5" fmla="*/ 1213104 h 2453406"/>
              <a:gd name="connsiteX0" fmla="*/ 2633003 w 2633003"/>
              <a:gd name="connsiteY0" fmla="*/ 1221076 h 2461378"/>
              <a:gd name="connsiteX1" fmla="*/ 1639355 w 2633003"/>
              <a:gd name="connsiteY1" fmla="*/ 7972 h 2461378"/>
              <a:gd name="connsiteX2" fmla="*/ 1876 w 2633003"/>
              <a:gd name="connsiteY2" fmla="*/ 0 h 2461378"/>
              <a:gd name="connsiteX3" fmla="*/ 0 w 2633003"/>
              <a:gd name="connsiteY3" fmla="*/ 2455282 h 2461378"/>
              <a:gd name="connsiteX4" fmla="*/ 1629039 w 2633003"/>
              <a:gd name="connsiteY4" fmla="*/ 2461378 h 2461378"/>
              <a:gd name="connsiteX5" fmla="*/ 2633003 w 2633003"/>
              <a:gd name="connsiteY5" fmla="*/ 1221076 h 246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3003" h="2461378">
                <a:moveTo>
                  <a:pt x="2633003" y="1221076"/>
                </a:moveTo>
                <a:lnTo>
                  <a:pt x="1639355" y="7972"/>
                </a:lnTo>
                <a:lnTo>
                  <a:pt x="1876" y="0"/>
                </a:lnTo>
                <a:cubicBezTo>
                  <a:pt x="1251" y="818427"/>
                  <a:pt x="625" y="1636855"/>
                  <a:pt x="0" y="2455282"/>
                </a:cubicBezTo>
                <a:lnTo>
                  <a:pt x="1629039" y="2461378"/>
                </a:lnTo>
                <a:lnTo>
                  <a:pt x="2633003" y="1221076"/>
                </a:lnTo>
                <a:close/>
              </a:path>
            </a:pathLst>
          </a:custGeom>
          <a:solidFill>
            <a:srgbClr val="0B4873"/>
          </a:solidFill>
          <a:ln>
            <a:solidFill>
              <a:srgbClr val="0B487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108000" rtlCol="0">
        <a:noAutofit/>
      </a:bodyPr>
      <a:lstStyle>
        <a:defPPr>
          <a:buFont typeface="Arial"/>
          <a:buChar char="•"/>
          <a:defRPr sz="18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7471</TotalTime>
  <Words>269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Exeter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Isabel Moore</dc:creator>
  <cp:lastModifiedBy>Moore, Izzy</cp:lastModifiedBy>
  <cp:revision>238</cp:revision>
  <dcterms:created xsi:type="dcterms:W3CDTF">2015-06-19T10:51:43Z</dcterms:created>
  <dcterms:modified xsi:type="dcterms:W3CDTF">2019-07-10T07:38:25Z</dcterms:modified>
</cp:coreProperties>
</file>