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7" r:id="rId4"/>
    <p:sldId id="280" r:id="rId5"/>
    <p:sldId id="260" r:id="rId6"/>
    <p:sldId id="259" r:id="rId7"/>
    <p:sldId id="261" r:id="rId8"/>
    <p:sldId id="265" r:id="rId9"/>
    <p:sldId id="267" r:id="rId10"/>
    <p:sldId id="268" r:id="rId11"/>
    <p:sldId id="266" r:id="rId12"/>
    <p:sldId id="269" r:id="rId13"/>
    <p:sldId id="270" r:id="rId14"/>
    <p:sldId id="271" r:id="rId15"/>
    <p:sldId id="272" r:id="rId16"/>
    <p:sldId id="273" r:id="rId17"/>
    <p:sldId id="274" r:id="rId18"/>
    <p:sldId id="262"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9" d="100"/>
          <a:sy n="69" d="100"/>
        </p:scale>
        <p:origin x="4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0D6E0B-2C84-4567-9397-CCCA0D97F346}" type="datetimeFigureOut">
              <a:rPr lang="en-GB" smtClean="0"/>
              <a:t>14/05/2020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281A3C-6AAD-4447-8669-F4614C7654A9}" type="slidenum">
              <a:rPr lang="en-GB" smtClean="0"/>
              <a:t>‹#›</a:t>
            </a:fld>
            <a:endParaRPr lang="en-GB"/>
          </a:p>
        </p:txBody>
      </p:sp>
    </p:spTree>
    <p:extLst>
      <p:ext uri="{BB962C8B-B14F-4D97-AF65-F5344CB8AC3E}">
        <p14:creationId xmlns:p14="http://schemas.microsoft.com/office/powerpoint/2010/main" val="1730157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Initial</a:t>
            </a:r>
            <a:r>
              <a:rPr lang="en-GB" baseline="0" dirty="0"/>
              <a:t> rejection reasons: paper does not meet submission requirements, is in the wrong format, is not good enough, decision is made in about 15 </a:t>
            </a:r>
            <a:r>
              <a:rPr lang="en-GB" baseline="0" dirty="0" err="1"/>
              <a:t>mins</a:t>
            </a:r>
            <a:r>
              <a:rPr lang="en-GB" baseline="0"/>
              <a:t> per paper.</a:t>
            </a:r>
            <a:endParaRPr lang="en-GB"/>
          </a:p>
        </p:txBody>
      </p:sp>
      <p:sp>
        <p:nvSpPr>
          <p:cNvPr id="4" name="Slide Number Placeholder 3"/>
          <p:cNvSpPr>
            <a:spLocks noGrp="1"/>
          </p:cNvSpPr>
          <p:nvPr>
            <p:ph type="sldNum" sz="quarter" idx="10"/>
          </p:nvPr>
        </p:nvSpPr>
        <p:spPr/>
        <p:txBody>
          <a:bodyPr/>
          <a:lstStyle/>
          <a:p>
            <a:fld id="{C97BBD35-0B2B-4AE8-8CCC-C6F9D2F7F5C8}" type="slidenum">
              <a:rPr lang="en-GB" smtClean="0"/>
              <a:t>11</a:t>
            </a:fld>
            <a:endParaRPr lang="en-GB"/>
          </a:p>
        </p:txBody>
      </p:sp>
    </p:spTree>
    <p:extLst>
      <p:ext uri="{BB962C8B-B14F-4D97-AF65-F5344CB8AC3E}">
        <p14:creationId xmlns:p14="http://schemas.microsoft.com/office/powerpoint/2010/main" val="148462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4E8D50-A943-4C53-A024-F3D7B072C5FB}"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102334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4E8D50-A943-4C53-A024-F3D7B072C5FB}"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2840307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4E8D50-A943-4C53-A024-F3D7B072C5FB}"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113538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4E8D50-A943-4C53-A024-F3D7B072C5FB}"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37117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4E8D50-A943-4C53-A024-F3D7B072C5FB}"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275857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4E8D50-A943-4C53-A024-F3D7B072C5FB}"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5534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4E8D50-A943-4C53-A024-F3D7B072C5FB}" type="datetimeFigureOut">
              <a:rPr lang="en-GB" smtClean="0"/>
              <a:t>14/05/2020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3197323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4E8D50-A943-4C53-A024-F3D7B072C5FB}" type="datetimeFigureOut">
              <a:rPr lang="en-GB" smtClean="0"/>
              <a:t>14/05/2020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177820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E8D50-A943-4C53-A024-F3D7B072C5FB}" type="datetimeFigureOut">
              <a:rPr lang="en-GB" smtClean="0"/>
              <a:t>14/05/2020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124799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4E8D50-A943-4C53-A024-F3D7B072C5FB}"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2438096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4E8D50-A943-4C53-A024-F3D7B072C5FB}"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1069F8-2CFB-46F0-849D-A2951ACC17F1}" type="slidenum">
              <a:rPr lang="en-GB" smtClean="0"/>
              <a:t>‹#›</a:t>
            </a:fld>
            <a:endParaRPr lang="en-GB"/>
          </a:p>
        </p:txBody>
      </p:sp>
    </p:spTree>
    <p:extLst>
      <p:ext uri="{BB962C8B-B14F-4D97-AF65-F5344CB8AC3E}">
        <p14:creationId xmlns:p14="http://schemas.microsoft.com/office/powerpoint/2010/main" val="229536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E8D50-A943-4C53-A024-F3D7B072C5FB}" type="datetimeFigureOut">
              <a:rPr lang="en-GB" smtClean="0"/>
              <a:t>14/05/2020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069F8-2CFB-46F0-849D-A2951ACC17F1}" type="slidenum">
              <a:rPr lang="en-GB" smtClean="0"/>
              <a:t>‹#›</a:t>
            </a:fld>
            <a:endParaRPr lang="en-GB"/>
          </a:p>
        </p:txBody>
      </p:sp>
    </p:spTree>
    <p:extLst>
      <p:ext uri="{BB962C8B-B14F-4D97-AF65-F5344CB8AC3E}">
        <p14:creationId xmlns:p14="http://schemas.microsoft.com/office/powerpoint/2010/main" val="4141178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ciencedirect.com/science/article/pii/S0740624X1830548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8654"/>
            <a:ext cx="9144000" cy="2387600"/>
          </a:xfrm>
        </p:spPr>
        <p:txBody>
          <a:bodyPr>
            <a:normAutofit fontScale="90000"/>
          </a:bodyPr>
          <a:lstStyle/>
          <a:p>
            <a:r>
              <a:rPr lang="en-GB" b="1" dirty="0">
                <a:solidFill>
                  <a:srgbClr val="FF0000"/>
                </a:solidFill>
              </a:rPr>
              <a:t>Becoming an excellent academic journal article reviewer</a:t>
            </a:r>
          </a:p>
        </p:txBody>
      </p:sp>
      <p:sp>
        <p:nvSpPr>
          <p:cNvPr id="3" name="Subtitle 2"/>
          <p:cNvSpPr>
            <a:spLocks noGrp="1"/>
          </p:cNvSpPr>
          <p:nvPr>
            <p:ph type="subTitle" idx="1"/>
          </p:nvPr>
        </p:nvSpPr>
        <p:spPr>
          <a:xfrm>
            <a:off x="886691" y="3509963"/>
            <a:ext cx="10418618" cy="1655762"/>
          </a:xfrm>
        </p:spPr>
        <p:txBody>
          <a:bodyPr>
            <a:noAutofit/>
          </a:bodyPr>
          <a:lstStyle/>
          <a:p>
            <a:r>
              <a:rPr lang="en-GB" sz="3200" dirty="0">
                <a:solidFill>
                  <a:srgbClr val="0070C0"/>
                </a:solidFill>
              </a:rPr>
              <a:t>Professor Paul </a:t>
            </a:r>
            <a:r>
              <a:rPr lang="en-GB" sz="3200" dirty="0" smtClean="0">
                <a:solidFill>
                  <a:srgbClr val="0070C0"/>
                </a:solidFill>
              </a:rPr>
              <a:t>Jones </a:t>
            </a:r>
          </a:p>
          <a:p>
            <a:r>
              <a:rPr lang="en-GB" sz="3200" dirty="0" smtClean="0">
                <a:solidFill>
                  <a:srgbClr val="0070C0"/>
                </a:solidFill>
              </a:rPr>
              <a:t>Swansea University</a:t>
            </a:r>
            <a:endParaRPr lang="en-GB" sz="3200" dirty="0">
              <a:solidFill>
                <a:srgbClr val="0070C0"/>
              </a:solidFill>
            </a:endParaRPr>
          </a:p>
        </p:txBody>
      </p:sp>
      <p:pic>
        <p:nvPicPr>
          <p:cNvPr id="4" name="Picture 3"/>
          <p:cNvPicPr>
            <a:picLocks noChangeAspect="1"/>
          </p:cNvPicPr>
          <p:nvPr/>
        </p:nvPicPr>
        <p:blipFill>
          <a:blip r:embed="rId2"/>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4012919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7" y="30465"/>
            <a:ext cx="11545455" cy="1143000"/>
          </a:xfrm>
        </p:spPr>
        <p:txBody>
          <a:bodyPr>
            <a:normAutofit/>
          </a:bodyPr>
          <a:lstStyle/>
          <a:p>
            <a:r>
              <a:rPr lang="en-GB" sz="2800" b="1" dirty="0">
                <a:solidFill>
                  <a:srgbClr val="FF0000"/>
                </a:solidFill>
              </a:rPr>
              <a:t>Focus of </a:t>
            </a:r>
            <a:r>
              <a:rPr lang="en-GB" sz="2800" b="1" dirty="0" smtClean="0">
                <a:solidFill>
                  <a:srgbClr val="FF0000"/>
                </a:solidFill>
              </a:rPr>
              <a:t>International Journal of Entrepreneurial Behaviour and Research</a:t>
            </a:r>
            <a:endParaRPr lang="en-GB" sz="2800" b="1" dirty="0">
              <a:solidFill>
                <a:srgbClr val="FF0000"/>
              </a:solidFill>
            </a:endParaRPr>
          </a:p>
        </p:txBody>
      </p:sp>
      <p:sp>
        <p:nvSpPr>
          <p:cNvPr id="3" name="Content Placeholder 2"/>
          <p:cNvSpPr>
            <a:spLocks noGrp="1"/>
          </p:cNvSpPr>
          <p:nvPr>
            <p:ph idx="1"/>
          </p:nvPr>
        </p:nvSpPr>
        <p:spPr>
          <a:xfrm>
            <a:off x="288465" y="792755"/>
            <a:ext cx="11580261" cy="5668739"/>
          </a:xfrm>
        </p:spPr>
        <p:txBody>
          <a:bodyPr>
            <a:noAutofit/>
          </a:bodyPr>
          <a:lstStyle/>
          <a:p>
            <a:pPr marL="0" indent="0">
              <a:lnSpc>
                <a:spcPct val="120000"/>
              </a:lnSpc>
              <a:spcBef>
                <a:spcPts val="0"/>
              </a:spcBef>
              <a:buNone/>
            </a:pPr>
            <a:r>
              <a:rPr lang="en-GB" sz="1800" i="1" dirty="0">
                <a:solidFill>
                  <a:srgbClr val="0070C0"/>
                </a:solidFill>
              </a:rPr>
              <a:t>IJEBR</a:t>
            </a:r>
            <a:r>
              <a:rPr lang="en-GB" sz="1800" dirty="0">
                <a:solidFill>
                  <a:srgbClr val="0070C0"/>
                </a:solidFill>
              </a:rPr>
              <a:t> focuses on research related to the human and social dynamics of entrepreneurship, and entrepreneurial management in small and growing organizations. The journal has an international perspective on entrepreneurship. IJEBR encourages submissions which advances human and behavioural dimensions of entrepreneurship and smaller organizations. Topics include:</a:t>
            </a:r>
          </a:p>
          <a:p>
            <a:r>
              <a:rPr lang="en-GB" sz="1800" dirty="0">
                <a:solidFill>
                  <a:srgbClr val="0070C0"/>
                </a:solidFill>
              </a:rPr>
              <a:t>Nascent entrepreneurship and new venture creation.</a:t>
            </a:r>
          </a:p>
          <a:p>
            <a:r>
              <a:rPr lang="en-GB" sz="1800" dirty="0">
                <a:solidFill>
                  <a:srgbClr val="0070C0"/>
                </a:solidFill>
              </a:rPr>
              <a:t>Management development and learning in smaller businesses.</a:t>
            </a:r>
          </a:p>
          <a:p>
            <a:r>
              <a:rPr lang="en-GB" sz="1800" dirty="0">
                <a:solidFill>
                  <a:srgbClr val="0070C0"/>
                </a:solidFill>
              </a:rPr>
              <a:t>Enterprise and entrepreneurship education, learning and careers.</a:t>
            </a:r>
          </a:p>
          <a:p>
            <a:r>
              <a:rPr lang="en-GB" sz="1800" dirty="0">
                <a:solidFill>
                  <a:srgbClr val="0070C0"/>
                </a:solidFill>
              </a:rPr>
              <a:t>Entrepreneurial psychology and cognition.</a:t>
            </a:r>
          </a:p>
          <a:p>
            <a:r>
              <a:rPr lang="en-GB" sz="1800" dirty="0">
                <a:solidFill>
                  <a:srgbClr val="0070C0"/>
                </a:solidFill>
              </a:rPr>
              <a:t>Management and transition in smaller, growing and family-owned enterprises.</a:t>
            </a:r>
          </a:p>
          <a:p>
            <a:r>
              <a:rPr lang="en-GB" sz="1800" dirty="0">
                <a:solidFill>
                  <a:srgbClr val="0070C0"/>
                </a:solidFill>
              </a:rPr>
              <a:t>Corporate entrepreneurship and venturing.</a:t>
            </a:r>
          </a:p>
          <a:p>
            <a:r>
              <a:rPr lang="en-GB" sz="1800" dirty="0">
                <a:solidFill>
                  <a:srgbClr val="0070C0"/>
                </a:solidFill>
              </a:rPr>
              <a:t>Entrepreneurial teams, management and organizations.</a:t>
            </a:r>
          </a:p>
          <a:p>
            <a:r>
              <a:rPr lang="en-GB" sz="1800" dirty="0">
                <a:solidFill>
                  <a:srgbClr val="0070C0"/>
                </a:solidFill>
              </a:rPr>
              <a:t>Social, sustainable and informal entrepreneurship.</a:t>
            </a:r>
          </a:p>
          <a:p>
            <a:r>
              <a:rPr lang="en-GB" sz="1800" dirty="0">
                <a:solidFill>
                  <a:srgbClr val="0070C0"/>
                </a:solidFill>
              </a:rPr>
              <a:t>National and international policy, historical and cultural studies in entrepreneurship.</a:t>
            </a:r>
          </a:p>
          <a:p>
            <a:r>
              <a:rPr lang="en-GB" sz="1800" dirty="0">
                <a:solidFill>
                  <a:srgbClr val="0070C0"/>
                </a:solidFill>
              </a:rPr>
              <a:t>Gender, minority and ethnic entrepreneurship.</a:t>
            </a:r>
          </a:p>
          <a:p>
            <a:r>
              <a:rPr lang="en-GB" sz="1800" dirty="0">
                <a:solidFill>
                  <a:srgbClr val="0070C0"/>
                </a:solidFill>
              </a:rPr>
              <a:t>Innovative research methods and theoretical development in entrepreneurship.</a:t>
            </a:r>
          </a:p>
          <a:p>
            <a:r>
              <a:rPr lang="en-GB" sz="1800" dirty="0">
                <a:solidFill>
                  <a:srgbClr val="0070C0"/>
                </a:solidFill>
              </a:rPr>
              <a:t>Resourcing and managing innovation in entrepreneurial ventures.</a:t>
            </a:r>
          </a:p>
          <a:p>
            <a:endParaRPr lang="en-GB" sz="1800" dirty="0">
              <a:solidFill>
                <a:srgbClr val="0070C0"/>
              </a:solidFill>
            </a:endParaRPr>
          </a:p>
        </p:txBody>
      </p:sp>
      <p:sp>
        <p:nvSpPr>
          <p:cNvPr id="5" name="Slide Number Placeholder 4"/>
          <p:cNvSpPr>
            <a:spLocks noGrp="1"/>
          </p:cNvSpPr>
          <p:nvPr>
            <p:ph type="sldNum" sz="quarter" idx="12"/>
          </p:nvPr>
        </p:nvSpPr>
        <p:spPr/>
        <p:txBody>
          <a:bodyPr/>
          <a:lstStyle/>
          <a:p>
            <a:fld id="{D3AD4765-A7C3-47F0-A094-C780E1FE004F}" type="slidenum">
              <a:rPr lang="en-GB" smtClean="0"/>
              <a:t>10</a:t>
            </a:fld>
            <a:endParaRPr lang="en-GB"/>
          </a:p>
        </p:txBody>
      </p:sp>
      <p:pic>
        <p:nvPicPr>
          <p:cNvPr id="6" name="Picture 5"/>
          <p:cNvPicPr>
            <a:picLocks noChangeAspect="1"/>
          </p:cNvPicPr>
          <p:nvPr/>
        </p:nvPicPr>
        <p:blipFill>
          <a:blip r:embed="rId2"/>
          <a:stretch>
            <a:fillRect/>
          </a:stretch>
        </p:blipFill>
        <p:spPr>
          <a:xfrm>
            <a:off x="10215418" y="2382981"/>
            <a:ext cx="1971692" cy="2727507"/>
          </a:xfrm>
          <a:prstGeom prst="rect">
            <a:avLst/>
          </a:prstGeom>
        </p:spPr>
      </p:pic>
    </p:spTree>
    <p:extLst>
      <p:ext uri="{BB962C8B-B14F-4D97-AF65-F5344CB8AC3E}">
        <p14:creationId xmlns:p14="http://schemas.microsoft.com/office/powerpoint/2010/main" val="43385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600" y="27856"/>
            <a:ext cx="5832648" cy="1143000"/>
          </a:xfrm>
        </p:spPr>
        <p:txBody>
          <a:bodyPr>
            <a:normAutofit/>
          </a:bodyPr>
          <a:lstStyle/>
          <a:p>
            <a:r>
              <a:rPr lang="en-GB" sz="3200" b="1" dirty="0">
                <a:solidFill>
                  <a:srgbClr val="FF0000"/>
                </a:solidFill>
              </a:rPr>
              <a:t>The IJEBR Journal review process</a:t>
            </a:r>
          </a:p>
        </p:txBody>
      </p:sp>
      <p:sp>
        <p:nvSpPr>
          <p:cNvPr id="6" name="TextBox 5"/>
          <p:cNvSpPr txBox="1"/>
          <p:nvPr/>
        </p:nvSpPr>
        <p:spPr>
          <a:xfrm>
            <a:off x="2565630" y="1259468"/>
            <a:ext cx="2160240" cy="369332"/>
          </a:xfrm>
          <a:prstGeom prst="rect">
            <a:avLst/>
          </a:prstGeom>
          <a:noFill/>
          <a:ln>
            <a:solidFill>
              <a:schemeClr val="tx1"/>
            </a:solidFill>
          </a:ln>
        </p:spPr>
        <p:txBody>
          <a:bodyPr wrap="square" rtlCol="0">
            <a:spAutoFit/>
          </a:bodyPr>
          <a:lstStyle/>
          <a:p>
            <a:pPr algn="ctr"/>
            <a:r>
              <a:rPr lang="en-GB" dirty="0">
                <a:solidFill>
                  <a:srgbClr val="0070C0"/>
                </a:solidFill>
              </a:rPr>
              <a:t>A paper is submitted</a:t>
            </a:r>
          </a:p>
        </p:txBody>
      </p:sp>
      <p:sp>
        <p:nvSpPr>
          <p:cNvPr id="9" name="TextBox 8"/>
          <p:cNvSpPr txBox="1"/>
          <p:nvPr/>
        </p:nvSpPr>
        <p:spPr>
          <a:xfrm>
            <a:off x="2207568" y="2123564"/>
            <a:ext cx="1908212" cy="923330"/>
          </a:xfrm>
          <a:prstGeom prst="rect">
            <a:avLst/>
          </a:prstGeom>
          <a:noFill/>
          <a:ln>
            <a:solidFill>
              <a:schemeClr val="tx1"/>
            </a:solidFill>
          </a:ln>
        </p:spPr>
        <p:txBody>
          <a:bodyPr wrap="square" rtlCol="0">
            <a:spAutoFit/>
          </a:bodyPr>
          <a:lstStyle/>
          <a:p>
            <a:pPr algn="ctr"/>
            <a:r>
              <a:rPr lang="en-GB" dirty="0">
                <a:solidFill>
                  <a:srgbClr val="0070C0"/>
                </a:solidFill>
              </a:rPr>
              <a:t>Assessed by Editor and Guest Review Editor</a:t>
            </a:r>
          </a:p>
        </p:txBody>
      </p:sp>
      <p:cxnSp>
        <p:nvCxnSpPr>
          <p:cNvPr id="11" name="Straight Arrow Connector 10"/>
          <p:cNvCxnSpPr>
            <a:stCxn id="9" idx="3"/>
          </p:cNvCxnSpPr>
          <p:nvPr/>
        </p:nvCxnSpPr>
        <p:spPr>
          <a:xfrm flipV="1">
            <a:off x="4115780" y="2446731"/>
            <a:ext cx="1332148" cy="138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47928" y="2214343"/>
            <a:ext cx="1872208" cy="646331"/>
          </a:xfrm>
          <a:prstGeom prst="rect">
            <a:avLst/>
          </a:prstGeom>
          <a:noFill/>
          <a:ln>
            <a:solidFill>
              <a:schemeClr val="tx1"/>
            </a:solidFill>
          </a:ln>
        </p:spPr>
        <p:txBody>
          <a:bodyPr wrap="square" rtlCol="0">
            <a:spAutoFit/>
          </a:bodyPr>
          <a:lstStyle/>
          <a:p>
            <a:r>
              <a:rPr lang="en-GB" dirty="0">
                <a:solidFill>
                  <a:srgbClr val="0070C0"/>
                </a:solidFill>
              </a:rPr>
              <a:t>90% rejection rate</a:t>
            </a:r>
          </a:p>
        </p:txBody>
      </p:sp>
      <p:cxnSp>
        <p:nvCxnSpPr>
          <p:cNvPr id="14" name="Straight Arrow Connector 13"/>
          <p:cNvCxnSpPr/>
          <p:nvPr/>
        </p:nvCxnSpPr>
        <p:spPr>
          <a:xfrm>
            <a:off x="2639616" y="3046894"/>
            <a:ext cx="0" cy="4448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3"/>
          </p:cNvCxnSpPr>
          <p:nvPr/>
        </p:nvCxnSpPr>
        <p:spPr>
          <a:xfrm>
            <a:off x="4115780" y="2585230"/>
            <a:ext cx="979890" cy="632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57892" y="3521035"/>
            <a:ext cx="1656184" cy="646331"/>
          </a:xfrm>
          <a:prstGeom prst="rect">
            <a:avLst/>
          </a:prstGeom>
          <a:noFill/>
          <a:ln>
            <a:solidFill>
              <a:schemeClr val="tx1"/>
            </a:solidFill>
          </a:ln>
        </p:spPr>
        <p:txBody>
          <a:bodyPr wrap="square" rtlCol="0">
            <a:spAutoFit/>
          </a:bodyPr>
          <a:lstStyle/>
          <a:p>
            <a:r>
              <a:rPr lang="en-GB" dirty="0">
                <a:solidFill>
                  <a:srgbClr val="0070C0"/>
                </a:solidFill>
              </a:rPr>
              <a:t>Qualitative </a:t>
            </a:r>
          </a:p>
          <a:p>
            <a:r>
              <a:rPr lang="en-GB" dirty="0">
                <a:solidFill>
                  <a:srgbClr val="0070C0"/>
                </a:solidFill>
              </a:rPr>
              <a:t>Co-Editor</a:t>
            </a:r>
          </a:p>
        </p:txBody>
      </p:sp>
      <p:sp>
        <p:nvSpPr>
          <p:cNvPr id="19" name="TextBox 18"/>
          <p:cNvSpPr txBox="1"/>
          <p:nvPr/>
        </p:nvSpPr>
        <p:spPr>
          <a:xfrm>
            <a:off x="4403256" y="3237880"/>
            <a:ext cx="1728192" cy="646331"/>
          </a:xfrm>
          <a:prstGeom prst="rect">
            <a:avLst/>
          </a:prstGeom>
          <a:noFill/>
          <a:ln>
            <a:solidFill>
              <a:schemeClr val="tx1"/>
            </a:solidFill>
          </a:ln>
        </p:spPr>
        <p:txBody>
          <a:bodyPr wrap="square" rtlCol="0">
            <a:spAutoFit/>
          </a:bodyPr>
          <a:lstStyle/>
          <a:p>
            <a:r>
              <a:rPr lang="en-GB" dirty="0">
                <a:solidFill>
                  <a:srgbClr val="0070C0"/>
                </a:solidFill>
              </a:rPr>
              <a:t>Quantitative </a:t>
            </a:r>
          </a:p>
          <a:p>
            <a:r>
              <a:rPr lang="en-GB" dirty="0">
                <a:solidFill>
                  <a:srgbClr val="0070C0"/>
                </a:solidFill>
              </a:rPr>
              <a:t>Co-Editor</a:t>
            </a:r>
          </a:p>
        </p:txBody>
      </p:sp>
      <p:cxnSp>
        <p:nvCxnSpPr>
          <p:cNvPr id="5" name="Straight Arrow Connector 4"/>
          <p:cNvCxnSpPr>
            <a:stCxn id="19" idx="3"/>
          </p:cNvCxnSpPr>
          <p:nvPr/>
        </p:nvCxnSpPr>
        <p:spPr>
          <a:xfrm>
            <a:off x="6131448" y="3561046"/>
            <a:ext cx="2124792" cy="323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914076" y="4005064"/>
            <a:ext cx="4342164" cy="261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256240" y="3844201"/>
            <a:ext cx="1296144" cy="646331"/>
          </a:xfrm>
          <a:prstGeom prst="rect">
            <a:avLst/>
          </a:prstGeom>
          <a:noFill/>
          <a:ln>
            <a:solidFill>
              <a:schemeClr val="accent1"/>
            </a:solidFill>
          </a:ln>
        </p:spPr>
        <p:txBody>
          <a:bodyPr wrap="square" rtlCol="0">
            <a:spAutoFit/>
          </a:bodyPr>
          <a:lstStyle/>
          <a:p>
            <a:pPr algn="ctr"/>
            <a:r>
              <a:rPr lang="en-GB" dirty="0">
                <a:solidFill>
                  <a:srgbClr val="0070C0"/>
                </a:solidFill>
              </a:rPr>
              <a:t>Possibly Reject</a:t>
            </a:r>
          </a:p>
        </p:txBody>
      </p:sp>
      <p:cxnSp>
        <p:nvCxnSpPr>
          <p:cNvPr id="17" name="Straight Arrow Connector 16"/>
          <p:cNvCxnSpPr/>
          <p:nvPr/>
        </p:nvCxnSpPr>
        <p:spPr>
          <a:xfrm>
            <a:off x="2765630" y="4167365"/>
            <a:ext cx="396044" cy="4229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9" idx="2"/>
          </p:cNvCxnSpPr>
          <p:nvPr/>
        </p:nvCxnSpPr>
        <p:spPr>
          <a:xfrm flipH="1">
            <a:off x="4853862" y="3884211"/>
            <a:ext cx="413490" cy="706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79576" y="4571092"/>
            <a:ext cx="3672408" cy="369332"/>
          </a:xfrm>
          <a:prstGeom prst="rect">
            <a:avLst/>
          </a:prstGeom>
          <a:noFill/>
          <a:ln>
            <a:solidFill>
              <a:schemeClr val="accent1"/>
            </a:solidFill>
          </a:ln>
        </p:spPr>
        <p:txBody>
          <a:bodyPr wrap="square" rtlCol="0">
            <a:spAutoFit/>
          </a:bodyPr>
          <a:lstStyle/>
          <a:p>
            <a:pPr algn="ctr"/>
            <a:r>
              <a:rPr lang="en-GB" dirty="0">
                <a:solidFill>
                  <a:srgbClr val="0070C0"/>
                </a:solidFill>
              </a:rPr>
              <a:t>Send to </a:t>
            </a:r>
            <a:r>
              <a:rPr lang="en-GB" dirty="0" smtClean="0">
                <a:solidFill>
                  <a:srgbClr val="0070C0"/>
                </a:solidFill>
              </a:rPr>
              <a:t>2/3 </a:t>
            </a:r>
            <a:r>
              <a:rPr lang="en-GB" dirty="0">
                <a:solidFill>
                  <a:srgbClr val="0070C0"/>
                </a:solidFill>
              </a:rPr>
              <a:t>Reviewers</a:t>
            </a:r>
          </a:p>
        </p:txBody>
      </p:sp>
      <p:cxnSp>
        <p:nvCxnSpPr>
          <p:cNvPr id="15" name="Straight Arrow Connector 14"/>
          <p:cNvCxnSpPr>
            <a:stCxn id="24" idx="2"/>
          </p:cNvCxnSpPr>
          <p:nvPr/>
        </p:nvCxnSpPr>
        <p:spPr>
          <a:xfrm>
            <a:off x="4115780" y="4940425"/>
            <a:ext cx="0" cy="2744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279576" y="5214884"/>
            <a:ext cx="3672408" cy="646331"/>
          </a:xfrm>
          <a:prstGeom prst="rect">
            <a:avLst/>
          </a:prstGeom>
          <a:noFill/>
          <a:ln>
            <a:solidFill>
              <a:schemeClr val="accent1"/>
            </a:solidFill>
          </a:ln>
        </p:spPr>
        <p:txBody>
          <a:bodyPr wrap="square" rtlCol="0">
            <a:spAutoFit/>
          </a:bodyPr>
          <a:lstStyle/>
          <a:p>
            <a:r>
              <a:rPr lang="en-GB" dirty="0">
                <a:solidFill>
                  <a:srgbClr val="0070C0"/>
                </a:solidFill>
              </a:rPr>
              <a:t>Decision is made by Co-Editor on the reviewers returned</a:t>
            </a:r>
          </a:p>
        </p:txBody>
      </p:sp>
      <p:cxnSp>
        <p:nvCxnSpPr>
          <p:cNvPr id="26" name="Straight Arrow Connector 25"/>
          <p:cNvCxnSpPr/>
          <p:nvPr/>
        </p:nvCxnSpPr>
        <p:spPr>
          <a:xfrm>
            <a:off x="2639616" y="1628800"/>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2" idx="0"/>
            <a:endCxn id="6" idx="3"/>
          </p:cNvCxnSpPr>
          <p:nvPr/>
        </p:nvCxnSpPr>
        <p:spPr>
          <a:xfrm flipH="1" flipV="1">
            <a:off x="4725870" y="1444134"/>
            <a:ext cx="1658162" cy="77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431704" y="5861215"/>
            <a:ext cx="0" cy="1941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207568" y="6055413"/>
            <a:ext cx="3672408" cy="369332"/>
          </a:xfrm>
          <a:prstGeom prst="rect">
            <a:avLst/>
          </a:prstGeom>
          <a:noFill/>
          <a:ln>
            <a:solidFill>
              <a:schemeClr val="accent1"/>
            </a:solidFill>
          </a:ln>
        </p:spPr>
        <p:txBody>
          <a:bodyPr wrap="square" rtlCol="0">
            <a:spAutoFit/>
          </a:bodyPr>
          <a:lstStyle/>
          <a:p>
            <a:pPr algn="ctr"/>
            <a:r>
              <a:rPr lang="en-GB" dirty="0">
                <a:solidFill>
                  <a:srgbClr val="0070C0"/>
                </a:solidFill>
              </a:rPr>
              <a:t>Decision Reached to accept or revise</a:t>
            </a:r>
          </a:p>
        </p:txBody>
      </p:sp>
      <p:cxnSp>
        <p:nvCxnSpPr>
          <p:cNvPr id="38" name="Elbow Connector 37"/>
          <p:cNvCxnSpPr>
            <a:stCxn id="36" idx="1"/>
          </p:cNvCxnSpPr>
          <p:nvPr/>
        </p:nvCxnSpPr>
        <p:spPr>
          <a:xfrm rot="10800000">
            <a:off x="1775521" y="1444136"/>
            <a:ext cx="432049" cy="479594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6" idx="1"/>
          </p:cNvCxnSpPr>
          <p:nvPr/>
        </p:nvCxnSpPr>
        <p:spPr>
          <a:xfrm>
            <a:off x="1847528" y="1444134"/>
            <a:ext cx="7181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D3AD4765-A7C3-47F0-A094-C780E1FE004F}" type="slidenum">
              <a:rPr lang="en-GB" smtClean="0"/>
              <a:t>11</a:t>
            </a:fld>
            <a:endParaRPr lang="en-GB"/>
          </a:p>
        </p:txBody>
      </p:sp>
      <p:pic>
        <p:nvPicPr>
          <p:cNvPr id="27" name="Picture 2" descr="International Journal of Entrepreneurial Behavior &amp; Resear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2113" y="0"/>
            <a:ext cx="1092610" cy="1511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228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86220"/>
          </a:xfrm>
        </p:spPr>
        <p:txBody>
          <a:bodyPr>
            <a:normAutofit fontScale="90000"/>
          </a:bodyPr>
          <a:lstStyle/>
          <a:p>
            <a:pPr algn="ctr"/>
            <a:r>
              <a:rPr lang="en-GB" b="1" dirty="0">
                <a:solidFill>
                  <a:srgbClr val="FF0000"/>
                </a:solidFill>
              </a:rPr>
              <a:t>A Taxonomy of Journal Reviewer </a:t>
            </a:r>
            <a:r>
              <a:rPr lang="en-GB" b="1" dirty="0" smtClean="0">
                <a:solidFill>
                  <a:srgbClr val="FF0000"/>
                </a:solidFill>
              </a:rPr>
              <a:t>Types</a:t>
            </a:r>
            <a:endParaRPr lang="en-GB" b="1" dirty="0">
              <a:solidFill>
                <a:srgbClr val="FF0000"/>
              </a:solidFill>
            </a:endParaRPr>
          </a:p>
        </p:txBody>
      </p:sp>
      <p:sp>
        <p:nvSpPr>
          <p:cNvPr id="4" name="Rectangle 3"/>
          <p:cNvSpPr/>
          <p:nvPr/>
        </p:nvSpPr>
        <p:spPr>
          <a:xfrm>
            <a:off x="304799" y="751344"/>
            <a:ext cx="11462327" cy="5262979"/>
          </a:xfrm>
          <a:prstGeom prst="rect">
            <a:avLst/>
          </a:prstGeom>
        </p:spPr>
        <p:txBody>
          <a:bodyPr wrap="square">
            <a:spAutoFit/>
          </a:bodyPr>
          <a:lstStyle/>
          <a:p>
            <a:r>
              <a:rPr lang="en-GB" sz="2400" dirty="0">
                <a:solidFill>
                  <a:srgbClr val="0070C0"/>
                </a:solidFill>
              </a:rPr>
              <a:t>The</a:t>
            </a:r>
            <a:r>
              <a:rPr lang="en-GB" sz="2400" b="1" dirty="0">
                <a:solidFill>
                  <a:srgbClr val="0070C0"/>
                </a:solidFill>
              </a:rPr>
              <a:t> </a:t>
            </a:r>
            <a:r>
              <a:rPr lang="en-GB" sz="2400" b="1" dirty="0" smtClean="0">
                <a:solidFill>
                  <a:srgbClr val="0070C0"/>
                </a:solidFill>
              </a:rPr>
              <a:t>Expert </a:t>
            </a:r>
            <a:r>
              <a:rPr lang="en-GB" sz="2400" b="1" dirty="0">
                <a:solidFill>
                  <a:srgbClr val="0070C0"/>
                </a:solidFill>
              </a:rPr>
              <a:t>R</a:t>
            </a:r>
            <a:r>
              <a:rPr lang="en-GB" sz="2400" b="1" dirty="0" smtClean="0">
                <a:solidFill>
                  <a:srgbClr val="0070C0"/>
                </a:solidFill>
              </a:rPr>
              <a:t>eviewer</a:t>
            </a:r>
            <a:r>
              <a:rPr lang="en-GB" sz="2400" dirty="0">
                <a:solidFill>
                  <a:srgbClr val="0070C0"/>
                </a:solidFill>
              </a:rPr>
              <a:t>: has a detailed subject knowledge of the theory in this area. Has published widely and is highly cited. Is recognised as an international world leading </a:t>
            </a:r>
            <a:r>
              <a:rPr lang="en-GB" sz="2400" dirty="0" smtClean="0">
                <a:solidFill>
                  <a:srgbClr val="0070C0"/>
                </a:solidFill>
              </a:rPr>
              <a:t>elite expert </a:t>
            </a:r>
            <a:r>
              <a:rPr lang="en-GB" sz="2400" dirty="0">
                <a:solidFill>
                  <a:srgbClr val="0070C0"/>
                </a:solidFill>
              </a:rPr>
              <a:t>in this area. Availability is limited and typically works </a:t>
            </a:r>
            <a:r>
              <a:rPr lang="en-GB" sz="2400" dirty="0" smtClean="0">
                <a:solidFill>
                  <a:srgbClr val="0070C0"/>
                </a:solidFill>
              </a:rPr>
              <a:t>only with </a:t>
            </a:r>
            <a:r>
              <a:rPr lang="en-GB" sz="2400" dirty="0">
                <a:solidFill>
                  <a:srgbClr val="0070C0"/>
                </a:solidFill>
              </a:rPr>
              <a:t>high ranking journals only.</a:t>
            </a:r>
          </a:p>
          <a:p>
            <a:r>
              <a:rPr lang="en-GB" sz="2400" dirty="0">
                <a:solidFill>
                  <a:srgbClr val="0070C0"/>
                </a:solidFill>
              </a:rPr>
              <a:t>The</a:t>
            </a:r>
            <a:r>
              <a:rPr lang="en-GB" sz="2400" b="1" dirty="0">
                <a:solidFill>
                  <a:srgbClr val="0070C0"/>
                </a:solidFill>
              </a:rPr>
              <a:t> </a:t>
            </a:r>
            <a:r>
              <a:rPr lang="en-GB" sz="2400" b="1" dirty="0" smtClean="0">
                <a:solidFill>
                  <a:srgbClr val="0070C0"/>
                </a:solidFill>
              </a:rPr>
              <a:t>Associated </a:t>
            </a:r>
            <a:r>
              <a:rPr lang="en-GB" sz="2400" b="1" dirty="0">
                <a:solidFill>
                  <a:srgbClr val="0070C0"/>
                </a:solidFill>
              </a:rPr>
              <a:t>R</a:t>
            </a:r>
            <a:r>
              <a:rPr lang="en-GB" sz="2400" b="1" dirty="0" smtClean="0">
                <a:solidFill>
                  <a:srgbClr val="0070C0"/>
                </a:solidFill>
              </a:rPr>
              <a:t>eviewer</a:t>
            </a:r>
            <a:r>
              <a:rPr lang="en-GB" sz="2400" dirty="0">
                <a:solidFill>
                  <a:srgbClr val="0070C0"/>
                </a:solidFill>
              </a:rPr>
              <a:t>: can be a subject expert or competent reviewer. Is associated with a learned society and journal (editorial board member) and is asked to regularly review for a specific </a:t>
            </a:r>
            <a:r>
              <a:rPr lang="en-GB" sz="2400" dirty="0" smtClean="0">
                <a:solidFill>
                  <a:srgbClr val="0070C0"/>
                </a:solidFill>
              </a:rPr>
              <a:t>journal</a:t>
            </a:r>
            <a:r>
              <a:rPr lang="en-GB" sz="2400" dirty="0">
                <a:solidFill>
                  <a:srgbClr val="0070C0"/>
                </a:solidFill>
              </a:rPr>
              <a:t> </a:t>
            </a:r>
            <a:r>
              <a:rPr lang="en-GB" sz="2400" dirty="0" smtClean="0">
                <a:solidFill>
                  <a:srgbClr val="0070C0"/>
                </a:solidFill>
              </a:rPr>
              <a:t>often in a range of areas.</a:t>
            </a:r>
            <a:endParaRPr lang="en-GB" sz="2400" dirty="0">
              <a:solidFill>
                <a:srgbClr val="0070C0"/>
              </a:solidFill>
            </a:endParaRPr>
          </a:p>
          <a:p>
            <a:r>
              <a:rPr lang="en-GB" sz="2400" dirty="0">
                <a:solidFill>
                  <a:srgbClr val="0070C0"/>
                </a:solidFill>
              </a:rPr>
              <a:t>The</a:t>
            </a:r>
            <a:r>
              <a:rPr lang="en-GB" sz="2400" b="1" dirty="0">
                <a:solidFill>
                  <a:srgbClr val="0070C0"/>
                </a:solidFill>
              </a:rPr>
              <a:t> </a:t>
            </a:r>
            <a:r>
              <a:rPr lang="en-GB" sz="2400" b="1" dirty="0" smtClean="0">
                <a:solidFill>
                  <a:srgbClr val="0070C0"/>
                </a:solidFill>
              </a:rPr>
              <a:t>Competent </a:t>
            </a:r>
            <a:r>
              <a:rPr lang="en-GB" sz="2400" b="1" dirty="0">
                <a:solidFill>
                  <a:srgbClr val="0070C0"/>
                </a:solidFill>
              </a:rPr>
              <a:t>R</a:t>
            </a:r>
            <a:r>
              <a:rPr lang="en-GB" sz="2400" b="1" dirty="0" smtClean="0">
                <a:solidFill>
                  <a:srgbClr val="0070C0"/>
                </a:solidFill>
              </a:rPr>
              <a:t>eviewer</a:t>
            </a:r>
            <a:r>
              <a:rPr lang="en-GB" sz="2400" dirty="0">
                <a:solidFill>
                  <a:srgbClr val="0070C0"/>
                </a:solidFill>
              </a:rPr>
              <a:t>: has published in this area and has general knowledge in the field. Is regarded as a competent and reliable reviewer and will </a:t>
            </a:r>
            <a:r>
              <a:rPr lang="en-GB" sz="2400" dirty="0" smtClean="0">
                <a:solidFill>
                  <a:srgbClr val="0070C0"/>
                </a:solidFill>
              </a:rPr>
              <a:t>regularly review </a:t>
            </a:r>
            <a:r>
              <a:rPr lang="en-GB" sz="2400" dirty="0">
                <a:solidFill>
                  <a:srgbClr val="0070C0"/>
                </a:solidFill>
              </a:rPr>
              <a:t>for a range of journals.</a:t>
            </a:r>
          </a:p>
          <a:p>
            <a:r>
              <a:rPr lang="en-GB" sz="2400" dirty="0">
                <a:solidFill>
                  <a:srgbClr val="0070C0"/>
                </a:solidFill>
              </a:rPr>
              <a:t>The</a:t>
            </a:r>
            <a:r>
              <a:rPr lang="en-GB" sz="2400" b="1" dirty="0">
                <a:solidFill>
                  <a:srgbClr val="0070C0"/>
                </a:solidFill>
              </a:rPr>
              <a:t> Nascent Reviewer</a:t>
            </a:r>
            <a:r>
              <a:rPr lang="en-GB" sz="2400" dirty="0">
                <a:solidFill>
                  <a:srgbClr val="0070C0"/>
                </a:solidFill>
              </a:rPr>
              <a:t>: an early career academic who has limited reviewing experience and is seeking to develop their reviewing </a:t>
            </a:r>
            <a:r>
              <a:rPr lang="en-GB" sz="2400" dirty="0" smtClean="0">
                <a:solidFill>
                  <a:srgbClr val="0070C0"/>
                </a:solidFill>
              </a:rPr>
              <a:t>expertise, networks </a:t>
            </a:r>
            <a:r>
              <a:rPr lang="en-GB" sz="2400" dirty="0">
                <a:solidFill>
                  <a:srgbClr val="0070C0"/>
                </a:solidFill>
              </a:rPr>
              <a:t>and experience.</a:t>
            </a:r>
          </a:p>
          <a:p>
            <a:r>
              <a:rPr lang="en-GB" sz="2400" dirty="0">
                <a:solidFill>
                  <a:srgbClr val="0070C0"/>
                </a:solidFill>
              </a:rPr>
              <a:t>The</a:t>
            </a:r>
            <a:r>
              <a:rPr lang="en-GB" sz="2400" b="1" dirty="0">
                <a:solidFill>
                  <a:srgbClr val="0070C0"/>
                </a:solidFill>
              </a:rPr>
              <a:t> Disconnected Reviewer</a:t>
            </a:r>
            <a:r>
              <a:rPr lang="en-GB" sz="2400" dirty="0">
                <a:solidFill>
                  <a:srgbClr val="0070C0"/>
                </a:solidFill>
              </a:rPr>
              <a:t>: Regularly refuses to review and when they do connect they provide a limited or poor quality review which </a:t>
            </a:r>
            <a:r>
              <a:rPr lang="en-GB" sz="2400" dirty="0" smtClean="0">
                <a:solidFill>
                  <a:srgbClr val="0070C0"/>
                </a:solidFill>
              </a:rPr>
              <a:t>is typically </a:t>
            </a:r>
            <a:r>
              <a:rPr lang="en-GB" sz="2400" dirty="0">
                <a:solidFill>
                  <a:srgbClr val="0070C0"/>
                </a:solidFill>
              </a:rPr>
              <a:t>discounted.</a:t>
            </a:r>
          </a:p>
        </p:txBody>
      </p:sp>
      <p:pic>
        <p:nvPicPr>
          <p:cNvPr id="5" name="Picture 4"/>
          <p:cNvPicPr>
            <a:picLocks noChangeAspect="1"/>
          </p:cNvPicPr>
          <p:nvPr/>
        </p:nvPicPr>
        <p:blipFill>
          <a:blip r:embed="rId2"/>
          <a:stretch>
            <a:fillRect/>
          </a:stretch>
        </p:blipFill>
        <p:spPr>
          <a:xfrm>
            <a:off x="5892800" y="6049818"/>
            <a:ext cx="808182" cy="808182"/>
          </a:xfrm>
          <a:prstGeom prst="rect">
            <a:avLst/>
          </a:prstGeom>
        </p:spPr>
      </p:pic>
    </p:spTree>
    <p:extLst>
      <p:ext uri="{BB962C8B-B14F-4D97-AF65-F5344CB8AC3E}">
        <p14:creationId xmlns:p14="http://schemas.microsoft.com/office/powerpoint/2010/main" val="1760574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Reviewer Development</a:t>
            </a:r>
          </a:p>
        </p:txBody>
      </p:sp>
      <p:sp>
        <p:nvSpPr>
          <p:cNvPr id="4" name="TextBox 3"/>
          <p:cNvSpPr txBox="1"/>
          <p:nvPr/>
        </p:nvSpPr>
        <p:spPr>
          <a:xfrm>
            <a:off x="369455" y="2170545"/>
            <a:ext cx="2115127" cy="1884219"/>
          </a:xfrm>
          <a:prstGeom prst="rect">
            <a:avLst/>
          </a:prstGeom>
          <a:noFill/>
          <a:ln>
            <a:solidFill>
              <a:schemeClr val="tx1"/>
            </a:solidFill>
          </a:ln>
        </p:spPr>
        <p:txBody>
          <a:bodyPr wrap="square" rtlCol="0">
            <a:spAutoFit/>
          </a:bodyPr>
          <a:lstStyle/>
          <a:p>
            <a:endParaRPr lang="en-GB" dirty="0"/>
          </a:p>
        </p:txBody>
      </p:sp>
      <p:sp>
        <p:nvSpPr>
          <p:cNvPr id="6" name="TextBox 5"/>
          <p:cNvSpPr txBox="1"/>
          <p:nvPr/>
        </p:nvSpPr>
        <p:spPr>
          <a:xfrm>
            <a:off x="3169920" y="2170545"/>
            <a:ext cx="2082800" cy="1884219"/>
          </a:xfrm>
          <a:prstGeom prst="rect">
            <a:avLst/>
          </a:prstGeom>
          <a:noFill/>
          <a:ln>
            <a:solidFill>
              <a:schemeClr val="tx1"/>
            </a:solidFill>
          </a:ln>
        </p:spPr>
        <p:txBody>
          <a:bodyPr wrap="square" rtlCol="0">
            <a:spAutoFit/>
          </a:bodyPr>
          <a:lstStyle/>
          <a:p>
            <a:endParaRPr lang="en-GB" dirty="0"/>
          </a:p>
        </p:txBody>
      </p:sp>
      <p:sp>
        <p:nvSpPr>
          <p:cNvPr id="7" name="TextBox 6"/>
          <p:cNvSpPr txBox="1"/>
          <p:nvPr/>
        </p:nvSpPr>
        <p:spPr>
          <a:xfrm>
            <a:off x="5938058" y="2170545"/>
            <a:ext cx="1971040" cy="1884219"/>
          </a:xfrm>
          <a:prstGeom prst="rect">
            <a:avLst/>
          </a:prstGeom>
          <a:noFill/>
          <a:ln>
            <a:solidFill>
              <a:schemeClr val="tx1"/>
            </a:solidFill>
          </a:ln>
        </p:spPr>
        <p:txBody>
          <a:bodyPr wrap="square" rtlCol="0">
            <a:spAutoFit/>
          </a:bodyPr>
          <a:lstStyle/>
          <a:p>
            <a:endParaRPr lang="en-GB" dirty="0"/>
          </a:p>
        </p:txBody>
      </p:sp>
      <p:sp>
        <p:nvSpPr>
          <p:cNvPr id="9" name="TextBox 8"/>
          <p:cNvSpPr txBox="1"/>
          <p:nvPr/>
        </p:nvSpPr>
        <p:spPr>
          <a:xfrm>
            <a:off x="9255760" y="2170544"/>
            <a:ext cx="1706880" cy="1884219"/>
          </a:xfrm>
          <a:prstGeom prst="rect">
            <a:avLst/>
          </a:prstGeom>
          <a:noFill/>
          <a:ln>
            <a:solidFill>
              <a:schemeClr val="accent1">
                <a:shade val="50000"/>
              </a:schemeClr>
            </a:solidFill>
          </a:ln>
        </p:spPr>
        <p:txBody>
          <a:bodyPr wrap="square" rtlCol="0">
            <a:spAutoFit/>
          </a:bodyPr>
          <a:lstStyle/>
          <a:p>
            <a:endParaRPr lang="en-GB" dirty="0"/>
          </a:p>
        </p:txBody>
      </p:sp>
      <p:sp>
        <p:nvSpPr>
          <p:cNvPr id="11" name="Right Arrow 10"/>
          <p:cNvSpPr/>
          <p:nvPr/>
        </p:nvSpPr>
        <p:spPr>
          <a:xfrm>
            <a:off x="2484582" y="2915920"/>
            <a:ext cx="685338" cy="355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5252720" y="2926080"/>
            <a:ext cx="685338" cy="325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a:off x="7921105" y="2987040"/>
            <a:ext cx="1346662" cy="2844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701040" y="2346960"/>
            <a:ext cx="1666240" cy="584775"/>
          </a:xfrm>
          <a:prstGeom prst="rect">
            <a:avLst/>
          </a:prstGeom>
          <a:noFill/>
        </p:spPr>
        <p:txBody>
          <a:bodyPr wrap="square" rtlCol="0">
            <a:spAutoFit/>
          </a:bodyPr>
          <a:lstStyle/>
          <a:p>
            <a:r>
              <a:rPr lang="en-GB" sz="3200" dirty="0">
                <a:solidFill>
                  <a:srgbClr val="0070C0"/>
                </a:solidFill>
              </a:rPr>
              <a:t>Nascent</a:t>
            </a:r>
          </a:p>
        </p:txBody>
      </p:sp>
      <p:sp>
        <p:nvSpPr>
          <p:cNvPr id="15" name="TextBox 14"/>
          <p:cNvSpPr txBox="1"/>
          <p:nvPr/>
        </p:nvSpPr>
        <p:spPr>
          <a:xfrm>
            <a:off x="3378199" y="2418080"/>
            <a:ext cx="1862513" cy="523220"/>
          </a:xfrm>
          <a:prstGeom prst="rect">
            <a:avLst/>
          </a:prstGeom>
          <a:noFill/>
        </p:spPr>
        <p:txBody>
          <a:bodyPr wrap="square" rtlCol="0">
            <a:spAutoFit/>
          </a:bodyPr>
          <a:lstStyle/>
          <a:p>
            <a:r>
              <a:rPr lang="en-GB" sz="2800" dirty="0">
                <a:solidFill>
                  <a:srgbClr val="0070C0"/>
                </a:solidFill>
              </a:rPr>
              <a:t>Competent</a:t>
            </a:r>
          </a:p>
        </p:txBody>
      </p:sp>
      <p:sp>
        <p:nvSpPr>
          <p:cNvPr id="16" name="TextBox 15"/>
          <p:cNvSpPr txBox="1"/>
          <p:nvPr/>
        </p:nvSpPr>
        <p:spPr>
          <a:xfrm>
            <a:off x="6075680" y="2546588"/>
            <a:ext cx="1833418" cy="523220"/>
          </a:xfrm>
          <a:prstGeom prst="rect">
            <a:avLst/>
          </a:prstGeom>
          <a:noFill/>
        </p:spPr>
        <p:txBody>
          <a:bodyPr wrap="square" rtlCol="0">
            <a:spAutoFit/>
          </a:bodyPr>
          <a:lstStyle/>
          <a:p>
            <a:r>
              <a:rPr lang="en-GB" sz="2800" dirty="0">
                <a:solidFill>
                  <a:srgbClr val="0070C0"/>
                </a:solidFill>
              </a:rPr>
              <a:t>Associated</a:t>
            </a:r>
          </a:p>
        </p:txBody>
      </p:sp>
      <p:sp>
        <p:nvSpPr>
          <p:cNvPr id="17" name="TextBox 16"/>
          <p:cNvSpPr txBox="1"/>
          <p:nvPr/>
        </p:nvSpPr>
        <p:spPr>
          <a:xfrm>
            <a:off x="9489440" y="2418080"/>
            <a:ext cx="1361440" cy="523220"/>
          </a:xfrm>
          <a:prstGeom prst="rect">
            <a:avLst/>
          </a:prstGeom>
          <a:noFill/>
        </p:spPr>
        <p:txBody>
          <a:bodyPr wrap="square" rtlCol="0">
            <a:spAutoFit/>
          </a:bodyPr>
          <a:lstStyle/>
          <a:p>
            <a:r>
              <a:rPr lang="en-GB" sz="2800" dirty="0">
                <a:solidFill>
                  <a:srgbClr val="0070C0"/>
                </a:solidFill>
              </a:rPr>
              <a:t>Expert</a:t>
            </a:r>
          </a:p>
        </p:txBody>
      </p:sp>
      <p:pic>
        <p:nvPicPr>
          <p:cNvPr id="18" name="Picture 17"/>
          <p:cNvPicPr>
            <a:picLocks noChangeAspect="1"/>
          </p:cNvPicPr>
          <p:nvPr/>
        </p:nvPicPr>
        <p:blipFill>
          <a:blip r:embed="rId2"/>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2554557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641638"/>
          </a:xfrm>
        </p:spPr>
        <p:txBody>
          <a:bodyPr>
            <a:normAutofit fontScale="90000"/>
          </a:bodyPr>
          <a:lstStyle/>
          <a:p>
            <a:pPr algn="ctr"/>
            <a:r>
              <a:rPr lang="en-GB" b="1" dirty="0">
                <a:solidFill>
                  <a:srgbClr val="FF0000"/>
                </a:solidFill>
              </a:rPr>
              <a:t>Good Practice for Journal Reviewing</a:t>
            </a:r>
            <a:r>
              <a:rPr lang="en-GB" dirty="0"/>
              <a:t/>
            </a:r>
            <a:br>
              <a:rPr lang="en-GB" dirty="0"/>
            </a:br>
            <a:endParaRPr lang="en-GB" dirty="0"/>
          </a:p>
        </p:txBody>
      </p:sp>
      <p:sp>
        <p:nvSpPr>
          <p:cNvPr id="4" name="Rectangle 3"/>
          <p:cNvSpPr/>
          <p:nvPr/>
        </p:nvSpPr>
        <p:spPr>
          <a:xfrm>
            <a:off x="295562" y="905165"/>
            <a:ext cx="11388437" cy="5665141"/>
          </a:xfrm>
          <a:prstGeom prst="rect">
            <a:avLst/>
          </a:prstGeom>
        </p:spPr>
        <p:txBody>
          <a:bodyPr wrap="square">
            <a:spAutoFit/>
          </a:bodyPr>
          <a:lstStyle/>
          <a:p>
            <a:pPr>
              <a:lnSpc>
                <a:spcPct val="107000"/>
              </a:lnSpc>
              <a:spcAft>
                <a:spcPts val="800"/>
              </a:spcAft>
            </a:pPr>
            <a:r>
              <a:rPr lang="en-GB" sz="2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Consider the Contribution Achieved</a:t>
            </a:r>
            <a:endParaRPr lang="en-GB" sz="28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the paper have sufficient quality in terms of the scope of the research undertaken and the level of the contribution achieved for the target journal.</a:t>
            </a:r>
          </a:p>
          <a:p>
            <a:pPr marL="342900" lvl="0" indent="-342900">
              <a:lnSpc>
                <a:spcPct val="107000"/>
              </a:lnSpc>
              <a:spcAft>
                <a:spcPts val="0"/>
              </a:spcAft>
              <a:buFont typeface="Symbol" panose="05050102010706020507" pitchFamily="18" charset="2"/>
              <a:buChar char=""/>
            </a:pPr>
            <a:r>
              <a:rPr lang="en-GB"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it effectively connect to the relevant literature. Is it current?</a:t>
            </a:r>
          </a:p>
          <a:p>
            <a:pPr marL="342900" lvl="0" indent="-342900">
              <a:lnSpc>
                <a:spcPct val="107000"/>
              </a:lnSpc>
              <a:spcAft>
                <a:spcPts val="0"/>
              </a:spcAft>
              <a:buFont typeface="Symbol" panose="05050102010706020507" pitchFamily="18" charset="2"/>
              <a:buChar char=""/>
            </a:pPr>
            <a:r>
              <a:rPr lang="en-GB"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the paper have the appropriate theoretical connection in underpinning theory.</a:t>
            </a:r>
          </a:p>
          <a:p>
            <a:pPr marL="342900" lvl="0" indent="-342900">
              <a:lnSpc>
                <a:spcPct val="107000"/>
              </a:lnSpc>
              <a:spcAft>
                <a:spcPts val="0"/>
              </a:spcAft>
              <a:buFont typeface="Symbol" panose="05050102010706020507" pitchFamily="18" charset="2"/>
              <a:buChar char=""/>
            </a:pPr>
            <a:r>
              <a:rPr lang="en-GB"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the paper offer a critical literature review.</a:t>
            </a:r>
          </a:p>
          <a:p>
            <a:pPr marL="342900" lvl="0" indent="-342900">
              <a:lnSpc>
                <a:spcPct val="107000"/>
              </a:lnSpc>
              <a:spcAft>
                <a:spcPts val="0"/>
              </a:spcAft>
              <a:buFont typeface="Symbol" panose="05050102010706020507" pitchFamily="18" charset="2"/>
              <a:buChar char=""/>
            </a:pPr>
            <a:r>
              <a:rPr lang="en-GB"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the paper extend the existing literature.</a:t>
            </a:r>
          </a:p>
          <a:p>
            <a:pPr marL="342900" lvl="0" indent="-342900">
              <a:lnSpc>
                <a:spcPct val="107000"/>
              </a:lnSpc>
              <a:spcAft>
                <a:spcPts val="800"/>
              </a:spcAft>
              <a:buFont typeface="Symbol" panose="05050102010706020507" pitchFamily="18" charset="2"/>
              <a:buChar char=""/>
            </a:pPr>
            <a:r>
              <a:rPr lang="en-GB"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the paper offer an appropriate  conceptual (qualitative) or theoretical framework (quantitative)</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5" name="Picture 4"/>
          <p:cNvPicPr>
            <a:picLocks noChangeAspect="1"/>
          </p:cNvPicPr>
          <p:nvPr/>
        </p:nvPicPr>
        <p:blipFill>
          <a:blip r:embed="rId2"/>
          <a:stretch>
            <a:fillRect/>
          </a:stretch>
        </p:blipFill>
        <p:spPr>
          <a:xfrm>
            <a:off x="5772727" y="5929745"/>
            <a:ext cx="928255" cy="928255"/>
          </a:xfrm>
          <a:prstGeom prst="rect">
            <a:avLst/>
          </a:prstGeom>
        </p:spPr>
      </p:pic>
    </p:spTree>
    <p:extLst>
      <p:ext uri="{BB962C8B-B14F-4D97-AF65-F5344CB8AC3E}">
        <p14:creationId xmlns:p14="http://schemas.microsoft.com/office/powerpoint/2010/main" val="3632792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799"/>
            <a:ext cx="10515600" cy="724766"/>
          </a:xfrm>
        </p:spPr>
        <p:txBody>
          <a:bodyPr/>
          <a:lstStyle/>
          <a:p>
            <a:pPr algn="ctr"/>
            <a:r>
              <a:rPr lang="en-GB" b="1" dirty="0">
                <a:solidFill>
                  <a:srgbClr val="FF0000"/>
                </a:solidFill>
              </a:rPr>
              <a:t>Good Practice for Journal Reviewing</a:t>
            </a:r>
            <a:endParaRPr lang="en-GB" dirty="0"/>
          </a:p>
        </p:txBody>
      </p:sp>
      <p:sp>
        <p:nvSpPr>
          <p:cNvPr id="4" name="Rectangle 3"/>
          <p:cNvSpPr/>
          <p:nvPr/>
        </p:nvSpPr>
        <p:spPr>
          <a:xfrm>
            <a:off x="259772" y="666884"/>
            <a:ext cx="11672455" cy="5812425"/>
          </a:xfrm>
          <a:prstGeom prst="rect">
            <a:avLst/>
          </a:prstGeom>
        </p:spPr>
        <p:txBody>
          <a:bodyPr wrap="square">
            <a:spAutoFit/>
          </a:bodyPr>
          <a:lstStyle/>
          <a:p>
            <a:pPr>
              <a:lnSpc>
                <a:spcPct val="107000"/>
              </a:lnSpc>
              <a:spcAft>
                <a:spcPts val="800"/>
              </a:spcAft>
            </a:pPr>
            <a:r>
              <a:rPr lang="en-GB"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Structural Issues</a:t>
            </a:r>
            <a:endPar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the paper offer a clear focus in terms of its aim and objectives</a:t>
            </a:r>
          </a:p>
          <a:p>
            <a:pPr marL="342900" lvl="0" indent="-342900">
              <a:lnSpc>
                <a:spcPct val="107000"/>
              </a:lnSpc>
              <a:spcAft>
                <a:spcPts val="0"/>
              </a:spcAft>
              <a:buFont typeface="Symbol" panose="05050102010706020507" pitchFamily="18" charset="2"/>
              <a:buChar char=""/>
            </a:pP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Is the Methodology effectively and appropriately designed?</a:t>
            </a:r>
          </a:p>
          <a:p>
            <a:pPr marL="342900" lvl="0" indent="-342900">
              <a:lnSpc>
                <a:spcPct val="107000"/>
              </a:lnSpc>
              <a:spcAft>
                <a:spcPts val="0"/>
              </a:spcAft>
              <a:buFont typeface="Symbol" panose="05050102010706020507" pitchFamily="18" charset="2"/>
              <a:buChar char=""/>
            </a:pP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it provide the relevant connection to the methodology literature (for example case study method Yin, </a:t>
            </a:r>
            <a:r>
              <a:rPr lang="en-GB" sz="24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Eisenhardt</a:t>
            </a: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0"/>
              </a:spcAft>
              <a:buFont typeface="Symbol" panose="05050102010706020507" pitchFamily="18" charset="2"/>
              <a:buChar char=""/>
            </a:pP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it offer any previous precedent for the approach undertaken.</a:t>
            </a:r>
          </a:p>
          <a:p>
            <a:pPr marL="342900" lvl="0" indent="-342900">
              <a:lnSpc>
                <a:spcPct val="107000"/>
              </a:lnSpc>
              <a:spcAft>
                <a:spcPts val="0"/>
              </a:spcAft>
              <a:buFont typeface="Symbol" panose="05050102010706020507" pitchFamily="18" charset="2"/>
              <a:buChar char=""/>
            </a:pP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Is methodology design, data collection and data analysis clearly explained.</a:t>
            </a:r>
          </a:p>
          <a:p>
            <a:pPr marL="342900" lvl="0" indent="-342900">
              <a:lnSpc>
                <a:spcPct val="107000"/>
              </a:lnSpc>
              <a:spcAft>
                <a:spcPts val="0"/>
              </a:spcAft>
              <a:buFont typeface="Symbol" panose="05050102010706020507" pitchFamily="18" charset="2"/>
              <a:buChar char=""/>
            </a:pP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Is the methodology appropriate for the target journal.</a:t>
            </a:r>
          </a:p>
          <a:p>
            <a:pPr marL="342900" lvl="0" indent="-342900">
              <a:lnSpc>
                <a:spcPct val="107000"/>
              </a:lnSpc>
              <a:spcAft>
                <a:spcPts val="0"/>
              </a:spcAft>
              <a:buFont typeface="Symbol" panose="05050102010706020507" pitchFamily="18" charset="2"/>
              <a:buChar char=""/>
            </a:pP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Are the results accurately presented.</a:t>
            </a:r>
          </a:p>
          <a:p>
            <a:pPr marL="342900" lvl="0" indent="-342900">
              <a:lnSpc>
                <a:spcPct val="107000"/>
              </a:lnSpc>
              <a:spcAft>
                <a:spcPts val="0"/>
              </a:spcAft>
              <a:buFont typeface="Symbol" panose="05050102010706020507" pitchFamily="18" charset="2"/>
              <a:buChar char=""/>
            </a:pP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Does the Discussion connect effectively with the key literature and research questions/hypothesis.</a:t>
            </a:r>
          </a:p>
          <a:p>
            <a:pPr marL="342900" lvl="0" indent="-342900">
              <a:lnSpc>
                <a:spcPct val="107000"/>
              </a:lnSpc>
              <a:spcAft>
                <a:spcPts val="800"/>
              </a:spcAft>
              <a:buFont typeface="Symbol" panose="05050102010706020507" pitchFamily="18" charset="2"/>
              <a:buChar char=""/>
            </a:pPr>
            <a:r>
              <a:rPr lang="en-GB"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Do the conclusions confirm the contribution achieved, implications of the work for theory, policy and practice, study limitations and further research requirements.</a:t>
            </a:r>
          </a:p>
          <a:p>
            <a:pP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5" name="Picture 4"/>
          <p:cNvPicPr>
            <a:picLocks noChangeAspect="1"/>
          </p:cNvPicPr>
          <p:nvPr/>
        </p:nvPicPr>
        <p:blipFill>
          <a:blip r:embed="rId2"/>
          <a:stretch>
            <a:fillRect/>
          </a:stretch>
        </p:blipFill>
        <p:spPr>
          <a:xfrm>
            <a:off x="5865091" y="6022109"/>
            <a:ext cx="835891" cy="835891"/>
          </a:xfrm>
          <a:prstGeom prst="rect">
            <a:avLst/>
          </a:prstGeom>
        </p:spPr>
      </p:pic>
    </p:spTree>
    <p:extLst>
      <p:ext uri="{BB962C8B-B14F-4D97-AF65-F5344CB8AC3E}">
        <p14:creationId xmlns:p14="http://schemas.microsoft.com/office/powerpoint/2010/main" val="2411248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3093"/>
          </a:xfrm>
        </p:spPr>
        <p:txBody>
          <a:bodyPr>
            <a:normAutofit fontScale="90000"/>
          </a:bodyPr>
          <a:lstStyle/>
          <a:p>
            <a:pPr algn="ctr"/>
            <a:r>
              <a:rPr lang="en-GB" b="1" dirty="0">
                <a:solidFill>
                  <a:srgbClr val="FF0000"/>
                </a:solidFill>
              </a:rPr>
              <a:t>Good Practice for Journal Reviewing</a:t>
            </a:r>
            <a:r>
              <a:rPr lang="en-GB" dirty="0"/>
              <a:t/>
            </a:r>
            <a:br>
              <a:rPr lang="en-GB" dirty="0"/>
            </a:br>
            <a:endParaRPr lang="en-GB" dirty="0"/>
          </a:p>
        </p:txBody>
      </p:sp>
      <p:sp>
        <p:nvSpPr>
          <p:cNvPr id="3" name="Content Placeholder 2"/>
          <p:cNvSpPr>
            <a:spLocks noGrp="1"/>
          </p:cNvSpPr>
          <p:nvPr>
            <p:ph idx="1"/>
          </p:nvPr>
        </p:nvSpPr>
        <p:spPr>
          <a:xfrm>
            <a:off x="838200" y="1071418"/>
            <a:ext cx="11150600" cy="5096309"/>
          </a:xfrm>
        </p:spPr>
        <p:txBody>
          <a:bodyPr/>
          <a:lstStyle/>
          <a:p>
            <a:pPr marL="0" indent="0">
              <a:buNone/>
            </a:pPr>
            <a:r>
              <a:rPr lang="en-GB" b="1" dirty="0">
                <a:solidFill>
                  <a:srgbClr val="0070C0"/>
                </a:solidFill>
              </a:rPr>
              <a:t>Best Practice as a Reviewer</a:t>
            </a:r>
            <a:endParaRPr lang="en-GB" dirty="0">
              <a:solidFill>
                <a:srgbClr val="0070C0"/>
              </a:solidFill>
            </a:endParaRPr>
          </a:p>
          <a:p>
            <a:pPr lvl="0"/>
            <a:r>
              <a:rPr lang="en-GB" dirty="0">
                <a:solidFill>
                  <a:srgbClr val="0070C0"/>
                </a:solidFill>
              </a:rPr>
              <a:t>Review with good will: have no prejudices</a:t>
            </a:r>
            <a:r>
              <a:rPr lang="en-GB" dirty="0" smtClean="0">
                <a:solidFill>
                  <a:srgbClr val="0070C0"/>
                </a:solidFill>
              </a:rPr>
              <a:t>.</a:t>
            </a:r>
          </a:p>
          <a:p>
            <a:pPr lvl="0"/>
            <a:r>
              <a:rPr lang="en-GB" dirty="0" smtClean="0">
                <a:solidFill>
                  <a:srgbClr val="0070C0"/>
                </a:solidFill>
              </a:rPr>
              <a:t>Be reasonable.</a:t>
            </a:r>
            <a:endParaRPr lang="en-GB" dirty="0">
              <a:solidFill>
                <a:srgbClr val="0070C0"/>
              </a:solidFill>
            </a:endParaRPr>
          </a:p>
          <a:p>
            <a:pPr lvl="0"/>
            <a:r>
              <a:rPr lang="en-GB" dirty="0">
                <a:solidFill>
                  <a:srgbClr val="0070C0"/>
                </a:solidFill>
              </a:rPr>
              <a:t>Read with care and attention.</a:t>
            </a:r>
          </a:p>
          <a:p>
            <a:pPr lvl="0"/>
            <a:r>
              <a:rPr lang="en-GB" dirty="0">
                <a:solidFill>
                  <a:srgbClr val="0070C0"/>
                </a:solidFill>
              </a:rPr>
              <a:t>Know the submission journal, its language and format.</a:t>
            </a:r>
          </a:p>
          <a:p>
            <a:pPr lvl="0"/>
            <a:r>
              <a:rPr lang="en-GB" dirty="0">
                <a:solidFill>
                  <a:srgbClr val="0070C0"/>
                </a:solidFill>
              </a:rPr>
              <a:t>Be constructive and positive.</a:t>
            </a:r>
          </a:p>
          <a:p>
            <a:pPr lvl="0"/>
            <a:r>
              <a:rPr lang="en-GB" dirty="0">
                <a:solidFill>
                  <a:srgbClr val="0070C0"/>
                </a:solidFill>
              </a:rPr>
              <a:t>Know your own limits as a </a:t>
            </a:r>
            <a:r>
              <a:rPr lang="en-GB" dirty="0" smtClean="0">
                <a:solidFill>
                  <a:srgbClr val="0070C0"/>
                </a:solidFill>
              </a:rPr>
              <a:t>Reviewer and be honest.</a:t>
            </a:r>
            <a:endParaRPr lang="en-GB" dirty="0">
              <a:solidFill>
                <a:srgbClr val="0070C0"/>
              </a:solidFill>
            </a:endParaRPr>
          </a:p>
          <a:p>
            <a:pPr lvl="0"/>
            <a:r>
              <a:rPr lang="en-GB" dirty="0">
                <a:solidFill>
                  <a:srgbClr val="0070C0"/>
                </a:solidFill>
              </a:rPr>
              <a:t>Be diligent check the claims been made</a:t>
            </a:r>
            <a:r>
              <a:rPr lang="en-GB" dirty="0" smtClean="0">
                <a:solidFill>
                  <a:srgbClr val="0070C0"/>
                </a:solidFill>
              </a:rPr>
              <a:t>.</a:t>
            </a:r>
          </a:p>
          <a:p>
            <a:pPr lvl="0"/>
            <a:r>
              <a:rPr lang="en-GB" dirty="0" smtClean="0">
                <a:solidFill>
                  <a:srgbClr val="0070C0"/>
                </a:solidFill>
              </a:rPr>
              <a:t>Check the linear development of the paper from abstract to conclusions.</a:t>
            </a:r>
            <a:endParaRPr lang="en-GB" dirty="0">
              <a:solidFill>
                <a:srgbClr val="0070C0"/>
              </a:solidFill>
            </a:endParaRPr>
          </a:p>
          <a:p>
            <a:pPr marL="0" indent="0">
              <a:buNone/>
            </a:pPr>
            <a:endParaRPr lang="en-GB" dirty="0"/>
          </a:p>
          <a:p>
            <a:endParaRPr lang="en-GB" dirty="0"/>
          </a:p>
        </p:txBody>
      </p:sp>
      <p:pic>
        <p:nvPicPr>
          <p:cNvPr id="4" name="Picture 3"/>
          <p:cNvPicPr>
            <a:picLocks noChangeAspect="1"/>
          </p:cNvPicPr>
          <p:nvPr/>
        </p:nvPicPr>
        <p:blipFill>
          <a:blip r:embed="rId2"/>
          <a:stretch>
            <a:fillRect/>
          </a:stretch>
        </p:blipFill>
        <p:spPr>
          <a:xfrm>
            <a:off x="5467927" y="5624945"/>
            <a:ext cx="1233055" cy="1233055"/>
          </a:xfrm>
          <a:prstGeom prst="rect">
            <a:avLst/>
          </a:prstGeom>
        </p:spPr>
      </p:pic>
    </p:spTree>
    <p:extLst>
      <p:ext uri="{BB962C8B-B14F-4D97-AF65-F5344CB8AC3E}">
        <p14:creationId xmlns:p14="http://schemas.microsoft.com/office/powerpoint/2010/main" val="1125653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544" y="960582"/>
            <a:ext cx="11139055" cy="4351338"/>
          </a:xfrm>
        </p:spPr>
        <p:txBody>
          <a:bodyPr>
            <a:normAutofit fontScale="92500"/>
          </a:bodyPr>
          <a:lstStyle/>
          <a:p>
            <a:pPr marL="0" indent="0">
              <a:buNone/>
            </a:pPr>
            <a:r>
              <a:rPr lang="en-GB" b="1" dirty="0">
                <a:solidFill>
                  <a:srgbClr val="0070C0"/>
                </a:solidFill>
              </a:rPr>
              <a:t>Some good </a:t>
            </a:r>
            <a:r>
              <a:rPr lang="en-GB" b="1" dirty="0" smtClean="0">
                <a:solidFill>
                  <a:srgbClr val="0070C0"/>
                </a:solidFill>
              </a:rPr>
              <a:t>Practice</a:t>
            </a:r>
            <a:endParaRPr lang="en-GB" dirty="0">
              <a:solidFill>
                <a:srgbClr val="0070C0"/>
              </a:solidFill>
            </a:endParaRPr>
          </a:p>
          <a:p>
            <a:r>
              <a:rPr lang="en-GB" dirty="0">
                <a:solidFill>
                  <a:srgbClr val="0070C0"/>
                </a:solidFill>
              </a:rPr>
              <a:t>Avoid showing off</a:t>
            </a:r>
            <a:r>
              <a:rPr lang="en-GB" dirty="0" smtClean="0">
                <a:solidFill>
                  <a:srgbClr val="0070C0"/>
                </a:solidFill>
              </a:rPr>
              <a:t>! It not about citing your work!</a:t>
            </a:r>
          </a:p>
          <a:p>
            <a:r>
              <a:rPr lang="en-GB" dirty="0" smtClean="0">
                <a:solidFill>
                  <a:srgbClr val="0070C0"/>
                </a:solidFill>
              </a:rPr>
              <a:t>The </a:t>
            </a:r>
            <a:r>
              <a:rPr lang="en-GB" dirty="0">
                <a:solidFill>
                  <a:srgbClr val="0070C0"/>
                </a:solidFill>
              </a:rPr>
              <a:t>review should be professional and adopt a measured tone</a:t>
            </a:r>
          </a:p>
          <a:p>
            <a:r>
              <a:rPr lang="en-GB" dirty="0">
                <a:solidFill>
                  <a:srgbClr val="0070C0"/>
                </a:solidFill>
              </a:rPr>
              <a:t>Read more than once. Check what you have written.</a:t>
            </a:r>
          </a:p>
          <a:p>
            <a:r>
              <a:rPr lang="en-GB" dirty="0">
                <a:solidFill>
                  <a:srgbClr val="0070C0"/>
                </a:solidFill>
              </a:rPr>
              <a:t>Put yourself in the authors place when you consider what you have written.</a:t>
            </a:r>
          </a:p>
          <a:p>
            <a:r>
              <a:rPr lang="en-GB" dirty="0">
                <a:solidFill>
                  <a:srgbClr val="0070C0"/>
                </a:solidFill>
              </a:rPr>
              <a:t>Check references and suggest additional references.</a:t>
            </a:r>
          </a:p>
          <a:p>
            <a:r>
              <a:rPr lang="en-GB" dirty="0">
                <a:solidFill>
                  <a:srgbClr val="0070C0"/>
                </a:solidFill>
              </a:rPr>
              <a:t>Include both strengths and weaknesses.</a:t>
            </a:r>
          </a:p>
          <a:p>
            <a:r>
              <a:rPr lang="en-GB" dirty="0">
                <a:solidFill>
                  <a:srgbClr val="0070C0"/>
                </a:solidFill>
              </a:rPr>
              <a:t>Say no if you cannot do it.</a:t>
            </a:r>
          </a:p>
          <a:p>
            <a:r>
              <a:rPr lang="en-GB" dirty="0">
                <a:solidFill>
                  <a:srgbClr val="0070C0"/>
                </a:solidFill>
              </a:rPr>
              <a:t>Try and complete by the deadline.</a:t>
            </a:r>
          </a:p>
          <a:p>
            <a:endParaRPr lang="en-GB" dirty="0"/>
          </a:p>
        </p:txBody>
      </p:sp>
      <p:sp>
        <p:nvSpPr>
          <p:cNvPr id="4" name="Title 1"/>
          <p:cNvSpPr>
            <a:spLocks noGrp="1"/>
          </p:cNvSpPr>
          <p:nvPr>
            <p:ph type="title"/>
          </p:nvPr>
        </p:nvSpPr>
        <p:spPr>
          <a:xfrm>
            <a:off x="838200" y="365125"/>
            <a:ext cx="10515600" cy="595457"/>
          </a:xfrm>
        </p:spPr>
        <p:txBody>
          <a:bodyPr>
            <a:normAutofit fontScale="90000"/>
          </a:bodyPr>
          <a:lstStyle/>
          <a:p>
            <a:pPr algn="ctr"/>
            <a:r>
              <a:rPr lang="en-GB" b="1" dirty="0">
                <a:solidFill>
                  <a:srgbClr val="FF0000"/>
                </a:solidFill>
              </a:rPr>
              <a:t>Good Practice for Journal Reviewing</a:t>
            </a:r>
            <a:r>
              <a:rPr lang="en-GB" dirty="0"/>
              <a:t/>
            </a:r>
            <a:br>
              <a:rPr lang="en-GB" dirty="0"/>
            </a:br>
            <a:endParaRPr lang="en-GB" dirty="0"/>
          </a:p>
        </p:txBody>
      </p:sp>
      <p:pic>
        <p:nvPicPr>
          <p:cNvPr id="5" name="Picture 4"/>
          <p:cNvPicPr>
            <a:picLocks noChangeAspect="1"/>
          </p:cNvPicPr>
          <p:nvPr/>
        </p:nvPicPr>
        <p:blipFill>
          <a:blip r:embed="rId2"/>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1999336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Useful </a:t>
            </a:r>
            <a:r>
              <a:rPr lang="en-GB" b="1" dirty="0" smtClean="0">
                <a:solidFill>
                  <a:srgbClr val="FF0000"/>
                </a:solidFill>
              </a:rPr>
              <a:t>reference</a:t>
            </a:r>
            <a:endParaRPr lang="en-GB" b="1" dirty="0">
              <a:solidFill>
                <a:srgbClr val="FF0000"/>
              </a:solidFill>
            </a:endParaRPr>
          </a:p>
        </p:txBody>
      </p:sp>
      <p:sp>
        <p:nvSpPr>
          <p:cNvPr id="3" name="Content Placeholder 2"/>
          <p:cNvSpPr>
            <a:spLocks noGrp="1"/>
          </p:cNvSpPr>
          <p:nvPr>
            <p:ph idx="1"/>
          </p:nvPr>
        </p:nvSpPr>
        <p:spPr>
          <a:xfrm>
            <a:off x="838199" y="1825625"/>
            <a:ext cx="11030527" cy="4351338"/>
          </a:xfrm>
        </p:spPr>
        <p:txBody>
          <a:bodyPr/>
          <a:lstStyle/>
          <a:p>
            <a:pPr marL="0" indent="0">
              <a:buNone/>
            </a:pPr>
            <a:r>
              <a:rPr lang="en-GB" dirty="0">
                <a:solidFill>
                  <a:srgbClr val="0070C0"/>
                </a:solidFill>
              </a:rPr>
              <a:t>Frank Bannister</a:t>
            </a:r>
            <a:r>
              <a:rPr lang="en-GB" baseline="30000" dirty="0">
                <a:solidFill>
                  <a:srgbClr val="0070C0"/>
                </a:solidFill>
              </a:rPr>
              <a:t> and</a:t>
            </a:r>
            <a:r>
              <a:rPr lang="en-GB" dirty="0">
                <a:solidFill>
                  <a:srgbClr val="0070C0"/>
                </a:solidFill>
              </a:rPr>
              <a:t> </a:t>
            </a:r>
            <a:r>
              <a:rPr lang="en-GB" dirty="0" err="1">
                <a:solidFill>
                  <a:srgbClr val="0070C0"/>
                </a:solidFill>
              </a:rPr>
              <a:t>Marijn</a:t>
            </a:r>
            <a:r>
              <a:rPr lang="en-GB" dirty="0">
                <a:solidFill>
                  <a:srgbClr val="0070C0"/>
                </a:solidFill>
              </a:rPr>
              <a:t> Janssen (2019) The art of scholarly reviewing: Principles and practices, </a:t>
            </a:r>
            <a:r>
              <a:rPr lang="en-GB" i="1" dirty="0">
                <a:solidFill>
                  <a:srgbClr val="0070C0"/>
                </a:solidFill>
              </a:rPr>
              <a:t>Government Information Quarterly </a:t>
            </a:r>
            <a:r>
              <a:rPr lang="en-GB" dirty="0">
                <a:solidFill>
                  <a:srgbClr val="0070C0"/>
                </a:solidFill>
                <a:hlinkClick r:id="rId2"/>
              </a:rPr>
              <a:t>https://www.sciencedirect.com/science/article/pii/S0740624X18305483</a:t>
            </a:r>
            <a:endParaRPr lang="en-GB" dirty="0">
              <a:solidFill>
                <a:srgbClr val="0070C0"/>
              </a:solidFill>
            </a:endParaRPr>
          </a:p>
          <a:p>
            <a:pPr marL="0" indent="0">
              <a:buNone/>
            </a:pPr>
            <a:endParaRPr lang="en-GB" dirty="0"/>
          </a:p>
        </p:txBody>
      </p:sp>
      <p:pic>
        <p:nvPicPr>
          <p:cNvPr id="4" name="Picture 3"/>
          <p:cNvPicPr>
            <a:picLocks noChangeAspect="1"/>
          </p:cNvPicPr>
          <p:nvPr/>
        </p:nvPicPr>
        <p:blipFill>
          <a:blip r:embed="rId3"/>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1502465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6" y="2380192"/>
            <a:ext cx="10515600" cy="1325563"/>
          </a:xfrm>
        </p:spPr>
        <p:txBody>
          <a:bodyPr/>
          <a:lstStyle/>
          <a:p>
            <a:pPr algn="ctr"/>
            <a:r>
              <a:rPr lang="en-GB" b="1" dirty="0" smtClean="0">
                <a:solidFill>
                  <a:srgbClr val="FF0000"/>
                </a:solidFill>
              </a:rPr>
              <a:t>Questions and thoughts?</a:t>
            </a:r>
            <a:endParaRPr lang="en-GB" b="1" dirty="0">
              <a:solidFill>
                <a:srgbClr val="FF0000"/>
              </a:solidFill>
            </a:endParaRPr>
          </a:p>
        </p:txBody>
      </p:sp>
      <p:pic>
        <p:nvPicPr>
          <p:cNvPr id="3" name="Picture 2"/>
          <p:cNvPicPr>
            <a:picLocks noChangeAspect="1"/>
          </p:cNvPicPr>
          <p:nvPr/>
        </p:nvPicPr>
        <p:blipFill>
          <a:blip r:embed="rId2"/>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95398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818" y="0"/>
            <a:ext cx="10515600" cy="932873"/>
          </a:xfrm>
        </p:spPr>
        <p:txBody>
          <a:bodyPr/>
          <a:lstStyle/>
          <a:p>
            <a:pPr algn="ctr"/>
            <a:r>
              <a:rPr lang="en-GB" b="1" dirty="0" smtClean="0">
                <a:solidFill>
                  <a:srgbClr val="FF0000"/>
                </a:solidFill>
              </a:rPr>
              <a:t>Presenter</a:t>
            </a:r>
            <a:endParaRPr lang="en-GB" b="1" dirty="0">
              <a:solidFill>
                <a:srgbClr val="FF0000"/>
              </a:solidFill>
            </a:endParaRPr>
          </a:p>
        </p:txBody>
      </p:sp>
      <p:sp>
        <p:nvSpPr>
          <p:cNvPr id="3" name="Content Placeholder 2"/>
          <p:cNvSpPr>
            <a:spLocks noGrp="1"/>
          </p:cNvSpPr>
          <p:nvPr>
            <p:ph idx="1"/>
          </p:nvPr>
        </p:nvSpPr>
        <p:spPr>
          <a:xfrm>
            <a:off x="361907" y="1044340"/>
            <a:ext cx="11303619" cy="4671436"/>
          </a:xfrm>
        </p:spPr>
        <p:txBody>
          <a:bodyPr/>
          <a:lstStyle/>
          <a:p>
            <a:pPr marL="0" indent="0">
              <a:buNone/>
            </a:pPr>
            <a:r>
              <a:rPr lang="en-GB" dirty="0">
                <a:solidFill>
                  <a:srgbClr val="FF0000"/>
                </a:solidFill>
              </a:rPr>
              <a:t>Professor Paul Jones </a:t>
            </a:r>
          </a:p>
          <a:p>
            <a:r>
              <a:rPr lang="en-GB" b="1" dirty="0" smtClean="0">
                <a:solidFill>
                  <a:srgbClr val="0070C0"/>
                </a:solidFill>
              </a:rPr>
              <a:t>Editor in Chief </a:t>
            </a:r>
            <a:r>
              <a:rPr lang="en-GB" dirty="0">
                <a:solidFill>
                  <a:srgbClr val="0070C0"/>
                </a:solidFill>
              </a:rPr>
              <a:t>of the International Journal of Entrepreneurial Behaviour and </a:t>
            </a:r>
            <a:r>
              <a:rPr lang="en-GB" dirty="0" smtClean="0">
                <a:solidFill>
                  <a:srgbClr val="0070C0"/>
                </a:solidFill>
              </a:rPr>
              <a:t>Research </a:t>
            </a:r>
            <a:r>
              <a:rPr lang="en-GB" dirty="0" smtClean="0">
                <a:solidFill>
                  <a:srgbClr val="0070C0"/>
                </a:solidFill>
              </a:rPr>
              <a:t>.</a:t>
            </a:r>
            <a:endParaRPr lang="en-GB" dirty="0" smtClean="0">
              <a:solidFill>
                <a:srgbClr val="0070C0"/>
              </a:solidFill>
            </a:endParaRPr>
          </a:p>
          <a:p>
            <a:r>
              <a:rPr lang="en-GB" b="1" dirty="0" smtClean="0">
                <a:solidFill>
                  <a:srgbClr val="0070C0"/>
                </a:solidFill>
              </a:rPr>
              <a:t>Associate </a:t>
            </a:r>
            <a:r>
              <a:rPr lang="en-GB" b="1" dirty="0">
                <a:solidFill>
                  <a:srgbClr val="0070C0"/>
                </a:solidFill>
              </a:rPr>
              <a:t>Editor </a:t>
            </a:r>
            <a:r>
              <a:rPr lang="en-GB" dirty="0">
                <a:solidFill>
                  <a:srgbClr val="0070C0"/>
                </a:solidFill>
              </a:rPr>
              <a:t>of the International Journal of Management </a:t>
            </a:r>
            <a:r>
              <a:rPr lang="en-GB" dirty="0" smtClean="0">
                <a:solidFill>
                  <a:srgbClr val="0070C0"/>
                </a:solidFill>
              </a:rPr>
              <a:t>Education.</a:t>
            </a:r>
            <a:endParaRPr lang="en-GB" dirty="0" smtClean="0">
              <a:solidFill>
                <a:srgbClr val="0070C0"/>
              </a:solidFill>
            </a:endParaRPr>
          </a:p>
          <a:p>
            <a:r>
              <a:rPr lang="en-GB" b="1" dirty="0" smtClean="0">
                <a:solidFill>
                  <a:srgbClr val="0070C0"/>
                </a:solidFill>
              </a:rPr>
              <a:t>Book </a:t>
            </a:r>
            <a:r>
              <a:rPr lang="en-GB" b="1" dirty="0">
                <a:solidFill>
                  <a:srgbClr val="0070C0"/>
                </a:solidFill>
              </a:rPr>
              <a:t>Series Editor </a:t>
            </a:r>
            <a:r>
              <a:rPr lang="en-GB" dirty="0">
                <a:solidFill>
                  <a:srgbClr val="0070C0"/>
                </a:solidFill>
              </a:rPr>
              <a:t>of Contemporary Issues of Entrepreneurship Research</a:t>
            </a:r>
            <a:r>
              <a:rPr lang="en-GB" dirty="0" smtClean="0">
                <a:solidFill>
                  <a:srgbClr val="0070C0"/>
                </a:solidFill>
              </a:rPr>
              <a:t>.</a:t>
            </a:r>
            <a:endParaRPr lang="en-GB" dirty="0">
              <a:solidFill>
                <a:srgbClr val="0070C0"/>
              </a:solidFill>
            </a:endParaRPr>
          </a:p>
        </p:txBody>
      </p:sp>
      <p:pic>
        <p:nvPicPr>
          <p:cNvPr id="1026" name="Picture 2" descr="International Journal of Entrepreneurial Behavior &amp; Rese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8857" y="4592693"/>
            <a:ext cx="1360052" cy="188140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1700" y="4585035"/>
            <a:ext cx="1397835" cy="1907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4"/>
          <a:stretch>
            <a:fillRect/>
          </a:stretch>
        </p:blipFill>
        <p:spPr>
          <a:xfrm>
            <a:off x="9961403" y="4585035"/>
            <a:ext cx="1103762" cy="1706120"/>
          </a:xfrm>
          <a:prstGeom prst="rect">
            <a:avLst/>
          </a:prstGeom>
        </p:spPr>
      </p:pic>
    </p:spTree>
    <p:extLst>
      <p:ext uri="{BB962C8B-B14F-4D97-AF65-F5344CB8AC3E}">
        <p14:creationId xmlns:p14="http://schemas.microsoft.com/office/powerpoint/2010/main" val="3278708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Purpose of the </a:t>
            </a:r>
            <a:r>
              <a:rPr lang="en-GB" b="1" dirty="0" smtClean="0">
                <a:solidFill>
                  <a:srgbClr val="FF0000"/>
                </a:solidFill>
              </a:rPr>
              <a:t>Talk</a:t>
            </a:r>
            <a:r>
              <a:rPr lang="en-GB" b="1" dirty="0">
                <a:solidFill>
                  <a:srgbClr val="FF0000"/>
                </a:solidFill>
              </a:rPr>
              <a:t/>
            </a:r>
            <a:br>
              <a:rPr lang="en-GB" b="1" dirty="0">
                <a:solidFill>
                  <a:srgbClr val="FF0000"/>
                </a:solidFill>
              </a:rPr>
            </a:br>
            <a:endParaRPr lang="en-GB" b="1" dirty="0">
              <a:solidFill>
                <a:srgbClr val="FF0000"/>
              </a:solidFill>
            </a:endParaRPr>
          </a:p>
        </p:txBody>
      </p:sp>
      <p:sp>
        <p:nvSpPr>
          <p:cNvPr id="3" name="Content Placeholder 2"/>
          <p:cNvSpPr>
            <a:spLocks noGrp="1"/>
          </p:cNvSpPr>
          <p:nvPr>
            <p:ph idx="1"/>
          </p:nvPr>
        </p:nvSpPr>
        <p:spPr>
          <a:xfrm>
            <a:off x="406400" y="1403927"/>
            <a:ext cx="11425382" cy="4773036"/>
          </a:xfrm>
        </p:spPr>
        <p:txBody>
          <a:bodyPr/>
          <a:lstStyle/>
          <a:p>
            <a:r>
              <a:rPr lang="en-GB" dirty="0" smtClean="0">
                <a:solidFill>
                  <a:srgbClr val="0070C0"/>
                </a:solidFill>
              </a:rPr>
              <a:t>Need </a:t>
            </a:r>
            <a:r>
              <a:rPr lang="en-GB" dirty="0">
                <a:solidFill>
                  <a:srgbClr val="0070C0"/>
                </a:solidFill>
              </a:rPr>
              <a:t>to promote the correct practices and values for journal reviewing.</a:t>
            </a:r>
          </a:p>
          <a:p>
            <a:r>
              <a:rPr lang="en-GB" dirty="0">
                <a:solidFill>
                  <a:srgbClr val="0070C0"/>
                </a:solidFill>
              </a:rPr>
              <a:t>Discuss the importance of </a:t>
            </a:r>
            <a:r>
              <a:rPr lang="en-GB" dirty="0" smtClean="0">
                <a:solidFill>
                  <a:srgbClr val="0070C0"/>
                </a:solidFill>
              </a:rPr>
              <a:t>reviewing.</a:t>
            </a:r>
            <a:endParaRPr lang="en-GB" dirty="0">
              <a:solidFill>
                <a:srgbClr val="0070C0"/>
              </a:solidFill>
            </a:endParaRPr>
          </a:p>
          <a:p>
            <a:r>
              <a:rPr lang="en-GB" dirty="0">
                <a:solidFill>
                  <a:srgbClr val="0070C0"/>
                </a:solidFill>
              </a:rPr>
              <a:t>Identify best and worst practice for journal reviewing.</a:t>
            </a:r>
          </a:p>
          <a:p>
            <a:r>
              <a:rPr lang="en-GB" dirty="0">
                <a:solidFill>
                  <a:srgbClr val="0070C0"/>
                </a:solidFill>
              </a:rPr>
              <a:t>Discuss effective engagement with journal reviewing.</a:t>
            </a:r>
          </a:p>
          <a:p>
            <a:endParaRPr lang="en-GB" dirty="0">
              <a:solidFill>
                <a:srgbClr val="0070C0"/>
              </a:solidFill>
            </a:endParaRPr>
          </a:p>
          <a:p>
            <a:endParaRPr lang="en-GB" dirty="0">
              <a:solidFill>
                <a:srgbClr val="0070C0"/>
              </a:solidFill>
            </a:endParaRPr>
          </a:p>
        </p:txBody>
      </p:sp>
      <p:pic>
        <p:nvPicPr>
          <p:cNvPr id="4" name="Picture 3"/>
          <p:cNvPicPr>
            <a:picLocks noChangeAspect="1"/>
          </p:cNvPicPr>
          <p:nvPr/>
        </p:nvPicPr>
        <p:blipFill>
          <a:blip r:embed="rId2"/>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148053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FF0000"/>
                </a:solidFill>
              </a:rPr>
              <a:t>The Problem!</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solidFill>
                  <a:srgbClr val="0070C0"/>
                </a:solidFill>
              </a:rPr>
              <a:t>Our careers are defined by rejection and how we deal with it.</a:t>
            </a:r>
          </a:p>
          <a:p>
            <a:r>
              <a:rPr lang="en-GB" dirty="0" smtClean="0">
                <a:solidFill>
                  <a:srgbClr val="0070C0"/>
                </a:solidFill>
              </a:rPr>
              <a:t>The academic reviewing process</a:t>
            </a:r>
          </a:p>
          <a:p>
            <a:r>
              <a:rPr lang="en-GB" dirty="0">
                <a:solidFill>
                  <a:srgbClr val="0070C0"/>
                </a:solidFill>
              </a:rPr>
              <a:t>The Editor</a:t>
            </a:r>
          </a:p>
          <a:p>
            <a:r>
              <a:rPr lang="en-GB" dirty="0">
                <a:solidFill>
                  <a:srgbClr val="0070C0"/>
                </a:solidFill>
              </a:rPr>
              <a:t>The journal</a:t>
            </a:r>
          </a:p>
          <a:p>
            <a:r>
              <a:rPr lang="en-GB" dirty="0" smtClean="0">
                <a:solidFill>
                  <a:srgbClr val="0070C0"/>
                </a:solidFill>
              </a:rPr>
              <a:t>Reviewers: not enough, </a:t>
            </a:r>
            <a:r>
              <a:rPr lang="en-GB" dirty="0" smtClean="0">
                <a:solidFill>
                  <a:srgbClr val="0070C0"/>
                </a:solidFill>
              </a:rPr>
              <a:t>quality of reviews</a:t>
            </a:r>
            <a:endParaRPr lang="en-GB" dirty="0" smtClean="0">
              <a:solidFill>
                <a:srgbClr val="0070C0"/>
              </a:solidFill>
            </a:endParaRPr>
          </a:p>
          <a:p>
            <a:endParaRPr lang="en-GB" dirty="0"/>
          </a:p>
        </p:txBody>
      </p:sp>
      <p:pic>
        <p:nvPicPr>
          <p:cNvPr id="4" name="Picture 3"/>
          <p:cNvPicPr>
            <a:picLocks noChangeAspect="1"/>
          </p:cNvPicPr>
          <p:nvPr/>
        </p:nvPicPr>
        <p:blipFill>
          <a:blip r:embed="rId2"/>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1727775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GB" sz="4800" b="1" dirty="0">
                <a:solidFill>
                  <a:srgbClr val="FF0000"/>
                </a:solidFill>
              </a:rPr>
              <a:t>Why I should Review?</a:t>
            </a:r>
            <a:endParaRPr lang="en-GB" dirty="0"/>
          </a:p>
        </p:txBody>
      </p:sp>
      <p:sp>
        <p:nvSpPr>
          <p:cNvPr id="3" name="Content Placeholder 2"/>
          <p:cNvSpPr>
            <a:spLocks noGrp="1"/>
          </p:cNvSpPr>
          <p:nvPr>
            <p:ph idx="1"/>
          </p:nvPr>
        </p:nvSpPr>
        <p:spPr>
          <a:xfrm>
            <a:off x="764309" y="1012825"/>
            <a:ext cx="10515600" cy="4351338"/>
          </a:xfrm>
        </p:spPr>
        <p:txBody>
          <a:bodyPr/>
          <a:lstStyle/>
          <a:p>
            <a:r>
              <a:rPr lang="en-GB" dirty="0">
                <a:solidFill>
                  <a:srgbClr val="0070C0"/>
                </a:solidFill>
              </a:rPr>
              <a:t>Its my contribution to my </a:t>
            </a:r>
            <a:r>
              <a:rPr lang="en-GB" dirty="0" smtClean="0">
                <a:solidFill>
                  <a:srgbClr val="0070C0"/>
                </a:solidFill>
              </a:rPr>
              <a:t>academic </a:t>
            </a:r>
            <a:r>
              <a:rPr lang="en-GB" dirty="0">
                <a:solidFill>
                  <a:srgbClr val="0070C0"/>
                </a:solidFill>
              </a:rPr>
              <a:t>community. </a:t>
            </a:r>
          </a:p>
          <a:p>
            <a:r>
              <a:rPr lang="en-GB" dirty="0">
                <a:solidFill>
                  <a:srgbClr val="0070C0"/>
                </a:solidFill>
              </a:rPr>
              <a:t>Build your profile (CV</a:t>
            </a:r>
            <a:r>
              <a:rPr lang="en-GB" dirty="0" smtClean="0">
                <a:solidFill>
                  <a:srgbClr val="0070C0"/>
                </a:solidFill>
              </a:rPr>
              <a:t>) and career. Publons.com.</a:t>
            </a:r>
          </a:p>
          <a:p>
            <a:r>
              <a:rPr lang="en-GB" dirty="0" smtClean="0">
                <a:solidFill>
                  <a:srgbClr val="0070C0"/>
                </a:solidFill>
              </a:rPr>
              <a:t>Build your networks.</a:t>
            </a:r>
            <a:endParaRPr lang="en-GB" dirty="0">
              <a:solidFill>
                <a:srgbClr val="0070C0"/>
              </a:solidFill>
            </a:endParaRPr>
          </a:p>
          <a:p>
            <a:r>
              <a:rPr lang="en-GB" dirty="0" smtClean="0">
                <a:solidFill>
                  <a:srgbClr val="0070C0"/>
                </a:solidFill>
              </a:rPr>
              <a:t>Build </a:t>
            </a:r>
            <a:r>
              <a:rPr lang="en-GB" dirty="0">
                <a:solidFill>
                  <a:srgbClr val="0070C0"/>
                </a:solidFill>
              </a:rPr>
              <a:t>your knowledge, writing expertise and competency.</a:t>
            </a:r>
          </a:p>
          <a:p>
            <a:r>
              <a:rPr lang="en-GB" dirty="0">
                <a:solidFill>
                  <a:srgbClr val="0070C0"/>
                </a:solidFill>
              </a:rPr>
              <a:t>Possible career enhancements e.g. Best Reviewer Awards, Places on Journal Editorial Boards, Journal Editorship Roles.</a:t>
            </a:r>
          </a:p>
          <a:p>
            <a:pPr marL="0" indent="0">
              <a:buNone/>
            </a:pPr>
            <a:endParaRPr lang="en-GB" dirty="0">
              <a:solidFill>
                <a:srgbClr val="0070C0"/>
              </a:solidFill>
            </a:endParaRPr>
          </a:p>
          <a:p>
            <a:endParaRPr lang="en-GB" dirty="0"/>
          </a:p>
        </p:txBody>
      </p:sp>
      <p:pic>
        <p:nvPicPr>
          <p:cNvPr id="4" name="Picture 3"/>
          <p:cNvPicPr>
            <a:picLocks noChangeAspect="1"/>
          </p:cNvPicPr>
          <p:nvPr/>
        </p:nvPicPr>
        <p:blipFill>
          <a:blip r:embed="rId2"/>
          <a:stretch>
            <a:fillRect/>
          </a:stretch>
        </p:blipFill>
        <p:spPr>
          <a:xfrm>
            <a:off x="7628466" y="3952274"/>
            <a:ext cx="4341687" cy="2547269"/>
          </a:xfrm>
          <a:prstGeom prst="rect">
            <a:avLst/>
          </a:prstGeom>
        </p:spPr>
      </p:pic>
      <p:pic>
        <p:nvPicPr>
          <p:cNvPr id="5" name="Picture 4"/>
          <p:cNvPicPr>
            <a:picLocks noChangeAspect="1"/>
          </p:cNvPicPr>
          <p:nvPr/>
        </p:nvPicPr>
        <p:blipFill>
          <a:blip r:embed="rId3"/>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2257174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normAutofit fontScale="90000"/>
          </a:bodyPr>
          <a:lstStyle/>
          <a:p>
            <a:pPr algn="ctr"/>
            <a:r>
              <a:rPr lang="en-GB" b="1" dirty="0" smtClean="0">
                <a:solidFill>
                  <a:srgbClr val="FF0000"/>
                </a:solidFill>
              </a:rPr>
              <a:t>Experience of being Reviewed</a:t>
            </a:r>
            <a:r>
              <a:rPr lang="en-GB" b="1" dirty="0">
                <a:solidFill>
                  <a:srgbClr val="FF0000"/>
                </a:solidFill>
              </a:rPr>
              <a:t/>
            </a:r>
            <a:br>
              <a:rPr lang="en-GB" b="1" dirty="0">
                <a:solidFill>
                  <a:srgbClr val="FF0000"/>
                </a:solidFill>
              </a:rPr>
            </a:br>
            <a:endParaRPr lang="en-GB"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975054481"/>
              </p:ext>
            </p:extLst>
          </p:nvPr>
        </p:nvGraphicFramePr>
        <p:xfrm>
          <a:off x="1634066" y="1099125"/>
          <a:ext cx="8627534" cy="4119112"/>
        </p:xfrm>
        <a:graphic>
          <a:graphicData uri="http://schemas.openxmlformats.org/drawingml/2006/table">
            <a:tbl>
              <a:tblPr firstRow="1" bandRow="1">
                <a:tableStyleId>{5C22544A-7EE6-4342-B048-85BDC9FD1C3A}</a:tableStyleId>
              </a:tblPr>
              <a:tblGrid>
                <a:gridCol w="4313767">
                  <a:extLst>
                    <a:ext uri="{9D8B030D-6E8A-4147-A177-3AD203B41FA5}">
                      <a16:colId xmlns:a16="http://schemas.microsoft.com/office/drawing/2014/main" val="674953631"/>
                    </a:ext>
                  </a:extLst>
                </a:gridCol>
                <a:gridCol w="4313767">
                  <a:extLst>
                    <a:ext uri="{9D8B030D-6E8A-4147-A177-3AD203B41FA5}">
                      <a16:colId xmlns:a16="http://schemas.microsoft.com/office/drawing/2014/main" val="3167183876"/>
                    </a:ext>
                  </a:extLst>
                </a:gridCol>
              </a:tblGrid>
              <a:tr h="457816">
                <a:tc>
                  <a:txBody>
                    <a:bodyPr/>
                    <a:lstStyle/>
                    <a:p>
                      <a:r>
                        <a:rPr lang="en-GB" dirty="0" smtClean="0">
                          <a:solidFill>
                            <a:srgbClr val="0070C0"/>
                          </a:solidFill>
                        </a:rPr>
                        <a:t>Positive</a:t>
                      </a:r>
                      <a:endParaRPr lang="en-GB" dirty="0">
                        <a:solidFill>
                          <a:srgbClr val="0070C0"/>
                        </a:solidFill>
                      </a:endParaRPr>
                    </a:p>
                  </a:txBody>
                  <a:tcPr>
                    <a:noFill/>
                  </a:tcPr>
                </a:tc>
                <a:tc>
                  <a:txBody>
                    <a:bodyPr/>
                    <a:lstStyle/>
                    <a:p>
                      <a:r>
                        <a:rPr lang="en-GB" dirty="0" smtClean="0">
                          <a:solidFill>
                            <a:srgbClr val="0070C0"/>
                          </a:solidFill>
                        </a:rPr>
                        <a:t>Negative</a:t>
                      </a:r>
                      <a:endParaRPr lang="en-GB" dirty="0">
                        <a:solidFill>
                          <a:srgbClr val="0070C0"/>
                        </a:solidFill>
                      </a:endParaRPr>
                    </a:p>
                  </a:txBody>
                  <a:tcPr>
                    <a:solidFill>
                      <a:schemeClr val="bg1"/>
                    </a:solidFill>
                  </a:tcPr>
                </a:tc>
                <a:extLst>
                  <a:ext uri="{0D108BD9-81ED-4DB2-BD59-A6C34878D82A}">
                    <a16:rowId xmlns:a16="http://schemas.microsoft.com/office/drawing/2014/main" val="1778873792"/>
                  </a:ext>
                </a:extLst>
              </a:tr>
              <a:tr h="457816">
                <a:tc>
                  <a:txBody>
                    <a:bodyPr/>
                    <a:lstStyle/>
                    <a:p>
                      <a:r>
                        <a:rPr lang="en-GB" dirty="0" smtClean="0">
                          <a:solidFill>
                            <a:srgbClr val="0070C0"/>
                          </a:solidFill>
                        </a:rPr>
                        <a:t>Supportive</a:t>
                      </a:r>
                      <a:endParaRPr lang="en-GB" dirty="0">
                        <a:solidFill>
                          <a:srgbClr val="0070C0"/>
                        </a:solidFill>
                      </a:endParaRPr>
                    </a:p>
                  </a:txBody>
                  <a:tcPr>
                    <a:noFill/>
                  </a:tcPr>
                </a:tc>
                <a:tc>
                  <a:txBody>
                    <a:bodyPr/>
                    <a:lstStyle/>
                    <a:p>
                      <a:r>
                        <a:rPr lang="en-GB" dirty="0" smtClean="0">
                          <a:solidFill>
                            <a:srgbClr val="0070C0"/>
                          </a:solidFill>
                        </a:rPr>
                        <a:t>Negative</a:t>
                      </a:r>
                      <a:endParaRPr lang="en-GB" dirty="0">
                        <a:solidFill>
                          <a:srgbClr val="0070C0"/>
                        </a:solidFill>
                      </a:endParaRPr>
                    </a:p>
                  </a:txBody>
                  <a:tcPr>
                    <a:noFill/>
                  </a:tcPr>
                </a:tc>
                <a:extLst>
                  <a:ext uri="{0D108BD9-81ED-4DB2-BD59-A6C34878D82A}">
                    <a16:rowId xmlns:a16="http://schemas.microsoft.com/office/drawing/2014/main" val="27077755"/>
                  </a:ext>
                </a:extLst>
              </a:tr>
              <a:tr h="457816">
                <a:tc>
                  <a:txBody>
                    <a:bodyPr/>
                    <a:lstStyle/>
                    <a:p>
                      <a:r>
                        <a:rPr lang="en-GB" dirty="0" smtClean="0">
                          <a:solidFill>
                            <a:srgbClr val="0070C0"/>
                          </a:solidFill>
                        </a:rPr>
                        <a:t>Encouraging</a:t>
                      </a:r>
                      <a:endParaRPr lang="en-GB" dirty="0">
                        <a:solidFill>
                          <a:srgbClr val="0070C0"/>
                        </a:solidFill>
                      </a:endParaRPr>
                    </a:p>
                  </a:txBody>
                  <a:tcPr>
                    <a:noFill/>
                  </a:tcPr>
                </a:tc>
                <a:tc>
                  <a:txBody>
                    <a:bodyPr/>
                    <a:lstStyle/>
                    <a:p>
                      <a:r>
                        <a:rPr lang="en-GB" dirty="0" smtClean="0">
                          <a:solidFill>
                            <a:srgbClr val="0070C0"/>
                          </a:solidFill>
                        </a:rPr>
                        <a:t>Dismissive</a:t>
                      </a:r>
                      <a:endParaRPr lang="en-GB" dirty="0">
                        <a:solidFill>
                          <a:srgbClr val="0070C0"/>
                        </a:solidFill>
                      </a:endParaRPr>
                    </a:p>
                  </a:txBody>
                  <a:tcPr>
                    <a:noFill/>
                  </a:tcPr>
                </a:tc>
                <a:extLst>
                  <a:ext uri="{0D108BD9-81ED-4DB2-BD59-A6C34878D82A}">
                    <a16:rowId xmlns:a16="http://schemas.microsoft.com/office/drawing/2014/main" val="4279062504"/>
                  </a:ext>
                </a:extLst>
              </a:tr>
              <a:tr h="457816">
                <a:tc>
                  <a:txBody>
                    <a:bodyPr/>
                    <a:lstStyle/>
                    <a:p>
                      <a:r>
                        <a:rPr lang="en-GB" dirty="0" smtClean="0">
                          <a:solidFill>
                            <a:srgbClr val="0070C0"/>
                          </a:solidFill>
                        </a:rPr>
                        <a:t>Developing</a:t>
                      </a:r>
                      <a:endParaRPr lang="en-GB" dirty="0">
                        <a:solidFill>
                          <a:srgbClr val="0070C0"/>
                        </a:solidFill>
                      </a:endParaRPr>
                    </a:p>
                  </a:txBody>
                  <a:tcPr>
                    <a:noFill/>
                  </a:tcPr>
                </a:tc>
                <a:tc>
                  <a:txBody>
                    <a:bodyPr/>
                    <a:lstStyle/>
                    <a:p>
                      <a:r>
                        <a:rPr lang="en-GB" dirty="0" smtClean="0">
                          <a:solidFill>
                            <a:srgbClr val="0070C0"/>
                          </a:solidFill>
                        </a:rPr>
                        <a:t>Rude</a:t>
                      </a:r>
                    </a:p>
                  </a:txBody>
                  <a:tcPr>
                    <a:noFill/>
                  </a:tcPr>
                </a:tc>
                <a:extLst>
                  <a:ext uri="{0D108BD9-81ED-4DB2-BD59-A6C34878D82A}">
                    <a16:rowId xmlns:a16="http://schemas.microsoft.com/office/drawing/2014/main" val="235611750"/>
                  </a:ext>
                </a:extLst>
              </a:tr>
              <a:tr h="457816">
                <a:tc>
                  <a:txBody>
                    <a:bodyPr/>
                    <a:lstStyle/>
                    <a:p>
                      <a:r>
                        <a:rPr lang="en-GB" dirty="0" smtClean="0">
                          <a:solidFill>
                            <a:srgbClr val="0070C0"/>
                          </a:solidFill>
                        </a:rPr>
                        <a:t>Lots</a:t>
                      </a:r>
                      <a:r>
                        <a:rPr lang="en-GB" baseline="0" dirty="0" smtClean="0">
                          <a:solidFill>
                            <a:srgbClr val="0070C0"/>
                          </a:solidFill>
                        </a:rPr>
                        <a:t> of feedback</a:t>
                      </a:r>
                      <a:endParaRPr lang="en-GB" dirty="0">
                        <a:solidFill>
                          <a:srgbClr val="0070C0"/>
                        </a:solidFill>
                      </a:endParaRPr>
                    </a:p>
                  </a:txBody>
                  <a:tcPr>
                    <a:noFill/>
                  </a:tcPr>
                </a:tc>
                <a:tc>
                  <a:txBody>
                    <a:bodyPr/>
                    <a:lstStyle/>
                    <a:p>
                      <a:r>
                        <a:rPr lang="en-GB" dirty="0" smtClean="0">
                          <a:solidFill>
                            <a:srgbClr val="0070C0"/>
                          </a:solidFill>
                        </a:rPr>
                        <a:t>Inaccurate</a:t>
                      </a:r>
                      <a:endParaRPr lang="en-GB" dirty="0">
                        <a:solidFill>
                          <a:srgbClr val="0070C0"/>
                        </a:solidFill>
                      </a:endParaRPr>
                    </a:p>
                  </a:txBody>
                  <a:tcPr>
                    <a:noFill/>
                  </a:tcPr>
                </a:tc>
                <a:extLst>
                  <a:ext uri="{0D108BD9-81ED-4DB2-BD59-A6C34878D82A}">
                    <a16:rowId xmlns:a16="http://schemas.microsoft.com/office/drawing/2014/main" val="43801060"/>
                  </a:ext>
                </a:extLst>
              </a:tr>
              <a:tr h="457816">
                <a:tc>
                  <a:txBody>
                    <a:bodyPr/>
                    <a:lstStyle/>
                    <a:p>
                      <a:r>
                        <a:rPr lang="en-GB" dirty="0" smtClean="0">
                          <a:solidFill>
                            <a:srgbClr val="0070C0"/>
                          </a:solidFill>
                        </a:rPr>
                        <a:t>Engagement</a:t>
                      </a:r>
                      <a:endParaRPr lang="en-GB" dirty="0">
                        <a:solidFill>
                          <a:srgbClr val="0070C0"/>
                        </a:solidFill>
                      </a:endParaRPr>
                    </a:p>
                  </a:txBody>
                  <a:tcPr>
                    <a:noFill/>
                  </a:tcPr>
                </a:tc>
                <a:tc>
                  <a:txBody>
                    <a:bodyPr/>
                    <a:lstStyle/>
                    <a:p>
                      <a:r>
                        <a:rPr lang="en-GB" dirty="0" smtClean="0">
                          <a:solidFill>
                            <a:srgbClr val="0070C0"/>
                          </a:solidFill>
                        </a:rPr>
                        <a:t>No</a:t>
                      </a:r>
                      <a:r>
                        <a:rPr lang="en-GB" baseline="0" dirty="0" smtClean="0">
                          <a:solidFill>
                            <a:srgbClr val="0070C0"/>
                          </a:solidFill>
                        </a:rPr>
                        <a:t> feedback</a:t>
                      </a:r>
                      <a:endParaRPr lang="en-GB" dirty="0">
                        <a:solidFill>
                          <a:srgbClr val="0070C0"/>
                        </a:solidFill>
                      </a:endParaRPr>
                    </a:p>
                  </a:txBody>
                  <a:tcPr>
                    <a:noFill/>
                  </a:tcPr>
                </a:tc>
                <a:extLst>
                  <a:ext uri="{0D108BD9-81ED-4DB2-BD59-A6C34878D82A}">
                    <a16:rowId xmlns:a16="http://schemas.microsoft.com/office/drawing/2014/main" val="1932338838"/>
                  </a:ext>
                </a:extLst>
              </a:tr>
              <a:tr h="457816">
                <a:tc>
                  <a:txBody>
                    <a:bodyPr/>
                    <a:lstStyle/>
                    <a:p>
                      <a:r>
                        <a:rPr lang="en-GB" dirty="0" smtClean="0">
                          <a:solidFill>
                            <a:srgbClr val="0070C0"/>
                          </a:solidFill>
                        </a:rPr>
                        <a:t>Developmental</a:t>
                      </a:r>
                      <a:endParaRPr lang="en-GB" dirty="0">
                        <a:solidFill>
                          <a:srgbClr val="0070C0"/>
                        </a:solidFill>
                      </a:endParaRPr>
                    </a:p>
                  </a:txBody>
                  <a:tcPr>
                    <a:noFill/>
                  </a:tcPr>
                </a:tc>
                <a:tc>
                  <a:txBody>
                    <a:bodyPr/>
                    <a:lstStyle/>
                    <a:p>
                      <a:r>
                        <a:rPr lang="en-GB" dirty="0" smtClean="0">
                          <a:solidFill>
                            <a:srgbClr val="0070C0"/>
                          </a:solidFill>
                        </a:rPr>
                        <a:t>Brief</a:t>
                      </a:r>
                      <a:endParaRPr lang="en-GB" dirty="0">
                        <a:solidFill>
                          <a:srgbClr val="0070C0"/>
                        </a:solidFill>
                      </a:endParaRPr>
                    </a:p>
                  </a:txBody>
                  <a:tcPr>
                    <a:noFill/>
                  </a:tcPr>
                </a:tc>
                <a:extLst>
                  <a:ext uri="{0D108BD9-81ED-4DB2-BD59-A6C34878D82A}">
                    <a16:rowId xmlns:a16="http://schemas.microsoft.com/office/drawing/2014/main" val="162957984"/>
                  </a:ext>
                </a:extLst>
              </a:tr>
              <a:tr h="457816">
                <a:tc>
                  <a:txBody>
                    <a:bodyPr/>
                    <a:lstStyle/>
                    <a:p>
                      <a:endParaRPr lang="en-GB">
                        <a:solidFill>
                          <a:schemeClr val="tx1"/>
                        </a:solidFill>
                      </a:endParaRPr>
                    </a:p>
                  </a:txBody>
                  <a:tcPr>
                    <a:noFill/>
                  </a:tcPr>
                </a:tc>
                <a:tc>
                  <a:txBody>
                    <a:bodyPr/>
                    <a:lstStyle/>
                    <a:p>
                      <a:r>
                        <a:rPr lang="en-GB" dirty="0" smtClean="0">
                          <a:solidFill>
                            <a:srgbClr val="0070C0"/>
                          </a:solidFill>
                        </a:rPr>
                        <a:t>Impossible</a:t>
                      </a:r>
                    </a:p>
                    <a:p>
                      <a:endParaRPr lang="en-GB" dirty="0" smtClean="0">
                        <a:solidFill>
                          <a:srgbClr val="0070C0"/>
                        </a:solidFill>
                      </a:endParaRPr>
                    </a:p>
                    <a:p>
                      <a:r>
                        <a:rPr lang="en-GB" dirty="0" smtClean="0">
                          <a:solidFill>
                            <a:srgbClr val="0070C0"/>
                          </a:solidFill>
                        </a:rPr>
                        <a:t>Cite</a:t>
                      </a:r>
                      <a:r>
                        <a:rPr lang="en-GB" baseline="0" dirty="0" smtClean="0">
                          <a:solidFill>
                            <a:srgbClr val="0070C0"/>
                          </a:solidFill>
                        </a:rPr>
                        <a:t> me now!</a:t>
                      </a:r>
                      <a:endParaRPr lang="en-GB" dirty="0">
                        <a:solidFill>
                          <a:srgbClr val="0070C0"/>
                        </a:solidFill>
                      </a:endParaRPr>
                    </a:p>
                  </a:txBody>
                  <a:tcPr>
                    <a:noFill/>
                  </a:tcPr>
                </a:tc>
                <a:extLst>
                  <a:ext uri="{0D108BD9-81ED-4DB2-BD59-A6C34878D82A}">
                    <a16:rowId xmlns:a16="http://schemas.microsoft.com/office/drawing/2014/main" val="3573104123"/>
                  </a:ext>
                </a:extLst>
              </a:tr>
            </a:tbl>
          </a:graphicData>
        </a:graphic>
      </p:graphicFrame>
      <p:pic>
        <p:nvPicPr>
          <p:cNvPr id="5" name="Picture 4"/>
          <p:cNvPicPr>
            <a:picLocks noChangeAspect="1"/>
          </p:cNvPicPr>
          <p:nvPr/>
        </p:nvPicPr>
        <p:blipFill>
          <a:blip r:embed="rId2"/>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657861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192"/>
            <a:ext cx="10515600" cy="1325563"/>
          </a:xfrm>
        </p:spPr>
        <p:txBody>
          <a:bodyPr/>
          <a:lstStyle/>
          <a:p>
            <a:pPr algn="ctr"/>
            <a:r>
              <a:rPr lang="en-GB" b="1" dirty="0">
                <a:solidFill>
                  <a:srgbClr val="FF0000"/>
                </a:solidFill>
              </a:rPr>
              <a:t>How do I become a Reviewer?</a:t>
            </a:r>
            <a:endParaRPr lang="en-GB" dirty="0">
              <a:solidFill>
                <a:srgbClr val="FF0000"/>
              </a:solidFill>
            </a:endParaRPr>
          </a:p>
        </p:txBody>
      </p:sp>
      <p:sp>
        <p:nvSpPr>
          <p:cNvPr id="3" name="Content Placeholder 2"/>
          <p:cNvSpPr>
            <a:spLocks noGrp="1"/>
          </p:cNvSpPr>
          <p:nvPr>
            <p:ph idx="1"/>
          </p:nvPr>
        </p:nvSpPr>
        <p:spPr>
          <a:xfrm>
            <a:off x="302491" y="1151371"/>
            <a:ext cx="11612418" cy="4351338"/>
          </a:xfrm>
        </p:spPr>
        <p:txBody>
          <a:bodyPr/>
          <a:lstStyle/>
          <a:p>
            <a:r>
              <a:rPr lang="en-GB" dirty="0">
                <a:solidFill>
                  <a:srgbClr val="0070C0"/>
                </a:solidFill>
              </a:rPr>
              <a:t>Contact the </a:t>
            </a:r>
            <a:r>
              <a:rPr lang="en-GB" dirty="0" smtClean="0">
                <a:solidFill>
                  <a:srgbClr val="0070C0"/>
                </a:solidFill>
              </a:rPr>
              <a:t>Editor and </a:t>
            </a:r>
            <a:r>
              <a:rPr lang="en-GB" dirty="0">
                <a:solidFill>
                  <a:srgbClr val="0070C0"/>
                </a:solidFill>
              </a:rPr>
              <a:t>express your </a:t>
            </a:r>
            <a:r>
              <a:rPr lang="en-GB" dirty="0" smtClean="0">
                <a:solidFill>
                  <a:srgbClr val="0070C0"/>
                </a:solidFill>
              </a:rPr>
              <a:t>interest.</a:t>
            </a:r>
            <a:endParaRPr lang="en-GB" dirty="0">
              <a:solidFill>
                <a:srgbClr val="0070C0"/>
              </a:solidFill>
            </a:endParaRPr>
          </a:p>
          <a:p>
            <a:r>
              <a:rPr lang="en-GB" dirty="0">
                <a:solidFill>
                  <a:srgbClr val="0070C0"/>
                </a:solidFill>
              </a:rPr>
              <a:t>Register for an account identify your areas of </a:t>
            </a:r>
            <a:r>
              <a:rPr lang="en-GB" dirty="0" smtClean="0">
                <a:solidFill>
                  <a:srgbClr val="0070C0"/>
                </a:solidFill>
              </a:rPr>
              <a:t>interest.</a:t>
            </a:r>
            <a:endParaRPr lang="en-GB" dirty="0">
              <a:solidFill>
                <a:srgbClr val="0070C0"/>
              </a:solidFill>
            </a:endParaRPr>
          </a:p>
          <a:p>
            <a:r>
              <a:rPr lang="en-GB" dirty="0">
                <a:solidFill>
                  <a:srgbClr val="0070C0"/>
                </a:solidFill>
              </a:rPr>
              <a:t>Build your Academic Profile visibility (Google Scholar, </a:t>
            </a:r>
            <a:r>
              <a:rPr lang="en-GB" dirty="0" err="1">
                <a:solidFill>
                  <a:srgbClr val="0070C0"/>
                </a:solidFill>
              </a:rPr>
              <a:t>Researchgate</a:t>
            </a:r>
            <a:r>
              <a:rPr lang="en-GB" dirty="0">
                <a:solidFill>
                  <a:srgbClr val="0070C0"/>
                </a:solidFill>
              </a:rPr>
              <a:t>, Academic.edu)</a:t>
            </a:r>
          </a:p>
        </p:txBody>
      </p:sp>
      <p:pic>
        <p:nvPicPr>
          <p:cNvPr id="5" name="Picture 4"/>
          <p:cNvPicPr>
            <a:picLocks noChangeAspect="1"/>
          </p:cNvPicPr>
          <p:nvPr/>
        </p:nvPicPr>
        <p:blipFill>
          <a:blip r:embed="rId2"/>
          <a:stretch>
            <a:fillRect/>
          </a:stretch>
        </p:blipFill>
        <p:spPr>
          <a:xfrm>
            <a:off x="4623645" y="3000166"/>
            <a:ext cx="6730155" cy="3407237"/>
          </a:xfrm>
          <a:prstGeom prst="rect">
            <a:avLst/>
          </a:prstGeom>
        </p:spPr>
      </p:pic>
    </p:spTree>
    <p:extLst>
      <p:ext uri="{BB962C8B-B14F-4D97-AF65-F5344CB8AC3E}">
        <p14:creationId xmlns:p14="http://schemas.microsoft.com/office/powerpoint/2010/main" val="389926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92"/>
            <a:ext cx="10515600" cy="1325563"/>
          </a:xfrm>
        </p:spPr>
        <p:txBody>
          <a:bodyPr/>
          <a:lstStyle/>
          <a:p>
            <a:pPr algn="ctr"/>
            <a:r>
              <a:rPr lang="en-GB" b="1" dirty="0" smtClean="0">
                <a:solidFill>
                  <a:srgbClr val="FF0000"/>
                </a:solidFill>
              </a:rPr>
              <a:t>The </a:t>
            </a:r>
            <a:r>
              <a:rPr lang="en-GB" b="1" dirty="0">
                <a:solidFill>
                  <a:srgbClr val="FF0000"/>
                </a:solidFill>
              </a:rPr>
              <a:t>Role of the Reviewer</a:t>
            </a:r>
            <a:endParaRPr lang="en-GB" dirty="0"/>
          </a:p>
        </p:txBody>
      </p:sp>
      <p:sp>
        <p:nvSpPr>
          <p:cNvPr id="3" name="Content Placeholder 2"/>
          <p:cNvSpPr>
            <a:spLocks noGrp="1"/>
          </p:cNvSpPr>
          <p:nvPr>
            <p:ph idx="1"/>
          </p:nvPr>
        </p:nvSpPr>
        <p:spPr>
          <a:xfrm>
            <a:off x="355599" y="1227668"/>
            <a:ext cx="11286067" cy="4619096"/>
          </a:xfrm>
        </p:spPr>
        <p:txBody>
          <a:bodyPr/>
          <a:lstStyle/>
          <a:p>
            <a:pPr lvl="0"/>
            <a:r>
              <a:rPr lang="en-GB" dirty="0">
                <a:solidFill>
                  <a:srgbClr val="0070C0"/>
                </a:solidFill>
              </a:rPr>
              <a:t>To provide an </a:t>
            </a:r>
            <a:r>
              <a:rPr lang="en-GB" b="1" dirty="0">
                <a:solidFill>
                  <a:srgbClr val="0070C0"/>
                </a:solidFill>
              </a:rPr>
              <a:t>overall critical judgement </a:t>
            </a:r>
            <a:r>
              <a:rPr lang="en-GB" dirty="0">
                <a:solidFill>
                  <a:srgbClr val="0070C0"/>
                </a:solidFill>
              </a:rPr>
              <a:t>regarding the value of a paper. For example accept, minor amendments, major amendments, reject.</a:t>
            </a:r>
          </a:p>
          <a:p>
            <a:pPr lvl="0"/>
            <a:r>
              <a:rPr lang="en-GB" dirty="0">
                <a:solidFill>
                  <a:srgbClr val="0070C0"/>
                </a:solidFill>
              </a:rPr>
              <a:t>To assess </a:t>
            </a:r>
            <a:r>
              <a:rPr lang="en-GB" dirty="0" smtClean="0">
                <a:solidFill>
                  <a:srgbClr val="0070C0"/>
                </a:solidFill>
              </a:rPr>
              <a:t>the </a:t>
            </a:r>
            <a:r>
              <a:rPr lang="en-GB" b="1" dirty="0" smtClean="0">
                <a:solidFill>
                  <a:srgbClr val="0070C0"/>
                </a:solidFill>
              </a:rPr>
              <a:t>theoretical </a:t>
            </a:r>
            <a:r>
              <a:rPr lang="en-GB" b="1" dirty="0">
                <a:solidFill>
                  <a:srgbClr val="0070C0"/>
                </a:solidFill>
              </a:rPr>
              <a:t>contribution </a:t>
            </a:r>
            <a:r>
              <a:rPr lang="en-GB" dirty="0">
                <a:solidFill>
                  <a:srgbClr val="0070C0"/>
                </a:solidFill>
              </a:rPr>
              <a:t>achieved.</a:t>
            </a:r>
          </a:p>
          <a:p>
            <a:pPr lvl="0"/>
            <a:r>
              <a:rPr lang="en-GB" dirty="0">
                <a:solidFill>
                  <a:srgbClr val="0070C0"/>
                </a:solidFill>
              </a:rPr>
              <a:t>To identify the strengths of the paper.</a:t>
            </a:r>
          </a:p>
          <a:p>
            <a:pPr lvl="0"/>
            <a:r>
              <a:rPr lang="en-GB" dirty="0">
                <a:solidFill>
                  <a:srgbClr val="0070C0"/>
                </a:solidFill>
              </a:rPr>
              <a:t>To identify the weaknesses of the paper and required improvements</a:t>
            </a:r>
            <a:r>
              <a:rPr lang="en-GB" dirty="0" smtClean="0">
                <a:solidFill>
                  <a:srgbClr val="0070C0"/>
                </a:solidFill>
              </a:rPr>
              <a:t>.</a:t>
            </a:r>
          </a:p>
          <a:p>
            <a:pPr lvl="0"/>
            <a:r>
              <a:rPr lang="en-GB" dirty="0" smtClean="0">
                <a:solidFill>
                  <a:srgbClr val="0070C0"/>
                </a:solidFill>
              </a:rPr>
              <a:t>To </a:t>
            </a:r>
            <a:r>
              <a:rPr lang="en-GB" b="1" dirty="0" smtClean="0">
                <a:solidFill>
                  <a:srgbClr val="0070C0"/>
                </a:solidFill>
              </a:rPr>
              <a:t>verify</a:t>
            </a:r>
            <a:r>
              <a:rPr lang="en-GB" dirty="0" smtClean="0">
                <a:solidFill>
                  <a:srgbClr val="0070C0"/>
                </a:solidFill>
              </a:rPr>
              <a:t> the methodology used.</a:t>
            </a:r>
            <a:endParaRPr lang="en-GB" dirty="0">
              <a:solidFill>
                <a:srgbClr val="0070C0"/>
              </a:solidFill>
            </a:endParaRPr>
          </a:p>
          <a:p>
            <a:r>
              <a:rPr lang="en-GB" dirty="0">
                <a:solidFill>
                  <a:srgbClr val="0070C0"/>
                </a:solidFill>
              </a:rPr>
              <a:t>To ensure compliance with the journal standards in terms of academic quality, structure and formatting requirements.</a:t>
            </a:r>
          </a:p>
          <a:p>
            <a:r>
              <a:rPr lang="en-GB" dirty="0">
                <a:solidFill>
                  <a:srgbClr val="0070C0"/>
                </a:solidFill>
              </a:rPr>
              <a:t>To offer </a:t>
            </a:r>
            <a:r>
              <a:rPr lang="en-GB" b="1" dirty="0">
                <a:solidFill>
                  <a:srgbClr val="0070C0"/>
                </a:solidFill>
              </a:rPr>
              <a:t>recommendations</a:t>
            </a:r>
            <a:r>
              <a:rPr lang="en-GB" dirty="0">
                <a:solidFill>
                  <a:srgbClr val="0070C0"/>
                </a:solidFill>
              </a:rPr>
              <a:t> for improvements.</a:t>
            </a:r>
          </a:p>
          <a:p>
            <a:endParaRPr lang="en-GB" dirty="0"/>
          </a:p>
        </p:txBody>
      </p:sp>
      <p:pic>
        <p:nvPicPr>
          <p:cNvPr id="4" name="Picture 3"/>
          <p:cNvPicPr>
            <a:picLocks noChangeAspect="1"/>
          </p:cNvPicPr>
          <p:nvPr/>
        </p:nvPicPr>
        <p:blipFill>
          <a:blip r:embed="rId2"/>
          <a:stretch>
            <a:fillRect/>
          </a:stretch>
        </p:blipFill>
        <p:spPr>
          <a:xfrm>
            <a:off x="5551055" y="5708073"/>
            <a:ext cx="1149927" cy="1149927"/>
          </a:xfrm>
          <a:prstGeom prst="rect">
            <a:avLst/>
          </a:prstGeom>
        </p:spPr>
      </p:pic>
    </p:spTree>
    <p:extLst>
      <p:ext uri="{BB962C8B-B14F-4D97-AF65-F5344CB8AC3E}">
        <p14:creationId xmlns:p14="http://schemas.microsoft.com/office/powerpoint/2010/main" val="3605563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8828"/>
            <a:ext cx="8229600" cy="1143000"/>
          </a:xfrm>
        </p:spPr>
        <p:txBody>
          <a:bodyPr/>
          <a:lstStyle/>
          <a:p>
            <a:r>
              <a:rPr lang="en-GB" b="1" dirty="0">
                <a:solidFill>
                  <a:srgbClr val="FF0000"/>
                </a:solidFill>
              </a:rPr>
              <a:t>About IJEBR</a:t>
            </a:r>
          </a:p>
        </p:txBody>
      </p:sp>
      <p:sp>
        <p:nvSpPr>
          <p:cNvPr id="3" name="Content Placeholder 2"/>
          <p:cNvSpPr>
            <a:spLocks noGrp="1"/>
          </p:cNvSpPr>
          <p:nvPr>
            <p:ph idx="1"/>
          </p:nvPr>
        </p:nvSpPr>
        <p:spPr>
          <a:xfrm>
            <a:off x="369455" y="1068456"/>
            <a:ext cx="10155037" cy="4954335"/>
          </a:xfrm>
        </p:spPr>
        <p:txBody>
          <a:bodyPr>
            <a:normAutofit/>
          </a:bodyPr>
          <a:lstStyle/>
          <a:p>
            <a:r>
              <a:rPr lang="en-GB" dirty="0">
                <a:solidFill>
                  <a:srgbClr val="0070C0"/>
                </a:solidFill>
              </a:rPr>
              <a:t>25</a:t>
            </a:r>
            <a:r>
              <a:rPr lang="en-GB" baseline="30000" dirty="0">
                <a:solidFill>
                  <a:srgbClr val="0070C0"/>
                </a:solidFill>
              </a:rPr>
              <a:t>th</a:t>
            </a:r>
            <a:r>
              <a:rPr lang="en-GB" dirty="0">
                <a:solidFill>
                  <a:srgbClr val="0070C0"/>
                </a:solidFill>
              </a:rPr>
              <a:t> Volume in 2019.</a:t>
            </a:r>
          </a:p>
          <a:p>
            <a:r>
              <a:rPr lang="en-GB" dirty="0">
                <a:solidFill>
                  <a:srgbClr val="0070C0"/>
                </a:solidFill>
              </a:rPr>
              <a:t>Emerald journal, ABS2. Aiming to become </a:t>
            </a:r>
            <a:r>
              <a:rPr lang="en-GB" dirty="0" smtClean="0">
                <a:solidFill>
                  <a:srgbClr val="0070C0"/>
                </a:solidFill>
              </a:rPr>
              <a:t>ABS3 for 2021/22</a:t>
            </a:r>
            <a:endParaRPr lang="en-GB" dirty="0">
              <a:solidFill>
                <a:srgbClr val="0070C0"/>
              </a:solidFill>
            </a:endParaRPr>
          </a:p>
          <a:p>
            <a:r>
              <a:rPr lang="en-GB" dirty="0">
                <a:solidFill>
                  <a:srgbClr val="0070C0"/>
                </a:solidFill>
              </a:rPr>
              <a:t>Granted full impact factor with Clarivate Analytics in 2017 impact factor currently </a:t>
            </a:r>
            <a:r>
              <a:rPr lang="en-GB" dirty="0" smtClean="0">
                <a:solidFill>
                  <a:srgbClr val="0070C0"/>
                </a:solidFill>
              </a:rPr>
              <a:t>2.4</a:t>
            </a:r>
            <a:endParaRPr lang="en-GB" dirty="0">
              <a:solidFill>
                <a:srgbClr val="0070C0"/>
              </a:solidFill>
            </a:endParaRPr>
          </a:p>
          <a:p>
            <a:r>
              <a:rPr lang="en-GB" dirty="0">
                <a:solidFill>
                  <a:srgbClr val="0070C0"/>
                </a:solidFill>
              </a:rPr>
              <a:t>Publishing 8 issues from </a:t>
            </a:r>
            <a:r>
              <a:rPr lang="en-GB" dirty="0" smtClean="0">
                <a:solidFill>
                  <a:srgbClr val="0070C0"/>
                </a:solidFill>
              </a:rPr>
              <a:t>2020.</a:t>
            </a:r>
            <a:endParaRPr lang="en-GB" dirty="0">
              <a:solidFill>
                <a:srgbClr val="0070C0"/>
              </a:solidFill>
            </a:endParaRPr>
          </a:p>
          <a:p>
            <a:r>
              <a:rPr lang="en-GB" dirty="0">
                <a:solidFill>
                  <a:srgbClr val="0070C0"/>
                </a:solidFill>
              </a:rPr>
              <a:t>Published </a:t>
            </a:r>
            <a:r>
              <a:rPr lang="en-GB" dirty="0" smtClean="0">
                <a:solidFill>
                  <a:srgbClr val="0070C0"/>
                </a:solidFill>
              </a:rPr>
              <a:t>89 </a:t>
            </a:r>
            <a:r>
              <a:rPr lang="en-GB" dirty="0">
                <a:solidFill>
                  <a:srgbClr val="0070C0"/>
                </a:solidFill>
              </a:rPr>
              <a:t>papers in </a:t>
            </a:r>
            <a:r>
              <a:rPr lang="en-GB" dirty="0" smtClean="0">
                <a:solidFill>
                  <a:srgbClr val="0070C0"/>
                </a:solidFill>
              </a:rPr>
              <a:t>2020 </a:t>
            </a:r>
            <a:r>
              <a:rPr lang="en-GB" dirty="0">
                <a:solidFill>
                  <a:srgbClr val="0070C0"/>
                </a:solidFill>
              </a:rPr>
              <a:t>grown from 30 in 2014.</a:t>
            </a:r>
          </a:p>
          <a:p>
            <a:r>
              <a:rPr lang="en-GB" dirty="0">
                <a:solidFill>
                  <a:srgbClr val="0070C0"/>
                </a:solidFill>
              </a:rPr>
              <a:t>Rejection rate is approximately 88%.</a:t>
            </a:r>
          </a:p>
          <a:p>
            <a:r>
              <a:rPr lang="en-GB" dirty="0">
                <a:solidFill>
                  <a:srgbClr val="0070C0"/>
                </a:solidFill>
              </a:rPr>
              <a:t>430 submission in 2016, </a:t>
            </a:r>
            <a:r>
              <a:rPr lang="en-GB" dirty="0" smtClean="0">
                <a:solidFill>
                  <a:srgbClr val="0070C0"/>
                </a:solidFill>
              </a:rPr>
              <a:t>880 </a:t>
            </a:r>
            <a:r>
              <a:rPr lang="en-GB" dirty="0">
                <a:solidFill>
                  <a:srgbClr val="0070C0"/>
                </a:solidFill>
              </a:rPr>
              <a:t>in </a:t>
            </a:r>
            <a:r>
              <a:rPr lang="en-GB" dirty="0" smtClean="0">
                <a:solidFill>
                  <a:srgbClr val="0070C0"/>
                </a:solidFill>
              </a:rPr>
              <a:t>2019.</a:t>
            </a:r>
            <a:endParaRPr lang="en-GB" dirty="0">
              <a:solidFill>
                <a:srgbClr val="0070C0"/>
              </a:solidFill>
            </a:endParaRPr>
          </a:p>
          <a:p>
            <a:pPr marL="0" indent="0">
              <a:buNone/>
            </a:pPr>
            <a:endParaRPr lang="en-GB" dirty="0">
              <a:solidFill>
                <a:srgbClr val="0070C0"/>
              </a:solidFill>
            </a:endParaRPr>
          </a:p>
          <a:p>
            <a:endParaRPr lang="en-GB" dirty="0">
              <a:solidFill>
                <a:srgbClr val="0070C0"/>
              </a:solidFill>
            </a:endParaRPr>
          </a:p>
          <a:p>
            <a:endParaRPr lang="en-GB" dirty="0">
              <a:solidFill>
                <a:srgbClr val="002060"/>
              </a:solidFill>
            </a:endParaRPr>
          </a:p>
          <a:p>
            <a:endParaRPr lang="en-GB" dirty="0"/>
          </a:p>
        </p:txBody>
      </p:sp>
      <p:sp>
        <p:nvSpPr>
          <p:cNvPr id="5" name="Slide Number Placeholder 4"/>
          <p:cNvSpPr>
            <a:spLocks noGrp="1"/>
          </p:cNvSpPr>
          <p:nvPr>
            <p:ph type="sldNum" sz="quarter" idx="12"/>
          </p:nvPr>
        </p:nvSpPr>
        <p:spPr/>
        <p:txBody>
          <a:bodyPr/>
          <a:lstStyle/>
          <a:p>
            <a:fld id="{D3AD4765-A7C3-47F0-A094-C780E1FE004F}" type="slidenum">
              <a:rPr lang="en-GB" smtClean="0"/>
              <a:t>9</a:t>
            </a:fld>
            <a:endParaRPr lang="en-GB"/>
          </a:p>
        </p:txBody>
      </p:sp>
      <p:pic>
        <p:nvPicPr>
          <p:cNvPr id="4" name="Picture 3"/>
          <p:cNvPicPr>
            <a:picLocks noChangeAspect="1"/>
          </p:cNvPicPr>
          <p:nvPr/>
        </p:nvPicPr>
        <p:blipFill>
          <a:blip r:embed="rId2"/>
          <a:stretch>
            <a:fillRect/>
          </a:stretch>
        </p:blipFill>
        <p:spPr>
          <a:xfrm>
            <a:off x="10993237" y="0"/>
            <a:ext cx="1143000" cy="1581150"/>
          </a:xfrm>
          <a:prstGeom prst="rect">
            <a:avLst/>
          </a:prstGeom>
        </p:spPr>
      </p:pic>
      <p:pic>
        <p:nvPicPr>
          <p:cNvPr id="6" name="Picture 5"/>
          <p:cNvPicPr>
            <a:picLocks noChangeAspect="1"/>
          </p:cNvPicPr>
          <p:nvPr/>
        </p:nvPicPr>
        <p:blipFill>
          <a:blip r:embed="rId3"/>
          <a:stretch>
            <a:fillRect/>
          </a:stretch>
        </p:blipFill>
        <p:spPr>
          <a:xfrm>
            <a:off x="5209309" y="5366327"/>
            <a:ext cx="1491673" cy="1491673"/>
          </a:xfrm>
          <a:prstGeom prst="rect">
            <a:avLst/>
          </a:prstGeom>
        </p:spPr>
      </p:pic>
    </p:spTree>
    <p:extLst>
      <p:ext uri="{BB962C8B-B14F-4D97-AF65-F5344CB8AC3E}">
        <p14:creationId xmlns:p14="http://schemas.microsoft.com/office/powerpoint/2010/main" val="1331814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1069</TotalTime>
  <Words>1077</Words>
  <Application>Microsoft Office PowerPoint</Application>
  <PresentationFormat>Widescreen</PresentationFormat>
  <Paragraphs>151</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Symbol</vt:lpstr>
      <vt:lpstr>Times New Roman</vt:lpstr>
      <vt:lpstr>Office Theme</vt:lpstr>
      <vt:lpstr>Becoming an excellent academic journal article reviewer</vt:lpstr>
      <vt:lpstr>Presenter</vt:lpstr>
      <vt:lpstr>Purpose of the Talk </vt:lpstr>
      <vt:lpstr>The Problem!</vt:lpstr>
      <vt:lpstr>Why I should Review?</vt:lpstr>
      <vt:lpstr>Experience of being Reviewed </vt:lpstr>
      <vt:lpstr>How do I become a Reviewer?</vt:lpstr>
      <vt:lpstr>The Role of the Reviewer</vt:lpstr>
      <vt:lpstr>About IJEBR</vt:lpstr>
      <vt:lpstr>Focus of International Journal of Entrepreneurial Behaviour and Research</vt:lpstr>
      <vt:lpstr>The IJEBR Journal review process</vt:lpstr>
      <vt:lpstr>A Taxonomy of Journal Reviewer Types</vt:lpstr>
      <vt:lpstr>Reviewer Development</vt:lpstr>
      <vt:lpstr>Good Practice for Journal Reviewing </vt:lpstr>
      <vt:lpstr>Good Practice for Journal Reviewing</vt:lpstr>
      <vt:lpstr>Good Practice for Journal Reviewing </vt:lpstr>
      <vt:lpstr>Good Practice for Journal Reviewing </vt:lpstr>
      <vt:lpstr>Useful reference</vt:lpstr>
      <vt:lpstr>Questions and thoughts?</vt:lpstr>
    </vt:vector>
  </TitlesOfParts>
  <Company>Swansea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Masterclass in effective reviewing for an academic journal</dc:title>
  <dc:creator>Jones W.P.</dc:creator>
  <cp:lastModifiedBy>Jones W.P.</cp:lastModifiedBy>
  <cp:revision>42</cp:revision>
  <dcterms:created xsi:type="dcterms:W3CDTF">2019-06-04T12:14:47Z</dcterms:created>
  <dcterms:modified xsi:type="dcterms:W3CDTF">2020-05-14T13:53:10Z</dcterms:modified>
</cp:coreProperties>
</file>