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58" r:id="rId4"/>
    <p:sldId id="274" r:id="rId5"/>
    <p:sldId id="259" r:id="rId6"/>
    <p:sldId id="269" r:id="rId7"/>
    <p:sldId id="270" r:id="rId8"/>
    <p:sldId id="271" r:id="rId9"/>
    <p:sldId id="264" r:id="rId10"/>
    <p:sldId id="265" r:id="rId11"/>
    <p:sldId id="272" r:id="rId12"/>
    <p:sldId id="260" r:id="rId13"/>
    <p:sldId id="266" r:id="rId14"/>
    <p:sldId id="261" r:id="rId15"/>
    <p:sldId id="268" r:id="rId16"/>
    <p:sldId id="263" r:id="rId17"/>
    <p:sldId id="267"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62360"/>
  </p:normalViewPr>
  <p:slideViewPr>
    <p:cSldViewPr snapToGrid="0" snapToObjects="1">
      <p:cViewPr varScale="1">
        <p:scale>
          <a:sx n="74" d="100"/>
          <a:sy n="74" d="100"/>
        </p:scale>
        <p:origin x="2576" y="18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94" d="100"/>
          <a:sy n="94" d="100"/>
        </p:scale>
        <p:origin x="82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5C1A3-261D-F84B-B333-2BDD629CE290}" type="datetimeFigureOut">
              <a:rPr lang="en-GB" smtClean="0"/>
              <a:t>12/05/2020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0F0C3-9524-0347-8699-C8DF8B4713B2}" type="slidenum">
              <a:rPr lang="en-GB" smtClean="0"/>
              <a:t>‹#›</a:t>
            </a:fld>
            <a:endParaRPr lang="en-GB"/>
          </a:p>
        </p:txBody>
      </p:sp>
    </p:spTree>
    <p:extLst>
      <p:ext uri="{BB962C8B-B14F-4D97-AF65-F5344CB8AC3E}">
        <p14:creationId xmlns:p14="http://schemas.microsoft.com/office/powerpoint/2010/main" val="3055131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Afternoon, hope everyone is staying safe and well.  My presentation today supports my paper on the higher education journey into the Graduate Market and beyond.</a:t>
            </a:r>
          </a:p>
          <a:p>
            <a:endParaRPr lang="en-GB" dirty="0"/>
          </a:p>
          <a:p>
            <a:endParaRPr lang="en-GB" dirty="0"/>
          </a:p>
        </p:txBody>
      </p:sp>
      <p:sp>
        <p:nvSpPr>
          <p:cNvPr id="4" name="Slide Number Placeholder 3"/>
          <p:cNvSpPr>
            <a:spLocks noGrp="1"/>
          </p:cNvSpPr>
          <p:nvPr>
            <p:ph type="sldNum" sz="quarter" idx="5"/>
          </p:nvPr>
        </p:nvSpPr>
        <p:spPr/>
        <p:txBody>
          <a:bodyPr/>
          <a:lstStyle/>
          <a:p>
            <a:fld id="{EAF0F0C3-9524-0347-8699-C8DF8B4713B2}" type="slidenum">
              <a:rPr lang="en-GB" smtClean="0"/>
              <a:t>1</a:t>
            </a:fld>
            <a:endParaRPr lang="en-GB"/>
          </a:p>
        </p:txBody>
      </p:sp>
    </p:spTree>
    <p:extLst>
      <p:ext uri="{BB962C8B-B14F-4D97-AF65-F5344CB8AC3E}">
        <p14:creationId xmlns:p14="http://schemas.microsoft.com/office/powerpoint/2010/main" val="2146961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EDGE model looks at career development learning through the various stages to employability.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considering an academic qualification it is not only degree specific but also the need for career development and also experience both in the form of life experience and work experience. This along with generic skills and emotional skills will enable the student to be able to reflect and evaluate. Once this evaluation and reflection has been undertaken self-esteem self-confidence and self-efficacy will then bridge the final gap in preparation for employability.</a:t>
            </a:r>
          </a:p>
          <a:p>
            <a:endParaRPr lang="en-GB" dirty="0"/>
          </a:p>
        </p:txBody>
      </p:sp>
      <p:sp>
        <p:nvSpPr>
          <p:cNvPr id="4" name="Slide Number Placeholder 3"/>
          <p:cNvSpPr>
            <a:spLocks noGrp="1"/>
          </p:cNvSpPr>
          <p:nvPr>
            <p:ph type="sldNum" sz="quarter" idx="5"/>
          </p:nvPr>
        </p:nvSpPr>
        <p:spPr/>
        <p:txBody>
          <a:bodyPr/>
          <a:lstStyle/>
          <a:p>
            <a:fld id="{EAF0F0C3-9524-0347-8699-C8DF8B4713B2}" type="slidenum">
              <a:rPr lang="en-GB" smtClean="0"/>
              <a:t>10</a:t>
            </a:fld>
            <a:endParaRPr lang="en-GB"/>
          </a:p>
        </p:txBody>
      </p:sp>
    </p:spTree>
    <p:extLst>
      <p:ext uri="{BB962C8B-B14F-4D97-AF65-F5344CB8AC3E}">
        <p14:creationId xmlns:p14="http://schemas.microsoft.com/office/powerpoint/2010/main" val="72652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Peck (2016) considers there is a definite link between work placements and social mobility, Peck researched sandwich placements to identify whether this could unlock social mobility and the result showed this could certainly help. Pecks research considers social mobility initially within the Russell group, his findings were confirmed by the Institute for Fiscal Studies confirms and supports Peck’s findings that the higher salaries and greater mobility are obtained by students graduating from a Russell group University.  How will this be affected by the government challenge to increase disadvantaged young people entering higher education in 2020.   To consider this further, Peck carried out a study at Nottingham Trent connected to sandwich placements.  His findings were that widening participation students in this university who opted for a sandwich placement within their studies not only unlocked social mobility but raised their chances of achieving a professional level outcome in the region of 32% higher than Russell group students who did not complete a sandwich placement.  Though in the last 10 years sandwich courses have increased to nearly 60% many disciplines and sectors within higher education often find it difficult due to the nature of the degree to undertake a year in industry.  </a:t>
            </a:r>
          </a:p>
          <a:p>
            <a:endParaRPr lang="en-GB" dirty="0"/>
          </a:p>
        </p:txBody>
      </p:sp>
      <p:sp>
        <p:nvSpPr>
          <p:cNvPr id="4" name="Slide Number Placeholder 3"/>
          <p:cNvSpPr>
            <a:spLocks noGrp="1"/>
          </p:cNvSpPr>
          <p:nvPr>
            <p:ph type="sldNum" sz="quarter" idx="5"/>
          </p:nvPr>
        </p:nvSpPr>
        <p:spPr/>
        <p:txBody>
          <a:bodyPr/>
          <a:lstStyle/>
          <a:p>
            <a:fld id="{EAF0F0C3-9524-0347-8699-C8DF8B4713B2}" type="slidenum">
              <a:rPr lang="en-GB" smtClean="0"/>
              <a:t>11</a:t>
            </a:fld>
            <a:endParaRPr lang="en-GB"/>
          </a:p>
        </p:txBody>
      </p:sp>
    </p:spTree>
    <p:extLst>
      <p:ext uri="{BB962C8B-B14F-4D97-AF65-F5344CB8AC3E}">
        <p14:creationId xmlns:p14="http://schemas.microsoft.com/office/powerpoint/2010/main" val="789301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Secondary research will be carried out through research of relevant existing literature and through Higher Education Funding Council for Wales (HEFCW), Higher Education Wales (HEW), Higher Education Achievement Report (HEAR), Destination of Leavers from Higher Education (DHLE now known as Graduate Outcomes) documentation and also academic journals and grey and white papers.</a:t>
            </a:r>
          </a:p>
          <a:p>
            <a:endParaRPr lang="en-GB" dirty="0"/>
          </a:p>
        </p:txBody>
      </p:sp>
      <p:sp>
        <p:nvSpPr>
          <p:cNvPr id="4" name="Slide Number Placeholder 3"/>
          <p:cNvSpPr>
            <a:spLocks noGrp="1"/>
          </p:cNvSpPr>
          <p:nvPr>
            <p:ph type="sldNum" sz="quarter" idx="5"/>
          </p:nvPr>
        </p:nvSpPr>
        <p:spPr/>
        <p:txBody>
          <a:bodyPr/>
          <a:lstStyle/>
          <a:p>
            <a:fld id="{EAF0F0C3-9524-0347-8699-C8DF8B4713B2}" type="slidenum">
              <a:rPr lang="en-GB" smtClean="0"/>
              <a:t>12</a:t>
            </a:fld>
            <a:endParaRPr lang="en-GB"/>
          </a:p>
        </p:txBody>
      </p:sp>
    </p:spTree>
    <p:extLst>
      <p:ext uri="{BB962C8B-B14F-4D97-AF65-F5344CB8AC3E}">
        <p14:creationId xmlns:p14="http://schemas.microsoft.com/office/powerpoint/2010/main" val="459433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involves bringing staff students and employees together and enables these three vital contributors to define critical elements which are important for graduates.  The desired outcome will provide a benchmark for current and future practice and identify areas for development.  The aim of this wheel of embedding employability it’s not just to look at isolated departments or courses or programs of study but to look at the institution as a whole. </a:t>
            </a:r>
            <a:endParaRPr lang="en-GB" dirty="0"/>
          </a:p>
        </p:txBody>
      </p:sp>
      <p:sp>
        <p:nvSpPr>
          <p:cNvPr id="4" name="Slide Number Placeholder 3"/>
          <p:cNvSpPr>
            <a:spLocks noGrp="1"/>
          </p:cNvSpPr>
          <p:nvPr>
            <p:ph type="sldNum" sz="quarter" idx="5"/>
          </p:nvPr>
        </p:nvSpPr>
        <p:spPr/>
        <p:txBody>
          <a:bodyPr/>
          <a:lstStyle/>
          <a:p>
            <a:fld id="{EAF0F0C3-9524-0347-8699-C8DF8B4713B2}" type="slidenum">
              <a:rPr lang="en-GB" smtClean="0"/>
              <a:t>13</a:t>
            </a:fld>
            <a:endParaRPr lang="en-GB"/>
          </a:p>
        </p:txBody>
      </p:sp>
    </p:spTree>
    <p:extLst>
      <p:ext uri="{BB962C8B-B14F-4D97-AF65-F5344CB8AC3E}">
        <p14:creationId xmlns:p14="http://schemas.microsoft.com/office/powerpoint/2010/main" val="3453579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intention of this research is to undertake a critical assessment of case studies within FE and HE to identify best practice in employability strategies. Consideration needs to be focussed on the emerging and growing skills for 2020 onwards.</a:t>
            </a:r>
            <a:br>
              <a:rPr lang="en-GB" sz="1200" dirty="0"/>
            </a:br>
            <a:endParaRPr lang="en-GB" dirty="0"/>
          </a:p>
        </p:txBody>
      </p:sp>
      <p:sp>
        <p:nvSpPr>
          <p:cNvPr id="4" name="Slide Number Placeholder 3"/>
          <p:cNvSpPr>
            <a:spLocks noGrp="1"/>
          </p:cNvSpPr>
          <p:nvPr>
            <p:ph type="sldNum" sz="quarter" idx="5"/>
          </p:nvPr>
        </p:nvSpPr>
        <p:spPr/>
        <p:txBody>
          <a:bodyPr/>
          <a:lstStyle/>
          <a:p>
            <a:fld id="{EAF0F0C3-9524-0347-8699-C8DF8B4713B2}" type="slidenum">
              <a:rPr lang="en-GB" smtClean="0"/>
              <a:t>14</a:t>
            </a:fld>
            <a:endParaRPr lang="en-GB"/>
          </a:p>
        </p:txBody>
      </p:sp>
    </p:spTree>
    <p:extLst>
      <p:ext uri="{BB962C8B-B14F-4D97-AF65-F5344CB8AC3E}">
        <p14:creationId xmlns:p14="http://schemas.microsoft.com/office/powerpoint/2010/main" val="3397868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List LHS of graph</a:t>
            </a:r>
          </a:p>
        </p:txBody>
      </p:sp>
      <p:sp>
        <p:nvSpPr>
          <p:cNvPr id="4" name="Slide Number Placeholder 3"/>
          <p:cNvSpPr>
            <a:spLocks noGrp="1"/>
          </p:cNvSpPr>
          <p:nvPr>
            <p:ph type="sldNum" sz="quarter" idx="5"/>
          </p:nvPr>
        </p:nvSpPr>
        <p:spPr/>
        <p:txBody>
          <a:bodyPr/>
          <a:lstStyle/>
          <a:p>
            <a:fld id="{EAF0F0C3-9524-0347-8699-C8DF8B4713B2}" type="slidenum">
              <a:rPr lang="en-GB" smtClean="0"/>
              <a:t>15</a:t>
            </a:fld>
            <a:endParaRPr lang="en-GB"/>
          </a:p>
        </p:txBody>
      </p:sp>
    </p:spTree>
    <p:extLst>
      <p:ext uri="{BB962C8B-B14F-4D97-AF65-F5344CB8AC3E}">
        <p14:creationId xmlns:p14="http://schemas.microsoft.com/office/powerpoint/2010/main" val="3087424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F0F0C3-9524-0347-8699-C8DF8B4713B2}" type="slidenum">
              <a:rPr lang="en-GB" smtClean="0"/>
              <a:t>16</a:t>
            </a:fld>
            <a:endParaRPr lang="en-GB"/>
          </a:p>
        </p:txBody>
      </p:sp>
    </p:spTree>
    <p:extLst>
      <p:ext uri="{BB962C8B-B14F-4D97-AF65-F5344CB8AC3E}">
        <p14:creationId xmlns:p14="http://schemas.microsoft.com/office/powerpoint/2010/main" val="2210006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Create toolkits to identify best practice for individuals and recognise potential patterns within cohorts.  </a:t>
            </a:r>
          </a:p>
          <a:p>
            <a:pPr lvl="0"/>
            <a:r>
              <a:rPr lang="en-GB" sz="1200" kern="1200" dirty="0">
                <a:solidFill>
                  <a:schemeClr val="tx1"/>
                </a:solidFill>
                <a:effectLst/>
                <a:latin typeface="+mn-lt"/>
                <a:ea typeface="+mn-ea"/>
                <a:cs typeface="+mn-cs"/>
              </a:rPr>
              <a:t>Work with Careers to develop frameworks to make it easy for academic departments to engage with employers more effectively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Embed employer-led project modules, this has been proved to be successful by a number of universities across the UK. </a:t>
            </a:r>
            <a:r>
              <a:rPr lang="en-GB" sz="1200" kern="1200" dirty="0" err="1">
                <a:solidFill>
                  <a:schemeClr val="tx1"/>
                </a:solidFill>
                <a:effectLst/>
                <a:latin typeface="+mn-lt"/>
                <a:ea typeface="+mn-ea"/>
                <a:cs typeface="+mn-cs"/>
              </a:rPr>
              <a:t>Hulseimer</a:t>
            </a:r>
            <a:r>
              <a:rPr lang="en-GB" sz="1200" kern="1200" dirty="0">
                <a:solidFill>
                  <a:schemeClr val="tx1"/>
                </a:solidFill>
                <a:effectLst/>
                <a:latin typeface="+mn-lt"/>
                <a:ea typeface="+mn-ea"/>
                <a:cs typeface="+mn-cs"/>
              </a:rPr>
              <a:t> (2019) a Senior Lecturer at the University of Sunderland structures the BA (Hons) Drama and Film Production programmes as a collaboration with Northumbria Police Force.  There is a great deal of focus on EDGE and USEM models of employability (Yorke &amp; Knight, 2002) and this is based by acting on Harvey (2005) who recommends that if there is not enough knowledge of the workplace then it is a difficult transition to the world of work after graduation.  In the University of Sunderland, students develop transferable skills in a real-life situation.  This is supported further by meetings at regular intervals throughout the programmes when the Police force attend University for updates and feedback sessions - Their work has been recognised with being nominated as winners of the Collaborative Award for Teaching Excellence (CATE) 2019.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Real life projects enable large numbers of students to gain commercial experience and encourage a move away from elaborating their part time jobs to reflect on.</a:t>
            </a:r>
          </a:p>
          <a:p>
            <a:pPr lvl="0"/>
            <a:r>
              <a:rPr lang="en-GB" sz="1200" kern="1200" dirty="0">
                <a:solidFill>
                  <a:schemeClr val="tx1"/>
                </a:solidFill>
                <a:effectLst/>
                <a:latin typeface="+mn-lt"/>
                <a:ea typeface="+mn-ea"/>
                <a:cs typeface="+mn-cs"/>
              </a:rPr>
              <a:t>Employer engagement and industry related assessment should become a compulsory part of module design.</a:t>
            </a:r>
          </a:p>
          <a:p>
            <a:pPr lvl="0"/>
            <a:r>
              <a:rPr lang="en-GB" sz="1200" kern="1200" dirty="0">
                <a:solidFill>
                  <a:schemeClr val="tx1"/>
                </a:solidFill>
                <a:effectLst/>
                <a:latin typeface="+mn-lt"/>
                <a:ea typeface="+mn-ea"/>
                <a:cs typeface="+mn-cs"/>
              </a:rPr>
              <a:t>It could be recommended to create assessments that are linked with the real world and support graduate recruitment processes</a:t>
            </a:r>
          </a:p>
        </p:txBody>
      </p:sp>
      <p:sp>
        <p:nvSpPr>
          <p:cNvPr id="4" name="Slide Number Placeholder 3"/>
          <p:cNvSpPr>
            <a:spLocks noGrp="1"/>
          </p:cNvSpPr>
          <p:nvPr>
            <p:ph type="sldNum" sz="quarter" idx="5"/>
          </p:nvPr>
        </p:nvSpPr>
        <p:spPr/>
        <p:txBody>
          <a:bodyPr/>
          <a:lstStyle/>
          <a:p>
            <a:fld id="{EAF0F0C3-9524-0347-8699-C8DF8B4713B2}" type="slidenum">
              <a:rPr lang="en-GB" smtClean="0"/>
              <a:t>17</a:t>
            </a:fld>
            <a:endParaRPr lang="en-GB"/>
          </a:p>
        </p:txBody>
      </p:sp>
    </p:spTree>
    <p:extLst>
      <p:ext uri="{BB962C8B-B14F-4D97-AF65-F5344CB8AC3E}">
        <p14:creationId xmlns:p14="http://schemas.microsoft.com/office/powerpoint/2010/main" val="3597238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0F0C3-9524-0347-8699-C8DF8B4713B2}" type="slidenum">
              <a:rPr lang="en-GB" smtClean="0"/>
              <a:t>18</a:t>
            </a:fld>
            <a:endParaRPr lang="en-GB"/>
          </a:p>
        </p:txBody>
      </p:sp>
    </p:spTree>
    <p:extLst>
      <p:ext uri="{BB962C8B-B14F-4D97-AF65-F5344CB8AC3E}">
        <p14:creationId xmlns:p14="http://schemas.microsoft.com/office/powerpoint/2010/main" val="723925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reason for my paper is to consider from my position as module leader in a work experience role whether the delivery is currently effective and gives the correct support in a somewhat saturated graduate market.</a:t>
            </a:r>
          </a:p>
        </p:txBody>
      </p:sp>
      <p:sp>
        <p:nvSpPr>
          <p:cNvPr id="4" name="Slide Number Placeholder 3"/>
          <p:cNvSpPr>
            <a:spLocks noGrp="1"/>
          </p:cNvSpPr>
          <p:nvPr>
            <p:ph type="sldNum" sz="quarter" idx="5"/>
          </p:nvPr>
        </p:nvSpPr>
        <p:spPr/>
        <p:txBody>
          <a:bodyPr/>
          <a:lstStyle/>
          <a:p>
            <a:fld id="{EAF0F0C3-9524-0347-8699-C8DF8B4713B2}" type="slidenum">
              <a:rPr lang="en-GB" smtClean="0"/>
              <a:t>2</a:t>
            </a:fld>
            <a:endParaRPr lang="en-GB"/>
          </a:p>
        </p:txBody>
      </p:sp>
    </p:spTree>
    <p:extLst>
      <p:ext uri="{BB962C8B-B14F-4D97-AF65-F5344CB8AC3E}">
        <p14:creationId xmlns:p14="http://schemas.microsoft.com/office/powerpoint/2010/main" val="3322926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Currently CMU experiences a relatively low level of graduate employment, with just below 60% of CMU graduates staying in Wales to start their careers.  ‘The graduate outcomes survey is the biggest annual social survey in the UK and captures the perspectives and current status of graduates’ HESA online (2020). To capture this data sufficiently it is not just the responsibility of the student but the support and guidance of the staff to develop connections to encourage and promote the survey and also ensure that contact is maintained within the 15 months after graduating up to the date of the survey. The skills gaps need to be identified by identifying employer expectations and also further investigation into student mobility. Majority of students remaining in Wales following graduation were predominantly employed by health industry, education and retail sector.  It was noted that the biggest skill gap was Welsh Language skills.</a:t>
            </a:r>
          </a:p>
          <a:p>
            <a:endParaRPr lang="en-GB" dirty="0"/>
          </a:p>
        </p:txBody>
      </p:sp>
      <p:sp>
        <p:nvSpPr>
          <p:cNvPr id="4" name="Slide Number Placeholder 3"/>
          <p:cNvSpPr>
            <a:spLocks noGrp="1"/>
          </p:cNvSpPr>
          <p:nvPr>
            <p:ph type="sldNum" sz="quarter" idx="5"/>
          </p:nvPr>
        </p:nvSpPr>
        <p:spPr/>
        <p:txBody>
          <a:bodyPr/>
          <a:lstStyle/>
          <a:p>
            <a:fld id="{EAF0F0C3-9524-0347-8699-C8DF8B4713B2}" type="slidenum">
              <a:rPr lang="en-GB" smtClean="0"/>
              <a:t>3</a:t>
            </a:fld>
            <a:endParaRPr lang="en-GB"/>
          </a:p>
        </p:txBody>
      </p:sp>
    </p:spTree>
    <p:extLst>
      <p:ext uri="{BB962C8B-B14F-4D97-AF65-F5344CB8AC3E}">
        <p14:creationId xmlns:p14="http://schemas.microsoft.com/office/powerpoint/2010/main" val="1703558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Action research will be considered the main research </a:t>
            </a:r>
            <a:r>
              <a:rPr lang="en-GB" sz="1200" kern="1200" dirty="0">
                <a:solidFill>
                  <a:schemeClr val="tx1"/>
                </a:solidFill>
                <a:effectLst/>
                <a:latin typeface="+mn-lt"/>
                <a:ea typeface="+mn-ea"/>
                <a:cs typeface="+mn-cs"/>
              </a:rPr>
              <a:t>Once Muir’s (2007) cycle of events has been considered it is anticipated that the results will show changes in practice, identify information on possible collaborations and as it is in a cyclical formation it is anticipated that it will enable constant reflection and improvement.</a:t>
            </a:r>
            <a:r>
              <a:rPr lang="en-GB" dirty="0">
                <a:effectLst/>
              </a:rPr>
              <a:t> </a:t>
            </a:r>
            <a:endParaRPr lang="en-GB" dirty="0"/>
          </a:p>
        </p:txBody>
      </p:sp>
      <p:sp>
        <p:nvSpPr>
          <p:cNvPr id="4" name="Slide Number Placeholder 3"/>
          <p:cNvSpPr>
            <a:spLocks noGrp="1"/>
          </p:cNvSpPr>
          <p:nvPr>
            <p:ph type="sldNum" sz="quarter" idx="5"/>
          </p:nvPr>
        </p:nvSpPr>
        <p:spPr/>
        <p:txBody>
          <a:bodyPr/>
          <a:lstStyle/>
          <a:p>
            <a:fld id="{EAF0F0C3-9524-0347-8699-C8DF8B4713B2}" type="slidenum">
              <a:rPr lang="en-GB" smtClean="0"/>
              <a:t>4</a:t>
            </a:fld>
            <a:endParaRPr lang="en-GB"/>
          </a:p>
        </p:txBody>
      </p:sp>
    </p:spTree>
    <p:extLst>
      <p:ext uri="{BB962C8B-B14F-4D97-AF65-F5344CB8AC3E}">
        <p14:creationId xmlns:p14="http://schemas.microsoft.com/office/powerpoint/2010/main" val="2690448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Things to consider: </a:t>
            </a:r>
            <a:r>
              <a:rPr lang="en-GB" sz="1200" kern="1200" dirty="0">
                <a:solidFill>
                  <a:schemeClr val="tx1"/>
                </a:solidFill>
                <a:effectLst/>
                <a:latin typeface="+mn-lt"/>
                <a:ea typeface="+mn-ea"/>
                <a:cs typeface="+mn-cs"/>
              </a:rPr>
              <a:t>Jennifer Bradford of Liverpool John </a:t>
            </a:r>
            <a:r>
              <a:rPr lang="en-GB" sz="1200" kern="1200" dirty="0" err="1">
                <a:solidFill>
                  <a:schemeClr val="tx1"/>
                </a:solidFill>
                <a:effectLst/>
                <a:latin typeface="+mn-lt"/>
                <a:ea typeface="+mn-ea"/>
                <a:cs typeface="+mn-cs"/>
              </a:rPr>
              <a:t>Moores</a:t>
            </a:r>
            <a:r>
              <a:rPr lang="en-GB" sz="1200" kern="1200" dirty="0">
                <a:solidFill>
                  <a:schemeClr val="tx1"/>
                </a:solidFill>
                <a:effectLst/>
                <a:latin typeface="+mn-lt"/>
                <a:ea typeface="+mn-ea"/>
                <a:cs typeface="+mn-cs"/>
              </a:rPr>
              <a:t> University based her research and investigation on the Leitch Report (2006) which highlights the responsibility of HE to develop and provide the skills for a ‘rapidly evolving global economy’ (Bradford (2013). It was interesting to see that Bradford also noticed the reluctance of some students to engage, confirmed by Yorke (2006) that providing these opportunities does not always ensure that curriculum enhancement and development will result in employability.  The outcome of this research suggested a broader awareness raising by HEI’s was required (Barrie 2007, </a:t>
            </a:r>
            <a:r>
              <a:rPr lang="en-GB" sz="1200" kern="1200" dirty="0" err="1">
                <a:solidFill>
                  <a:schemeClr val="tx1"/>
                </a:solidFill>
                <a:effectLst/>
                <a:latin typeface="+mn-lt"/>
                <a:ea typeface="+mn-ea"/>
                <a:cs typeface="+mn-cs"/>
              </a:rPr>
              <a:t>O’Regan</a:t>
            </a:r>
            <a:r>
              <a:rPr lang="en-GB" sz="1200" kern="1200" dirty="0">
                <a:solidFill>
                  <a:schemeClr val="tx1"/>
                </a:solidFill>
                <a:effectLst/>
                <a:latin typeface="+mn-lt"/>
                <a:ea typeface="+mn-ea"/>
                <a:cs typeface="+mn-cs"/>
              </a:rPr>
              <a:t> 2009) identifying a closer fit between academia and employment was needed.</a:t>
            </a:r>
          </a:p>
          <a:p>
            <a:r>
              <a:rPr lang="en-GB" sz="1200" kern="1200" dirty="0">
                <a:solidFill>
                  <a:schemeClr val="tx1"/>
                </a:solidFill>
                <a:effectLst/>
                <a:latin typeface="+mn-lt"/>
                <a:ea typeface="+mn-ea"/>
                <a:cs typeface="+mn-cs"/>
              </a:rPr>
              <a:t>This could link to the study by </a:t>
            </a:r>
            <a:r>
              <a:rPr lang="en-GB" sz="1200" kern="1200" dirty="0" err="1">
                <a:solidFill>
                  <a:schemeClr val="tx1"/>
                </a:solidFill>
                <a:effectLst/>
                <a:latin typeface="+mn-lt"/>
                <a:ea typeface="+mn-ea"/>
                <a:cs typeface="+mn-cs"/>
              </a:rPr>
              <a:t>Thayler</a:t>
            </a:r>
            <a:r>
              <a:rPr lang="en-GB" sz="1200" kern="1200" dirty="0">
                <a:solidFill>
                  <a:schemeClr val="tx1"/>
                </a:solidFill>
                <a:effectLst/>
                <a:latin typeface="+mn-lt"/>
                <a:ea typeface="+mn-ea"/>
                <a:cs typeface="+mn-cs"/>
              </a:rPr>
              <a:t> and Sunstein 2008 which considered Behaviour Change Theory of students and undergraduates. Any adjustment to the curriculum using this theory would involve ‘subtle adjustments in communication to make significant changes in individual and/or group behaviour’ (Service, </a:t>
            </a:r>
            <a:r>
              <a:rPr lang="en-GB" sz="1200" kern="1200" dirty="0" err="1">
                <a:solidFill>
                  <a:schemeClr val="tx1"/>
                </a:solidFill>
                <a:effectLst/>
                <a:latin typeface="+mn-lt"/>
                <a:ea typeface="+mn-ea"/>
                <a:cs typeface="+mn-cs"/>
              </a:rPr>
              <a:t>Hallsworth</a:t>
            </a:r>
            <a:r>
              <a:rPr lang="en-GB" sz="1200" kern="1200" dirty="0">
                <a:solidFill>
                  <a:schemeClr val="tx1"/>
                </a:solidFill>
                <a:effectLst/>
                <a:latin typeface="+mn-lt"/>
                <a:ea typeface="+mn-ea"/>
                <a:cs typeface="+mn-cs"/>
              </a:rPr>
              <a:t>, Halpern et al., 2014 p.1). </a:t>
            </a:r>
          </a:p>
          <a:p>
            <a:r>
              <a:rPr lang="en-GB" sz="1200" kern="1200" dirty="0">
                <a:solidFill>
                  <a:schemeClr val="tx1"/>
                </a:solidFill>
                <a:effectLst/>
                <a:latin typeface="+mn-lt"/>
                <a:ea typeface="+mn-ea"/>
                <a:cs typeface="+mn-cs"/>
              </a:rPr>
              <a:t> In order to provide a robust model of employability and the development of skills it is necessary for all stakeholders to support this and contribute to this goal. Research at Kings College London found some interesting mindsets behind the views of staff.  Some felt it was not their job to incorporate employability into their delivery – these were posed with the question ‘but what is the employability value of what you teach?’ This suggests a silo existence in academia in some areas which needs to be reviewed. This is undoubtedly not isolated to Kings College.</a:t>
            </a:r>
          </a:p>
          <a:p>
            <a:endParaRPr lang="en-GB" dirty="0"/>
          </a:p>
        </p:txBody>
      </p:sp>
      <p:sp>
        <p:nvSpPr>
          <p:cNvPr id="4" name="Slide Number Placeholder 3"/>
          <p:cNvSpPr>
            <a:spLocks noGrp="1"/>
          </p:cNvSpPr>
          <p:nvPr>
            <p:ph type="sldNum" sz="quarter" idx="5"/>
          </p:nvPr>
        </p:nvSpPr>
        <p:spPr/>
        <p:txBody>
          <a:bodyPr/>
          <a:lstStyle/>
          <a:p>
            <a:fld id="{EAF0F0C3-9524-0347-8699-C8DF8B4713B2}" type="slidenum">
              <a:rPr lang="en-GB" smtClean="0"/>
              <a:t>5</a:t>
            </a:fld>
            <a:endParaRPr lang="en-GB"/>
          </a:p>
        </p:txBody>
      </p:sp>
    </p:spTree>
    <p:extLst>
      <p:ext uri="{BB962C8B-B14F-4D97-AF65-F5344CB8AC3E}">
        <p14:creationId xmlns:p14="http://schemas.microsoft.com/office/powerpoint/2010/main" val="2964871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AGCAS/HESCU (2019) conference highlighted a number of areas when considering embedding employability in the curriculum to prepare students and to bridge the gaps between academia and to aim to  satisfy expectations of employers.  The points considered in the slides below identify in further detail what is required, these include Inclusivity, Collaboration, Engagement, Understanding and Strategic support.</a:t>
            </a:r>
            <a:endParaRPr lang="en-GB" dirty="0"/>
          </a:p>
        </p:txBody>
      </p:sp>
      <p:sp>
        <p:nvSpPr>
          <p:cNvPr id="4" name="Slide Number Placeholder 3"/>
          <p:cNvSpPr>
            <a:spLocks noGrp="1"/>
          </p:cNvSpPr>
          <p:nvPr>
            <p:ph type="sldNum" sz="quarter" idx="5"/>
          </p:nvPr>
        </p:nvSpPr>
        <p:spPr/>
        <p:txBody>
          <a:bodyPr/>
          <a:lstStyle/>
          <a:p>
            <a:fld id="{EAF0F0C3-9524-0347-8699-C8DF8B4713B2}" type="slidenum">
              <a:rPr lang="en-GB" smtClean="0"/>
              <a:t>6</a:t>
            </a:fld>
            <a:endParaRPr lang="en-GB"/>
          </a:p>
        </p:txBody>
      </p:sp>
    </p:spTree>
    <p:extLst>
      <p:ext uri="{BB962C8B-B14F-4D97-AF65-F5344CB8AC3E}">
        <p14:creationId xmlns:p14="http://schemas.microsoft.com/office/powerpoint/2010/main" val="1148702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LHS and then List: Holistic, Current, Impact, Expert Led and Complementary</a:t>
            </a:r>
          </a:p>
        </p:txBody>
      </p:sp>
      <p:sp>
        <p:nvSpPr>
          <p:cNvPr id="4" name="Slide Number Placeholder 3"/>
          <p:cNvSpPr>
            <a:spLocks noGrp="1"/>
          </p:cNvSpPr>
          <p:nvPr>
            <p:ph type="sldNum" sz="quarter" idx="5"/>
          </p:nvPr>
        </p:nvSpPr>
        <p:spPr/>
        <p:txBody>
          <a:bodyPr/>
          <a:lstStyle/>
          <a:p>
            <a:fld id="{EAF0F0C3-9524-0347-8699-C8DF8B4713B2}" type="slidenum">
              <a:rPr lang="en-GB" smtClean="0"/>
              <a:t>7</a:t>
            </a:fld>
            <a:endParaRPr lang="en-GB"/>
          </a:p>
        </p:txBody>
      </p:sp>
    </p:spTree>
    <p:extLst>
      <p:ext uri="{BB962C8B-B14F-4D97-AF65-F5344CB8AC3E}">
        <p14:creationId xmlns:p14="http://schemas.microsoft.com/office/powerpoint/2010/main" val="3271054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These are employment opportunities where the applicants are lacking the relevant skills, qualifications or experience.  </a:t>
            </a:r>
          </a:p>
          <a:p>
            <a:r>
              <a:rPr lang="en-GB" sz="1200" dirty="0"/>
              <a:t>This is interesting as Ball’s (2019) research suggests the biggest gap seems to be in subject related skills rather than transferable skill which are the focus of other research.</a:t>
            </a:r>
          </a:p>
          <a:p>
            <a:r>
              <a:rPr lang="en-GB" sz="1200" dirty="0"/>
              <a:t>It is interesting to see a realignment and possible change from soft skills with the focus becoming more on vital skills.  Law graduates for example on average show a percentage of just over 30% of graduates working in the legal sector, this highlights further the need for vital skills to be developed within HE.  The reason behind this could be due to students’ reluctance regarding mobility and therefore suggests that employees may need to deliver more localised recruitment strategies.  </a:t>
            </a:r>
          </a:p>
          <a:p>
            <a:endParaRPr lang="en-GB" dirty="0"/>
          </a:p>
        </p:txBody>
      </p:sp>
      <p:sp>
        <p:nvSpPr>
          <p:cNvPr id="4" name="Slide Number Placeholder 3"/>
          <p:cNvSpPr>
            <a:spLocks noGrp="1"/>
          </p:cNvSpPr>
          <p:nvPr>
            <p:ph type="sldNum" sz="quarter" idx="5"/>
          </p:nvPr>
        </p:nvSpPr>
        <p:spPr/>
        <p:txBody>
          <a:bodyPr/>
          <a:lstStyle/>
          <a:p>
            <a:fld id="{EAF0F0C3-9524-0347-8699-C8DF8B4713B2}" type="slidenum">
              <a:rPr lang="en-GB" smtClean="0"/>
              <a:t>8</a:t>
            </a:fld>
            <a:endParaRPr lang="en-GB"/>
          </a:p>
        </p:txBody>
      </p:sp>
    </p:spTree>
    <p:extLst>
      <p:ext uri="{BB962C8B-B14F-4D97-AF65-F5344CB8AC3E}">
        <p14:creationId xmlns:p14="http://schemas.microsoft.com/office/powerpoint/2010/main" val="1594700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on slide</a:t>
            </a:r>
          </a:p>
        </p:txBody>
      </p:sp>
      <p:sp>
        <p:nvSpPr>
          <p:cNvPr id="4" name="Slide Number Placeholder 3"/>
          <p:cNvSpPr>
            <a:spLocks noGrp="1"/>
          </p:cNvSpPr>
          <p:nvPr>
            <p:ph type="sldNum" sz="quarter" idx="5"/>
          </p:nvPr>
        </p:nvSpPr>
        <p:spPr/>
        <p:txBody>
          <a:bodyPr/>
          <a:lstStyle/>
          <a:p>
            <a:fld id="{EAF0F0C3-9524-0347-8699-C8DF8B4713B2}" type="slidenum">
              <a:rPr lang="en-GB" smtClean="0"/>
              <a:t>9</a:t>
            </a:fld>
            <a:endParaRPr lang="en-GB"/>
          </a:p>
        </p:txBody>
      </p:sp>
    </p:spTree>
    <p:extLst>
      <p:ext uri="{BB962C8B-B14F-4D97-AF65-F5344CB8AC3E}">
        <p14:creationId xmlns:p14="http://schemas.microsoft.com/office/powerpoint/2010/main" val="4033443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4E7C-9A2C-2946-BE1B-57931DC9EC8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996011E-7D4D-A249-B780-DB749D4178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E481930-B0CE-6F42-998F-4EB468DD0AFC}"/>
              </a:ext>
            </a:extLst>
          </p:cNvPr>
          <p:cNvSpPr>
            <a:spLocks noGrp="1"/>
          </p:cNvSpPr>
          <p:nvPr>
            <p:ph type="dt" sz="half" idx="10"/>
          </p:nvPr>
        </p:nvSpPr>
        <p:spPr/>
        <p:txBody>
          <a:bodyPr/>
          <a:lstStyle/>
          <a:p>
            <a:fld id="{01F24D35-F8B2-7444-9F14-7D0F24869FFA}" type="datetimeFigureOut">
              <a:rPr lang="en-GB" smtClean="0"/>
              <a:t>12/05/2020</a:t>
            </a:fld>
            <a:endParaRPr lang="en-GB"/>
          </a:p>
        </p:txBody>
      </p:sp>
      <p:sp>
        <p:nvSpPr>
          <p:cNvPr id="5" name="Footer Placeholder 4">
            <a:extLst>
              <a:ext uri="{FF2B5EF4-FFF2-40B4-BE49-F238E27FC236}">
                <a16:creationId xmlns:a16="http://schemas.microsoft.com/office/drawing/2014/main" id="{CD56ADF3-32F7-A04B-8412-6242BE5583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2CE0AE-51C8-A14D-AC31-2C728AAF2904}"/>
              </a:ext>
            </a:extLst>
          </p:cNvPr>
          <p:cNvSpPr>
            <a:spLocks noGrp="1"/>
          </p:cNvSpPr>
          <p:nvPr>
            <p:ph type="sldNum" sz="quarter" idx="12"/>
          </p:nvPr>
        </p:nvSpPr>
        <p:spPr/>
        <p:txBody>
          <a:bodyPr/>
          <a:lstStyle/>
          <a:p>
            <a:fld id="{D1C2D781-68DD-344C-A7F0-1FDEB6867D9E}" type="slidenum">
              <a:rPr lang="en-GB" smtClean="0"/>
              <a:t>‹#›</a:t>
            </a:fld>
            <a:endParaRPr lang="en-GB"/>
          </a:p>
        </p:txBody>
      </p:sp>
    </p:spTree>
    <p:extLst>
      <p:ext uri="{BB962C8B-B14F-4D97-AF65-F5344CB8AC3E}">
        <p14:creationId xmlns:p14="http://schemas.microsoft.com/office/powerpoint/2010/main" val="286920301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516F0-FFF2-AB45-870C-77692EE1734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F74669F-7C78-6B4D-9F41-1674CD9DEBE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C9CC57E-CBBE-D645-B090-5862747E7A7C}"/>
              </a:ext>
            </a:extLst>
          </p:cNvPr>
          <p:cNvSpPr>
            <a:spLocks noGrp="1"/>
          </p:cNvSpPr>
          <p:nvPr>
            <p:ph type="dt" sz="half" idx="10"/>
          </p:nvPr>
        </p:nvSpPr>
        <p:spPr/>
        <p:txBody>
          <a:bodyPr/>
          <a:lstStyle/>
          <a:p>
            <a:fld id="{01F24D35-F8B2-7444-9F14-7D0F24869FFA}" type="datetimeFigureOut">
              <a:rPr lang="en-GB" smtClean="0"/>
              <a:t>12/05/2020</a:t>
            </a:fld>
            <a:endParaRPr lang="en-GB"/>
          </a:p>
        </p:txBody>
      </p:sp>
      <p:sp>
        <p:nvSpPr>
          <p:cNvPr id="5" name="Footer Placeholder 4">
            <a:extLst>
              <a:ext uri="{FF2B5EF4-FFF2-40B4-BE49-F238E27FC236}">
                <a16:creationId xmlns:a16="http://schemas.microsoft.com/office/drawing/2014/main" id="{B98E977D-E95D-2649-95AC-3254398CC9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764071-50B0-0D44-9B83-5594DD056330}"/>
              </a:ext>
            </a:extLst>
          </p:cNvPr>
          <p:cNvSpPr>
            <a:spLocks noGrp="1"/>
          </p:cNvSpPr>
          <p:nvPr>
            <p:ph type="sldNum" sz="quarter" idx="12"/>
          </p:nvPr>
        </p:nvSpPr>
        <p:spPr/>
        <p:txBody>
          <a:bodyPr/>
          <a:lstStyle/>
          <a:p>
            <a:fld id="{D1C2D781-68DD-344C-A7F0-1FDEB6867D9E}" type="slidenum">
              <a:rPr lang="en-GB" smtClean="0"/>
              <a:t>‹#›</a:t>
            </a:fld>
            <a:endParaRPr lang="en-GB"/>
          </a:p>
        </p:txBody>
      </p:sp>
    </p:spTree>
    <p:extLst>
      <p:ext uri="{BB962C8B-B14F-4D97-AF65-F5344CB8AC3E}">
        <p14:creationId xmlns:p14="http://schemas.microsoft.com/office/powerpoint/2010/main" val="18317347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E6D708-F69B-894A-AB91-98556AFC900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D4B90C81-6C26-6A4F-9C2B-00D1912FCB9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E55791E-7809-C64D-9C0F-74877368094D}"/>
              </a:ext>
            </a:extLst>
          </p:cNvPr>
          <p:cNvSpPr>
            <a:spLocks noGrp="1"/>
          </p:cNvSpPr>
          <p:nvPr>
            <p:ph type="dt" sz="half" idx="10"/>
          </p:nvPr>
        </p:nvSpPr>
        <p:spPr/>
        <p:txBody>
          <a:bodyPr/>
          <a:lstStyle/>
          <a:p>
            <a:fld id="{01F24D35-F8B2-7444-9F14-7D0F24869FFA}" type="datetimeFigureOut">
              <a:rPr lang="en-GB" smtClean="0"/>
              <a:t>12/05/2020</a:t>
            </a:fld>
            <a:endParaRPr lang="en-GB"/>
          </a:p>
        </p:txBody>
      </p:sp>
      <p:sp>
        <p:nvSpPr>
          <p:cNvPr id="5" name="Footer Placeholder 4">
            <a:extLst>
              <a:ext uri="{FF2B5EF4-FFF2-40B4-BE49-F238E27FC236}">
                <a16:creationId xmlns:a16="http://schemas.microsoft.com/office/drawing/2014/main" id="{5A149D2B-DF07-5941-848A-16711973B6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5AA74A-A624-8943-8F6C-CAF2C50F9964}"/>
              </a:ext>
            </a:extLst>
          </p:cNvPr>
          <p:cNvSpPr>
            <a:spLocks noGrp="1"/>
          </p:cNvSpPr>
          <p:nvPr>
            <p:ph type="sldNum" sz="quarter" idx="12"/>
          </p:nvPr>
        </p:nvSpPr>
        <p:spPr/>
        <p:txBody>
          <a:bodyPr/>
          <a:lstStyle/>
          <a:p>
            <a:fld id="{D1C2D781-68DD-344C-A7F0-1FDEB6867D9E}" type="slidenum">
              <a:rPr lang="en-GB" smtClean="0"/>
              <a:t>‹#›</a:t>
            </a:fld>
            <a:endParaRPr lang="en-GB"/>
          </a:p>
        </p:txBody>
      </p:sp>
    </p:spTree>
    <p:extLst>
      <p:ext uri="{BB962C8B-B14F-4D97-AF65-F5344CB8AC3E}">
        <p14:creationId xmlns:p14="http://schemas.microsoft.com/office/powerpoint/2010/main" val="302797552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BC83C-717C-3749-851C-53085E27C84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FAE9153-1ED3-A346-B85A-D33BE09E498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B21F47F-BF3A-D946-8AC3-7C66AB2F7A77}"/>
              </a:ext>
            </a:extLst>
          </p:cNvPr>
          <p:cNvSpPr>
            <a:spLocks noGrp="1"/>
          </p:cNvSpPr>
          <p:nvPr>
            <p:ph type="dt" sz="half" idx="10"/>
          </p:nvPr>
        </p:nvSpPr>
        <p:spPr/>
        <p:txBody>
          <a:bodyPr/>
          <a:lstStyle/>
          <a:p>
            <a:fld id="{01F24D35-F8B2-7444-9F14-7D0F24869FFA}" type="datetimeFigureOut">
              <a:rPr lang="en-GB" smtClean="0"/>
              <a:t>12/05/2020</a:t>
            </a:fld>
            <a:endParaRPr lang="en-GB"/>
          </a:p>
        </p:txBody>
      </p:sp>
      <p:sp>
        <p:nvSpPr>
          <p:cNvPr id="5" name="Footer Placeholder 4">
            <a:extLst>
              <a:ext uri="{FF2B5EF4-FFF2-40B4-BE49-F238E27FC236}">
                <a16:creationId xmlns:a16="http://schemas.microsoft.com/office/drawing/2014/main" id="{3EC1703B-7D04-1A4C-8931-09C86F9E65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756979-6CDB-CE48-8890-04810A33E21A}"/>
              </a:ext>
            </a:extLst>
          </p:cNvPr>
          <p:cNvSpPr>
            <a:spLocks noGrp="1"/>
          </p:cNvSpPr>
          <p:nvPr>
            <p:ph type="sldNum" sz="quarter" idx="12"/>
          </p:nvPr>
        </p:nvSpPr>
        <p:spPr/>
        <p:txBody>
          <a:bodyPr/>
          <a:lstStyle/>
          <a:p>
            <a:fld id="{D1C2D781-68DD-344C-A7F0-1FDEB6867D9E}" type="slidenum">
              <a:rPr lang="en-GB" smtClean="0"/>
              <a:t>‹#›</a:t>
            </a:fld>
            <a:endParaRPr lang="en-GB"/>
          </a:p>
        </p:txBody>
      </p:sp>
    </p:spTree>
    <p:extLst>
      <p:ext uri="{BB962C8B-B14F-4D97-AF65-F5344CB8AC3E}">
        <p14:creationId xmlns:p14="http://schemas.microsoft.com/office/powerpoint/2010/main" val="256566537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A1FE-C51A-4B41-9758-1D6773E5186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DA1BBC2-66B9-E546-B8D9-47F9256387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BB87430-9196-1540-B1A0-D2CA134BBE15}"/>
              </a:ext>
            </a:extLst>
          </p:cNvPr>
          <p:cNvSpPr>
            <a:spLocks noGrp="1"/>
          </p:cNvSpPr>
          <p:nvPr>
            <p:ph type="dt" sz="half" idx="10"/>
          </p:nvPr>
        </p:nvSpPr>
        <p:spPr/>
        <p:txBody>
          <a:bodyPr/>
          <a:lstStyle/>
          <a:p>
            <a:fld id="{01F24D35-F8B2-7444-9F14-7D0F24869FFA}" type="datetimeFigureOut">
              <a:rPr lang="en-GB" smtClean="0"/>
              <a:t>12/05/2020</a:t>
            </a:fld>
            <a:endParaRPr lang="en-GB"/>
          </a:p>
        </p:txBody>
      </p:sp>
      <p:sp>
        <p:nvSpPr>
          <p:cNvPr id="5" name="Footer Placeholder 4">
            <a:extLst>
              <a:ext uri="{FF2B5EF4-FFF2-40B4-BE49-F238E27FC236}">
                <a16:creationId xmlns:a16="http://schemas.microsoft.com/office/drawing/2014/main" id="{E83AA156-9A3E-DC46-92E9-56F778281A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367DA6-EC30-FB43-80E1-A962C1D9891A}"/>
              </a:ext>
            </a:extLst>
          </p:cNvPr>
          <p:cNvSpPr>
            <a:spLocks noGrp="1"/>
          </p:cNvSpPr>
          <p:nvPr>
            <p:ph type="sldNum" sz="quarter" idx="12"/>
          </p:nvPr>
        </p:nvSpPr>
        <p:spPr/>
        <p:txBody>
          <a:bodyPr/>
          <a:lstStyle/>
          <a:p>
            <a:fld id="{D1C2D781-68DD-344C-A7F0-1FDEB6867D9E}" type="slidenum">
              <a:rPr lang="en-GB" smtClean="0"/>
              <a:t>‹#›</a:t>
            </a:fld>
            <a:endParaRPr lang="en-GB"/>
          </a:p>
        </p:txBody>
      </p:sp>
    </p:spTree>
    <p:extLst>
      <p:ext uri="{BB962C8B-B14F-4D97-AF65-F5344CB8AC3E}">
        <p14:creationId xmlns:p14="http://schemas.microsoft.com/office/powerpoint/2010/main" val="187812492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29DB1-39F1-9D4B-94CC-E135BB23810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B69E993-0B0D-EE44-9AC3-3849D1BEB1D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3AB27B5-4246-3B4E-9658-C185624057F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7CBB878-225C-5046-9270-FADC55891DF0}"/>
              </a:ext>
            </a:extLst>
          </p:cNvPr>
          <p:cNvSpPr>
            <a:spLocks noGrp="1"/>
          </p:cNvSpPr>
          <p:nvPr>
            <p:ph type="dt" sz="half" idx="10"/>
          </p:nvPr>
        </p:nvSpPr>
        <p:spPr/>
        <p:txBody>
          <a:bodyPr/>
          <a:lstStyle/>
          <a:p>
            <a:fld id="{01F24D35-F8B2-7444-9F14-7D0F24869FFA}" type="datetimeFigureOut">
              <a:rPr lang="en-GB" smtClean="0"/>
              <a:t>12/05/2020</a:t>
            </a:fld>
            <a:endParaRPr lang="en-GB"/>
          </a:p>
        </p:txBody>
      </p:sp>
      <p:sp>
        <p:nvSpPr>
          <p:cNvPr id="6" name="Footer Placeholder 5">
            <a:extLst>
              <a:ext uri="{FF2B5EF4-FFF2-40B4-BE49-F238E27FC236}">
                <a16:creationId xmlns:a16="http://schemas.microsoft.com/office/drawing/2014/main" id="{B8B7EACA-A258-BE42-886C-84EACDA8AF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607BB2-818D-C244-B1E1-AAD99D1F9791}"/>
              </a:ext>
            </a:extLst>
          </p:cNvPr>
          <p:cNvSpPr>
            <a:spLocks noGrp="1"/>
          </p:cNvSpPr>
          <p:nvPr>
            <p:ph type="sldNum" sz="quarter" idx="12"/>
          </p:nvPr>
        </p:nvSpPr>
        <p:spPr/>
        <p:txBody>
          <a:bodyPr/>
          <a:lstStyle/>
          <a:p>
            <a:fld id="{D1C2D781-68DD-344C-A7F0-1FDEB6867D9E}" type="slidenum">
              <a:rPr lang="en-GB" smtClean="0"/>
              <a:t>‹#›</a:t>
            </a:fld>
            <a:endParaRPr lang="en-GB"/>
          </a:p>
        </p:txBody>
      </p:sp>
    </p:spTree>
    <p:extLst>
      <p:ext uri="{BB962C8B-B14F-4D97-AF65-F5344CB8AC3E}">
        <p14:creationId xmlns:p14="http://schemas.microsoft.com/office/powerpoint/2010/main" val="202403009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F788F-1384-6644-81EB-49BD2194EDE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513B1EE-D650-894B-855D-30D0025717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C6F5DFF-2EDB-B044-A8F8-7F8D268DECF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051D560-6F6E-EB45-AD2E-6226D413B1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B03E199-A557-5E45-9E64-1C9737412F2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75F1D1F-21FC-0E4B-87BF-37BCD8FE5D38}"/>
              </a:ext>
            </a:extLst>
          </p:cNvPr>
          <p:cNvSpPr>
            <a:spLocks noGrp="1"/>
          </p:cNvSpPr>
          <p:nvPr>
            <p:ph type="dt" sz="half" idx="10"/>
          </p:nvPr>
        </p:nvSpPr>
        <p:spPr/>
        <p:txBody>
          <a:bodyPr/>
          <a:lstStyle/>
          <a:p>
            <a:fld id="{01F24D35-F8B2-7444-9F14-7D0F24869FFA}" type="datetimeFigureOut">
              <a:rPr lang="en-GB" smtClean="0"/>
              <a:t>12/05/2020</a:t>
            </a:fld>
            <a:endParaRPr lang="en-GB"/>
          </a:p>
        </p:txBody>
      </p:sp>
      <p:sp>
        <p:nvSpPr>
          <p:cNvPr id="8" name="Footer Placeholder 7">
            <a:extLst>
              <a:ext uri="{FF2B5EF4-FFF2-40B4-BE49-F238E27FC236}">
                <a16:creationId xmlns:a16="http://schemas.microsoft.com/office/drawing/2014/main" id="{94A7B91B-D563-4145-A868-0ECB4E04A4B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8416A26-9233-B148-9505-3E04DBD9356B}"/>
              </a:ext>
            </a:extLst>
          </p:cNvPr>
          <p:cNvSpPr>
            <a:spLocks noGrp="1"/>
          </p:cNvSpPr>
          <p:nvPr>
            <p:ph type="sldNum" sz="quarter" idx="12"/>
          </p:nvPr>
        </p:nvSpPr>
        <p:spPr/>
        <p:txBody>
          <a:bodyPr/>
          <a:lstStyle/>
          <a:p>
            <a:fld id="{D1C2D781-68DD-344C-A7F0-1FDEB6867D9E}" type="slidenum">
              <a:rPr lang="en-GB" smtClean="0"/>
              <a:t>‹#›</a:t>
            </a:fld>
            <a:endParaRPr lang="en-GB"/>
          </a:p>
        </p:txBody>
      </p:sp>
    </p:spTree>
    <p:extLst>
      <p:ext uri="{BB962C8B-B14F-4D97-AF65-F5344CB8AC3E}">
        <p14:creationId xmlns:p14="http://schemas.microsoft.com/office/powerpoint/2010/main" val="155837618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A86F4-E641-C448-ADAA-398D53DBA81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78F3012-C4FF-F541-B822-7970CB3CA8F3}"/>
              </a:ext>
            </a:extLst>
          </p:cNvPr>
          <p:cNvSpPr>
            <a:spLocks noGrp="1"/>
          </p:cNvSpPr>
          <p:nvPr>
            <p:ph type="dt" sz="half" idx="10"/>
          </p:nvPr>
        </p:nvSpPr>
        <p:spPr/>
        <p:txBody>
          <a:bodyPr/>
          <a:lstStyle/>
          <a:p>
            <a:fld id="{01F24D35-F8B2-7444-9F14-7D0F24869FFA}" type="datetimeFigureOut">
              <a:rPr lang="en-GB" smtClean="0"/>
              <a:t>12/05/2020</a:t>
            </a:fld>
            <a:endParaRPr lang="en-GB"/>
          </a:p>
        </p:txBody>
      </p:sp>
      <p:sp>
        <p:nvSpPr>
          <p:cNvPr id="4" name="Footer Placeholder 3">
            <a:extLst>
              <a:ext uri="{FF2B5EF4-FFF2-40B4-BE49-F238E27FC236}">
                <a16:creationId xmlns:a16="http://schemas.microsoft.com/office/drawing/2014/main" id="{F721C8D3-F2CC-A246-8D0C-648F2A371A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1AAC177-B477-8D4A-98E8-891613721595}"/>
              </a:ext>
            </a:extLst>
          </p:cNvPr>
          <p:cNvSpPr>
            <a:spLocks noGrp="1"/>
          </p:cNvSpPr>
          <p:nvPr>
            <p:ph type="sldNum" sz="quarter" idx="12"/>
          </p:nvPr>
        </p:nvSpPr>
        <p:spPr/>
        <p:txBody>
          <a:bodyPr/>
          <a:lstStyle/>
          <a:p>
            <a:fld id="{D1C2D781-68DD-344C-A7F0-1FDEB6867D9E}" type="slidenum">
              <a:rPr lang="en-GB" smtClean="0"/>
              <a:t>‹#›</a:t>
            </a:fld>
            <a:endParaRPr lang="en-GB"/>
          </a:p>
        </p:txBody>
      </p:sp>
    </p:spTree>
    <p:extLst>
      <p:ext uri="{BB962C8B-B14F-4D97-AF65-F5344CB8AC3E}">
        <p14:creationId xmlns:p14="http://schemas.microsoft.com/office/powerpoint/2010/main" val="365856874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FE7234-D3BB-E147-99B5-33DAFA965E47}"/>
              </a:ext>
            </a:extLst>
          </p:cNvPr>
          <p:cNvSpPr>
            <a:spLocks noGrp="1"/>
          </p:cNvSpPr>
          <p:nvPr>
            <p:ph type="dt" sz="half" idx="10"/>
          </p:nvPr>
        </p:nvSpPr>
        <p:spPr/>
        <p:txBody>
          <a:bodyPr/>
          <a:lstStyle/>
          <a:p>
            <a:fld id="{01F24D35-F8B2-7444-9F14-7D0F24869FFA}" type="datetimeFigureOut">
              <a:rPr lang="en-GB" smtClean="0"/>
              <a:t>12/05/2020</a:t>
            </a:fld>
            <a:endParaRPr lang="en-GB"/>
          </a:p>
        </p:txBody>
      </p:sp>
      <p:sp>
        <p:nvSpPr>
          <p:cNvPr id="3" name="Footer Placeholder 2">
            <a:extLst>
              <a:ext uri="{FF2B5EF4-FFF2-40B4-BE49-F238E27FC236}">
                <a16:creationId xmlns:a16="http://schemas.microsoft.com/office/drawing/2014/main" id="{E20449C8-D5F4-804C-9D1E-39754CFE9AB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CA3A32B-3D43-8145-B3D2-536CEDA11376}"/>
              </a:ext>
            </a:extLst>
          </p:cNvPr>
          <p:cNvSpPr>
            <a:spLocks noGrp="1"/>
          </p:cNvSpPr>
          <p:nvPr>
            <p:ph type="sldNum" sz="quarter" idx="12"/>
          </p:nvPr>
        </p:nvSpPr>
        <p:spPr/>
        <p:txBody>
          <a:bodyPr/>
          <a:lstStyle/>
          <a:p>
            <a:fld id="{D1C2D781-68DD-344C-A7F0-1FDEB6867D9E}" type="slidenum">
              <a:rPr lang="en-GB" smtClean="0"/>
              <a:t>‹#›</a:t>
            </a:fld>
            <a:endParaRPr lang="en-GB"/>
          </a:p>
        </p:txBody>
      </p:sp>
    </p:spTree>
    <p:extLst>
      <p:ext uri="{BB962C8B-B14F-4D97-AF65-F5344CB8AC3E}">
        <p14:creationId xmlns:p14="http://schemas.microsoft.com/office/powerpoint/2010/main" val="68591310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D58A-7470-A64F-933A-917A63FD42D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9F694F4-DDDA-EB4E-A437-3EF1FB04E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9601C47-49D9-BC43-AD7E-70745683A5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B3F51D5-F15F-5140-8629-ACCA012E1E80}"/>
              </a:ext>
            </a:extLst>
          </p:cNvPr>
          <p:cNvSpPr>
            <a:spLocks noGrp="1"/>
          </p:cNvSpPr>
          <p:nvPr>
            <p:ph type="dt" sz="half" idx="10"/>
          </p:nvPr>
        </p:nvSpPr>
        <p:spPr/>
        <p:txBody>
          <a:bodyPr/>
          <a:lstStyle/>
          <a:p>
            <a:fld id="{01F24D35-F8B2-7444-9F14-7D0F24869FFA}" type="datetimeFigureOut">
              <a:rPr lang="en-GB" smtClean="0"/>
              <a:t>12/05/2020</a:t>
            </a:fld>
            <a:endParaRPr lang="en-GB"/>
          </a:p>
        </p:txBody>
      </p:sp>
      <p:sp>
        <p:nvSpPr>
          <p:cNvPr id="6" name="Footer Placeholder 5">
            <a:extLst>
              <a:ext uri="{FF2B5EF4-FFF2-40B4-BE49-F238E27FC236}">
                <a16:creationId xmlns:a16="http://schemas.microsoft.com/office/drawing/2014/main" id="{2612E994-8963-6042-9EC3-4286130F66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CB81CD-B1F4-2C4A-925F-C93B2E7CCABF}"/>
              </a:ext>
            </a:extLst>
          </p:cNvPr>
          <p:cNvSpPr>
            <a:spLocks noGrp="1"/>
          </p:cNvSpPr>
          <p:nvPr>
            <p:ph type="sldNum" sz="quarter" idx="12"/>
          </p:nvPr>
        </p:nvSpPr>
        <p:spPr/>
        <p:txBody>
          <a:bodyPr/>
          <a:lstStyle/>
          <a:p>
            <a:fld id="{D1C2D781-68DD-344C-A7F0-1FDEB6867D9E}" type="slidenum">
              <a:rPr lang="en-GB" smtClean="0"/>
              <a:t>‹#›</a:t>
            </a:fld>
            <a:endParaRPr lang="en-GB"/>
          </a:p>
        </p:txBody>
      </p:sp>
    </p:spTree>
    <p:extLst>
      <p:ext uri="{BB962C8B-B14F-4D97-AF65-F5344CB8AC3E}">
        <p14:creationId xmlns:p14="http://schemas.microsoft.com/office/powerpoint/2010/main" val="153051030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3401D-93A5-684D-8AE1-780DCCE2E31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5122468-1BAE-9B4F-9DD0-6040AB8D5E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FC41F20-09E5-9547-AC8F-2B22A3A08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45E7B3-5BBC-2144-9AC6-ACCECAE80B58}"/>
              </a:ext>
            </a:extLst>
          </p:cNvPr>
          <p:cNvSpPr>
            <a:spLocks noGrp="1"/>
          </p:cNvSpPr>
          <p:nvPr>
            <p:ph type="dt" sz="half" idx="10"/>
          </p:nvPr>
        </p:nvSpPr>
        <p:spPr/>
        <p:txBody>
          <a:bodyPr/>
          <a:lstStyle/>
          <a:p>
            <a:fld id="{01F24D35-F8B2-7444-9F14-7D0F24869FFA}" type="datetimeFigureOut">
              <a:rPr lang="en-GB" smtClean="0"/>
              <a:t>12/05/2020</a:t>
            </a:fld>
            <a:endParaRPr lang="en-GB"/>
          </a:p>
        </p:txBody>
      </p:sp>
      <p:sp>
        <p:nvSpPr>
          <p:cNvPr id="6" name="Footer Placeholder 5">
            <a:extLst>
              <a:ext uri="{FF2B5EF4-FFF2-40B4-BE49-F238E27FC236}">
                <a16:creationId xmlns:a16="http://schemas.microsoft.com/office/drawing/2014/main" id="{B85CCC6D-59E8-2340-B2C9-54EF4DBA02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E9A7FA-10B5-1B46-A36E-55E182432C54}"/>
              </a:ext>
            </a:extLst>
          </p:cNvPr>
          <p:cNvSpPr>
            <a:spLocks noGrp="1"/>
          </p:cNvSpPr>
          <p:nvPr>
            <p:ph type="sldNum" sz="quarter" idx="12"/>
          </p:nvPr>
        </p:nvSpPr>
        <p:spPr/>
        <p:txBody>
          <a:bodyPr/>
          <a:lstStyle/>
          <a:p>
            <a:fld id="{D1C2D781-68DD-344C-A7F0-1FDEB6867D9E}" type="slidenum">
              <a:rPr lang="en-GB" smtClean="0"/>
              <a:t>‹#›</a:t>
            </a:fld>
            <a:endParaRPr lang="en-GB"/>
          </a:p>
        </p:txBody>
      </p:sp>
    </p:spTree>
    <p:extLst>
      <p:ext uri="{BB962C8B-B14F-4D97-AF65-F5344CB8AC3E}">
        <p14:creationId xmlns:p14="http://schemas.microsoft.com/office/powerpoint/2010/main" val="288436346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EB3D04-ADF9-F947-AC96-8471C27A72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9CB87AF-7FDB-CB4C-9E17-7373B9299E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48A005F-AC8D-D84F-BD17-7568678473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24D35-F8B2-7444-9F14-7D0F24869FFA}" type="datetimeFigureOut">
              <a:rPr lang="en-GB" smtClean="0"/>
              <a:t>12/05/2020</a:t>
            </a:fld>
            <a:endParaRPr lang="en-GB"/>
          </a:p>
        </p:txBody>
      </p:sp>
      <p:sp>
        <p:nvSpPr>
          <p:cNvPr id="5" name="Footer Placeholder 4">
            <a:extLst>
              <a:ext uri="{FF2B5EF4-FFF2-40B4-BE49-F238E27FC236}">
                <a16:creationId xmlns:a16="http://schemas.microsoft.com/office/drawing/2014/main" id="{5D0A3726-9EF4-3B4D-8560-69B1677883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9D7D729-33B0-7E44-921E-D24B3074B5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2D781-68DD-344C-A7F0-1FDEB6867D9E}" type="slidenum">
              <a:rPr lang="en-GB" smtClean="0"/>
              <a:t>‹#›</a:t>
            </a:fld>
            <a:endParaRPr lang="en-GB"/>
          </a:p>
        </p:txBody>
      </p:sp>
    </p:spTree>
    <p:extLst>
      <p:ext uri="{BB962C8B-B14F-4D97-AF65-F5344CB8AC3E}">
        <p14:creationId xmlns:p14="http://schemas.microsoft.com/office/powerpoint/2010/main" val="2553972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blogs.salford.ac.uk/business-school/5-reasons-students-work-placement/"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geobrava.wordpress.com/2016/10/09/why-digital-cios-build-a-network-of-savvy-collaborators/" TargetMode="External"/><Relationship Id="rId5" Type="http://schemas.openxmlformats.org/officeDocument/2006/relationships/image" Target="../media/image12.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reativecommons.org/licenses/by-nc-sa/3.0/"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mindful-gym.blogspot.com/2016/02/description-of-mindfulgym-for-research.html" TargetMode="External"/><Relationship Id="rId5" Type="http://schemas.openxmlformats.org/officeDocument/2006/relationships/image" Target="../media/image13.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aspiringprofessionalshub.com/2015/10/15/bridging-the-skills-gap-are-you-skilled-to-kill/" TargetMode="External"/><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peoplematters.in/article/recruitment/the-employability-landscape-in-india-16937" TargetMode="External"/><Relationship Id="rId5" Type="http://schemas.openxmlformats.org/officeDocument/2006/relationships/image" Target="../media/image19.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cute-pictures.blogspot.com/2011/08/75-free-stock-images-3d-human-character.html" TargetMode="External"/><Relationship Id="rId5" Type="http://schemas.openxmlformats.org/officeDocument/2006/relationships/image" Target="../media/image20.jp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2012books.lardbucket.org/books/an-introduction-to-organizational-communication/s11-teams-in-the-workplace.html" TargetMode="External"/><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thebluediamondgallery.com/r/research.html" TargetMode="External"/><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https://slideplayer.com/slide/12855786/78/images/9/Muir%2C+P.+%282007%29..jpg" TargetMode="External"/><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arthistoryteachingresources.org/2016/04/the-challenges-of-experimental-research-in-education/" TargetMode="External"/><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www.paralegalalliance.com/5-important-skills-for-a-paralegal-to-have/" TargetMode="External"/><Relationship Id="rId5" Type="http://schemas.openxmlformats.org/officeDocument/2006/relationships/image" Target="../media/image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peoplematters.in/article/skilling/the-employability-gap-opportunities-and-challenges-an-india-skills-people-matters-survey-2011-1136" TargetMode="External"/><Relationship Id="rId5" Type="http://schemas.openxmlformats.org/officeDocument/2006/relationships/image" Target="../media/image1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B32A67F-3598-4A13-8552-DA884FFCC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7332F6-2079-AB4F-B94A-24BAEF7BC911}"/>
              </a:ext>
            </a:extLst>
          </p:cNvPr>
          <p:cNvSpPr>
            <a:spLocks noGrp="1"/>
          </p:cNvSpPr>
          <p:nvPr>
            <p:ph type="ctrTitle"/>
          </p:nvPr>
        </p:nvSpPr>
        <p:spPr>
          <a:xfrm>
            <a:off x="804673" y="3320859"/>
            <a:ext cx="4573475" cy="2076333"/>
          </a:xfrm>
        </p:spPr>
        <p:txBody>
          <a:bodyPr anchor="t">
            <a:normAutofit/>
          </a:bodyPr>
          <a:lstStyle/>
          <a:p>
            <a:pPr algn="l"/>
            <a:r>
              <a:rPr lang="en-GB" sz="3000" b="1" u="sng">
                <a:solidFill>
                  <a:schemeClr val="bg1"/>
                </a:solidFill>
              </a:rPr>
              <a:t>The Higher Education Journey into the Graduate Market and Beyond</a:t>
            </a:r>
            <a:br>
              <a:rPr lang="en-GB" sz="3000">
                <a:solidFill>
                  <a:schemeClr val="bg1"/>
                </a:solidFill>
              </a:rPr>
            </a:br>
            <a:endParaRPr lang="en-GB" sz="3000">
              <a:solidFill>
                <a:schemeClr val="bg1"/>
              </a:solidFill>
            </a:endParaRPr>
          </a:p>
        </p:txBody>
      </p:sp>
      <p:sp>
        <p:nvSpPr>
          <p:cNvPr id="3" name="Subtitle 2">
            <a:extLst>
              <a:ext uri="{FF2B5EF4-FFF2-40B4-BE49-F238E27FC236}">
                <a16:creationId xmlns:a16="http://schemas.microsoft.com/office/drawing/2014/main" id="{C3C756FD-A6E6-F740-8CDA-14080B3D3996}"/>
              </a:ext>
            </a:extLst>
          </p:cNvPr>
          <p:cNvSpPr>
            <a:spLocks noGrp="1"/>
          </p:cNvSpPr>
          <p:nvPr>
            <p:ph type="subTitle" idx="1"/>
          </p:nvPr>
        </p:nvSpPr>
        <p:spPr>
          <a:xfrm>
            <a:off x="804673" y="2348680"/>
            <a:ext cx="4662678" cy="972180"/>
          </a:xfrm>
        </p:spPr>
        <p:txBody>
          <a:bodyPr anchor="b">
            <a:normAutofit/>
          </a:bodyPr>
          <a:lstStyle/>
          <a:p>
            <a:pPr algn="l"/>
            <a:r>
              <a:rPr lang="en-GB" sz="2000">
                <a:solidFill>
                  <a:schemeClr val="bg1"/>
                </a:solidFill>
              </a:rPr>
              <a:t>F Neeson B Eng (Hons) PGCE, MBA, FHEA, PGCSAR</a:t>
            </a:r>
          </a:p>
        </p:txBody>
      </p:sp>
      <p:sp>
        <p:nvSpPr>
          <p:cNvPr id="20" name="Freeform: Shape 19">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98EBA13-C937-430B-9523-439FE2109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A78F8FFC-33B1-484C-8D3B-26C1DFC6CB61}"/>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7630" r="16226" b="-1"/>
          <a:stretch/>
        </p:blipFill>
        <p:spPr>
          <a:xfrm>
            <a:off x="7210424" y="2096176"/>
            <a:ext cx="4333875" cy="3833063"/>
          </a:xfrm>
          <a:prstGeom prst="rect">
            <a:avLst/>
          </a:prstGeom>
        </p:spPr>
      </p:pic>
      <p:pic>
        <p:nvPicPr>
          <p:cNvPr id="4" name="Slide 1" descr="Slide 1">
            <a:hlinkClick r:id="" action="ppaction://media"/>
            <a:extLst>
              <a:ext uri="{FF2B5EF4-FFF2-40B4-BE49-F238E27FC236}">
                <a16:creationId xmlns:a16="http://schemas.microsoft.com/office/drawing/2014/main" id="{5CEC5B96-D594-3246-9057-F73A9C5B0F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5918" y="5595358"/>
            <a:ext cx="812800" cy="812800"/>
          </a:xfrm>
          <a:prstGeom prst="rect">
            <a:avLst/>
          </a:prstGeom>
        </p:spPr>
      </p:pic>
    </p:spTree>
    <p:extLst>
      <p:ext uri="{BB962C8B-B14F-4D97-AF65-F5344CB8AC3E}">
        <p14:creationId xmlns:p14="http://schemas.microsoft.com/office/powerpoint/2010/main" val="300821148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7">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5068CF9-6EC2-5A46-850C-3A54C101FB27}"/>
              </a:ext>
            </a:extLst>
          </p:cNvPr>
          <p:cNvSpPr>
            <a:spLocks noGrp="1"/>
          </p:cNvSpPr>
          <p:nvPr>
            <p:ph type="title"/>
          </p:nvPr>
        </p:nvSpPr>
        <p:spPr>
          <a:xfrm>
            <a:off x="838200" y="365125"/>
            <a:ext cx="3200400" cy="1325563"/>
          </a:xfrm>
        </p:spPr>
        <p:txBody>
          <a:bodyPr vert="horz" lIns="91440" tIns="45720" rIns="91440" bIns="45720" rtlCol="0">
            <a:normAutofit/>
          </a:bodyPr>
          <a:lstStyle/>
          <a:p>
            <a:r>
              <a:rPr lang="en-US" sz="2000"/>
              <a:t>The career EDGE model of graduate employability</a:t>
            </a:r>
            <a:br>
              <a:rPr lang="en-US" sz="2000"/>
            </a:br>
            <a:r>
              <a:rPr lang="en-GB" sz="2000"/>
              <a:t>Dacre, Pool and Sewell, 2007 </a:t>
            </a:r>
            <a:br>
              <a:rPr lang="en-GB" sz="2000"/>
            </a:br>
            <a:endParaRPr lang="en-US" sz="2000"/>
          </a:p>
        </p:txBody>
      </p:sp>
      <p:sp>
        <p:nvSpPr>
          <p:cNvPr id="23" name="Content Placeholder 14">
            <a:extLst>
              <a:ext uri="{FF2B5EF4-FFF2-40B4-BE49-F238E27FC236}">
                <a16:creationId xmlns:a16="http://schemas.microsoft.com/office/drawing/2014/main" id="{365BE256-DD41-409A-B73B-2A03F20FEA97}"/>
              </a:ext>
            </a:extLst>
          </p:cNvPr>
          <p:cNvSpPr>
            <a:spLocks noGrp="1"/>
          </p:cNvSpPr>
          <p:nvPr>
            <p:ph idx="1"/>
          </p:nvPr>
        </p:nvSpPr>
        <p:spPr>
          <a:xfrm>
            <a:off x="838201" y="1825625"/>
            <a:ext cx="3200400" cy="4351338"/>
          </a:xfrm>
        </p:spPr>
        <p:txBody>
          <a:bodyPr>
            <a:normAutofit/>
          </a:bodyPr>
          <a:lstStyle/>
          <a:p>
            <a:r>
              <a:rPr lang="en-GB" sz="1800" dirty="0"/>
              <a:t>The EDGE model looks at career development learning through the various stages to employability. </a:t>
            </a:r>
          </a:p>
          <a:p>
            <a:r>
              <a:rPr lang="en-GB" sz="1800" dirty="0"/>
              <a:t>When considering an academic qualification there is not only degree specific but also the need for career development and also experience both in the form of life experience and work experience. </a:t>
            </a:r>
          </a:p>
          <a:p>
            <a:endParaRPr lang="en-US" sz="1800" dirty="0"/>
          </a:p>
        </p:txBody>
      </p:sp>
      <p:sp>
        <p:nvSpPr>
          <p:cNvPr id="22"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creenshot of a cell phone&#10;&#10;Description automatically generated">
            <a:extLst>
              <a:ext uri="{FF2B5EF4-FFF2-40B4-BE49-F238E27FC236}">
                <a16:creationId xmlns:a16="http://schemas.microsoft.com/office/drawing/2014/main" id="{258EC73D-0488-6642-AB4B-8EC2EAD2AF24}"/>
              </a:ext>
            </a:extLst>
          </p:cNvPr>
          <p:cNvPicPr>
            <a:picLocks/>
          </p:cNvPicPr>
          <p:nvPr/>
        </p:nvPicPr>
        <p:blipFill rotWithShape="1">
          <a:blip r:embed="rId5">
            <a:extLst>
              <a:ext uri="{28A0092B-C50C-407E-A947-70E740481C1C}">
                <a14:useLocalDpi xmlns:a14="http://schemas.microsoft.com/office/drawing/2010/main" val="0"/>
              </a:ext>
            </a:extLst>
          </a:blip>
          <a:srcRect l="6250" r="18545" b="-3"/>
          <a:stretch/>
        </p:blipFill>
        <p:spPr>
          <a:xfrm>
            <a:off x="5603706" y="1258529"/>
            <a:ext cx="5638853" cy="4330205"/>
          </a:xfrm>
          <a:prstGeom prst="rect">
            <a:avLst/>
          </a:prstGeom>
        </p:spPr>
      </p:pic>
      <p:pic>
        <p:nvPicPr>
          <p:cNvPr id="3" name="Slide 10" descr="Slide 10">
            <a:hlinkClick r:id="" action="ppaction://media"/>
            <a:extLst>
              <a:ext uri="{FF2B5EF4-FFF2-40B4-BE49-F238E27FC236}">
                <a16:creationId xmlns:a16="http://schemas.microsoft.com/office/drawing/2014/main" id="{82EEF21E-D8D7-9747-9264-4AC19E63A6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5567168"/>
            <a:ext cx="812800" cy="812800"/>
          </a:xfrm>
          <a:prstGeom prst="rect">
            <a:avLst/>
          </a:prstGeom>
        </p:spPr>
      </p:pic>
    </p:spTree>
    <p:extLst>
      <p:ext uri="{BB962C8B-B14F-4D97-AF65-F5344CB8AC3E}">
        <p14:creationId xmlns:p14="http://schemas.microsoft.com/office/powerpoint/2010/main" val="118360977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at a desk&#10;&#10;Description automatically generated">
            <a:extLst>
              <a:ext uri="{FF2B5EF4-FFF2-40B4-BE49-F238E27FC236}">
                <a16:creationId xmlns:a16="http://schemas.microsoft.com/office/drawing/2014/main" id="{3328EB92-8302-4645-915D-A8FA38F275DA}"/>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21391" r="-1" b="18507"/>
          <a:stretch/>
        </p:blipFill>
        <p:spPr>
          <a:xfrm>
            <a:off x="320040" y="320040"/>
            <a:ext cx="11548872" cy="4303462"/>
          </a:xfrm>
          <a:prstGeom prst="rect">
            <a:avLst/>
          </a:prstGeom>
        </p:spPr>
      </p:pic>
      <p:sp>
        <p:nvSpPr>
          <p:cNvPr id="13" name="Rectangle 1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BFF719-EC20-2D42-BEF8-326CCB1B45AB}"/>
              </a:ext>
            </a:extLst>
          </p:cNvPr>
          <p:cNvSpPr>
            <a:spLocks noGrp="1"/>
          </p:cNvSpPr>
          <p:nvPr>
            <p:ph type="title"/>
          </p:nvPr>
        </p:nvSpPr>
        <p:spPr>
          <a:xfrm>
            <a:off x="841248" y="5009083"/>
            <a:ext cx="2889504" cy="1345997"/>
          </a:xfrm>
        </p:spPr>
        <p:txBody>
          <a:bodyPr anchor="ctr">
            <a:normAutofit/>
          </a:bodyPr>
          <a:lstStyle/>
          <a:p>
            <a:r>
              <a:rPr lang="en-GB" sz="2200">
                <a:solidFill>
                  <a:schemeClr val="bg1"/>
                </a:solidFill>
              </a:rPr>
              <a:t>Peck (2016) links between work placements and social mobility</a:t>
            </a:r>
          </a:p>
        </p:txBody>
      </p:sp>
      <p:cxnSp>
        <p:nvCxnSpPr>
          <p:cNvPr id="15" name="Straight Connector 1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746AD3-0D12-5A4C-8E40-3F4E5B5591F2}"/>
              </a:ext>
            </a:extLst>
          </p:cNvPr>
          <p:cNvSpPr>
            <a:spLocks noGrp="1"/>
          </p:cNvSpPr>
          <p:nvPr>
            <p:ph idx="1"/>
          </p:nvPr>
        </p:nvSpPr>
        <p:spPr>
          <a:xfrm>
            <a:off x="4379976" y="5009083"/>
            <a:ext cx="6976872" cy="1345997"/>
          </a:xfrm>
        </p:spPr>
        <p:txBody>
          <a:bodyPr anchor="ctr">
            <a:normAutofit/>
          </a:bodyPr>
          <a:lstStyle/>
          <a:p>
            <a:r>
              <a:rPr lang="en-GB" sz="3600" dirty="0">
                <a:solidFill>
                  <a:schemeClr val="bg1"/>
                </a:solidFill>
              </a:rPr>
              <a:t>Research on Sandwich Placements</a:t>
            </a:r>
          </a:p>
        </p:txBody>
      </p:sp>
      <p:sp>
        <p:nvSpPr>
          <p:cNvPr id="6" name="TextBox 5">
            <a:extLst>
              <a:ext uri="{FF2B5EF4-FFF2-40B4-BE49-F238E27FC236}">
                <a16:creationId xmlns:a16="http://schemas.microsoft.com/office/drawing/2014/main" id="{151F66BC-07E4-BD4D-88A3-32F40FF31BB8}"/>
              </a:ext>
            </a:extLst>
          </p:cNvPr>
          <p:cNvSpPr txBox="1"/>
          <p:nvPr/>
        </p:nvSpPr>
        <p:spPr>
          <a:xfrm>
            <a:off x="9561870" y="4423447"/>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6" tooltip="https://geobrava.wordpress.com/2016/10/09/why-digital-cios-build-a-network-of-savvy-collaborators/">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pic>
        <p:nvPicPr>
          <p:cNvPr id="4" name="Slide 11" descr="Slide 11">
            <a:hlinkClick r:id="" action="ppaction://media"/>
            <a:extLst>
              <a:ext uri="{FF2B5EF4-FFF2-40B4-BE49-F238E27FC236}">
                <a16:creationId xmlns:a16="http://schemas.microsoft.com/office/drawing/2014/main" id="{A272842E-DA95-FC48-B869-2A868D921F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4848" y="3823642"/>
            <a:ext cx="812800" cy="812800"/>
          </a:xfrm>
          <a:prstGeom prst="rect">
            <a:avLst/>
          </a:prstGeom>
        </p:spPr>
      </p:pic>
    </p:spTree>
    <p:extLst>
      <p:ext uri="{BB962C8B-B14F-4D97-AF65-F5344CB8AC3E}">
        <p14:creationId xmlns:p14="http://schemas.microsoft.com/office/powerpoint/2010/main" val="930349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9D6992-5F2D-A74A-A6B8-5E441362E8F6}"/>
              </a:ext>
            </a:extLst>
          </p:cNvPr>
          <p:cNvSpPr>
            <a:spLocks noGrp="1"/>
          </p:cNvSpPr>
          <p:nvPr>
            <p:ph type="title"/>
          </p:nvPr>
        </p:nvSpPr>
        <p:spPr>
          <a:xfrm>
            <a:off x="750242" y="632990"/>
            <a:ext cx="4062643" cy="1043409"/>
          </a:xfrm>
        </p:spPr>
        <p:txBody>
          <a:bodyPr>
            <a:normAutofit/>
          </a:bodyPr>
          <a:lstStyle/>
          <a:p>
            <a:r>
              <a:rPr lang="en-GB" sz="3600"/>
              <a:t>Research Approach</a:t>
            </a:r>
          </a:p>
        </p:txBody>
      </p:sp>
      <p:sp>
        <p:nvSpPr>
          <p:cNvPr id="3" name="Content Placeholder 2">
            <a:extLst>
              <a:ext uri="{FF2B5EF4-FFF2-40B4-BE49-F238E27FC236}">
                <a16:creationId xmlns:a16="http://schemas.microsoft.com/office/drawing/2014/main" id="{65AF4802-8380-BF41-982E-FB651DDB5078}"/>
              </a:ext>
            </a:extLst>
          </p:cNvPr>
          <p:cNvSpPr>
            <a:spLocks noGrp="1"/>
          </p:cNvSpPr>
          <p:nvPr>
            <p:ph idx="1"/>
          </p:nvPr>
        </p:nvSpPr>
        <p:spPr>
          <a:xfrm>
            <a:off x="518474" y="1774372"/>
            <a:ext cx="4064409" cy="2754086"/>
          </a:xfrm>
        </p:spPr>
        <p:txBody>
          <a:bodyPr anchor="t">
            <a:normAutofit/>
          </a:bodyPr>
          <a:lstStyle/>
          <a:p>
            <a:r>
              <a:rPr lang="en-GB" sz="1700" dirty="0"/>
              <a:t>Section 3:</a:t>
            </a:r>
          </a:p>
          <a:p>
            <a:r>
              <a:rPr lang="en-GB" dirty="0"/>
              <a:t>Research is also required to investigate further HE models and whether there is a need to develop these further.</a:t>
            </a:r>
          </a:p>
        </p:txBody>
      </p:sp>
      <p:pic>
        <p:nvPicPr>
          <p:cNvPr id="5" name="Picture 4" descr="A close up of a piece of paper&#10;&#10;Description automatically generated">
            <a:extLst>
              <a:ext uri="{FF2B5EF4-FFF2-40B4-BE49-F238E27FC236}">
                <a16:creationId xmlns:a16="http://schemas.microsoft.com/office/drawing/2014/main" id="{F29D68C3-884E-C243-B5D6-A5014556C59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161014" y="643467"/>
            <a:ext cx="5264944" cy="5278140"/>
          </a:xfrm>
          <a:prstGeom prst="rect">
            <a:avLst/>
          </a:prstGeom>
        </p:spPr>
      </p:pic>
      <p:sp>
        <p:nvSpPr>
          <p:cNvPr id="6" name="TextBox 5">
            <a:extLst>
              <a:ext uri="{FF2B5EF4-FFF2-40B4-BE49-F238E27FC236}">
                <a16:creationId xmlns:a16="http://schemas.microsoft.com/office/drawing/2014/main" id="{74C970B4-A78A-004E-A401-2C860869CBB9}"/>
              </a:ext>
            </a:extLst>
          </p:cNvPr>
          <p:cNvSpPr txBox="1"/>
          <p:nvPr/>
        </p:nvSpPr>
        <p:spPr>
          <a:xfrm>
            <a:off x="8985867" y="5721552"/>
            <a:ext cx="2440091"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6" tooltip="http://mindful-gym.blogspot.com/2016/02/description-of-mindfulgym-for-research.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7" tooltip="https://creativecommons.org/licenses/by-nc-sa/3.0/">
                  <a:extLst>
                    <a:ext uri="{A12FA001-AC4F-418D-AE19-62706E023703}">
                      <ahyp:hlinkClr xmlns:ahyp="http://schemas.microsoft.com/office/drawing/2018/hyperlinkcolor" val="tx"/>
                    </a:ext>
                  </a:extLst>
                </a:hlinkClick>
              </a:rPr>
              <a:t>CC BY-SA-NC</a:t>
            </a:r>
            <a:endParaRPr lang="en-GB" sz="700">
              <a:solidFill>
                <a:srgbClr val="FFFFFF"/>
              </a:solidFill>
            </a:endParaRPr>
          </a:p>
        </p:txBody>
      </p:sp>
      <p:pic>
        <p:nvPicPr>
          <p:cNvPr id="4" name="Slide 12" descr="Slide 12">
            <a:hlinkClick r:id="" action="ppaction://media"/>
            <a:extLst>
              <a:ext uri="{FF2B5EF4-FFF2-40B4-BE49-F238E27FC236}">
                <a16:creationId xmlns:a16="http://schemas.microsoft.com/office/drawing/2014/main" id="{FED35208-2AB0-594E-AC6A-95A67DEB65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9642" y="5897424"/>
            <a:ext cx="812800" cy="812800"/>
          </a:xfrm>
          <a:prstGeom prst="rect">
            <a:avLst/>
          </a:prstGeom>
        </p:spPr>
      </p:pic>
    </p:spTree>
    <p:extLst>
      <p:ext uri="{BB962C8B-B14F-4D97-AF65-F5344CB8AC3E}">
        <p14:creationId xmlns:p14="http://schemas.microsoft.com/office/powerpoint/2010/main" val="2269123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FD33-D318-B842-A735-C1083FC43730}"/>
              </a:ext>
            </a:extLst>
          </p:cNvPr>
          <p:cNvSpPr>
            <a:spLocks noGrp="1"/>
          </p:cNvSpPr>
          <p:nvPr>
            <p:ph type="title"/>
          </p:nvPr>
        </p:nvSpPr>
        <p:spPr>
          <a:xfrm>
            <a:off x="763230" y="480906"/>
            <a:ext cx="6387102" cy="1325563"/>
          </a:xfrm>
        </p:spPr>
        <p:txBody>
          <a:bodyPr>
            <a:normAutofit/>
          </a:bodyPr>
          <a:lstStyle/>
          <a:p>
            <a:r>
              <a:rPr lang="en-GB" sz="2100" dirty="0"/>
              <a:t>In the initial stages of research consideration was made into the HEA Embedding Employability wheel (HEA 2015).  (Since 2019 the HEA has been re-branded as Advance HE)</a:t>
            </a:r>
            <a:br>
              <a:rPr lang="en-GB" sz="2100" dirty="0"/>
            </a:br>
            <a:endParaRPr lang="en-GB" sz="2100" dirty="0"/>
          </a:p>
        </p:txBody>
      </p:sp>
      <p:sp>
        <p:nvSpPr>
          <p:cNvPr id="3" name="Content Placeholder 2">
            <a:extLst>
              <a:ext uri="{FF2B5EF4-FFF2-40B4-BE49-F238E27FC236}">
                <a16:creationId xmlns:a16="http://schemas.microsoft.com/office/drawing/2014/main" id="{CD8748DA-04CB-5A43-AE60-2785B82CFE27}"/>
              </a:ext>
            </a:extLst>
          </p:cNvPr>
          <p:cNvSpPr>
            <a:spLocks noGrp="1"/>
          </p:cNvSpPr>
          <p:nvPr>
            <p:ph idx="1"/>
          </p:nvPr>
        </p:nvSpPr>
        <p:spPr>
          <a:xfrm>
            <a:off x="808748" y="1857134"/>
            <a:ext cx="6382657" cy="3612937"/>
          </a:xfrm>
        </p:spPr>
        <p:txBody>
          <a:bodyPr anchor="t">
            <a:noAutofit/>
          </a:bodyPr>
          <a:lstStyle/>
          <a:p>
            <a:r>
              <a:rPr lang="en-GB" sz="2600" dirty="0"/>
              <a:t>The initial smaller wheel was the starting point of embedding employability.</a:t>
            </a:r>
          </a:p>
          <a:p>
            <a:r>
              <a:rPr lang="en-GB" sz="2600" dirty="0"/>
              <a:t>The full wheel shows how this develops a consistent and flexible approach to embedding employability.  </a:t>
            </a:r>
          </a:p>
          <a:p>
            <a:r>
              <a:rPr lang="en-GB" sz="2600" dirty="0"/>
              <a:t>It provides one consistent university approach which is owned designed and formed by program areas.  </a:t>
            </a:r>
          </a:p>
          <a:p>
            <a:r>
              <a:rPr lang="en-GB" sz="2600" dirty="0"/>
              <a:t>Enables all staff to be reached and to be included in this embedding process and also proposes to have a good positive impact on all students. </a:t>
            </a:r>
          </a:p>
        </p:txBody>
      </p:sp>
      <p:sp>
        <p:nvSpPr>
          <p:cNvPr id="34" name="Freeform: Shape 33">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6EA0402-5843-4D53-BF9C-BE7205812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9830" y="1"/>
            <a:ext cx="4502173" cy="344821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5EC6CCF-7718-F549-AFFB-C5ED2F55F468}"/>
              </a:ext>
            </a:extLst>
          </p:cNvPr>
          <p:cNvPicPr/>
          <p:nvPr/>
        </p:nvPicPr>
        <p:blipFill rotWithShape="1">
          <a:blip r:embed="rId5" cstate="print">
            <a:extLst>
              <a:ext uri="{28A0092B-C50C-407E-A947-70E740481C1C}">
                <a14:useLocalDpi xmlns:a14="http://schemas.microsoft.com/office/drawing/2010/main" val="0"/>
              </a:ext>
            </a:extLst>
          </a:blip>
          <a:stretch/>
        </p:blipFill>
        <p:spPr bwMode="auto">
          <a:xfrm>
            <a:off x="8768827" y="244523"/>
            <a:ext cx="2580738" cy="2580738"/>
          </a:xfrm>
          <a:prstGeom prst="rect">
            <a:avLst/>
          </a:prstGeom>
          <a:noFill/>
        </p:spPr>
      </p:pic>
      <p:sp>
        <p:nvSpPr>
          <p:cNvPr id="38" name="Freeform: Shape 37">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91B43EC4-7D6F-44CA-82DD-103883D23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8827" y="4082142"/>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device, fruit&#10;&#10;Description automatically generated">
            <a:extLst>
              <a:ext uri="{FF2B5EF4-FFF2-40B4-BE49-F238E27FC236}">
                <a16:creationId xmlns:a16="http://schemas.microsoft.com/office/drawing/2014/main" id="{A79A1F27-1848-B64B-B3DC-3605356F7C83}"/>
              </a:ext>
            </a:extLst>
          </p:cNvPr>
          <p:cNvPicPr/>
          <p:nvPr/>
        </p:nvPicPr>
        <p:blipFill rotWithShape="1">
          <a:blip r:embed="rId6">
            <a:extLst>
              <a:ext uri="{28A0092B-C50C-407E-A947-70E740481C1C}">
                <a14:useLocalDpi xmlns:a14="http://schemas.microsoft.com/office/drawing/2010/main" val="0"/>
              </a:ext>
            </a:extLst>
          </a:blip>
          <a:srcRect l="13164" r="10406" b="5"/>
          <a:stretch/>
        </p:blipFill>
        <p:spPr>
          <a:xfrm>
            <a:off x="9436232" y="4779888"/>
            <a:ext cx="2394408" cy="1903086"/>
          </a:xfrm>
          <a:prstGeom prst="rect">
            <a:avLst/>
          </a:prstGeom>
        </p:spPr>
      </p:pic>
      <p:pic>
        <p:nvPicPr>
          <p:cNvPr id="6" name="Slide 13" descr="Slide 13">
            <a:hlinkClick r:id="" action="ppaction://media"/>
            <a:extLst>
              <a:ext uri="{FF2B5EF4-FFF2-40B4-BE49-F238E27FC236}">
                <a16:creationId xmlns:a16="http://schemas.microsoft.com/office/drawing/2014/main" id="{04CB7500-CE74-104B-B387-EE2FFF5067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0452" y="5711832"/>
            <a:ext cx="812800" cy="812800"/>
          </a:xfrm>
          <a:prstGeom prst="rect">
            <a:avLst/>
          </a:prstGeom>
        </p:spPr>
      </p:pic>
    </p:spTree>
    <p:extLst>
      <p:ext uri="{BB962C8B-B14F-4D97-AF65-F5344CB8AC3E}">
        <p14:creationId xmlns:p14="http://schemas.microsoft.com/office/powerpoint/2010/main" val="39475191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0DDF918-03F9-0842-A982-F02F66D6EEC6}"/>
              </a:ext>
            </a:extLst>
          </p:cNvPr>
          <p:cNvSpPr>
            <a:spLocks noGrp="1"/>
          </p:cNvSpPr>
          <p:nvPr>
            <p:ph type="title"/>
          </p:nvPr>
        </p:nvSpPr>
        <p:spPr>
          <a:xfrm>
            <a:off x="838200" y="365125"/>
            <a:ext cx="3200400" cy="1325563"/>
          </a:xfrm>
        </p:spPr>
        <p:txBody>
          <a:bodyPr>
            <a:noAutofit/>
          </a:bodyPr>
          <a:lstStyle/>
          <a:p>
            <a:r>
              <a:rPr lang="en-GB" sz="2200" dirty="0"/>
              <a:t>Section 4: Consideration and research into related Higher Education case studies.  </a:t>
            </a:r>
          </a:p>
        </p:txBody>
      </p:sp>
      <p:sp>
        <p:nvSpPr>
          <p:cNvPr id="8" name="Content Placeholder 7">
            <a:extLst>
              <a:ext uri="{FF2B5EF4-FFF2-40B4-BE49-F238E27FC236}">
                <a16:creationId xmlns:a16="http://schemas.microsoft.com/office/drawing/2014/main" id="{D7E6D65A-A9E4-43EF-9972-D3CAE8D14DCC}"/>
              </a:ext>
            </a:extLst>
          </p:cNvPr>
          <p:cNvSpPr>
            <a:spLocks noGrp="1"/>
          </p:cNvSpPr>
          <p:nvPr>
            <p:ph idx="1"/>
          </p:nvPr>
        </p:nvSpPr>
        <p:spPr>
          <a:xfrm>
            <a:off x="838201" y="1825625"/>
            <a:ext cx="3200400" cy="4351338"/>
          </a:xfrm>
        </p:spPr>
        <p:txBody>
          <a:bodyPr>
            <a:normAutofit/>
          </a:bodyPr>
          <a:lstStyle/>
          <a:p>
            <a:r>
              <a:rPr lang="en-GB" dirty="0"/>
              <a:t>Students should be encouraged to consider the 10 emerging skills and see how their individual situation will map onto some of those skills to enhance their opportunities in the future.</a:t>
            </a:r>
            <a:r>
              <a:rPr lang="en-GB" sz="1800" dirty="0"/>
              <a:t> </a:t>
            </a:r>
            <a:endParaRPr lang="en-US" sz="1800" dirty="0"/>
          </a:p>
        </p:txBody>
      </p:sp>
      <p:sp>
        <p:nvSpPr>
          <p:cNvPr id="15"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5673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creenshot of a cell phone&#10;&#10;Description automatically generated">
            <a:extLst>
              <a:ext uri="{FF2B5EF4-FFF2-40B4-BE49-F238E27FC236}">
                <a16:creationId xmlns:a16="http://schemas.microsoft.com/office/drawing/2014/main" id="{3A9F2A70-34A0-9D49-9E7F-3AC4A7291327}"/>
              </a:ext>
            </a:extLst>
          </p:cNvPr>
          <p:cNvPicPr>
            <a:picLocks/>
          </p:cNvPicPr>
          <p:nvPr/>
        </p:nvPicPr>
        <p:blipFill rotWithShape="1">
          <a:blip r:embed="rId5">
            <a:extLst>
              <a:ext uri="{28A0092B-C50C-407E-A947-70E740481C1C}">
                <a14:useLocalDpi xmlns:a14="http://schemas.microsoft.com/office/drawing/2010/main" val="0"/>
              </a:ext>
            </a:extLst>
          </a:blip>
          <a:srcRect l="3311" r="1" b="1"/>
          <a:stretch/>
        </p:blipFill>
        <p:spPr>
          <a:xfrm>
            <a:off x="5603706" y="1258529"/>
            <a:ext cx="5638853" cy="4330205"/>
          </a:xfrm>
          <a:prstGeom prst="rect">
            <a:avLst/>
          </a:prstGeom>
        </p:spPr>
      </p:pic>
      <p:pic>
        <p:nvPicPr>
          <p:cNvPr id="3" name="Slide 14" descr="Slide 14">
            <a:hlinkClick r:id="" action="ppaction://media"/>
            <a:extLst>
              <a:ext uri="{FF2B5EF4-FFF2-40B4-BE49-F238E27FC236}">
                <a16:creationId xmlns:a16="http://schemas.microsoft.com/office/drawing/2014/main" id="{05F83CAD-4377-2B4A-843C-DE5DC153E8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537" y="5411608"/>
            <a:ext cx="812800" cy="812800"/>
          </a:xfrm>
          <a:prstGeom prst="rect">
            <a:avLst/>
          </a:prstGeom>
        </p:spPr>
      </p:pic>
    </p:spTree>
    <p:extLst>
      <p:ext uri="{BB962C8B-B14F-4D97-AF65-F5344CB8AC3E}">
        <p14:creationId xmlns:p14="http://schemas.microsoft.com/office/powerpoint/2010/main" val="267497803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creenshot of a cell phone&#10;&#10;Description automatically generated">
            <a:extLst>
              <a:ext uri="{FF2B5EF4-FFF2-40B4-BE49-F238E27FC236}">
                <a16:creationId xmlns:a16="http://schemas.microsoft.com/office/drawing/2014/main" id="{A11847B6-9EC5-2B4C-A483-0B43DB44E0F5}"/>
              </a:ext>
            </a:extLst>
          </p:cNvPr>
          <p:cNvPicPr>
            <a:picLocks/>
          </p:cNvPicPr>
          <p:nvPr/>
        </p:nvPicPr>
        <p:blipFill rotWithShape="1">
          <a:blip r:embed="rId5"/>
          <a:srcRect t="8018" r="-1" b="6320"/>
          <a:stretch/>
        </p:blipFill>
        <p:spPr>
          <a:xfrm>
            <a:off x="320040" y="320040"/>
            <a:ext cx="11548872" cy="4303462"/>
          </a:xfrm>
          <a:prstGeom prst="rect">
            <a:avLst/>
          </a:prstGeom>
        </p:spPr>
      </p:pic>
      <p:sp>
        <p:nvSpPr>
          <p:cNvPr id="13" name="Rectangle 1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AEC511-7DB7-4A4D-A27D-F04B4F03B261}"/>
              </a:ext>
            </a:extLst>
          </p:cNvPr>
          <p:cNvSpPr>
            <a:spLocks noGrp="1"/>
          </p:cNvSpPr>
          <p:nvPr>
            <p:ph type="title"/>
          </p:nvPr>
        </p:nvSpPr>
        <p:spPr>
          <a:xfrm>
            <a:off x="841248" y="5009083"/>
            <a:ext cx="2889504" cy="1345997"/>
          </a:xfrm>
        </p:spPr>
        <p:txBody>
          <a:bodyPr anchor="ctr">
            <a:normAutofit/>
          </a:bodyPr>
          <a:lstStyle/>
          <a:p>
            <a:r>
              <a:rPr lang="en-GB" sz="2200">
                <a:solidFill>
                  <a:schemeClr val="bg1"/>
                </a:solidFill>
              </a:rPr>
              <a:t>Employers perceptions on Graduate Skills GradConsult (2020)</a:t>
            </a:r>
          </a:p>
        </p:txBody>
      </p:sp>
      <p:cxnSp>
        <p:nvCxnSpPr>
          <p:cNvPr id="15" name="Straight Connector 1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C9A273C8-7EB1-4203-A357-A1AD1132B764}"/>
              </a:ext>
            </a:extLst>
          </p:cNvPr>
          <p:cNvSpPr>
            <a:spLocks noGrp="1"/>
          </p:cNvSpPr>
          <p:nvPr>
            <p:ph idx="1"/>
          </p:nvPr>
        </p:nvSpPr>
        <p:spPr>
          <a:xfrm>
            <a:off x="4379976" y="5009083"/>
            <a:ext cx="6976872" cy="1345997"/>
          </a:xfrm>
        </p:spPr>
        <p:txBody>
          <a:bodyPr anchor="ctr">
            <a:normAutofit/>
          </a:bodyPr>
          <a:lstStyle/>
          <a:p>
            <a:r>
              <a:rPr lang="en-US" sz="2600" dirty="0">
                <a:solidFill>
                  <a:schemeClr val="bg1"/>
                </a:solidFill>
              </a:rPr>
              <a:t>This graph shows the gap between what graduates have prior to employment compared to the employment skills required.</a:t>
            </a:r>
          </a:p>
        </p:txBody>
      </p:sp>
      <p:pic>
        <p:nvPicPr>
          <p:cNvPr id="3" name="Slide 15" descr="Slide 15">
            <a:hlinkClick r:id="" action="ppaction://media"/>
            <a:extLst>
              <a:ext uri="{FF2B5EF4-FFF2-40B4-BE49-F238E27FC236}">
                <a16:creationId xmlns:a16="http://schemas.microsoft.com/office/drawing/2014/main" id="{7313FC1D-BE16-CC42-B011-6CC951CA90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848" y="3846286"/>
            <a:ext cx="812800" cy="812800"/>
          </a:xfrm>
          <a:prstGeom prst="rect">
            <a:avLst/>
          </a:prstGeom>
        </p:spPr>
      </p:pic>
    </p:spTree>
    <p:extLst>
      <p:ext uri="{BB962C8B-B14F-4D97-AF65-F5344CB8AC3E}">
        <p14:creationId xmlns:p14="http://schemas.microsoft.com/office/powerpoint/2010/main" val="14934813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C77408-6D6B-BE4D-AE43-996A8A119406}"/>
              </a:ext>
            </a:extLst>
          </p:cNvPr>
          <p:cNvSpPr>
            <a:spLocks noGrp="1"/>
          </p:cNvSpPr>
          <p:nvPr>
            <p:ph type="title"/>
          </p:nvPr>
        </p:nvSpPr>
        <p:spPr>
          <a:xfrm>
            <a:off x="750242" y="632990"/>
            <a:ext cx="4062643" cy="1043409"/>
          </a:xfrm>
        </p:spPr>
        <p:txBody>
          <a:bodyPr>
            <a:normAutofit/>
          </a:bodyPr>
          <a:lstStyle/>
          <a:p>
            <a:r>
              <a:rPr lang="en-GB" sz="3600"/>
              <a:t>Conclusion</a:t>
            </a:r>
          </a:p>
        </p:txBody>
      </p:sp>
      <p:sp>
        <p:nvSpPr>
          <p:cNvPr id="3" name="Content Placeholder 2">
            <a:extLst>
              <a:ext uri="{FF2B5EF4-FFF2-40B4-BE49-F238E27FC236}">
                <a16:creationId xmlns:a16="http://schemas.microsoft.com/office/drawing/2014/main" id="{16101C07-EEFC-5245-BE57-30427611E28E}"/>
              </a:ext>
            </a:extLst>
          </p:cNvPr>
          <p:cNvSpPr>
            <a:spLocks noGrp="1"/>
          </p:cNvSpPr>
          <p:nvPr>
            <p:ph idx="1"/>
          </p:nvPr>
        </p:nvSpPr>
        <p:spPr>
          <a:xfrm>
            <a:off x="518474" y="1403497"/>
            <a:ext cx="4064409" cy="4251441"/>
          </a:xfrm>
        </p:spPr>
        <p:txBody>
          <a:bodyPr anchor="t">
            <a:normAutofit/>
          </a:bodyPr>
          <a:lstStyle/>
          <a:p>
            <a:r>
              <a:rPr lang="en-GB" sz="2000" dirty="0"/>
              <a:t>Early stages of CSM research but what has the research shown to date?</a:t>
            </a:r>
          </a:p>
          <a:p>
            <a:r>
              <a:rPr lang="en-GB" sz="2000" dirty="0"/>
              <a:t>Responsibility of students, staff and employers to prepare students for employment</a:t>
            </a:r>
          </a:p>
          <a:p>
            <a:r>
              <a:rPr lang="en-GB" sz="2000" dirty="0"/>
              <a:t>Socio mobility </a:t>
            </a:r>
          </a:p>
          <a:p>
            <a:r>
              <a:rPr lang="en-GB" sz="2000" dirty="0"/>
              <a:t>Types of skills – transferable to vital – in Wales welsh language.</a:t>
            </a:r>
          </a:p>
          <a:p>
            <a:r>
              <a:rPr lang="en-GB" sz="2000" dirty="0"/>
              <a:t>Growing Skills and Declining skills</a:t>
            </a:r>
          </a:p>
          <a:p>
            <a:r>
              <a:rPr lang="en-GB" sz="2000" dirty="0"/>
              <a:t>Subject relevance in relation to career / employment.</a:t>
            </a:r>
          </a:p>
          <a:p>
            <a:endParaRPr lang="en-GB" sz="1400" dirty="0"/>
          </a:p>
          <a:p>
            <a:pPr marL="0" indent="0">
              <a:buNone/>
            </a:pPr>
            <a:endParaRPr lang="en-GB" sz="1400" dirty="0"/>
          </a:p>
          <a:p>
            <a:endParaRPr lang="en-GB" sz="1400" dirty="0"/>
          </a:p>
        </p:txBody>
      </p:sp>
      <p:pic>
        <p:nvPicPr>
          <p:cNvPr id="5" name="Picture 4" descr="A picture containing table, cake, toy, sitting&#10;&#10;Description automatically generated">
            <a:extLst>
              <a:ext uri="{FF2B5EF4-FFF2-40B4-BE49-F238E27FC236}">
                <a16:creationId xmlns:a16="http://schemas.microsoft.com/office/drawing/2014/main" id="{942B42BC-1236-1A48-9DA3-131D7A74A0E8}"/>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334"/>
          <a:stretch/>
        </p:blipFill>
        <p:spPr>
          <a:xfrm>
            <a:off x="6038101" y="1166611"/>
            <a:ext cx="5510771" cy="4231851"/>
          </a:xfrm>
          <a:prstGeom prst="rect">
            <a:avLst/>
          </a:prstGeom>
        </p:spPr>
      </p:pic>
      <p:pic>
        <p:nvPicPr>
          <p:cNvPr id="4" name="Slide 16" descr="Slide 16">
            <a:hlinkClick r:id="" action="ppaction://media"/>
            <a:extLst>
              <a:ext uri="{FF2B5EF4-FFF2-40B4-BE49-F238E27FC236}">
                <a16:creationId xmlns:a16="http://schemas.microsoft.com/office/drawing/2014/main" id="{0F38C9AB-1251-8344-AE53-DFBFFB3391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3842" y="5774411"/>
            <a:ext cx="812800" cy="812800"/>
          </a:xfrm>
          <a:prstGeom prst="rect">
            <a:avLst/>
          </a:prstGeom>
        </p:spPr>
      </p:pic>
    </p:spTree>
    <p:extLst>
      <p:ext uri="{BB962C8B-B14F-4D97-AF65-F5344CB8AC3E}">
        <p14:creationId xmlns:p14="http://schemas.microsoft.com/office/powerpoint/2010/main" val="38744449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14F2-FF99-2B47-9ECC-EC3EBB1954E3}"/>
              </a:ext>
            </a:extLst>
          </p:cNvPr>
          <p:cNvSpPr>
            <a:spLocks noGrp="1"/>
          </p:cNvSpPr>
          <p:nvPr>
            <p:ph type="title"/>
          </p:nvPr>
        </p:nvSpPr>
        <p:spPr>
          <a:xfrm>
            <a:off x="762001" y="803325"/>
            <a:ext cx="5314536" cy="1325563"/>
          </a:xfrm>
        </p:spPr>
        <p:txBody>
          <a:bodyPr>
            <a:normAutofit/>
          </a:bodyPr>
          <a:lstStyle/>
          <a:p>
            <a:r>
              <a:rPr lang="en-GB" dirty="0"/>
              <a:t>Recommendations to date</a:t>
            </a:r>
          </a:p>
        </p:txBody>
      </p:sp>
      <p:sp>
        <p:nvSpPr>
          <p:cNvPr id="3" name="Content Placeholder 2">
            <a:extLst>
              <a:ext uri="{FF2B5EF4-FFF2-40B4-BE49-F238E27FC236}">
                <a16:creationId xmlns:a16="http://schemas.microsoft.com/office/drawing/2014/main" id="{D786CC2B-0D95-AE4D-A09A-E3EDA326EC34}"/>
              </a:ext>
            </a:extLst>
          </p:cNvPr>
          <p:cNvSpPr>
            <a:spLocks noGrp="1"/>
          </p:cNvSpPr>
          <p:nvPr>
            <p:ph idx="1"/>
          </p:nvPr>
        </p:nvSpPr>
        <p:spPr>
          <a:xfrm>
            <a:off x="762000" y="2279018"/>
            <a:ext cx="5314543" cy="3375920"/>
          </a:xfrm>
        </p:spPr>
        <p:txBody>
          <a:bodyPr anchor="t">
            <a:normAutofit fontScale="92500" lnSpcReduction="20000"/>
          </a:bodyPr>
          <a:lstStyle/>
          <a:p>
            <a:r>
              <a:rPr lang="en-GB" dirty="0"/>
              <a:t>Fit of placements across disciplines and schools – look at Toolkits</a:t>
            </a:r>
          </a:p>
          <a:p>
            <a:r>
              <a:rPr lang="en-GB" dirty="0"/>
              <a:t>How to encourage collaboration of all parties</a:t>
            </a:r>
          </a:p>
          <a:p>
            <a:r>
              <a:rPr lang="en-GB" dirty="0"/>
              <a:t>Skills gaps – transferable vs vital</a:t>
            </a:r>
          </a:p>
          <a:p>
            <a:r>
              <a:rPr lang="en-GB" dirty="0"/>
              <a:t>Social Mobility with Sandwich programmes.</a:t>
            </a:r>
          </a:p>
          <a:p>
            <a:r>
              <a:rPr lang="en-GB" dirty="0"/>
              <a:t>Employer led projects to enhance experience</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indoor, toy, table, group&#10;&#10;Description automatically generated">
            <a:extLst>
              <a:ext uri="{FF2B5EF4-FFF2-40B4-BE49-F238E27FC236}">
                <a16:creationId xmlns:a16="http://schemas.microsoft.com/office/drawing/2014/main" id="{44A9FF84-6510-7B48-A05C-513E53C3E815}"/>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6632" r="19237"/>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4" name="Slide 17" descr="Slide 17">
            <a:hlinkClick r:id="" action="ppaction://media"/>
            <a:extLst>
              <a:ext uri="{FF2B5EF4-FFF2-40B4-BE49-F238E27FC236}">
                <a16:creationId xmlns:a16="http://schemas.microsoft.com/office/drawing/2014/main" id="{527E3F33-6F29-FD42-A0CF-FEBB7808CC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6498" y="5654938"/>
            <a:ext cx="812800" cy="812800"/>
          </a:xfrm>
          <a:prstGeom prst="rect">
            <a:avLst/>
          </a:prstGeom>
        </p:spPr>
      </p:pic>
    </p:spTree>
    <p:extLst>
      <p:ext uri="{BB962C8B-B14F-4D97-AF65-F5344CB8AC3E}">
        <p14:creationId xmlns:p14="http://schemas.microsoft.com/office/powerpoint/2010/main" val="1815630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F3984-61B0-7640-A344-CC8EBBA69A9E}"/>
              </a:ext>
            </a:extLst>
          </p:cNvPr>
          <p:cNvSpPr>
            <a:spLocks noGrp="1"/>
          </p:cNvSpPr>
          <p:nvPr>
            <p:ph type="title"/>
          </p:nvPr>
        </p:nvSpPr>
        <p:spPr>
          <a:xfrm>
            <a:off x="804673" y="3320859"/>
            <a:ext cx="4524973" cy="2076333"/>
          </a:xfrm>
        </p:spPr>
        <p:txBody>
          <a:bodyPr vert="horz" lIns="91440" tIns="45720" rIns="91440" bIns="45720" rtlCol="0" anchor="t">
            <a:normAutofit/>
          </a:bodyPr>
          <a:lstStyle/>
          <a:p>
            <a:r>
              <a:rPr lang="en-US" sz="4800"/>
              <a:t>Thank you for listening.</a:t>
            </a:r>
          </a:p>
        </p:txBody>
      </p:sp>
      <p:sp>
        <p:nvSpPr>
          <p:cNvPr id="3" name="Content Placeholder 2">
            <a:extLst>
              <a:ext uri="{FF2B5EF4-FFF2-40B4-BE49-F238E27FC236}">
                <a16:creationId xmlns:a16="http://schemas.microsoft.com/office/drawing/2014/main" id="{13C0A3FB-E7B1-5948-B6FC-5C08433D1587}"/>
              </a:ext>
            </a:extLst>
          </p:cNvPr>
          <p:cNvSpPr>
            <a:spLocks noGrp="1"/>
          </p:cNvSpPr>
          <p:nvPr>
            <p:ph idx="1"/>
          </p:nvPr>
        </p:nvSpPr>
        <p:spPr>
          <a:xfrm>
            <a:off x="804673" y="2348680"/>
            <a:ext cx="4524973" cy="972180"/>
          </a:xfrm>
        </p:spPr>
        <p:txBody>
          <a:bodyPr vert="horz" lIns="91440" tIns="45720" rIns="91440" bIns="45720" rtlCol="0" anchor="b">
            <a:normAutofit/>
          </a:bodyPr>
          <a:lstStyle/>
          <a:p>
            <a:pPr marL="0" indent="0">
              <a:buNone/>
            </a:pPr>
            <a:r>
              <a:rPr lang="en-US" sz="3600" dirty="0">
                <a:solidFill>
                  <a:schemeClr val="accent5">
                    <a:lumMod val="40000"/>
                    <a:lumOff val="60000"/>
                  </a:schemeClr>
                </a:solidFill>
              </a:rPr>
              <a:t>Any questions?</a:t>
            </a:r>
          </a:p>
        </p:txBody>
      </p:sp>
      <p:sp>
        <p:nvSpPr>
          <p:cNvPr id="18" name="Freeform: Shape 1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toy&#10;&#10;Description automatically generated">
            <a:extLst>
              <a:ext uri="{FF2B5EF4-FFF2-40B4-BE49-F238E27FC236}">
                <a16:creationId xmlns:a16="http://schemas.microsoft.com/office/drawing/2014/main" id="{C08DBAAA-B590-8342-97CD-9C472BACE4E0}"/>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2534" b="-2"/>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6" name="Slide 18" descr="Slide 18">
            <a:hlinkClick r:id="" action="ppaction://media"/>
            <a:extLst>
              <a:ext uri="{FF2B5EF4-FFF2-40B4-BE49-F238E27FC236}">
                <a16:creationId xmlns:a16="http://schemas.microsoft.com/office/drawing/2014/main" id="{1837A4CD-0A60-D446-848D-2D6821B0C5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8273" y="5800306"/>
            <a:ext cx="812800" cy="812800"/>
          </a:xfrm>
          <a:prstGeom prst="rect">
            <a:avLst/>
          </a:prstGeom>
        </p:spPr>
      </p:pic>
    </p:spTree>
    <p:extLst>
      <p:ext uri="{BB962C8B-B14F-4D97-AF65-F5344CB8AC3E}">
        <p14:creationId xmlns:p14="http://schemas.microsoft.com/office/powerpoint/2010/main" val="38623364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31290B1D-465E-C14A-B1B7-A93F902173A1}"/>
              </a:ext>
            </a:extLst>
          </p:cNvPr>
          <p:cNvSpPr>
            <a:spLocks noGrp="1"/>
          </p:cNvSpPr>
          <p:nvPr>
            <p:ph type="title"/>
          </p:nvPr>
        </p:nvSpPr>
        <p:spPr>
          <a:xfrm>
            <a:off x="841248" y="932688"/>
            <a:ext cx="4892040" cy="1773936"/>
          </a:xfrm>
        </p:spPr>
        <p:txBody>
          <a:bodyPr anchor="b">
            <a:normAutofit/>
          </a:bodyPr>
          <a:lstStyle/>
          <a:p>
            <a:r>
              <a:rPr lang="en-GB" sz="4000"/>
              <a:t>Background</a:t>
            </a:r>
          </a:p>
        </p:txBody>
      </p:sp>
      <p:sp>
        <p:nvSpPr>
          <p:cNvPr id="3" name="Content Placeholder 2">
            <a:extLst>
              <a:ext uri="{FF2B5EF4-FFF2-40B4-BE49-F238E27FC236}">
                <a16:creationId xmlns:a16="http://schemas.microsoft.com/office/drawing/2014/main" id="{1898EAE1-57CE-F241-90EB-83D7125D14BB}"/>
              </a:ext>
            </a:extLst>
          </p:cNvPr>
          <p:cNvSpPr>
            <a:spLocks noGrp="1"/>
          </p:cNvSpPr>
          <p:nvPr>
            <p:ph idx="1"/>
          </p:nvPr>
        </p:nvSpPr>
        <p:spPr>
          <a:xfrm>
            <a:off x="841248" y="2898648"/>
            <a:ext cx="4892040" cy="3209544"/>
          </a:xfrm>
        </p:spPr>
        <p:txBody>
          <a:bodyPr anchor="t">
            <a:normAutofit/>
          </a:bodyPr>
          <a:lstStyle/>
          <a:p>
            <a:r>
              <a:rPr lang="en-GB" sz="1900" b="1" dirty="0"/>
              <a:t>Efficiency of Work Placements currently</a:t>
            </a:r>
          </a:p>
          <a:p>
            <a:r>
              <a:rPr lang="en-GB" sz="1900" b="1" dirty="0"/>
              <a:t>Consideration of ‘fit for purpose’</a:t>
            </a:r>
          </a:p>
          <a:p>
            <a:r>
              <a:rPr lang="en-GB" sz="1900" b="1" dirty="0"/>
              <a:t>Existing format</a:t>
            </a:r>
          </a:p>
          <a:p>
            <a:r>
              <a:rPr lang="en-GB" sz="1900" b="1" dirty="0"/>
              <a:t>Does this work?</a:t>
            </a:r>
          </a:p>
          <a:p>
            <a:endParaRPr lang="en-GB" sz="1900" b="1" dirty="0"/>
          </a:p>
          <a:p>
            <a:pPr marL="0" indent="0">
              <a:buNone/>
            </a:pPr>
            <a:endParaRPr lang="en-GB" sz="1900" dirty="0"/>
          </a:p>
          <a:p>
            <a:endParaRPr lang="en-GB" sz="1900" dirty="0"/>
          </a:p>
        </p:txBody>
      </p:sp>
      <p:cxnSp>
        <p:nvCxnSpPr>
          <p:cNvPr id="13" name="Straight Connector 12">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group of people sitting at a table&#10;&#10;Description automatically generated">
            <a:extLst>
              <a:ext uri="{FF2B5EF4-FFF2-40B4-BE49-F238E27FC236}">
                <a16:creationId xmlns:a16="http://schemas.microsoft.com/office/drawing/2014/main" id="{FCB83234-D247-5C4B-9DB9-D86A36F55F9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748272" y="1756303"/>
            <a:ext cx="5025525" cy="3354537"/>
          </a:xfrm>
          <a:prstGeom prst="rect">
            <a:avLst/>
          </a:prstGeom>
        </p:spPr>
      </p:pic>
      <p:pic>
        <p:nvPicPr>
          <p:cNvPr id="4" name="Slide 2" descr="Slide 2">
            <a:hlinkClick r:id="" action="ppaction://media"/>
            <a:extLst>
              <a:ext uri="{FF2B5EF4-FFF2-40B4-BE49-F238E27FC236}">
                <a16:creationId xmlns:a16="http://schemas.microsoft.com/office/drawing/2014/main" id="{6C2CB61B-18DA-2740-AF94-663EEA234D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1248" y="5518912"/>
            <a:ext cx="812800" cy="812800"/>
          </a:xfrm>
          <a:prstGeom prst="rect">
            <a:avLst/>
          </a:prstGeom>
        </p:spPr>
      </p:pic>
    </p:spTree>
    <p:extLst>
      <p:ext uri="{BB962C8B-B14F-4D97-AF65-F5344CB8AC3E}">
        <p14:creationId xmlns:p14="http://schemas.microsoft.com/office/powerpoint/2010/main" val="27477643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52684BA-8D7F-0F4B-BE42-18B10AD69042}"/>
              </a:ext>
            </a:extLst>
          </p:cNvPr>
          <p:cNvSpPr>
            <a:spLocks noGrp="1"/>
          </p:cNvSpPr>
          <p:nvPr>
            <p:ph type="title"/>
          </p:nvPr>
        </p:nvSpPr>
        <p:spPr>
          <a:xfrm>
            <a:off x="841248" y="932688"/>
            <a:ext cx="4892040" cy="1773936"/>
          </a:xfrm>
        </p:spPr>
        <p:txBody>
          <a:bodyPr anchor="b">
            <a:normAutofit/>
          </a:bodyPr>
          <a:lstStyle/>
          <a:p>
            <a:r>
              <a:rPr lang="en-GB" sz="4000" dirty="0"/>
              <a:t>Research Approach</a:t>
            </a:r>
          </a:p>
        </p:txBody>
      </p:sp>
      <p:sp>
        <p:nvSpPr>
          <p:cNvPr id="3" name="Content Placeholder 2">
            <a:extLst>
              <a:ext uri="{FF2B5EF4-FFF2-40B4-BE49-F238E27FC236}">
                <a16:creationId xmlns:a16="http://schemas.microsoft.com/office/drawing/2014/main" id="{69B91D51-53D9-0546-B161-FBBBACAA977A}"/>
              </a:ext>
            </a:extLst>
          </p:cNvPr>
          <p:cNvSpPr>
            <a:spLocks noGrp="1"/>
          </p:cNvSpPr>
          <p:nvPr>
            <p:ph idx="1"/>
          </p:nvPr>
        </p:nvSpPr>
        <p:spPr>
          <a:xfrm>
            <a:off x="841248" y="2898648"/>
            <a:ext cx="4892040" cy="3209544"/>
          </a:xfrm>
        </p:spPr>
        <p:txBody>
          <a:bodyPr anchor="t">
            <a:noAutofit/>
          </a:bodyPr>
          <a:lstStyle/>
          <a:p>
            <a:r>
              <a:rPr lang="en-GB" sz="2200" b="1" dirty="0">
                <a:latin typeface="+mj-lt"/>
              </a:rPr>
              <a:t>Stage 1: Secondary research with regards students, staff and stakeholders.</a:t>
            </a:r>
          </a:p>
          <a:p>
            <a:r>
              <a:rPr lang="en-GB" sz="2200" b="1" dirty="0">
                <a:latin typeface="+mj-lt"/>
              </a:rPr>
              <a:t>How do we capture the current data?</a:t>
            </a:r>
          </a:p>
          <a:p>
            <a:r>
              <a:rPr lang="en-GB" sz="2200" b="1" dirty="0">
                <a:latin typeface="+mj-lt"/>
              </a:rPr>
              <a:t>How do we identify the skills gaps?</a:t>
            </a:r>
          </a:p>
          <a:p>
            <a:r>
              <a:rPr lang="en-GB" sz="2200" b="1" dirty="0">
                <a:latin typeface="+mj-lt"/>
              </a:rPr>
              <a:t>How do we  encourage social mobility?</a:t>
            </a:r>
          </a:p>
          <a:p>
            <a:endParaRPr lang="en-GB" sz="2200" dirty="0">
              <a:latin typeface="+mj-lt"/>
            </a:endParaRPr>
          </a:p>
        </p:txBody>
      </p:sp>
      <p:cxnSp>
        <p:nvCxnSpPr>
          <p:cNvPr id="13" name="Straight Connector 12">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bottle, people, food&#10;&#10;Description automatically generated">
            <a:extLst>
              <a:ext uri="{FF2B5EF4-FFF2-40B4-BE49-F238E27FC236}">
                <a16:creationId xmlns:a16="http://schemas.microsoft.com/office/drawing/2014/main" id="{294FF913-B560-0342-98F7-19E4260BAB6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748272" y="1731175"/>
            <a:ext cx="5025525" cy="3404793"/>
          </a:xfrm>
          <a:prstGeom prst="rect">
            <a:avLst/>
          </a:prstGeom>
        </p:spPr>
      </p:pic>
      <p:pic>
        <p:nvPicPr>
          <p:cNvPr id="4" name="Slide 3" descr="Slide 3">
            <a:hlinkClick r:id="" action="ppaction://media"/>
            <a:extLst>
              <a:ext uri="{FF2B5EF4-FFF2-40B4-BE49-F238E27FC236}">
                <a16:creationId xmlns:a16="http://schemas.microsoft.com/office/drawing/2014/main" id="{A31515FE-3C4E-7F43-92F4-DF4E680319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4848" y="5816762"/>
            <a:ext cx="812800" cy="812800"/>
          </a:xfrm>
          <a:prstGeom prst="rect">
            <a:avLst/>
          </a:prstGeom>
        </p:spPr>
      </p:pic>
    </p:spTree>
    <p:extLst>
      <p:ext uri="{BB962C8B-B14F-4D97-AF65-F5344CB8AC3E}">
        <p14:creationId xmlns:p14="http://schemas.microsoft.com/office/powerpoint/2010/main" val="3133272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2C5C0B2-9010-1E42-98BC-8E9A1B55B30D}"/>
              </a:ext>
            </a:extLst>
          </p:cNvPr>
          <p:cNvSpPr>
            <a:spLocks noGrp="1"/>
          </p:cNvSpPr>
          <p:nvPr>
            <p:ph type="title"/>
          </p:nvPr>
        </p:nvSpPr>
        <p:spPr>
          <a:xfrm>
            <a:off x="838200" y="365125"/>
            <a:ext cx="3200400" cy="1325563"/>
          </a:xfrm>
        </p:spPr>
        <p:txBody>
          <a:bodyPr>
            <a:normAutofit/>
          </a:bodyPr>
          <a:lstStyle/>
          <a:p>
            <a:r>
              <a:rPr lang="en-GB" sz="3200"/>
              <a:t>Action Research</a:t>
            </a:r>
          </a:p>
        </p:txBody>
      </p:sp>
      <p:sp>
        <p:nvSpPr>
          <p:cNvPr id="8" name="Content Placeholder 7">
            <a:extLst>
              <a:ext uri="{FF2B5EF4-FFF2-40B4-BE49-F238E27FC236}">
                <a16:creationId xmlns:a16="http://schemas.microsoft.com/office/drawing/2014/main" id="{29D7BE30-7972-4F69-9000-AEC2625324DF}"/>
              </a:ext>
            </a:extLst>
          </p:cNvPr>
          <p:cNvSpPr>
            <a:spLocks noGrp="1"/>
          </p:cNvSpPr>
          <p:nvPr>
            <p:ph idx="1"/>
          </p:nvPr>
        </p:nvSpPr>
        <p:spPr>
          <a:xfrm>
            <a:off x="838201" y="1825625"/>
            <a:ext cx="3200400" cy="4351338"/>
          </a:xfrm>
        </p:spPr>
        <p:txBody>
          <a:bodyPr>
            <a:normAutofit/>
          </a:bodyPr>
          <a:lstStyle/>
          <a:p>
            <a:r>
              <a:rPr lang="en-US" sz="1800" dirty="0"/>
              <a:t>There are four main areas to consider:</a:t>
            </a:r>
          </a:p>
          <a:p>
            <a:pPr marL="342900" indent="-342900">
              <a:buFont typeface="+mj-lt"/>
              <a:buAutoNum type="arabicPeriod"/>
            </a:pPr>
            <a:r>
              <a:rPr lang="en-US" sz="1800" dirty="0"/>
              <a:t>Secondary Research considering students, staff and stakeholders</a:t>
            </a:r>
          </a:p>
          <a:p>
            <a:pPr marL="342900" indent="-342900">
              <a:buFont typeface="+mj-lt"/>
              <a:buAutoNum type="arabicPeriod"/>
            </a:pPr>
            <a:r>
              <a:rPr lang="en-US" sz="1800" dirty="0"/>
              <a:t>Secondary Research based on expectations of employers</a:t>
            </a:r>
          </a:p>
          <a:p>
            <a:pPr marL="342900" indent="-342900">
              <a:buFont typeface="+mj-lt"/>
              <a:buAutoNum type="arabicPeriod"/>
            </a:pPr>
            <a:r>
              <a:rPr lang="en-US" sz="1800" dirty="0"/>
              <a:t>Secondary literature based on Higher Education Departments. </a:t>
            </a:r>
          </a:p>
          <a:p>
            <a:pPr marL="342900" indent="-342900">
              <a:buFont typeface="+mj-lt"/>
              <a:buAutoNum type="arabicPeriod"/>
            </a:pPr>
            <a:r>
              <a:rPr lang="en-US" sz="1800" dirty="0"/>
              <a:t>Secondary Research  considering best practice and case studies</a:t>
            </a:r>
          </a:p>
        </p:txBody>
      </p:sp>
      <p:sp>
        <p:nvSpPr>
          <p:cNvPr id="15"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8981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descr="Action Research: Getting to the Bottom of Instructional Problems ...">
            <a:extLst>
              <a:ext uri="{FF2B5EF4-FFF2-40B4-BE49-F238E27FC236}">
                <a16:creationId xmlns:a16="http://schemas.microsoft.com/office/drawing/2014/main" id="{0058270A-1433-AD4B-A03B-5C7159EA8610}"/>
              </a:ext>
            </a:extLst>
          </p:cNvPr>
          <p:cNvPicPr>
            <a:picLocks noChangeAspect="1" noChangeArrowheads="1"/>
          </p:cNvPicPr>
          <p:nvPr/>
        </p:nvPicPr>
        <p:blipFill rotWithShape="1">
          <a:blip r:embed="rId5" r:link="rId6">
            <a:extLst>
              <a:ext uri="{28A0092B-C50C-407E-A947-70E740481C1C}">
                <a14:useLocalDpi xmlns:a14="http://schemas.microsoft.com/office/drawing/2010/main" val="0"/>
              </a:ext>
            </a:extLst>
          </a:blip>
          <a:srcRect l="187" r="2147"/>
          <a:stretch>
            <a:fillRect/>
          </a:stretch>
        </p:blipFill>
        <p:spPr bwMode="auto">
          <a:xfrm>
            <a:off x="5603706" y="1258529"/>
            <a:ext cx="5638853" cy="4330205"/>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4" descr="Slide 4">
            <a:hlinkClick r:id="" action="ppaction://media"/>
            <a:extLst>
              <a:ext uri="{FF2B5EF4-FFF2-40B4-BE49-F238E27FC236}">
                <a16:creationId xmlns:a16="http://schemas.microsoft.com/office/drawing/2014/main" id="{94582F86-57CA-5A4C-B9DC-06B5FD09F3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1800" y="5905994"/>
            <a:ext cx="812800" cy="812800"/>
          </a:xfrm>
          <a:prstGeom prst="rect">
            <a:avLst/>
          </a:prstGeom>
        </p:spPr>
      </p:pic>
    </p:spTree>
    <p:extLst>
      <p:ext uri="{BB962C8B-B14F-4D97-AF65-F5344CB8AC3E}">
        <p14:creationId xmlns:p14="http://schemas.microsoft.com/office/powerpoint/2010/main" val="418636123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002A-D02F-9849-A477-6B11EFF59DF0}"/>
              </a:ext>
            </a:extLst>
          </p:cNvPr>
          <p:cNvSpPr>
            <a:spLocks noGrp="1"/>
          </p:cNvSpPr>
          <p:nvPr>
            <p:ph type="title"/>
          </p:nvPr>
        </p:nvSpPr>
        <p:spPr>
          <a:xfrm>
            <a:off x="762001" y="803325"/>
            <a:ext cx="5314536" cy="1325563"/>
          </a:xfrm>
        </p:spPr>
        <p:txBody>
          <a:bodyPr>
            <a:normAutofit/>
          </a:bodyPr>
          <a:lstStyle/>
          <a:p>
            <a:r>
              <a:rPr lang="en-GB" dirty="0"/>
              <a:t>Research Approach</a:t>
            </a:r>
          </a:p>
        </p:txBody>
      </p:sp>
      <p:sp>
        <p:nvSpPr>
          <p:cNvPr id="3" name="Content Placeholder 2">
            <a:extLst>
              <a:ext uri="{FF2B5EF4-FFF2-40B4-BE49-F238E27FC236}">
                <a16:creationId xmlns:a16="http://schemas.microsoft.com/office/drawing/2014/main" id="{1C243D8E-AA13-1541-A836-E036A75555D2}"/>
              </a:ext>
            </a:extLst>
          </p:cNvPr>
          <p:cNvSpPr>
            <a:spLocks noGrp="1"/>
          </p:cNvSpPr>
          <p:nvPr>
            <p:ph idx="1"/>
          </p:nvPr>
        </p:nvSpPr>
        <p:spPr>
          <a:xfrm>
            <a:off x="762000" y="2279018"/>
            <a:ext cx="5314543" cy="3375920"/>
          </a:xfrm>
        </p:spPr>
        <p:txBody>
          <a:bodyPr anchor="t">
            <a:normAutofit/>
          </a:bodyPr>
          <a:lstStyle/>
          <a:p>
            <a:r>
              <a:rPr lang="en-GB" dirty="0"/>
              <a:t>Approach:</a:t>
            </a:r>
          </a:p>
          <a:p>
            <a:endParaRPr lang="en-GB" dirty="0"/>
          </a:p>
          <a:p>
            <a:r>
              <a:rPr lang="en-GB" dirty="0"/>
              <a:t>What we have</a:t>
            </a:r>
          </a:p>
          <a:p>
            <a:r>
              <a:rPr lang="en-GB" dirty="0"/>
              <a:t>What Employers want</a:t>
            </a:r>
          </a:p>
          <a:p>
            <a:r>
              <a:rPr lang="en-GB" dirty="0"/>
              <a:t>What needs to be done to bridge the gap</a:t>
            </a:r>
          </a:p>
        </p:txBody>
      </p:sp>
      <p:sp>
        <p:nvSpPr>
          <p:cNvPr id="16"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E76877AD-44EE-BD4F-BA45-8D6C14C59C8C}"/>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9151" r="20705"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4" name="Slide 4" descr="Slide 4">
            <a:hlinkClick r:id="" action="ppaction://media"/>
            <a:extLst>
              <a:ext uri="{FF2B5EF4-FFF2-40B4-BE49-F238E27FC236}">
                <a16:creationId xmlns:a16="http://schemas.microsoft.com/office/drawing/2014/main" id="{654015D2-EE47-504F-AFAF-9A3000BE99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5600" y="5648275"/>
            <a:ext cx="812800" cy="812800"/>
          </a:xfrm>
          <a:prstGeom prst="rect">
            <a:avLst/>
          </a:prstGeom>
        </p:spPr>
      </p:pic>
    </p:spTree>
    <p:extLst>
      <p:ext uri="{BB962C8B-B14F-4D97-AF65-F5344CB8AC3E}">
        <p14:creationId xmlns:p14="http://schemas.microsoft.com/office/powerpoint/2010/main" val="37380303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BBA61B-557E-E641-BC18-4EF6F7BE2F17}"/>
              </a:ext>
            </a:extLst>
          </p:cNvPr>
          <p:cNvSpPr>
            <a:spLocks noGrp="1"/>
          </p:cNvSpPr>
          <p:nvPr>
            <p:ph type="title"/>
          </p:nvPr>
        </p:nvSpPr>
        <p:spPr>
          <a:xfrm>
            <a:off x="750242" y="632990"/>
            <a:ext cx="4062643" cy="1043409"/>
          </a:xfrm>
        </p:spPr>
        <p:txBody>
          <a:bodyPr>
            <a:normAutofit/>
          </a:bodyPr>
          <a:lstStyle/>
          <a:p>
            <a:r>
              <a:rPr lang="en-GB" sz="2500"/>
              <a:t>Artess, Hooley &amp; Mellors-Bourne (2016) &amp; HEA (2015) </a:t>
            </a:r>
          </a:p>
        </p:txBody>
      </p:sp>
      <p:sp>
        <p:nvSpPr>
          <p:cNvPr id="8" name="Content Placeholder 7">
            <a:extLst>
              <a:ext uri="{FF2B5EF4-FFF2-40B4-BE49-F238E27FC236}">
                <a16:creationId xmlns:a16="http://schemas.microsoft.com/office/drawing/2014/main" id="{0335AE37-5D2C-4476-83AA-66866565E5AE}"/>
              </a:ext>
            </a:extLst>
          </p:cNvPr>
          <p:cNvSpPr>
            <a:spLocks noGrp="1"/>
          </p:cNvSpPr>
          <p:nvPr>
            <p:ph idx="1"/>
          </p:nvPr>
        </p:nvSpPr>
        <p:spPr>
          <a:xfrm>
            <a:off x="518474" y="1774372"/>
            <a:ext cx="4064409" cy="2754086"/>
          </a:xfrm>
        </p:spPr>
        <p:txBody>
          <a:bodyPr anchor="t">
            <a:normAutofit/>
          </a:bodyPr>
          <a:lstStyle/>
          <a:p>
            <a:r>
              <a:rPr lang="en-US" sz="1800" dirty="0"/>
              <a:t>Opportunity should be there for all students to gain experience</a:t>
            </a:r>
          </a:p>
          <a:p>
            <a:r>
              <a:rPr lang="en-US" sz="1800" dirty="0"/>
              <a:t>All stakeholders should be united in delivery and importance of this experience</a:t>
            </a:r>
          </a:p>
          <a:p>
            <a:r>
              <a:rPr lang="en-US" sz="1800" dirty="0"/>
              <a:t>Employers and students need to be engaged and supported by an embedded model</a:t>
            </a:r>
          </a:p>
        </p:txBody>
      </p:sp>
      <p:pic>
        <p:nvPicPr>
          <p:cNvPr id="4" name="Content Placeholder 3">
            <a:extLst>
              <a:ext uri="{FF2B5EF4-FFF2-40B4-BE49-F238E27FC236}">
                <a16:creationId xmlns:a16="http://schemas.microsoft.com/office/drawing/2014/main" id="{C9F4D4C7-6DF9-3446-91BD-75612D31B160}"/>
              </a:ext>
            </a:extLst>
          </p:cNvPr>
          <p:cNvPicPr>
            <a:picLocks/>
          </p:cNvPicPr>
          <p:nvPr/>
        </p:nvPicPr>
        <p:blipFill>
          <a:blip r:embed="rId5"/>
          <a:stretch>
            <a:fillRect/>
          </a:stretch>
        </p:blipFill>
        <p:spPr>
          <a:xfrm>
            <a:off x="6038101" y="1215998"/>
            <a:ext cx="5510771" cy="4133078"/>
          </a:xfrm>
          <a:prstGeom prst="rect">
            <a:avLst/>
          </a:prstGeom>
        </p:spPr>
      </p:pic>
      <p:pic>
        <p:nvPicPr>
          <p:cNvPr id="3" name="Slide 6" descr="Slide 6">
            <a:hlinkClick r:id="" action="ppaction://media"/>
            <a:extLst>
              <a:ext uri="{FF2B5EF4-FFF2-40B4-BE49-F238E27FC236}">
                <a16:creationId xmlns:a16="http://schemas.microsoft.com/office/drawing/2014/main" id="{03DD5631-56EF-224E-B96E-B7B38D0F82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8474" y="5838270"/>
            <a:ext cx="812800" cy="812800"/>
          </a:xfrm>
          <a:prstGeom prst="rect">
            <a:avLst/>
          </a:prstGeom>
        </p:spPr>
      </p:pic>
    </p:spTree>
    <p:extLst>
      <p:ext uri="{BB962C8B-B14F-4D97-AF65-F5344CB8AC3E}">
        <p14:creationId xmlns:p14="http://schemas.microsoft.com/office/powerpoint/2010/main" val="15586851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F27DDD-C32E-D047-B78F-213FB59F428F}"/>
              </a:ext>
            </a:extLst>
          </p:cNvPr>
          <p:cNvSpPr>
            <a:spLocks noGrp="1"/>
          </p:cNvSpPr>
          <p:nvPr>
            <p:ph type="title"/>
          </p:nvPr>
        </p:nvSpPr>
        <p:spPr>
          <a:xfrm>
            <a:off x="750242" y="632990"/>
            <a:ext cx="4062643" cy="1043409"/>
          </a:xfrm>
        </p:spPr>
        <p:txBody>
          <a:bodyPr>
            <a:normAutofit/>
          </a:bodyPr>
          <a:lstStyle/>
          <a:p>
            <a:r>
              <a:rPr lang="en-GB" sz="2500"/>
              <a:t>Artess, Hooley &amp; Mellors-Bourne (2016) &amp; HEA (2015) </a:t>
            </a:r>
          </a:p>
        </p:txBody>
      </p:sp>
      <p:sp>
        <p:nvSpPr>
          <p:cNvPr id="8" name="Content Placeholder 7">
            <a:extLst>
              <a:ext uri="{FF2B5EF4-FFF2-40B4-BE49-F238E27FC236}">
                <a16:creationId xmlns:a16="http://schemas.microsoft.com/office/drawing/2014/main" id="{B957BFE4-D599-4568-874D-C9998C12C487}"/>
              </a:ext>
            </a:extLst>
          </p:cNvPr>
          <p:cNvSpPr>
            <a:spLocks noGrp="1"/>
          </p:cNvSpPr>
          <p:nvPr>
            <p:ph idx="1"/>
          </p:nvPr>
        </p:nvSpPr>
        <p:spPr>
          <a:xfrm>
            <a:off x="518474" y="1774372"/>
            <a:ext cx="4064409" cy="2754086"/>
          </a:xfrm>
        </p:spPr>
        <p:txBody>
          <a:bodyPr anchor="t">
            <a:normAutofit lnSpcReduction="10000"/>
          </a:bodyPr>
          <a:lstStyle/>
          <a:p>
            <a:r>
              <a:rPr lang="en-US" sz="1800" dirty="0"/>
              <a:t>This suggests there is a holistic approach looking at current needs and requirements.</a:t>
            </a:r>
          </a:p>
          <a:p>
            <a:r>
              <a:rPr lang="en-US" sz="1800" dirty="0"/>
              <a:t>Being mindful of the changing face of the market place.</a:t>
            </a:r>
          </a:p>
          <a:p>
            <a:r>
              <a:rPr lang="en-US" sz="1800" dirty="0"/>
              <a:t>Education should be academically and expert led</a:t>
            </a:r>
          </a:p>
          <a:p>
            <a:r>
              <a:rPr lang="en-US" sz="1800" dirty="0"/>
              <a:t>Encouraging links with Educators, Employers and also Careers professionals</a:t>
            </a:r>
          </a:p>
          <a:p>
            <a:endParaRPr lang="en-US" sz="1800" dirty="0"/>
          </a:p>
        </p:txBody>
      </p:sp>
      <p:pic>
        <p:nvPicPr>
          <p:cNvPr id="4" name="Content Placeholder 3">
            <a:extLst>
              <a:ext uri="{FF2B5EF4-FFF2-40B4-BE49-F238E27FC236}">
                <a16:creationId xmlns:a16="http://schemas.microsoft.com/office/drawing/2014/main" id="{E128954B-B01C-6148-85FC-EE403955D905}"/>
              </a:ext>
            </a:extLst>
          </p:cNvPr>
          <p:cNvPicPr>
            <a:picLocks/>
          </p:cNvPicPr>
          <p:nvPr/>
        </p:nvPicPr>
        <p:blipFill>
          <a:blip r:embed="rId5"/>
          <a:stretch>
            <a:fillRect/>
          </a:stretch>
        </p:blipFill>
        <p:spPr>
          <a:xfrm>
            <a:off x="6038101" y="1215998"/>
            <a:ext cx="5510771" cy="4133078"/>
          </a:xfrm>
          <a:prstGeom prst="rect">
            <a:avLst/>
          </a:prstGeom>
        </p:spPr>
      </p:pic>
      <p:pic>
        <p:nvPicPr>
          <p:cNvPr id="3" name="Slide 7" descr="Slide 7">
            <a:hlinkClick r:id="" action="ppaction://media"/>
            <a:extLst>
              <a:ext uri="{FF2B5EF4-FFF2-40B4-BE49-F238E27FC236}">
                <a16:creationId xmlns:a16="http://schemas.microsoft.com/office/drawing/2014/main" id="{B4C4B578-056B-5A4A-BC41-E8F60F9A5F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74" y="5881530"/>
            <a:ext cx="812800" cy="812800"/>
          </a:xfrm>
          <a:prstGeom prst="rect">
            <a:avLst/>
          </a:prstGeom>
        </p:spPr>
      </p:pic>
    </p:spTree>
    <p:extLst>
      <p:ext uri="{BB962C8B-B14F-4D97-AF65-F5344CB8AC3E}">
        <p14:creationId xmlns:p14="http://schemas.microsoft.com/office/powerpoint/2010/main" val="37357871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E935A-63E2-BE4B-B06C-24657B98775F}"/>
              </a:ext>
            </a:extLst>
          </p:cNvPr>
          <p:cNvSpPr>
            <a:spLocks noGrp="1"/>
          </p:cNvSpPr>
          <p:nvPr>
            <p:ph type="title"/>
          </p:nvPr>
        </p:nvSpPr>
        <p:spPr>
          <a:xfrm>
            <a:off x="762001" y="803325"/>
            <a:ext cx="5314536" cy="1325563"/>
          </a:xfrm>
        </p:spPr>
        <p:txBody>
          <a:bodyPr>
            <a:normAutofit/>
          </a:bodyPr>
          <a:lstStyle/>
          <a:p>
            <a:r>
              <a:rPr lang="en-GB" sz="4100"/>
              <a:t>Ball (2019) focusses on skills shortages in UK</a:t>
            </a:r>
          </a:p>
        </p:txBody>
      </p:sp>
      <p:sp>
        <p:nvSpPr>
          <p:cNvPr id="3" name="Content Placeholder 2">
            <a:extLst>
              <a:ext uri="{FF2B5EF4-FFF2-40B4-BE49-F238E27FC236}">
                <a16:creationId xmlns:a16="http://schemas.microsoft.com/office/drawing/2014/main" id="{44E7C32B-EC85-4C49-A313-EA41642E13EC}"/>
              </a:ext>
            </a:extLst>
          </p:cNvPr>
          <p:cNvSpPr>
            <a:spLocks noGrp="1"/>
          </p:cNvSpPr>
          <p:nvPr>
            <p:ph idx="1"/>
          </p:nvPr>
        </p:nvSpPr>
        <p:spPr>
          <a:xfrm>
            <a:off x="681822" y="2111273"/>
            <a:ext cx="5334000" cy="4313168"/>
          </a:xfrm>
        </p:spPr>
        <p:txBody>
          <a:bodyPr anchor="t">
            <a:normAutofit/>
          </a:bodyPr>
          <a:lstStyle/>
          <a:p>
            <a:r>
              <a:rPr lang="en-GB" sz="1400" dirty="0"/>
              <a:t> </a:t>
            </a:r>
            <a:r>
              <a:rPr lang="en-GB" sz="3600" dirty="0"/>
              <a:t>Graduates lacking the relevant skills</a:t>
            </a:r>
          </a:p>
          <a:p>
            <a:r>
              <a:rPr lang="en-GB" sz="3600" dirty="0"/>
              <a:t>Subject related skill gap rather than transferable skill gap</a:t>
            </a:r>
          </a:p>
          <a:p>
            <a:r>
              <a:rPr lang="en-GB" sz="3600" dirty="0"/>
              <a:t>Move from soft and transferable skills to vital skills</a:t>
            </a:r>
          </a:p>
          <a:p>
            <a:endParaRPr lang="en-GB" sz="1400"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rawing, sign, table&#10;&#10;Description automatically generated">
            <a:extLst>
              <a:ext uri="{FF2B5EF4-FFF2-40B4-BE49-F238E27FC236}">
                <a16:creationId xmlns:a16="http://schemas.microsoft.com/office/drawing/2014/main" id="{C8BE1AF0-6A04-B340-821A-D7526403566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884057" y="1388123"/>
            <a:ext cx="3796790" cy="2306549"/>
          </a:xfrm>
          <a:prstGeom prst="rect">
            <a:avLst/>
          </a:prstGeom>
        </p:spPr>
      </p:pic>
      <p:pic>
        <p:nvPicPr>
          <p:cNvPr id="4" name="Slide 8" descr="Slide 8">
            <a:hlinkClick r:id="" action="ppaction://media"/>
            <a:extLst>
              <a:ext uri="{FF2B5EF4-FFF2-40B4-BE49-F238E27FC236}">
                <a16:creationId xmlns:a16="http://schemas.microsoft.com/office/drawing/2014/main" id="{CD9AB70C-1BD9-5D4F-BE84-78185A2EA2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64" y="6018041"/>
            <a:ext cx="812800" cy="812800"/>
          </a:xfrm>
          <a:prstGeom prst="rect">
            <a:avLst/>
          </a:prstGeom>
        </p:spPr>
      </p:pic>
    </p:spTree>
    <p:extLst>
      <p:ext uri="{BB962C8B-B14F-4D97-AF65-F5344CB8AC3E}">
        <p14:creationId xmlns:p14="http://schemas.microsoft.com/office/powerpoint/2010/main" val="23862258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4EDD2-055B-FF41-9031-E059F570807F}"/>
              </a:ext>
            </a:extLst>
          </p:cNvPr>
          <p:cNvSpPr>
            <a:spLocks noGrp="1"/>
          </p:cNvSpPr>
          <p:nvPr>
            <p:ph type="title"/>
          </p:nvPr>
        </p:nvSpPr>
        <p:spPr>
          <a:xfrm>
            <a:off x="762001" y="803325"/>
            <a:ext cx="5314536" cy="1325563"/>
          </a:xfrm>
        </p:spPr>
        <p:txBody>
          <a:bodyPr>
            <a:normAutofit/>
          </a:bodyPr>
          <a:lstStyle/>
          <a:p>
            <a:r>
              <a:rPr lang="en-GB" dirty="0"/>
              <a:t>Employability solutions</a:t>
            </a:r>
          </a:p>
        </p:txBody>
      </p:sp>
      <p:sp>
        <p:nvSpPr>
          <p:cNvPr id="3" name="Content Placeholder 2">
            <a:extLst>
              <a:ext uri="{FF2B5EF4-FFF2-40B4-BE49-F238E27FC236}">
                <a16:creationId xmlns:a16="http://schemas.microsoft.com/office/drawing/2014/main" id="{1872DE89-C809-BB47-B832-BBD8CE9987E4}"/>
              </a:ext>
            </a:extLst>
          </p:cNvPr>
          <p:cNvSpPr>
            <a:spLocks noGrp="1"/>
          </p:cNvSpPr>
          <p:nvPr>
            <p:ph idx="1"/>
          </p:nvPr>
        </p:nvSpPr>
        <p:spPr>
          <a:xfrm>
            <a:off x="762000" y="2279018"/>
            <a:ext cx="5314543" cy="3375920"/>
          </a:xfrm>
        </p:spPr>
        <p:txBody>
          <a:bodyPr anchor="t">
            <a:normAutofit/>
          </a:bodyPr>
          <a:lstStyle/>
          <a:p>
            <a:r>
              <a:rPr lang="en-GB" sz="3200" dirty="0"/>
              <a:t>Clark (2019) from Newcastle University Business School (NUBS) has been conducting research on how employer collaboration may improve graduate employability based on the EDGE model. </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indoor, table, sitting, small&#10;&#10;Description automatically generated">
            <a:extLst>
              <a:ext uri="{FF2B5EF4-FFF2-40B4-BE49-F238E27FC236}">
                <a16:creationId xmlns:a16="http://schemas.microsoft.com/office/drawing/2014/main" id="{22A59448-FEAE-4243-9312-53C15C76FAAD}"/>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2796" r="23073"/>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4" name="Slide 8" descr="Slide 8">
            <a:hlinkClick r:id="" action="ppaction://media"/>
            <a:extLst>
              <a:ext uri="{FF2B5EF4-FFF2-40B4-BE49-F238E27FC236}">
                <a16:creationId xmlns:a16="http://schemas.microsoft.com/office/drawing/2014/main" id="{855F4BA7-7626-6343-A229-CAD3C82157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 y="5838270"/>
            <a:ext cx="812800" cy="812800"/>
          </a:xfrm>
          <a:prstGeom prst="rect">
            <a:avLst/>
          </a:prstGeom>
        </p:spPr>
      </p:pic>
    </p:spTree>
    <p:extLst>
      <p:ext uri="{BB962C8B-B14F-4D97-AF65-F5344CB8AC3E}">
        <p14:creationId xmlns:p14="http://schemas.microsoft.com/office/powerpoint/2010/main" val="31619067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1129</TotalTime>
  <Words>2264</Words>
  <Application>Microsoft Macintosh PowerPoint</Application>
  <PresentationFormat>Widescreen</PresentationFormat>
  <Paragraphs>120</Paragraphs>
  <Slides>18</Slides>
  <Notes>18</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Tw Cen MT</vt:lpstr>
      <vt:lpstr>Office Theme</vt:lpstr>
      <vt:lpstr>The Higher Education Journey into the Graduate Market and Beyond </vt:lpstr>
      <vt:lpstr>Background</vt:lpstr>
      <vt:lpstr>Research Approach</vt:lpstr>
      <vt:lpstr>Action Research</vt:lpstr>
      <vt:lpstr>Research Approach</vt:lpstr>
      <vt:lpstr>Artess, Hooley &amp; Mellors-Bourne (2016) &amp; HEA (2015) </vt:lpstr>
      <vt:lpstr>Artess, Hooley &amp; Mellors-Bourne (2016) &amp; HEA (2015) </vt:lpstr>
      <vt:lpstr>Ball (2019) focusses on skills shortages in UK</vt:lpstr>
      <vt:lpstr>Employability solutions</vt:lpstr>
      <vt:lpstr>The career EDGE model of graduate employability Dacre, Pool and Sewell, 2007  </vt:lpstr>
      <vt:lpstr>Peck (2016) links between work placements and social mobility</vt:lpstr>
      <vt:lpstr>Research Approach</vt:lpstr>
      <vt:lpstr>In the initial stages of research consideration was made into the HEA Embedding Employability wheel (HEA 2015).  (Since 2019 the HEA has been re-branded as Advance HE) </vt:lpstr>
      <vt:lpstr>Section 4: Consideration and research into related Higher Education case studies.  </vt:lpstr>
      <vt:lpstr>Employers perceptions on Graduate Skills GradConsult (2020)</vt:lpstr>
      <vt:lpstr>Conclusion</vt:lpstr>
      <vt:lpstr>Recommendations to date</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Higher Education Journey into the Graduate Market and Beyond </dc:title>
  <dc:creator>Neeson, Fiona</dc:creator>
  <cp:lastModifiedBy>Neeson, Fiona</cp:lastModifiedBy>
  <cp:revision>43</cp:revision>
  <dcterms:created xsi:type="dcterms:W3CDTF">2020-05-04T13:23:43Z</dcterms:created>
  <dcterms:modified xsi:type="dcterms:W3CDTF">2020-05-12T13:13:22Z</dcterms:modified>
</cp:coreProperties>
</file>