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56" r:id="rId5"/>
    <p:sldId id="270" r:id="rId6"/>
    <p:sldId id="266" r:id="rId7"/>
    <p:sldId id="257" r:id="rId8"/>
    <p:sldId id="268" r:id="rId9"/>
    <p:sldId id="267" r:id="rId10"/>
    <p:sldId id="258" r:id="rId11"/>
    <p:sldId id="259" r:id="rId12"/>
    <p:sldId id="271" r:id="rId13"/>
    <p:sldId id="264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29A9-8B2A-48AC-9FE3-0EDC394AB416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DF13-6337-472E-8B80-891C55A0C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473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29A9-8B2A-48AC-9FE3-0EDC394AB416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DF13-6337-472E-8B80-891C55A0C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48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8C629A9-8B2A-48AC-9FE3-0EDC394AB416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137DF13-6337-472E-8B80-891C55A0C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04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29A9-8B2A-48AC-9FE3-0EDC394AB416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DF13-6337-472E-8B80-891C55A0C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87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C629A9-8B2A-48AC-9FE3-0EDC394AB416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37DF13-6337-472E-8B80-891C55A0C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627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29A9-8B2A-48AC-9FE3-0EDC394AB416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DF13-6337-472E-8B80-891C55A0C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414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29A9-8B2A-48AC-9FE3-0EDC394AB416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DF13-6337-472E-8B80-891C55A0C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27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29A9-8B2A-48AC-9FE3-0EDC394AB416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DF13-6337-472E-8B80-891C55A0C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94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29A9-8B2A-48AC-9FE3-0EDC394AB416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DF13-6337-472E-8B80-891C55A0C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658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29A9-8B2A-48AC-9FE3-0EDC394AB416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DF13-6337-472E-8B80-891C55A0C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991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29A9-8B2A-48AC-9FE3-0EDC394AB416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DF13-6337-472E-8B80-891C55A0C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53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8C629A9-8B2A-48AC-9FE3-0EDC394AB416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137DF13-6337-472E-8B80-891C55A0C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6255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3600" b="1" dirty="0" smtClean="0"/>
              <a:t>Help </a:t>
            </a:r>
            <a:r>
              <a:rPr lang="en-GB" sz="3600" b="1" dirty="0"/>
              <a:t>or hindrance? Exploring the bi-directional relationship between social enterprises and area-based initiatives - the case of the Communities First programme in Wales.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sz="2800" dirty="0"/>
              <a:t>Lyndon Murphy (Cardiff Metropolitan University, Gary Samuel (Cardiff Metropolitan University </a:t>
            </a:r>
            <a:r>
              <a:rPr lang="en-GB" sz="2800" dirty="0" smtClean="0"/>
              <a:t>Brychan Thomas (University of South Wales) and </a:t>
            </a:r>
            <a:r>
              <a:rPr lang="en-GB" sz="2800" dirty="0"/>
              <a:t>David Higgins (University of Liverpool)</a:t>
            </a:r>
          </a:p>
        </p:txBody>
      </p:sp>
    </p:spTree>
    <p:extLst>
      <p:ext uri="{BB962C8B-B14F-4D97-AF65-F5344CB8AC3E}">
        <p14:creationId xmlns:p14="http://schemas.microsoft.com/office/powerpoint/2010/main" val="2750875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 Implications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Firstly, drawing on institutional and organisational identity theory policy makers need to be aware of the dangers of the key funder (Communities First in this case) becoming the social enterprise </a:t>
            </a:r>
            <a:r>
              <a:rPr lang="en-GB" sz="2800" dirty="0" smtClean="0"/>
              <a:t>founder - over-reliance </a:t>
            </a:r>
            <a:r>
              <a:rPr lang="en-GB" sz="2800" dirty="0"/>
              <a:t>on the implementation of a utilitarian approach at the expense of a normative business-related </a:t>
            </a:r>
            <a:r>
              <a:rPr lang="en-GB" sz="2800" dirty="0" smtClean="0"/>
              <a:t>approach</a:t>
            </a:r>
            <a:r>
              <a:rPr lang="en-GB" sz="2800" dirty="0" smtClean="0"/>
              <a:t>.</a:t>
            </a:r>
            <a:endParaRPr lang="en-GB" sz="2800" dirty="0" smtClean="0"/>
          </a:p>
          <a:p>
            <a:r>
              <a:rPr lang="en-GB" sz="2800" dirty="0" smtClean="0"/>
              <a:t>Secondly</a:t>
            </a:r>
            <a:r>
              <a:rPr lang="en-GB" sz="2800" dirty="0"/>
              <a:t>, founders of social enterprises should have the prerequisite business knowledge and </a:t>
            </a:r>
            <a:r>
              <a:rPr lang="en-GB" sz="2800" dirty="0" smtClean="0"/>
              <a:t>skills - individuals </a:t>
            </a:r>
            <a:r>
              <a:rPr lang="en-GB" sz="2800" dirty="0"/>
              <a:t>employed in area-based initiatives have knowledge and skills related to their roles - which may not be business related knowledge and </a:t>
            </a:r>
            <a:r>
              <a:rPr lang="en-GB" sz="2800" dirty="0" smtClean="0"/>
              <a:t>skills.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96613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Case </a:t>
            </a:r>
            <a:r>
              <a:rPr lang="en-GB" sz="2800" dirty="0"/>
              <a:t>studies A, B and C have different grant recipient/lead </a:t>
            </a:r>
            <a:r>
              <a:rPr lang="en-GB" sz="2800" dirty="0" smtClean="0"/>
              <a:t>bodies – may have </a:t>
            </a:r>
            <a:r>
              <a:rPr lang="en-GB" sz="2800" dirty="0"/>
              <a:t>different management cultures and modes of operation.</a:t>
            </a:r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Comparatively small number of social enterprises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27110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Area-based initiative – Communities First</a:t>
            </a:r>
          </a:p>
          <a:p>
            <a:endParaRPr lang="en-GB" sz="2800" dirty="0" smtClean="0"/>
          </a:p>
          <a:p>
            <a:r>
              <a:rPr lang="en-GB" sz="2800" dirty="0" smtClean="0"/>
              <a:t>Social enterprise</a:t>
            </a:r>
          </a:p>
          <a:p>
            <a:endParaRPr lang="en-GB" sz="2800" dirty="0" smtClean="0"/>
          </a:p>
          <a:p>
            <a:r>
              <a:rPr lang="en-GB" sz="2800" dirty="0" smtClean="0"/>
              <a:t>Case studies</a:t>
            </a:r>
          </a:p>
          <a:p>
            <a:endParaRPr lang="en-GB" sz="2800" dirty="0" smtClean="0"/>
          </a:p>
          <a:p>
            <a:r>
              <a:rPr lang="en-GB" sz="2800" dirty="0" smtClean="0"/>
              <a:t>Policy implications</a:t>
            </a:r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16794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Communities First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Communities </a:t>
            </a:r>
            <a:r>
              <a:rPr lang="en-GB" sz="2800" dirty="0"/>
              <a:t>First Programme was a Welsh Government initiative launched in 2001. </a:t>
            </a:r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Primary </a:t>
            </a:r>
            <a:r>
              <a:rPr lang="en-GB" sz="2800" dirty="0"/>
              <a:t>aim of ‘reducing poverty and helping to improve the lives of people who live in the poorest areas’ (Welsh Assembly Government, 2001</a:t>
            </a:r>
            <a:r>
              <a:rPr lang="en-GB" sz="2800" dirty="0" smtClean="0"/>
              <a:t>).</a:t>
            </a:r>
          </a:p>
          <a:p>
            <a:endParaRPr lang="en-GB" sz="2800" dirty="0" smtClean="0"/>
          </a:p>
          <a:p>
            <a:r>
              <a:rPr lang="en-GB" sz="2800" dirty="0" smtClean="0"/>
              <a:t>Criticised </a:t>
            </a:r>
            <a:r>
              <a:rPr lang="en-GB" sz="2800" dirty="0"/>
              <a:t>for not having a clear set of objectives (Clapham, 2014)</a:t>
            </a:r>
          </a:p>
        </p:txBody>
      </p:sp>
    </p:spTree>
    <p:extLst>
      <p:ext uri="{BB962C8B-B14F-4D97-AF65-F5344CB8AC3E}">
        <p14:creationId xmlns:p14="http://schemas.microsoft.com/office/powerpoint/2010/main" val="2720630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Enterprise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 smtClean="0"/>
          </a:p>
          <a:p>
            <a:r>
              <a:rPr lang="en-GB" sz="2600" dirty="0" smtClean="0"/>
              <a:t>Social </a:t>
            </a:r>
            <a:r>
              <a:rPr lang="en-GB" sz="2600" dirty="0"/>
              <a:t>enterprises are defined as having the following characteristics: a focus on social objectives; the reinvestment of surpluses; democratic decision-making; and association with a community-based organisation (</a:t>
            </a:r>
            <a:r>
              <a:rPr lang="en-GB" sz="2600" dirty="0" err="1"/>
              <a:t>Haugh</a:t>
            </a:r>
            <a:r>
              <a:rPr lang="en-GB" sz="2600" dirty="0"/>
              <a:t>, </a:t>
            </a:r>
            <a:r>
              <a:rPr lang="en-GB" sz="2600" dirty="0" smtClean="0"/>
              <a:t>2006)</a:t>
            </a:r>
            <a:endParaRPr lang="en-GB" sz="2600" dirty="0"/>
          </a:p>
          <a:p>
            <a:r>
              <a:rPr lang="en-GB" sz="2600" dirty="0" smtClean="0"/>
              <a:t>A </a:t>
            </a:r>
            <a:r>
              <a:rPr lang="en-GB" sz="2600" dirty="0"/>
              <a:t>function of a social enterprise </a:t>
            </a:r>
            <a:r>
              <a:rPr lang="en-GB" sz="2600" dirty="0" smtClean="0"/>
              <a:t>– </a:t>
            </a:r>
            <a:r>
              <a:rPr lang="en-GB" sz="2600" b="1" dirty="0" smtClean="0"/>
              <a:t>build bridges </a:t>
            </a:r>
            <a:r>
              <a:rPr lang="en-GB" sz="2600" dirty="0" smtClean="0"/>
              <a:t>between </a:t>
            </a:r>
            <a:r>
              <a:rPr lang="en-GB" sz="2600" dirty="0"/>
              <a:t>actors in the third </a:t>
            </a:r>
            <a:r>
              <a:rPr lang="en-GB" sz="2600" dirty="0" smtClean="0"/>
              <a:t>sector (</a:t>
            </a:r>
            <a:r>
              <a:rPr lang="en-GB" sz="2600" dirty="0" err="1" smtClean="0"/>
              <a:t>Defourny</a:t>
            </a:r>
            <a:r>
              <a:rPr lang="en-GB" sz="2600" dirty="0" smtClean="0"/>
              <a:t> and Nyssens, 2006) </a:t>
            </a:r>
          </a:p>
          <a:p>
            <a:r>
              <a:rPr lang="en-GB" sz="2600" dirty="0" smtClean="0"/>
              <a:t>Stakeholder </a:t>
            </a:r>
            <a:r>
              <a:rPr lang="en-GB" sz="2600" dirty="0"/>
              <a:t>influences at social enterprises and their relationship with area-based </a:t>
            </a:r>
            <a:r>
              <a:rPr lang="en-GB" sz="2600" dirty="0" smtClean="0"/>
              <a:t>initiatives</a:t>
            </a:r>
          </a:p>
          <a:p>
            <a:r>
              <a:rPr lang="en-GB" sz="2600" dirty="0"/>
              <a:t>2% of all businesses in Wales with a </a:t>
            </a:r>
            <a:r>
              <a:rPr lang="en-GB" sz="2600" b="1" dirty="0"/>
              <a:t>concentration</a:t>
            </a:r>
            <a:r>
              <a:rPr lang="en-GB" sz="2600" dirty="0"/>
              <a:t> in the most deprived areas (</a:t>
            </a:r>
            <a:r>
              <a:rPr lang="en-GB" sz="2600" dirty="0" err="1"/>
              <a:t>Teifi</a:t>
            </a:r>
            <a:r>
              <a:rPr lang="en-GB" sz="2600" dirty="0"/>
              <a:t> and Allies, </a:t>
            </a:r>
            <a:r>
              <a:rPr lang="en-GB" sz="2600" dirty="0" smtClean="0"/>
              <a:t>2019)</a:t>
            </a:r>
          </a:p>
          <a:p>
            <a:r>
              <a:rPr lang="en-GB" sz="2600" b="1" dirty="0"/>
              <a:t>Skills</a:t>
            </a:r>
            <a:r>
              <a:rPr lang="en-GB" sz="2600" dirty="0"/>
              <a:t> </a:t>
            </a:r>
            <a:r>
              <a:rPr lang="en-GB" sz="2800" b="1" dirty="0"/>
              <a:t>gaps</a:t>
            </a:r>
            <a:r>
              <a:rPr lang="en-GB" sz="2600" dirty="0"/>
              <a:t> present in Welsh social businesses include marketing, business management and strategy, and finance/accounting (</a:t>
            </a:r>
            <a:r>
              <a:rPr lang="en-GB" sz="2600" dirty="0" err="1"/>
              <a:t>Teifi</a:t>
            </a:r>
            <a:r>
              <a:rPr lang="en-GB" sz="2600" dirty="0"/>
              <a:t> and Allies, 2019</a:t>
            </a:r>
            <a:r>
              <a:rPr lang="en-GB" sz="2600" dirty="0" smtClean="0"/>
              <a:t>)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0571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Theoretical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The paper implements a multi-theoretical approach to explore social enterprises: institutional theory, organisational identity theory, paradox theory and stakeholder theory </a:t>
            </a:r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In particular, the normative </a:t>
            </a:r>
            <a:r>
              <a:rPr lang="en-GB" sz="2800" dirty="0"/>
              <a:t>and utilitarian organisational identity theory viewpoint </a:t>
            </a:r>
            <a:r>
              <a:rPr lang="en-GB" sz="2800" dirty="0" smtClean="0"/>
              <a:t>was applied (Smith </a:t>
            </a:r>
            <a:r>
              <a:rPr lang="en-GB" sz="2800" dirty="0"/>
              <a:t>et al, 2013</a:t>
            </a:r>
            <a:r>
              <a:rPr lang="en-GB" sz="2800" dirty="0" smtClean="0"/>
              <a:t>)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68725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questions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GB" sz="2800" dirty="0" smtClean="0"/>
              <a:t>Are</a:t>
            </a:r>
            <a:r>
              <a:rPr lang="en-GB" sz="2800" dirty="0" smtClean="0"/>
              <a:t> </a:t>
            </a:r>
            <a:r>
              <a:rPr lang="en-GB" sz="2800" dirty="0"/>
              <a:t>there bi-directional, mutually supportive relationships between social enterprises and the Communities First programme</a:t>
            </a:r>
            <a:r>
              <a:rPr lang="en-GB" sz="2800" dirty="0" smtClean="0"/>
              <a:t>?</a:t>
            </a:r>
          </a:p>
          <a:p>
            <a:pPr lvl="0"/>
            <a:endParaRPr lang="en-GB" sz="2800" dirty="0"/>
          </a:p>
          <a:p>
            <a:pPr lvl="0"/>
            <a:r>
              <a:rPr lang="en-GB" sz="2800" dirty="0"/>
              <a:t>Are the social and business mission tensions found in social enterprises affected by relationships with the Communities First programme</a:t>
            </a:r>
            <a:r>
              <a:rPr lang="en-GB" sz="2800" dirty="0" smtClean="0"/>
              <a:t>?</a:t>
            </a:r>
          </a:p>
          <a:p>
            <a:pPr lvl="0"/>
            <a:endParaRPr lang="en-GB" sz="2800" dirty="0"/>
          </a:p>
          <a:p>
            <a:pPr lvl="0"/>
            <a:r>
              <a:rPr lang="en-GB" sz="2800" dirty="0"/>
              <a:t>Is the fostering of social enterprise activity a help or hindrance to the work of the Communities First programme?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45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Methodology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/>
              <a:t>Thirty key informant semi-structured interviews were </a:t>
            </a:r>
            <a:r>
              <a:rPr lang="en-GB" sz="2800" dirty="0" smtClean="0"/>
              <a:t>undertaken</a:t>
            </a:r>
          </a:p>
          <a:p>
            <a:endParaRPr lang="en-GB" sz="2800" dirty="0"/>
          </a:p>
          <a:p>
            <a:r>
              <a:rPr lang="en-GB" sz="2800" dirty="0" smtClean="0"/>
              <a:t>Sample social </a:t>
            </a:r>
            <a:r>
              <a:rPr lang="en-GB" sz="2800" dirty="0"/>
              <a:t>enterprises </a:t>
            </a:r>
            <a:r>
              <a:rPr lang="en-GB" sz="2800" dirty="0" smtClean="0"/>
              <a:t>exist </a:t>
            </a:r>
            <a:r>
              <a:rPr lang="en-GB" sz="2800" dirty="0"/>
              <a:t>along the continuum described by </a:t>
            </a:r>
            <a:r>
              <a:rPr lang="en-GB" sz="2800" dirty="0" err="1"/>
              <a:t>Chell</a:t>
            </a:r>
            <a:r>
              <a:rPr lang="en-GB" sz="2800" dirty="0"/>
              <a:t> (2007)</a:t>
            </a:r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Three case </a:t>
            </a:r>
            <a:r>
              <a:rPr lang="en-GB" sz="2800" dirty="0"/>
              <a:t>studies were developed to analyse and evaluate bi-directional relationships between social enterprises and Communities First</a:t>
            </a:r>
          </a:p>
        </p:txBody>
      </p:sp>
    </p:spTree>
    <p:extLst>
      <p:ext uri="{BB962C8B-B14F-4D97-AF65-F5344CB8AC3E}">
        <p14:creationId xmlns:p14="http://schemas.microsoft.com/office/powerpoint/2010/main" val="1832465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The findings reveal that social enterprises performed a bridging or spanning function between community need and desirable community </a:t>
            </a:r>
            <a:r>
              <a:rPr lang="en-GB" sz="2800" dirty="0" smtClean="0"/>
              <a:t>outcomes</a:t>
            </a:r>
          </a:p>
          <a:p>
            <a:endParaRPr lang="en-GB" sz="2800" dirty="0" smtClean="0"/>
          </a:p>
          <a:p>
            <a:r>
              <a:rPr lang="en-GB" sz="2800" dirty="0" smtClean="0"/>
              <a:t>Social </a:t>
            </a:r>
            <a:r>
              <a:rPr lang="en-GB" sz="2800" dirty="0"/>
              <a:t>enterprises formed by Communities First are more likely to have bidirectional relationships with Communities First, but are less likely to be currently </a:t>
            </a:r>
            <a:r>
              <a:rPr lang="en-GB" sz="2800" dirty="0" smtClean="0"/>
              <a:t>trading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703881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386606"/>
              </p:ext>
            </p:extLst>
          </p:nvPr>
        </p:nvGraphicFramePr>
        <p:xfrm>
          <a:off x="443344" y="360210"/>
          <a:ext cx="11471566" cy="6206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4059">
                  <a:extLst>
                    <a:ext uri="{9D8B030D-6E8A-4147-A177-3AD203B41FA5}">
                      <a16:colId xmlns:a16="http://schemas.microsoft.com/office/drawing/2014/main" val="3516023366"/>
                    </a:ext>
                  </a:extLst>
                </a:gridCol>
                <a:gridCol w="2294059">
                  <a:extLst>
                    <a:ext uri="{9D8B030D-6E8A-4147-A177-3AD203B41FA5}">
                      <a16:colId xmlns:a16="http://schemas.microsoft.com/office/drawing/2014/main" val="4100367776"/>
                    </a:ext>
                  </a:extLst>
                </a:gridCol>
                <a:gridCol w="2294059">
                  <a:extLst>
                    <a:ext uri="{9D8B030D-6E8A-4147-A177-3AD203B41FA5}">
                      <a16:colId xmlns:a16="http://schemas.microsoft.com/office/drawing/2014/main" val="3962804312"/>
                    </a:ext>
                  </a:extLst>
                </a:gridCol>
                <a:gridCol w="2294059">
                  <a:extLst>
                    <a:ext uri="{9D8B030D-6E8A-4147-A177-3AD203B41FA5}">
                      <a16:colId xmlns:a16="http://schemas.microsoft.com/office/drawing/2014/main" val="3793392934"/>
                    </a:ext>
                  </a:extLst>
                </a:gridCol>
                <a:gridCol w="2295330">
                  <a:extLst>
                    <a:ext uri="{9D8B030D-6E8A-4147-A177-3AD203B41FA5}">
                      <a16:colId xmlns:a16="http://schemas.microsoft.com/office/drawing/2014/main" val="1583718157"/>
                    </a:ext>
                  </a:extLst>
                </a:gridCol>
              </a:tblGrid>
              <a:tr h="1939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Case study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Social enterprise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Communities First support to create social enterprise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Bidirectional benefit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Currently trading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0766325"/>
                  </a:ext>
                </a:extLst>
              </a:tr>
              <a:tr h="387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8936744"/>
                  </a:ext>
                </a:extLst>
              </a:tr>
              <a:tr h="387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5374599"/>
                  </a:ext>
                </a:extLst>
              </a:tr>
              <a:tr h="387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0338645"/>
                  </a:ext>
                </a:extLst>
              </a:tr>
              <a:tr h="387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1829861"/>
                  </a:ext>
                </a:extLst>
              </a:tr>
              <a:tr h="387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Limited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494027"/>
                  </a:ext>
                </a:extLst>
              </a:tr>
              <a:tr h="387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504290"/>
                  </a:ext>
                </a:extLst>
              </a:tr>
              <a:tr h="387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Limited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2191834"/>
                  </a:ext>
                </a:extLst>
              </a:tr>
              <a:tr h="387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4206275"/>
                  </a:ext>
                </a:extLst>
              </a:tr>
              <a:tr h="387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Limited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8541391"/>
                  </a:ext>
                </a:extLst>
              </a:tr>
              <a:tr h="387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Limited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8670976"/>
                  </a:ext>
                </a:extLst>
              </a:tr>
              <a:tr h="387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1996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0126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9BB07CB00AC6498D3D7CE209B6CC23" ma:contentTypeVersion="10" ma:contentTypeDescription="Create a new document." ma:contentTypeScope="" ma:versionID="c864a4855aecccfaa8eedd6d6264379a">
  <xsd:schema xmlns:xsd="http://www.w3.org/2001/XMLSchema" xmlns:xs="http://www.w3.org/2001/XMLSchema" xmlns:p="http://schemas.microsoft.com/office/2006/metadata/properties" xmlns:ns3="1d313349-219f-45a8-805f-58f768b8dea7" targetNamespace="http://schemas.microsoft.com/office/2006/metadata/properties" ma:root="true" ma:fieldsID="eba62fc05d21e8f6e70324a6445111de" ns3:_="">
    <xsd:import namespace="1d313349-219f-45a8-805f-58f768b8de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313349-219f-45a8-805f-58f768b8de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CB055CB-3D36-4C48-A3AA-AC4BD5D768E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D9A54C-F4DA-4E56-9A13-9573DC85C2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313349-219f-45a8-805f-58f768b8de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BE27E99-2430-4CCC-AB3C-2E4A937877AB}">
  <ds:schemaRefs>
    <ds:schemaRef ds:uri="http://schemas.microsoft.com/office/2006/documentManagement/types"/>
    <ds:schemaRef ds:uri="http://schemas.microsoft.com/office/infopath/2007/PartnerControls"/>
    <ds:schemaRef ds:uri="1d313349-219f-45a8-805f-58f768b8dea7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2767</TotalTime>
  <Words>602</Words>
  <Application>Microsoft Office PowerPoint</Application>
  <PresentationFormat>Widescreen</PresentationFormat>
  <Paragraphs>113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Corbel</vt:lpstr>
      <vt:lpstr>Times New Roman</vt:lpstr>
      <vt:lpstr>Wingdings</vt:lpstr>
      <vt:lpstr>Banded</vt:lpstr>
      <vt:lpstr>Help or hindrance? Exploring the bi-directional relationship between social enterprises and area-based initiatives - the case of the Communities First programme in Wales.</vt:lpstr>
      <vt:lpstr>Introduction</vt:lpstr>
      <vt:lpstr>Communities First</vt:lpstr>
      <vt:lpstr>Social Enterprise</vt:lpstr>
      <vt:lpstr>Theoretical approach</vt:lpstr>
      <vt:lpstr>Research questions </vt:lpstr>
      <vt:lpstr>Research Methodology</vt:lpstr>
      <vt:lpstr>Findings</vt:lpstr>
      <vt:lpstr>PowerPoint Presentation</vt:lpstr>
      <vt:lpstr>Policy Implications</vt:lpstr>
      <vt:lpstr>Limitations</vt:lpstr>
    </vt:vector>
  </TitlesOfParts>
  <Company>Cardiff Met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 or hindrance? Exploring the bi-directional relationship between social enterprises and area-based initiatives - the case of the Communities First programme in Wales.</dc:title>
  <dc:creator>Murphy, Lyndon</dc:creator>
  <cp:lastModifiedBy>Murphy, Lyndon</cp:lastModifiedBy>
  <cp:revision>17</cp:revision>
  <dcterms:created xsi:type="dcterms:W3CDTF">2020-03-11T11:22:11Z</dcterms:created>
  <dcterms:modified xsi:type="dcterms:W3CDTF">2020-05-07T12:15:29Z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0x010100B89BB07CB00AC6498D3D7CE209B6CC23</vt:lpwstr>
  </property>
</Properties>
</file>