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390ADE-EE7D-4464-A4DB-9C00678D7A2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71027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390ADE-EE7D-4464-A4DB-9C00678D7A2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95801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390ADE-EE7D-4464-A4DB-9C00678D7A2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357722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390ADE-EE7D-4464-A4DB-9C00678D7A2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154336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90ADE-EE7D-4464-A4DB-9C00678D7A2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390956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390ADE-EE7D-4464-A4DB-9C00678D7A2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112310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390ADE-EE7D-4464-A4DB-9C00678D7A26}"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78303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390ADE-EE7D-4464-A4DB-9C00678D7A26}"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1263749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90ADE-EE7D-4464-A4DB-9C00678D7A26}"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254894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390ADE-EE7D-4464-A4DB-9C00678D7A2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186812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390ADE-EE7D-4464-A4DB-9C00678D7A2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6EF33-C3C6-4EA1-853B-6963F869C3AB}" type="slidenum">
              <a:rPr lang="en-GB" smtClean="0"/>
              <a:t>‹#›</a:t>
            </a:fld>
            <a:endParaRPr lang="en-GB"/>
          </a:p>
        </p:txBody>
      </p:sp>
    </p:spTree>
    <p:extLst>
      <p:ext uri="{BB962C8B-B14F-4D97-AF65-F5344CB8AC3E}">
        <p14:creationId xmlns:p14="http://schemas.microsoft.com/office/powerpoint/2010/main" val="51597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90ADE-EE7D-4464-A4DB-9C00678D7A26}" type="datetimeFigureOut">
              <a:rPr lang="en-GB" smtClean="0"/>
              <a:t>05/05/2020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6EF33-C3C6-4EA1-853B-6963F869C3AB}" type="slidenum">
              <a:rPr lang="en-GB" smtClean="0"/>
              <a:t>‹#›</a:t>
            </a:fld>
            <a:endParaRPr lang="en-GB"/>
          </a:p>
        </p:txBody>
      </p:sp>
    </p:spTree>
    <p:extLst>
      <p:ext uri="{BB962C8B-B14F-4D97-AF65-F5344CB8AC3E}">
        <p14:creationId xmlns:p14="http://schemas.microsoft.com/office/powerpoint/2010/main" val="3564279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8400"/>
            <a:ext cx="9144000" cy="1801091"/>
          </a:xfrm>
        </p:spPr>
        <p:txBody>
          <a:bodyPr>
            <a:normAutofit fontScale="90000"/>
          </a:bodyPr>
          <a:lstStyle/>
          <a:p>
            <a:r>
              <a:rPr lang="en-GB" b="1" dirty="0"/>
              <a:t>Self-evaluation in a Peer Learning Environment: An Active-learning Process</a:t>
            </a:r>
          </a:p>
        </p:txBody>
      </p:sp>
      <p:sp>
        <p:nvSpPr>
          <p:cNvPr id="3" name="Subtitle 2"/>
          <p:cNvSpPr>
            <a:spLocks noGrp="1"/>
          </p:cNvSpPr>
          <p:nvPr>
            <p:ph type="subTitle" idx="1"/>
          </p:nvPr>
        </p:nvSpPr>
        <p:spPr>
          <a:xfrm>
            <a:off x="1485900" y="4239491"/>
            <a:ext cx="9144000" cy="3103418"/>
          </a:xfrm>
        </p:spPr>
        <p:txBody>
          <a:bodyPr>
            <a:normAutofit/>
          </a:bodyPr>
          <a:lstStyle/>
          <a:p>
            <a:endParaRPr lang="en-GB" dirty="0" smtClean="0"/>
          </a:p>
          <a:p>
            <a:r>
              <a:rPr lang="en-GB" dirty="0" smtClean="0"/>
              <a:t>By </a:t>
            </a:r>
          </a:p>
          <a:p>
            <a:r>
              <a:rPr lang="en-GB" dirty="0" smtClean="0"/>
              <a:t>Dr Nasir </a:t>
            </a:r>
            <a:r>
              <a:rPr lang="en-GB" dirty="0" err="1" smtClean="0"/>
              <a:t>Aminu</a:t>
            </a:r>
            <a:endParaRPr lang="en-GB" dirty="0" smtClean="0"/>
          </a:p>
          <a:p>
            <a:r>
              <a:rPr lang="en-GB" dirty="0" smtClean="0"/>
              <a:t>&amp;</a:t>
            </a:r>
          </a:p>
          <a:p>
            <a:r>
              <a:rPr lang="en-GB" dirty="0" smtClean="0"/>
              <a:t>Dr Mohammed </a:t>
            </a:r>
            <a:r>
              <a:rPr lang="en-GB" dirty="0" err="1" smtClean="0"/>
              <a:t>Hamdan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6" y="0"/>
            <a:ext cx="6057900" cy="1905000"/>
          </a:xfrm>
          <a:prstGeom prst="rect">
            <a:avLst/>
          </a:prstGeom>
        </p:spPr>
      </p:pic>
    </p:spTree>
    <p:extLst>
      <p:ext uri="{BB962C8B-B14F-4D97-AF65-F5344CB8AC3E}">
        <p14:creationId xmlns:p14="http://schemas.microsoft.com/office/powerpoint/2010/main" val="1093269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2</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27272789"/>
              </p:ext>
            </p:extLst>
          </p:nvPr>
        </p:nvGraphicFramePr>
        <p:xfrm>
          <a:off x="2881744" y="1537853"/>
          <a:ext cx="7523019" cy="3267459"/>
        </p:xfrm>
        <a:graphic>
          <a:graphicData uri="http://schemas.openxmlformats.org/drawingml/2006/table">
            <a:tbl>
              <a:tblPr firstRow="1" firstCol="1" bandRow="1">
                <a:tableStyleId>{5C22544A-7EE6-4342-B048-85BDC9FD1C3A}</a:tableStyleId>
              </a:tblPr>
              <a:tblGrid>
                <a:gridCol w="5317435">
                  <a:extLst>
                    <a:ext uri="{9D8B030D-6E8A-4147-A177-3AD203B41FA5}">
                      <a16:colId xmlns:a16="http://schemas.microsoft.com/office/drawing/2014/main" val="1575480082"/>
                    </a:ext>
                  </a:extLst>
                </a:gridCol>
                <a:gridCol w="2205584">
                  <a:extLst>
                    <a:ext uri="{9D8B030D-6E8A-4147-A177-3AD203B41FA5}">
                      <a16:colId xmlns:a16="http://schemas.microsoft.com/office/drawing/2014/main" val="2651213913"/>
                    </a:ext>
                  </a:extLst>
                </a:gridCol>
              </a:tblGrid>
              <a:tr h="762001">
                <a:tc>
                  <a:txBody>
                    <a:bodyPr/>
                    <a:lstStyle/>
                    <a:p>
                      <a:pPr algn="just">
                        <a:lnSpc>
                          <a:spcPct val="115000"/>
                        </a:lnSpc>
                        <a:spcAft>
                          <a:spcPts val="0"/>
                        </a:spcAft>
                      </a:pPr>
                      <a:r>
                        <a:rPr lang="en-GB" sz="28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800">
                          <a:effectLst/>
                        </a:rPr>
                        <a:t>Responses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142306"/>
                  </a:ext>
                </a:extLst>
              </a:tr>
              <a:tr h="762001">
                <a:tc>
                  <a:txBody>
                    <a:bodyPr/>
                    <a:lstStyle/>
                    <a:p>
                      <a:pPr algn="just">
                        <a:lnSpc>
                          <a:spcPct val="115000"/>
                        </a:lnSpc>
                        <a:spcAft>
                          <a:spcPts val="0"/>
                        </a:spcAft>
                      </a:pPr>
                      <a:r>
                        <a:rPr lang="en-GB" sz="2800" dirty="0">
                          <a:effectLst/>
                        </a:rPr>
                        <a:t>In support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800">
                          <a:effectLst/>
                        </a:rPr>
                        <a:t>45.2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518188"/>
                  </a:ext>
                </a:extLst>
              </a:tr>
              <a:tr h="762001">
                <a:tc>
                  <a:txBody>
                    <a:bodyPr/>
                    <a:lstStyle/>
                    <a:p>
                      <a:pPr algn="just">
                        <a:lnSpc>
                          <a:spcPct val="115000"/>
                        </a:lnSpc>
                        <a:spcAft>
                          <a:spcPts val="0"/>
                        </a:spcAft>
                      </a:pPr>
                      <a:r>
                        <a:rPr lang="en-GB" sz="2800">
                          <a:effectLst/>
                        </a:rPr>
                        <a:t>Against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800">
                          <a:effectLst/>
                        </a:rPr>
                        <a:t>24.1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6930989"/>
                  </a:ext>
                </a:extLst>
              </a:tr>
              <a:tr h="762001">
                <a:tc>
                  <a:txBody>
                    <a:bodyPr/>
                    <a:lstStyle/>
                    <a:p>
                      <a:pPr algn="just">
                        <a:lnSpc>
                          <a:spcPct val="115000"/>
                        </a:lnSpc>
                        <a:spcAft>
                          <a:spcPts val="0"/>
                        </a:spcAft>
                      </a:pPr>
                      <a:r>
                        <a:rPr lang="en-GB" sz="2800" dirty="0">
                          <a:effectLst/>
                        </a:rPr>
                        <a:t>Indifferent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800" dirty="0">
                          <a:effectLst/>
                        </a:rPr>
                        <a:t>30.7</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8357343"/>
                  </a:ext>
                </a:extLst>
              </a:tr>
            </a:tbl>
          </a:graphicData>
        </a:graphic>
      </p:graphicFrame>
      <p:sp>
        <p:nvSpPr>
          <p:cNvPr id="9" name="Rectangle 8"/>
          <p:cNvSpPr/>
          <p:nvPr/>
        </p:nvSpPr>
        <p:spPr>
          <a:xfrm>
            <a:off x="4248186" y="4998154"/>
            <a:ext cx="5449995" cy="463397"/>
          </a:xfrm>
          <a:prstGeom prst="rect">
            <a:avLst/>
          </a:prstGeom>
        </p:spPr>
        <p:txBody>
          <a:bodyPr wrap="square">
            <a:spAutoFit/>
          </a:bodyPr>
          <a:lstStyle/>
          <a:p>
            <a:pPr algn="ctr">
              <a:lnSpc>
                <a:spcPct val="150000"/>
              </a:lnSpc>
              <a:spcAft>
                <a:spcPts val="1000"/>
              </a:spcAft>
            </a:pPr>
            <a:r>
              <a:rPr lang="en-GB"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1 Students’ Poll on Peer Assessment</a:t>
            </a:r>
            <a:endParaRPr lang="en-GB" sz="1200" b="1"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3142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3</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smtClean="0"/>
              <a:t>We </a:t>
            </a:r>
            <a:r>
              <a:rPr lang="en-GB" dirty="0"/>
              <a:t>observe the second cohort’s prior level marks to assess their abilities as we analyse their responses. Table 2 shows the </a:t>
            </a:r>
            <a:r>
              <a:rPr lang="en-GB" dirty="0" smtClean="0"/>
              <a:t>performance </a:t>
            </a:r>
            <a:r>
              <a:rPr lang="en-GB" dirty="0"/>
              <a:t>of our sample students in their previous year</a:t>
            </a:r>
            <a:r>
              <a:rPr lang="en-GB" dirty="0" smtClean="0"/>
              <a:t>.</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89804290"/>
              </p:ext>
            </p:extLst>
          </p:nvPr>
        </p:nvGraphicFramePr>
        <p:xfrm>
          <a:off x="1593273" y="3079291"/>
          <a:ext cx="9005454" cy="2348105"/>
        </p:xfrm>
        <a:graphic>
          <a:graphicData uri="http://schemas.openxmlformats.org/drawingml/2006/table">
            <a:tbl>
              <a:tblPr firstRow="1" firstCol="1" bandRow="1">
                <a:tableStyleId>{5C22544A-7EE6-4342-B048-85BDC9FD1C3A}</a:tableStyleId>
              </a:tblPr>
              <a:tblGrid>
                <a:gridCol w="3201125">
                  <a:extLst>
                    <a:ext uri="{9D8B030D-6E8A-4147-A177-3AD203B41FA5}">
                      <a16:colId xmlns:a16="http://schemas.microsoft.com/office/drawing/2014/main" val="3216726450"/>
                    </a:ext>
                  </a:extLst>
                </a:gridCol>
                <a:gridCol w="1185207">
                  <a:extLst>
                    <a:ext uri="{9D8B030D-6E8A-4147-A177-3AD203B41FA5}">
                      <a16:colId xmlns:a16="http://schemas.microsoft.com/office/drawing/2014/main" val="229962571"/>
                    </a:ext>
                  </a:extLst>
                </a:gridCol>
                <a:gridCol w="1215932">
                  <a:extLst>
                    <a:ext uri="{9D8B030D-6E8A-4147-A177-3AD203B41FA5}">
                      <a16:colId xmlns:a16="http://schemas.microsoft.com/office/drawing/2014/main" val="1187934313"/>
                    </a:ext>
                  </a:extLst>
                </a:gridCol>
                <a:gridCol w="1595245">
                  <a:extLst>
                    <a:ext uri="{9D8B030D-6E8A-4147-A177-3AD203B41FA5}">
                      <a16:colId xmlns:a16="http://schemas.microsoft.com/office/drawing/2014/main" val="3075308148"/>
                    </a:ext>
                  </a:extLst>
                </a:gridCol>
                <a:gridCol w="836618">
                  <a:extLst>
                    <a:ext uri="{9D8B030D-6E8A-4147-A177-3AD203B41FA5}">
                      <a16:colId xmlns:a16="http://schemas.microsoft.com/office/drawing/2014/main" val="3721155498"/>
                    </a:ext>
                  </a:extLst>
                </a:gridCol>
                <a:gridCol w="971327">
                  <a:extLst>
                    <a:ext uri="{9D8B030D-6E8A-4147-A177-3AD203B41FA5}">
                      <a16:colId xmlns:a16="http://schemas.microsoft.com/office/drawing/2014/main" val="2170048367"/>
                    </a:ext>
                  </a:extLst>
                </a:gridCol>
              </a:tblGrid>
              <a:tr h="1104065">
                <a:tc>
                  <a:txBody>
                    <a:bodyPr/>
                    <a:lstStyle/>
                    <a:p>
                      <a:r>
                        <a:rPr lang="en-GB" sz="2000">
                          <a:effectLst/>
                        </a:rPr>
                        <a:t/>
                      </a:r>
                      <a:br>
                        <a:rPr lang="en-GB" sz="2000">
                          <a:effectLst/>
                        </a:rPr>
                      </a:b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a:effectLst/>
                        </a:rPr>
                        <a:t>No. of students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dirty="0">
                          <a:effectLst/>
                        </a:rPr>
                        <a:t>Average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a:effectLst/>
                        </a:rPr>
                        <a:t>Standard deviation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a:effectLst/>
                        </a:rPr>
                        <a:t>Max</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a:effectLst/>
                        </a:rPr>
                        <a:t>Min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148635"/>
                  </a:ext>
                </a:extLst>
              </a:tr>
              <a:tr h="357033">
                <a:tc>
                  <a:txBody>
                    <a:bodyPr/>
                    <a:lstStyle/>
                    <a:p>
                      <a:pPr algn="just">
                        <a:lnSpc>
                          <a:spcPct val="107000"/>
                        </a:lnSpc>
                        <a:spcAft>
                          <a:spcPts val="0"/>
                        </a:spcAft>
                      </a:pPr>
                      <a:r>
                        <a:rPr lang="en-GB" sz="2400">
                          <a:effectLst/>
                        </a:rPr>
                        <a:t>Core Module 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37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52.4</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20.2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98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16.5</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9509846"/>
                  </a:ext>
                </a:extLst>
              </a:tr>
              <a:tr h="357033">
                <a:tc>
                  <a:txBody>
                    <a:bodyPr/>
                    <a:lstStyle/>
                    <a:p>
                      <a:pPr algn="just">
                        <a:lnSpc>
                          <a:spcPct val="107000"/>
                        </a:lnSpc>
                        <a:spcAft>
                          <a:spcPts val="0"/>
                        </a:spcAft>
                      </a:pPr>
                      <a:r>
                        <a:rPr lang="en-GB" sz="2400">
                          <a:effectLst/>
                        </a:rPr>
                        <a:t>Core Module 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37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46.6</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14.6</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78.3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12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246654"/>
                  </a:ext>
                </a:extLst>
              </a:tr>
              <a:tr h="357033">
                <a:tc>
                  <a:txBody>
                    <a:bodyPr/>
                    <a:lstStyle/>
                    <a:p>
                      <a:pPr>
                        <a:lnSpc>
                          <a:spcPct val="107000"/>
                        </a:lnSpc>
                        <a:spcAft>
                          <a:spcPts val="0"/>
                        </a:spcAft>
                      </a:pPr>
                      <a:r>
                        <a:rPr lang="en-GB" sz="2400">
                          <a:effectLst/>
                        </a:rPr>
                        <a:t>Core Module 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37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47.6</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13.3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rPr>
                        <a:t>79.1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14.3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4102548"/>
                  </a:ext>
                </a:extLst>
              </a:tr>
            </a:tbl>
          </a:graphicData>
        </a:graphic>
      </p:graphicFrame>
      <p:sp>
        <p:nvSpPr>
          <p:cNvPr id="5" name="Rectangle 4"/>
          <p:cNvSpPr/>
          <p:nvPr/>
        </p:nvSpPr>
        <p:spPr>
          <a:xfrm>
            <a:off x="3235646" y="5756808"/>
            <a:ext cx="5963771" cy="463397"/>
          </a:xfrm>
          <a:prstGeom prst="rect">
            <a:avLst/>
          </a:prstGeom>
        </p:spPr>
        <p:txBody>
          <a:bodyPr wrap="square">
            <a:spAutoFit/>
          </a:bodyPr>
          <a:lstStyle/>
          <a:p>
            <a:pPr algn="ctr">
              <a:lnSpc>
                <a:spcPct val="150000"/>
              </a:lnSpc>
              <a:spcAft>
                <a:spcPts val="1000"/>
              </a:spcAft>
            </a:pPr>
            <a:r>
              <a:rPr lang="en-GB" b="1" i="1" dirty="0">
                <a:latin typeface="Times New Roman" panose="02020603050405020304" pitchFamily="18" charset="0"/>
                <a:ea typeface="Calibri" panose="020F0502020204030204" pitchFamily="34" charset="0"/>
                <a:cs typeface="Times New Roman" panose="02020603050405020304" pitchFamily="18" charset="0"/>
              </a:rPr>
              <a:t>Table 2 Descriptive statistics of First Year’s marks</a:t>
            </a:r>
            <a:endParaRPr lang="en-GB" sz="12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5708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4</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a:t>The average score is below the School’s average mark of 54 – 62 per cent. </a:t>
            </a:r>
            <a:endParaRPr lang="en-GB" dirty="0" smtClean="0"/>
          </a:p>
          <a:p>
            <a:r>
              <a:rPr lang="en-GB" dirty="0" smtClean="0"/>
              <a:t>The </a:t>
            </a:r>
            <a:r>
              <a:rPr lang="en-GB" dirty="0"/>
              <a:t>lower average mark is due to many factors that are unrelated to this study. </a:t>
            </a:r>
            <a:endParaRPr lang="en-GB" dirty="0" smtClean="0"/>
          </a:p>
          <a:p>
            <a:r>
              <a:rPr lang="en-GB" dirty="0" smtClean="0"/>
              <a:t>The </a:t>
            </a:r>
            <a:r>
              <a:rPr lang="en-GB" dirty="0"/>
              <a:t>minimum (Min) mark is recorded from the first examination, which means the student had to resit the module to get an average score of 40 per cent. </a:t>
            </a:r>
            <a:endParaRPr lang="en-GB" dirty="0" smtClean="0"/>
          </a:p>
          <a:p>
            <a:r>
              <a:rPr lang="en-GB" dirty="0" smtClean="0"/>
              <a:t>The </a:t>
            </a:r>
            <a:r>
              <a:rPr lang="en-GB" dirty="0"/>
              <a:t>maximum (Max) mark shows the sample have very good students with high abilities. </a:t>
            </a:r>
            <a:endParaRPr lang="en-GB" dirty="0" smtClean="0"/>
          </a:p>
          <a:p>
            <a:r>
              <a:rPr lang="en-GB" dirty="0" smtClean="0"/>
              <a:t>The </a:t>
            </a:r>
            <a:r>
              <a:rPr lang="en-GB" dirty="0"/>
              <a:t>disparity of Max and Min is what is highlighted in the standard deviation. The performance of this sample is one motivation for introducing innovative ways of teaching.</a:t>
            </a:r>
          </a:p>
          <a:p>
            <a:endParaRPr lang="en-GB" dirty="0"/>
          </a:p>
        </p:txBody>
      </p:sp>
    </p:spTree>
    <p:extLst>
      <p:ext uri="{BB962C8B-B14F-4D97-AF65-F5344CB8AC3E}">
        <p14:creationId xmlns:p14="http://schemas.microsoft.com/office/powerpoint/2010/main" val="315582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5</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a:t>Table 3 show the descriptive statistics of data from the peer score by other groups, the tutor’s score and expected marks by each group. The standard deviation is consistent with sector average of 10 percent. However, with peer mark, before feedback, students have the highest standard deviation.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731765559"/>
              </p:ext>
            </p:extLst>
          </p:nvPr>
        </p:nvGraphicFramePr>
        <p:xfrm>
          <a:off x="1468584" y="3379121"/>
          <a:ext cx="9074725" cy="2330135"/>
        </p:xfrm>
        <a:graphic>
          <a:graphicData uri="http://schemas.openxmlformats.org/drawingml/2006/table">
            <a:tbl>
              <a:tblPr>
                <a:tableStyleId>{5C22544A-7EE6-4342-B048-85BDC9FD1C3A}</a:tableStyleId>
              </a:tblPr>
              <a:tblGrid>
                <a:gridCol w="2432283">
                  <a:extLst>
                    <a:ext uri="{9D8B030D-6E8A-4147-A177-3AD203B41FA5}">
                      <a16:colId xmlns:a16="http://schemas.microsoft.com/office/drawing/2014/main" val="518821432"/>
                    </a:ext>
                  </a:extLst>
                </a:gridCol>
                <a:gridCol w="1535503">
                  <a:extLst>
                    <a:ext uri="{9D8B030D-6E8A-4147-A177-3AD203B41FA5}">
                      <a16:colId xmlns:a16="http://schemas.microsoft.com/office/drawing/2014/main" val="3936897498"/>
                    </a:ext>
                  </a:extLst>
                </a:gridCol>
                <a:gridCol w="1578275">
                  <a:extLst>
                    <a:ext uri="{9D8B030D-6E8A-4147-A177-3AD203B41FA5}">
                      <a16:colId xmlns:a16="http://schemas.microsoft.com/office/drawing/2014/main" val="1319856679"/>
                    </a:ext>
                  </a:extLst>
                </a:gridCol>
                <a:gridCol w="1468494">
                  <a:extLst>
                    <a:ext uri="{9D8B030D-6E8A-4147-A177-3AD203B41FA5}">
                      <a16:colId xmlns:a16="http://schemas.microsoft.com/office/drawing/2014/main" val="143903229"/>
                    </a:ext>
                  </a:extLst>
                </a:gridCol>
                <a:gridCol w="2060170">
                  <a:extLst>
                    <a:ext uri="{9D8B030D-6E8A-4147-A177-3AD203B41FA5}">
                      <a16:colId xmlns:a16="http://schemas.microsoft.com/office/drawing/2014/main" val="614673190"/>
                    </a:ext>
                  </a:extLst>
                </a:gridCol>
              </a:tblGrid>
              <a:tr h="736497">
                <a:tc>
                  <a:txBody>
                    <a:bodyPr/>
                    <a:lstStyle/>
                    <a:p>
                      <a:pPr>
                        <a:lnSpc>
                          <a:spcPct val="115000"/>
                        </a:lnSpc>
                        <a:spcAft>
                          <a:spcPts val="800"/>
                        </a:spcAft>
                      </a:pPr>
                      <a:r>
                        <a:rPr lang="en-GB" sz="2000" b="1" dirty="0">
                          <a:effectLst/>
                        </a:rPr>
                        <a:t/>
                      </a:r>
                      <a:br>
                        <a:rPr lang="en-GB" sz="2000" b="1" dirty="0">
                          <a:effectLst/>
                        </a:rPr>
                      </a:br>
                      <a:r>
                        <a:rPr lang="en-GB" sz="2400" b="1" dirty="0">
                          <a:effectLst/>
                        </a:rPr>
                        <a:t> </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15000"/>
                        </a:lnSpc>
                        <a:spcAft>
                          <a:spcPts val="800"/>
                        </a:spcAft>
                      </a:pPr>
                      <a:r>
                        <a:rPr lang="en-GB" sz="2400" b="1">
                          <a:effectLst/>
                        </a:rPr>
                        <a:t>Minimum</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15000"/>
                        </a:lnSpc>
                        <a:spcAft>
                          <a:spcPts val="800"/>
                        </a:spcAft>
                      </a:pPr>
                      <a:r>
                        <a:rPr lang="en-GB" sz="2400" b="1">
                          <a:effectLst/>
                        </a:rPr>
                        <a:t>Maximum</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15000"/>
                        </a:lnSpc>
                        <a:spcAft>
                          <a:spcPts val="800"/>
                        </a:spcAft>
                      </a:pPr>
                      <a:r>
                        <a:rPr lang="en-GB" sz="2400" b="1">
                          <a:effectLst/>
                        </a:rPr>
                        <a:t>Mean</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15000"/>
                        </a:lnSpc>
                        <a:spcAft>
                          <a:spcPts val="800"/>
                        </a:spcAft>
                      </a:pPr>
                      <a:r>
                        <a:rPr lang="en-GB" sz="2400" b="1">
                          <a:effectLst/>
                        </a:rPr>
                        <a:t>Std. Deviation</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860989116"/>
                  </a:ext>
                </a:extLst>
              </a:tr>
              <a:tr h="384259">
                <a:tc>
                  <a:txBody>
                    <a:bodyPr/>
                    <a:lstStyle/>
                    <a:p>
                      <a:pPr>
                        <a:lnSpc>
                          <a:spcPct val="115000"/>
                        </a:lnSpc>
                        <a:spcAft>
                          <a:spcPts val="0"/>
                        </a:spcAft>
                      </a:pPr>
                      <a:r>
                        <a:rPr lang="en-GB" sz="2400" b="1">
                          <a:effectLst/>
                        </a:rPr>
                        <a:t>Actual score</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2400" b="1">
                          <a:effectLst/>
                        </a:rPr>
                        <a:t>53</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77.2</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67.2</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10.1</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81377941"/>
                  </a:ext>
                </a:extLst>
              </a:tr>
              <a:tr h="384259">
                <a:tc>
                  <a:txBody>
                    <a:bodyPr/>
                    <a:lstStyle/>
                    <a:p>
                      <a:pPr>
                        <a:lnSpc>
                          <a:spcPct val="115000"/>
                        </a:lnSpc>
                        <a:spcAft>
                          <a:spcPts val="0"/>
                        </a:spcAft>
                      </a:pPr>
                      <a:r>
                        <a:rPr lang="en-GB" sz="2400" b="1">
                          <a:effectLst/>
                        </a:rPr>
                        <a:t>Expected score</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2400" b="1">
                          <a:effectLst/>
                        </a:rPr>
                        <a:t>55</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dirty="0">
                          <a:effectLst/>
                        </a:rPr>
                        <a:t>80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69.3</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9.8</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78522397"/>
                  </a:ext>
                </a:extLst>
              </a:tr>
              <a:tr h="384259">
                <a:tc>
                  <a:txBody>
                    <a:bodyPr/>
                    <a:lstStyle/>
                    <a:p>
                      <a:pPr>
                        <a:lnSpc>
                          <a:spcPct val="115000"/>
                        </a:lnSpc>
                        <a:spcAft>
                          <a:spcPts val="0"/>
                        </a:spcAft>
                      </a:pPr>
                      <a:r>
                        <a:rPr lang="en-GB" sz="2400" b="1">
                          <a:effectLst/>
                        </a:rPr>
                        <a:t>Tutor score</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2400" b="1">
                          <a:effectLst/>
                        </a:rPr>
                        <a:t>56</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78</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68.3</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9.1</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55940341"/>
                  </a:ext>
                </a:extLst>
              </a:tr>
              <a:tr h="384259">
                <a:tc>
                  <a:txBody>
                    <a:bodyPr/>
                    <a:lstStyle/>
                    <a:p>
                      <a:pPr>
                        <a:lnSpc>
                          <a:spcPct val="115000"/>
                        </a:lnSpc>
                        <a:spcAft>
                          <a:spcPts val="0"/>
                        </a:spcAft>
                      </a:pPr>
                      <a:r>
                        <a:rPr lang="en-GB" sz="2400" b="1">
                          <a:effectLst/>
                        </a:rPr>
                        <a:t>Peer score</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2400" b="1">
                          <a:effectLst/>
                        </a:rPr>
                        <a:t>46</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80</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a:effectLst/>
                        </a:rPr>
                        <a:t>64.4</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en-GB" sz="2400" b="1" dirty="0">
                          <a:effectLst/>
                        </a:rPr>
                        <a:t>13.6</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5966696"/>
                  </a:ext>
                </a:extLst>
              </a:tr>
            </a:tbl>
          </a:graphicData>
        </a:graphic>
      </p:graphicFrame>
      <p:sp>
        <p:nvSpPr>
          <p:cNvPr id="5" name="Rectangle 4"/>
          <p:cNvSpPr/>
          <p:nvPr/>
        </p:nvSpPr>
        <p:spPr>
          <a:xfrm>
            <a:off x="3275048" y="6161307"/>
            <a:ext cx="6173752" cy="369332"/>
          </a:xfrm>
          <a:prstGeom prst="rect">
            <a:avLst/>
          </a:prstGeom>
        </p:spPr>
        <p:txBody>
          <a:bodyPr wrap="square">
            <a:spAutoFit/>
          </a:bodyPr>
          <a:lstStyle/>
          <a:p>
            <a:pPr algn="ctr">
              <a:spcAft>
                <a:spcPts val="1000"/>
              </a:spcAft>
            </a:pPr>
            <a:r>
              <a:rPr lang="en-GB" b="1" i="1" dirty="0">
                <a:latin typeface="Times New Roman" panose="02020603050405020304" pitchFamily="18" charset="0"/>
                <a:ea typeface="Calibri" panose="020F0502020204030204" pitchFamily="34" charset="0"/>
                <a:cs typeface="Times New Roman" panose="02020603050405020304" pitchFamily="18" charset="0"/>
              </a:rPr>
              <a:t>Table 3 Descriptive Statistics of the Cohort’s Marks</a:t>
            </a:r>
            <a:endParaRPr lang="en-GB" sz="12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4777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6</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a:t>Table 4 shows improvements throughout the two observed cohorts where the mean score is moved from 61.5 to 62.0 and then 62.5, and the most important thing is the standard deviation, which explains how the student moves away from the mean score. This means there is a smaller gap within the current students as against the previous students who have 15.9. The improvement reached up to over 50 per cent based on the standard deviation.</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07319725"/>
              </p:ext>
            </p:extLst>
          </p:nvPr>
        </p:nvGraphicFramePr>
        <p:xfrm>
          <a:off x="1953491" y="4445331"/>
          <a:ext cx="7924801" cy="1752600"/>
        </p:xfrm>
        <a:graphic>
          <a:graphicData uri="http://schemas.openxmlformats.org/drawingml/2006/table">
            <a:tbl>
              <a:tblPr firstRow="1" firstCol="1" bandRow="1">
                <a:tableStyleId>{5C22544A-7EE6-4342-B048-85BDC9FD1C3A}</a:tableStyleId>
              </a:tblPr>
              <a:tblGrid>
                <a:gridCol w="3041385">
                  <a:extLst>
                    <a:ext uri="{9D8B030D-6E8A-4147-A177-3AD203B41FA5}">
                      <a16:colId xmlns:a16="http://schemas.microsoft.com/office/drawing/2014/main" val="3349475877"/>
                    </a:ext>
                  </a:extLst>
                </a:gridCol>
                <a:gridCol w="2232955">
                  <a:extLst>
                    <a:ext uri="{9D8B030D-6E8A-4147-A177-3AD203B41FA5}">
                      <a16:colId xmlns:a16="http://schemas.microsoft.com/office/drawing/2014/main" val="2887454629"/>
                    </a:ext>
                  </a:extLst>
                </a:gridCol>
                <a:gridCol w="2650461">
                  <a:extLst>
                    <a:ext uri="{9D8B030D-6E8A-4147-A177-3AD203B41FA5}">
                      <a16:colId xmlns:a16="http://schemas.microsoft.com/office/drawing/2014/main" val="2650032780"/>
                    </a:ext>
                  </a:extLst>
                </a:gridCol>
              </a:tblGrid>
              <a:tr h="521721">
                <a:tc>
                  <a:txBody>
                    <a:bodyPr/>
                    <a:lstStyle/>
                    <a:p>
                      <a:pPr>
                        <a:lnSpc>
                          <a:spcPct val="115000"/>
                        </a:lnSpc>
                        <a:spcAft>
                          <a:spcPts val="0"/>
                        </a:spcAft>
                      </a:pPr>
                      <a:r>
                        <a:rPr lang="en-GB" sz="2000">
                          <a:effectLst/>
                        </a:rPr>
                        <a:t/>
                      </a:r>
                      <a:br>
                        <a:rPr lang="en-GB" sz="2000">
                          <a:effectLst/>
                        </a:rPr>
                      </a:br>
                      <a:r>
                        <a:rPr lang="en-GB" sz="2000">
                          <a:effectLst/>
                        </a:rPr>
                        <a:t>Year 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Mean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a:effectLst/>
                        </a:rPr>
                        <a:t>Standard Deviation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702862"/>
                  </a:ext>
                </a:extLst>
              </a:tr>
              <a:tr h="260861">
                <a:tc>
                  <a:txBody>
                    <a:bodyPr/>
                    <a:lstStyle/>
                    <a:p>
                      <a:pPr>
                        <a:lnSpc>
                          <a:spcPct val="115000"/>
                        </a:lnSpc>
                        <a:spcAft>
                          <a:spcPts val="0"/>
                        </a:spcAft>
                      </a:pPr>
                      <a:r>
                        <a:rPr lang="en-GB" sz="2000">
                          <a:effectLst/>
                        </a:rPr>
                        <a:t>Second cohort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a:effectLst/>
                        </a:rPr>
                        <a:t>62.5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a:effectLst/>
                        </a:rPr>
                        <a:t>8.4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8355628"/>
                  </a:ext>
                </a:extLst>
              </a:tr>
              <a:tr h="260861">
                <a:tc>
                  <a:txBody>
                    <a:bodyPr/>
                    <a:lstStyle/>
                    <a:p>
                      <a:pPr>
                        <a:lnSpc>
                          <a:spcPct val="115000"/>
                        </a:lnSpc>
                        <a:spcAft>
                          <a:spcPts val="0"/>
                        </a:spcAft>
                      </a:pPr>
                      <a:r>
                        <a:rPr lang="en-GB" sz="2000">
                          <a:effectLst/>
                        </a:rPr>
                        <a:t>First cohort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a:effectLst/>
                        </a:rPr>
                        <a:t>62.0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a:effectLst/>
                        </a:rPr>
                        <a:t>11.72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6555780"/>
                  </a:ext>
                </a:extLst>
              </a:tr>
              <a:tr h="260861">
                <a:tc>
                  <a:txBody>
                    <a:bodyPr/>
                    <a:lstStyle/>
                    <a:p>
                      <a:pPr>
                        <a:lnSpc>
                          <a:spcPct val="115000"/>
                        </a:lnSpc>
                        <a:spcAft>
                          <a:spcPts val="0"/>
                        </a:spcAft>
                      </a:pPr>
                      <a:r>
                        <a:rPr lang="en-GB" sz="2000">
                          <a:effectLst/>
                        </a:rPr>
                        <a:t>Previous year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a:effectLst/>
                        </a:rPr>
                        <a:t>61.5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000" dirty="0">
                          <a:effectLst/>
                        </a:rPr>
                        <a:t>15.9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8109116"/>
                  </a:ext>
                </a:extLst>
              </a:tr>
            </a:tbl>
          </a:graphicData>
        </a:graphic>
      </p:graphicFrame>
      <p:sp>
        <p:nvSpPr>
          <p:cNvPr id="5" name="Rectangle 4"/>
          <p:cNvSpPr/>
          <p:nvPr/>
        </p:nvSpPr>
        <p:spPr>
          <a:xfrm>
            <a:off x="4077246" y="6179831"/>
            <a:ext cx="4858936" cy="400110"/>
          </a:xfrm>
          <a:prstGeom prst="rect">
            <a:avLst/>
          </a:prstGeom>
        </p:spPr>
        <p:txBody>
          <a:bodyPr wrap="square">
            <a:spAutoFit/>
          </a:bodyPr>
          <a:lstStyle/>
          <a:p>
            <a:pPr algn="ctr">
              <a:spcAft>
                <a:spcPts val="1000"/>
              </a:spcAft>
            </a:pPr>
            <a:r>
              <a:rPr lang="en-GB" sz="2000" i="1" dirty="0">
                <a:latin typeface="Times New Roman" panose="02020603050405020304" pitchFamily="18" charset="0"/>
                <a:ea typeface="Calibri" panose="020F0502020204030204" pitchFamily="34" charset="0"/>
                <a:cs typeface="Times New Roman" panose="02020603050405020304" pitchFamily="18" charset="0"/>
              </a:rPr>
              <a:t>Table 4 Comparison between Cohorts</a:t>
            </a:r>
            <a:endParaRPr lang="en-GB" sz="14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474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7</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smtClean="0"/>
              <a:t>80% </a:t>
            </a:r>
            <a:r>
              <a:rPr lang="en-GB" dirty="0"/>
              <a:t>were highly to very highly satisfied about getting their peers involved in assessing and commenting on their performance. </a:t>
            </a:r>
            <a:endParaRPr lang="en-GB" dirty="0" smtClean="0"/>
          </a:p>
          <a:p>
            <a:r>
              <a:rPr lang="en-GB" dirty="0"/>
              <a:t>Similar rates were found about the level of students’ understanding of the implementation process of peer assessment. </a:t>
            </a:r>
            <a:endParaRPr lang="en-GB" dirty="0" smtClean="0"/>
          </a:p>
          <a:p>
            <a:r>
              <a:rPr lang="en-GB" dirty="0"/>
              <a:t>80% of the participants informed that practising peer assessment helped them highly to very highly in gaining a better application of the assessment criteria</a:t>
            </a:r>
            <a:r>
              <a:rPr lang="en-GB" dirty="0" smtClean="0"/>
              <a:t>.</a:t>
            </a:r>
          </a:p>
          <a:p>
            <a:r>
              <a:rPr lang="en-GB" dirty="0"/>
              <a:t>70% of the students advised that the feedback provided by their peers is very helpful for further assignments and, this is consistent with </a:t>
            </a:r>
            <a:r>
              <a:rPr lang="en-GB" dirty="0" err="1"/>
              <a:t>Suñol</a:t>
            </a:r>
            <a:r>
              <a:rPr lang="en-GB" dirty="0"/>
              <a:t> et al. (2015</a:t>
            </a:r>
            <a:r>
              <a:rPr lang="en-GB" dirty="0" smtClean="0"/>
              <a:t>)</a:t>
            </a:r>
          </a:p>
          <a:p>
            <a:r>
              <a:rPr lang="en-GB" dirty="0"/>
              <a:t>the majority were positive except for one student who disagreed with practising it again. </a:t>
            </a:r>
          </a:p>
          <a:p>
            <a:endParaRPr lang="en-GB" dirty="0"/>
          </a:p>
        </p:txBody>
      </p:sp>
    </p:spTree>
    <p:extLst>
      <p:ext uri="{BB962C8B-B14F-4D97-AF65-F5344CB8AC3E}">
        <p14:creationId xmlns:p14="http://schemas.microsoft.com/office/powerpoint/2010/main" val="349943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8</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9295540"/>
              </p:ext>
            </p:extLst>
          </p:nvPr>
        </p:nvGraphicFramePr>
        <p:xfrm>
          <a:off x="1496290" y="1316182"/>
          <a:ext cx="8423565" cy="3898075"/>
        </p:xfrm>
        <a:graphic>
          <a:graphicData uri="http://schemas.openxmlformats.org/drawingml/2006/table">
            <a:tbl>
              <a:tblPr>
                <a:tableStyleId>{5C22544A-7EE6-4342-B048-85BDC9FD1C3A}</a:tableStyleId>
              </a:tblPr>
              <a:tblGrid>
                <a:gridCol w="2331244">
                  <a:extLst>
                    <a:ext uri="{9D8B030D-6E8A-4147-A177-3AD203B41FA5}">
                      <a16:colId xmlns:a16="http://schemas.microsoft.com/office/drawing/2014/main" val="3982122664"/>
                    </a:ext>
                  </a:extLst>
                </a:gridCol>
                <a:gridCol w="1840915">
                  <a:extLst>
                    <a:ext uri="{9D8B030D-6E8A-4147-A177-3AD203B41FA5}">
                      <a16:colId xmlns:a16="http://schemas.microsoft.com/office/drawing/2014/main" val="2212232097"/>
                    </a:ext>
                  </a:extLst>
                </a:gridCol>
                <a:gridCol w="1238928">
                  <a:extLst>
                    <a:ext uri="{9D8B030D-6E8A-4147-A177-3AD203B41FA5}">
                      <a16:colId xmlns:a16="http://schemas.microsoft.com/office/drawing/2014/main" val="2535236835"/>
                    </a:ext>
                  </a:extLst>
                </a:gridCol>
                <a:gridCol w="130708">
                  <a:extLst>
                    <a:ext uri="{9D8B030D-6E8A-4147-A177-3AD203B41FA5}">
                      <a16:colId xmlns:a16="http://schemas.microsoft.com/office/drawing/2014/main" val="94729548"/>
                    </a:ext>
                  </a:extLst>
                </a:gridCol>
                <a:gridCol w="1398164">
                  <a:extLst>
                    <a:ext uri="{9D8B030D-6E8A-4147-A177-3AD203B41FA5}">
                      <a16:colId xmlns:a16="http://schemas.microsoft.com/office/drawing/2014/main" val="3523052151"/>
                    </a:ext>
                  </a:extLst>
                </a:gridCol>
                <a:gridCol w="1396221">
                  <a:extLst>
                    <a:ext uri="{9D8B030D-6E8A-4147-A177-3AD203B41FA5}">
                      <a16:colId xmlns:a16="http://schemas.microsoft.com/office/drawing/2014/main" val="1477968358"/>
                    </a:ext>
                  </a:extLst>
                </a:gridCol>
                <a:gridCol w="87385">
                  <a:extLst>
                    <a:ext uri="{9D8B030D-6E8A-4147-A177-3AD203B41FA5}">
                      <a16:colId xmlns:a16="http://schemas.microsoft.com/office/drawing/2014/main" val="1300974483"/>
                    </a:ext>
                  </a:extLst>
                </a:gridCol>
              </a:tblGrid>
              <a:tr h="0">
                <a:tc gridSpan="6">
                  <a:txBody>
                    <a:bodyPr/>
                    <a:lstStyle/>
                    <a:p>
                      <a:pPr>
                        <a:lnSpc>
                          <a:spcPct val="115000"/>
                        </a:lnSpc>
                        <a:spcAft>
                          <a:spcPts val="0"/>
                        </a:spcAft>
                      </a:pPr>
                      <a:endParaRPr lang="en-GB" sz="1050" b="1" i="0"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7000"/>
                        </a:lnSpc>
                        <a:spcAft>
                          <a:spcPts val="800"/>
                        </a:spcAft>
                      </a:pPr>
                      <a:r>
                        <a:rPr lang="en-GB" sz="1400" b="1" i="0">
                          <a:effectLst/>
                        </a:rPr>
                        <a:t> </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11625192"/>
                  </a:ext>
                </a:extLst>
              </a:tr>
              <a:tr h="0">
                <a:tc>
                  <a:txBody>
                    <a:bodyPr/>
                    <a:lstStyle/>
                    <a:p>
                      <a:pPr algn="ctr">
                        <a:lnSpc>
                          <a:spcPct val="115000"/>
                        </a:lnSpc>
                        <a:spcAft>
                          <a:spcPts val="0"/>
                        </a:spcAft>
                      </a:pPr>
                      <a:r>
                        <a:rPr lang="en-GB" sz="1600" b="1" i="0">
                          <a:effectLst/>
                        </a:rPr>
                        <a:t> </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 </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Satisfaction Level</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gridSpan="4">
                  <a:txBody>
                    <a:bodyPr/>
                    <a:lstStyle/>
                    <a:p>
                      <a:pPr algn="ctr">
                        <a:lnSpc>
                          <a:spcPct val="115000"/>
                        </a:lnSpc>
                        <a:spcAft>
                          <a:spcPts val="0"/>
                        </a:spcAft>
                      </a:pPr>
                      <a:r>
                        <a:rPr lang="en-GB" sz="1600" b="1" i="0">
                          <a:effectLst/>
                        </a:rPr>
                        <a:t>Understanding level of Implementation Steps</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94518167"/>
                  </a:ext>
                </a:extLst>
              </a:tr>
              <a:tr h="0">
                <a:tc rowSpan="3">
                  <a:txBody>
                    <a:bodyPr/>
                    <a:lstStyle/>
                    <a:p>
                      <a:pPr algn="ctr">
                        <a:lnSpc>
                          <a:spcPct val="115000"/>
                        </a:lnSpc>
                        <a:spcAft>
                          <a:spcPts val="0"/>
                        </a:spcAft>
                      </a:pPr>
                      <a:r>
                        <a:rPr lang="en-GB" sz="1600" b="1" i="0">
                          <a:effectLst/>
                        </a:rPr>
                        <a:t>Satisfaction Level</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Correlation Coefficient</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1.000</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gridSpan="4">
                  <a:txBody>
                    <a:bodyPr/>
                    <a:lstStyle/>
                    <a:p>
                      <a:pPr algn="ctr">
                        <a:lnSpc>
                          <a:spcPct val="115000"/>
                        </a:lnSpc>
                        <a:spcAft>
                          <a:spcPts val="0"/>
                        </a:spcAft>
                      </a:pPr>
                      <a:r>
                        <a:rPr lang="en-GB" sz="1600" b="1" i="0" dirty="0">
                          <a:effectLst/>
                        </a:rPr>
                        <a:t>0.521</a:t>
                      </a:r>
                      <a:r>
                        <a:rPr lang="en-GB" sz="1600" b="1" i="0" baseline="30000" dirty="0">
                          <a:effectLst/>
                        </a:rPr>
                        <a:t>*</a:t>
                      </a:r>
                      <a:endParaRPr lang="en-GB" sz="1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1776455"/>
                  </a:ext>
                </a:extLst>
              </a:tr>
              <a:tr h="0">
                <a:tc vMerge="1">
                  <a:txBody>
                    <a:bodyPr/>
                    <a:lstStyle/>
                    <a:p>
                      <a:endParaRPr lang="en-GB"/>
                    </a:p>
                  </a:txBody>
                  <a:tcPr/>
                </a:tc>
                <a:tc>
                  <a:txBody>
                    <a:bodyPr/>
                    <a:lstStyle/>
                    <a:p>
                      <a:pPr algn="ctr">
                        <a:lnSpc>
                          <a:spcPct val="115000"/>
                        </a:lnSpc>
                        <a:spcAft>
                          <a:spcPts val="0"/>
                        </a:spcAft>
                      </a:pPr>
                      <a:r>
                        <a:rPr lang="en-GB" sz="1600" b="1" i="0">
                          <a:effectLst/>
                        </a:rPr>
                        <a:t>Sig. (2-tailed)</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gridSpan="4">
                  <a:txBody>
                    <a:bodyPr/>
                    <a:lstStyle/>
                    <a:p>
                      <a:pPr algn="ctr">
                        <a:lnSpc>
                          <a:spcPct val="115000"/>
                        </a:lnSpc>
                        <a:spcAft>
                          <a:spcPts val="0"/>
                        </a:spcAft>
                      </a:pPr>
                      <a:r>
                        <a:rPr lang="en-GB" sz="1600" b="1" i="0">
                          <a:effectLst/>
                        </a:rPr>
                        <a:t>0.018</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74247300"/>
                  </a:ext>
                </a:extLst>
              </a:tr>
              <a:tr h="0">
                <a:tc vMerge="1">
                  <a:txBody>
                    <a:bodyPr/>
                    <a:lstStyle/>
                    <a:p>
                      <a:endParaRPr lang="en-GB"/>
                    </a:p>
                  </a:txBody>
                  <a:tcPr/>
                </a:tc>
                <a:tc>
                  <a:txBody>
                    <a:bodyPr/>
                    <a:lstStyle/>
                    <a:p>
                      <a:pPr algn="ctr">
                        <a:lnSpc>
                          <a:spcPct val="115000"/>
                        </a:lnSpc>
                        <a:spcAft>
                          <a:spcPts val="0"/>
                        </a:spcAft>
                      </a:pPr>
                      <a:r>
                        <a:rPr lang="en-GB" sz="1600" b="1" i="0">
                          <a:effectLst/>
                        </a:rPr>
                        <a:t>N</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20</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gridSpan="4">
                  <a:txBody>
                    <a:bodyPr/>
                    <a:lstStyle/>
                    <a:p>
                      <a:pPr algn="ctr">
                        <a:lnSpc>
                          <a:spcPct val="115000"/>
                        </a:lnSpc>
                        <a:spcAft>
                          <a:spcPts val="0"/>
                        </a:spcAft>
                      </a:pPr>
                      <a:r>
                        <a:rPr lang="en-GB" sz="1600" b="1" i="0">
                          <a:effectLst/>
                        </a:rPr>
                        <a:t>20</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72669998"/>
                  </a:ext>
                </a:extLst>
              </a:tr>
              <a:tr h="0">
                <a:tc rowSpan="3">
                  <a:txBody>
                    <a:bodyPr/>
                    <a:lstStyle/>
                    <a:p>
                      <a:pPr algn="ctr">
                        <a:lnSpc>
                          <a:spcPct val="115000"/>
                        </a:lnSpc>
                        <a:spcAft>
                          <a:spcPts val="0"/>
                        </a:spcAft>
                      </a:pPr>
                      <a:r>
                        <a:rPr lang="en-GB" sz="1600" b="1" i="0">
                          <a:effectLst/>
                        </a:rPr>
                        <a:t>Understanding level of Implementation Steps</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Correlation Coefficient</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0.521</a:t>
                      </a:r>
                      <a:r>
                        <a:rPr lang="en-GB" sz="1600" b="1" i="0" baseline="30000">
                          <a:effectLst/>
                        </a:rPr>
                        <a:t>*</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gridSpan="4">
                  <a:txBody>
                    <a:bodyPr/>
                    <a:lstStyle/>
                    <a:p>
                      <a:pPr algn="ctr">
                        <a:lnSpc>
                          <a:spcPct val="115000"/>
                        </a:lnSpc>
                        <a:spcAft>
                          <a:spcPts val="0"/>
                        </a:spcAft>
                      </a:pPr>
                      <a:r>
                        <a:rPr lang="en-GB" sz="1600" b="1" i="0">
                          <a:effectLst/>
                        </a:rPr>
                        <a:t>1.000</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3657711"/>
                  </a:ext>
                </a:extLst>
              </a:tr>
              <a:tr h="0">
                <a:tc vMerge="1">
                  <a:txBody>
                    <a:bodyPr/>
                    <a:lstStyle/>
                    <a:p>
                      <a:endParaRPr lang="en-GB"/>
                    </a:p>
                  </a:txBody>
                  <a:tcPr/>
                </a:tc>
                <a:tc>
                  <a:txBody>
                    <a:bodyPr/>
                    <a:lstStyle/>
                    <a:p>
                      <a:pPr algn="ctr">
                        <a:lnSpc>
                          <a:spcPct val="115000"/>
                        </a:lnSpc>
                        <a:spcAft>
                          <a:spcPts val="0"/>
                        </a:spcAft>
                      </a:pPr>
                      <a:r>
                        <a:rPr lang="en-GB" sz="1600" b="1" i="0">
                          <a:effectLst/>
                        </a:rPr>
                        <a:t>Sig. (2-tailed)</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0.018</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gridSpan="4">
                  <a:txBody>
                    <a:bodyPr/>
                    <a:lstStyle/>
                    <a:p>
                      <a:pPr algn="ctr">
                        <a:lnSpc>
                          <a:spcPct val="115000"/>
                        </a:lnSpc>
                        <a:spcAft>
                          <a:spcPts val="0"/>
                        </a:spcAft>
                      </a:pPr>
                      <a:r>
                        <a:rPr lang="en-GB" sz="1600" b="1" i="0">
                          <a:effectLst/>
                        </a:rPr>
                        <a:t>.</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3046957"/>
                  </a:ext>
                </a:extLst>
              </a:tr>
              <a:tr h="0">
                <a:tc vMerge="1">
                  <a:txBody>
                    <a:bodyPr/>
                    <a:lstStyle/>
                    <a:p>
                      <a:endParaRPr lang="en-GB"/>
                    </a:p>
                  </a:txBody>
                  <a:tcPr/>
                </a:tc>
                <a:tc>
                  <a:txBody>
                    <a:bodyPr/>
                    <a:lstStyle/>
                    <a:p>
                      <a:pPr algn="ctr">
                        <a:lnSpc>
                          <a:spcPct val="115000"/>
                        </a:lnSpc>
                        <a:spcAft>
                          <a:spcPts val="0"/>
                        </a:spcAft>
                      </a:pPr>
                      <a:r>
                        <a:rPr lang="en-GB" sz="1600" b="1" i="0">
                          <a:effectLst/>
                        </a:rPr>
                        <a:t>N</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20</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gridSpan="4">
                  <a:txBody>
                    <a:bodyPr/>
                    <a:lstStyle/>
                    <a:p>
                      <a:pPr algn="ctr">
                        <a:lnSpc>
                          <a:spcPct val="115000"/>
                        </a:lnSpc>
                        <a:spcAft>
                          <a:spcPts val="0"/>
                        </a:spcAft>
                      </a:pPr>
                      <a:r>
                        <a:rPr lang="en-GB" sz="1600" b="1" i="0">
                          <a:effectLst/>
                        </a:rPr>
                        <a:t>20</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531410"/>
                  </a:ext>
                </a:extLst>
              </a:tr>
              <a:tr h="0">
                <a:tc gridSpan="4">
                  <a:txBody>
                    <a:bodyPr/>
                    <a:lstStyle/>
                    <a:p>
                      <a:pPr>
                        <a:lnSpc>
                          <a:spcPct val="115000"/>
                        </a:lnSpc>
                        <a:spcAft>
                          <a:spcPts val="0"/>
                        </a:spcAft>
                      </a:pPr>
                      <a:r>
                        <a:rPr lang="en-GB" sz="1600" b="1" i="0">
                          <a:effectLst/>
                        </a:rPr>
                        <a:t>*Correlation is significant at the 0.05 level (2-tailed).</a:t>
                      </a:r>
                      <a:endParaRPr lang="en-GB" sz="1400" b="1" i="0">
                        <a:effectLst/>
                      </a:endParaRPr>
                    </a:p>
                    <a:p>
                      <a:pPr>
                        <a:lnSpc>
                          <a:spcPct val="115000"/>
                        </a:lnSpc>
                        <a:spcAft>
                          <a:spcPts val="0"/>
                        </a:spcAft>
                      </a:pPr>
                      <a:r>
                        <a:rPr lang="en-GB" sz="1600" b="1" i="0">
                          <a:effectLst/>
                        </a:rPr>
                        <a:t> </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1600" b="1" i="0">
                          <a:effectLst/>
                        </a:rPr>
                        <a:t> </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en-GB" sz="1600" b="1" i="0">
                          <a:effectLst/>
                        </a:rPr>
                        <a:t> </a:t>
                      </a:r>
                      <a:endParaRPr lang="en-GB" sz="1400" b="1" i="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nSpc>
                          <a:spcPct val="107000"/>
                        </a:lnSpc>
                        <a:spcAft>
                          <a:spcPts val="800"/>
                        </a:spcAft>
                      </a:pPr>
                      <a:r>
                        <a:rPr lang="en-GB" sz="1400" b="1" i="0" dirty="0">
                          <a:effectLst/>
                        </a:rPr>
                        <a:t> </a:t>
                      </a:r>
                      <a:endParaRPr lang="en-GB" sz="1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58857255"/>
                  </a:ext>
                </a:extLst>
              </a:tr>
            </a:tbl>
          </a:graphicData>
        </a:graphic>
      </p:graphicFrame>
      <p:sp>
        <p:nvSpPr>
          <p:cNvPr id="5" name="Rectangle 4"/>
          <p:cNvSpPr/>
          <p:nvPr/>
        </p:nvSpPr>
        <p:spPr>
          <a:xfrm>
            <a:off x="2313709" y="5072080"/>
            <a:ext cx="7107381" cy="707886"/>
          </a:xfrm>
          <a:prstGeom prst="rect">
            <a:avLst/>
          </a:prstGeom>
        </p:spPr>
        <p:txBody>
          <a:bodyPr wrap="square">
            <a:spAutoFit/>
          </a:bodyPr>
          <a:lstStyle/>
          <a:p>
            <a:pPr algn="ctr">
              <a:spcAft>
                <a:spcPts val="1000"/>
              </a:spcAft>
            </a:pPr>
            <a:r>
              <a:rPr lang="en-GB" i="1" dirty="0">
                <a:latin typeface="Times New Roman" panose="02020603050405020304" pitchFamily="18" charset="0"/>
                <a:ea typeface="Calibri" panose="020F0502020204030204" pitchFamily="34" charset="0"/>
                <a:cs typeface="Times New Roman" panose="02020603050405020304" pitchFamily="18" charset="0"/>
              </a:rPr>
              <a:t>Table 5  Spearman correlation between </a:t>
            </a:r>
            <a:r>
              <a:rPr lang="en-GB" sz="2000" i="1" dirty="0">
                <a:latin typeface="Times New Roman" panose="02020603050405020304" pitchFamily="18" charset="0"/>
                <a:ea typeface="Calibri" panose="020F0502020204030204" pitchFamily="34" charset="0"/>
                <a:cs typeface="Times New Roman" panose="02020603050405020304" pitchFamily="18" charset="0"/>
              </a:rPr>
              <a:t>the satisfaction level and students’ understanding of PA implementation</a:t>
            </a: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3222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9</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a:t>The Spearman’s correlation test, Sig (2-tailed) value = .018 &lt; .05 infers that there is a significant association between the extent of students’ understanding of peer assessment application and the level of their satisfaction about the practice. </a:t>
            </a:r>
            <a:endParaRPr lang="en-GB" dirty="0" smtClean="0"/>
          </a:p>
          <a:p>
            <a:r>
              <a:rPr lang="en-GB" dirty="0" smtClean="0"/>
              <a:t>In </a:t>
            </a:r>
            <a:r>
              <a:rPr lang="en-GB" dirty="0"/>
              <a:t>other words, all the students who grasped the application steps of peer assessment were highly satisfied with its implementation.         </a:t>
            </a:r>
          </a:p>
          <a:p>
            <a:endParaRPr lang="en-GB" dirty="0"/>
          </a:p>
        </p:txBody>
      </p:sp>
    </p:spTree>
    <p:extLst>
      <p:ext uri="{BB962C8B-B14F-4D97-AF65-F5344CB8AC3E}">
        <p14:creationId xmlns:p14="http://schemas.microsoft.com/office/powerpoint/2010/main" val="4205343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10</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smtClean="0"/>
              <a:t>In the first cohort, the tutors tested the validity of the peer marks by comparing them with the tutors’ moderated marks using a two-related samples test by Wilcoxon. </a:t>
            </a:r>
          </a:p>
          <a:p>
            <a:endParaRPr lang="en-GB" dirty="0"/>
          </a:p>
          <a:p>
            <a:endParaRPr lang="en-GB" dirty="0" smtClean="0"/>
          </a:p>
          <a:p>
            <a:endParaRPr lang="en-GB" dirty="0"/>
          </a:p>
          <a:p>
            <a:endParaRPr lang="en-GB" dirty="0" smtClean="0"/>
          </a:p>
          <a:p>
            <a:endParaRPr lang="en-GB" dirty="0"/>
          </a:p>
          <a:p>
            <a:pPr marL="0" indent="0">
              <a:buNone/>
            </a:pPr>
            <a:r>
              <a:rPr lang="en-GB" sz="1600" i="1" dirty="0" smtClean="0"/>
              <a:t>					</a:t>
            </a:r>
            <a:r>
              <a:rPr lang="en-GB" sz="1800" i="1" dirty="0">
                <a:latin typeface="Times New Roman" panose="02020603050405020304" pitchFamily="18" charset="0"/>
                <a:ea typeface="Calibri" panose="020F0502020204030204" pitchFamily="34" charset="0"/>
                <a:cs typeface="Times New Roman" panose="02020603050405020304" pitchFamily="18" charset="0"/>
              </a:rPr>
              <a:t>Table </a:t>
            </a:r>
            <a:r>
              <a:rPr lang="en-GB" sz="1800" i="1" dirty="0">
                <a:latin typeface="Times New Roman" panose="02020603050405020304" pitchFamily="18" charset="0"/>
                <a:ea typeface="Calibri" panose="020F0502020204030204" pitchFamily="34" charset="0"/>
                <a:cs typeface="Times New Roman" panose="02020603050405020304" pitchFamily="18" charset="0"/>
              </a:rPr>
              <a:t>6 Mean Ranks</a:t>
            </a:r>
          </a:p>
          <a:p>
            <a:pPr marL="0" indent="0">
              <a:buNone/>
            </a:pPr>
            <a:r>
              <a:rPr lang="en-GB" sz="1600" dirty="0" smtClean="0"/>
              <a:t>	a</a:t>
            </a:r>
            <a:r>
              <a:rPr lang="en-GB" sz="1600" dirty="0"/>
              <a:t>. </a:t>
            </a:r>
            <a:r>
              <a:rPr lang="en-GB" sz="1600" dirty="0"/>
              <a:t>Staff moderated mark 100% &lt; Mean PA mark 100%</a:t>
            </a:r>
          </a:p>
          <a:p>
            <a:pPr marL="0" indent="0">
              <a:buNone/>
            </a:pPr>
            <a:r>
              <a:rPr lang="en-GB" sz="1600" dirty="0" smtClean="0"/>
              <a:t>	b</a:t>
            </a:r>
            <a:r>
              <a:rPr lang="en-GB" sz="1600" dirty="0"/>
              <a:t>. Staff moderated mark 100% &gt; Mean PA mark 100%</a:t>
            </a:r>
          </a:p>
          <a:p>
            <a:pPr marL="0" indent="0">
              <a:buNone/>
            </a:pPr>
            <a:r>
              <a:rPr lang="en-GB" sz="1600" dirty="0" smtClean="0"/>
              <a:t>	c</a:t>
            </a:r>
            <a:r>
              <a:rPr lang="en-GB" sz="1600" dirty="0"/>
              <a:t>. Staff moderated mark 100% = Mean PA mark 100%</a:t>
            </a:r>
          </a:p>
          <a:p>
            <a:endParaRPr lang="en-GB"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995566738"/>
              </p:ext>
            </p:extLst>
          </p:nvPr>
        </p:nvGraphicFramePr>
        <p:xfrm>
          <a:off x="1953490" y="2715492"/>
          <a:ext cx="8077200" cy="2347976"/>
        </p:xfrm>
        <a:graphic>
          <a:graphicData uri="http://schemas.openxmlformats.org/drawingml/2006/table">
            <a:tbl>
              <a:tblPr firstRow="1" firstCol="1" bandRow="1">
                <a:tableStyleId>{5C22544A-7EE6-4342-B048-85BDC9FD1C3A}</a:tableStyleId>
              </a:tblPr>
              <a:tblGrid>
                <a:gridCol w="4567166">
                  <a:extLst>
                    <a:ext uri="{9D8B030D-6E8A-4147-A177-3AD203B41FA5}">
                      <a16:colId xmlns:a16="http://schemas.microsoft.com/office/drawing/2014/main" val="1177060838"/>
                    </a:ext>
                  </a:extLst>
                </a:gridCol>
                <a:gridCol w="889603">
                  <a:extLst>
                    <a:ext uri="{9D8B030D-6E8A-4147-A177-3AD203B41FA5}">
                      <a16:colId xmlns:a16="http://schemas.microsoft.com/office/drawing/2014/main" val="1711631266"/>
                    </a:ext>
                  </a:extLst>
                </a:gridCol>
                <a:gridCol w="1142239">
                  <a:extLst>
                    <a:ext uri="{9D8B030D-6E8A-4147-A177-3AD203B41FA5}">
                      <a16:colId xmlns:a16="http://schemas.microsoft.com/office/drawing/2014/main" val="433518979"/>
                    </a:ext>
                  </a:extLst>
                </a:gridCol>
                <a:gridCol w="1478192">
                  <a:extLst>
                    <a:ext uri="{9D8B030D-6E8A-4147-A177-3AD203B41FA5}">
                      <a16:colId xmlns:a16="http://schemas.microsoft.com/office/drawing/2014/main" val="3341466113"/>
                    </a:ext>
                  </a:extLst>
                </a:gridCol>
              </a:tblGrid>
              <a:tr h="556119">
                <a:tc>
                  <a:txBody>
                    <a:bodyPr/>
                    <a:lstStyle/>
                    <a:p>
                      <a:pPr algn="ctr">
                        <a:lnSpc>
                          <a:spcPct val="107000"/>
                        </a:lnSpc>
                        <a:spcAft>
                          <a:spcPts val="0"/>
                        </a:spcAft>
                      </a:pPr>
                      <a:r>
                        <a:rPr lang="en-GB" sz="1800">
                          <a:effectLst/>
                        </a:rPr>
                        <a:t/>
                      </a:r>
                      <a:br>
                        <a:rPr lang="en-GB" sz="1800">
                          <a:effectLst/>
                        </a:rPr>
                      </a:br>
                      <a:r>
                        <a:rPr lang="en-GB" sz="18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800">
                          <a:effectLst/>
                        </a:rPr>
                        <a:t>Mean Rank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800">
                          <a:effectLst/>
                        </a:rPr>
                        <a:t>Sum of Ranks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82430593"/>
                  </a:ext>
                </a:extLst>
              </a:tr>
              <a:tr h="556119">
                <a:tc>
                  <a:txBody>
                    <a:bodyPr/>
                    <a:lstStyle/>
                    <a:p>
                      <a:pPr>
                        <a:lnSpc>
                          <a:spcPct val="107000"/>
                        </a:lnSpc>
                        <a:spcAft>
                          <a:spcPts val="0"/>
                        </a:spcAft>
                      </a:pPr>
                      <a:r>
                        <a:rPr lang="en-GB" sz="1800" dirty="0">
                          <a:effectLst/>
                        </a:rPr>
                        <a:t>Staff moderated mark 100%            Negative Ranks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5</a:t>
                      </a:r>
                      <a:r>
                        <a:rPr lang="en-GB" sz="1800" baseline="30000">
                          <a:effectLst/>
                        </a:rPr>
                        <a:t>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a:effectLst/>
                        </a:rPr>
                        <a:t>4.40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a:effectLst/>
                        </a:rPr>
                        <a:t>22.00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8589971"/>
                  </a:ext>
                </a:extLst>
              </a:tr>
              <a:tr h="271786">
                <a:tc>
                  <a:txBody>
                    <a:bodyPr/>
                    <a:lstStyle/>
                    <a:p>
                      <a:pPr>
                        <a:lnSpc>
                          <a:spcPct val="107000"/>
                        </a:lnSpc>
                        <a:spcAft>
                          <a:spcPts val="0"/>
                        </a:spcAft>
                      </a:pPr>
                      <a:r>
                        <a:rPr lang="en-GB" sz="1800">
                          <a:effectLst/>
                        </a:rPr>
                        <a:t>Mean PA mark 100%                      Positive Ranks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3</a:t>
                      </a:r>
                      <a:r>
                        <a:rPr lang="en-GB" sz="1800" baseline="30000">
                          <a:effectLst/>
                        </a:rPr>
                        <a:t>b</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a:effectLst/>
                        </a:rPr>
                        <a:t>4.67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a:effectLst/>
                        </a:rPr>
                        <a:t>14.00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3951083"/>
                  </a:ext>
                </a:extLst>
              </a:tr>
              <a:tr h="271786">
                <a:tc>
                  <a:txBody>
                    <a:bodyPr/>
                    <a:lstStyle/>
                    <a:p>
                      <a:pPr algn="ctr">
                        <a:lnSpc>
                          <a:spcPct val="107000"/>
                        </a:lnSpc>
                        <a:spcAft>
                          <a:spcPts val="0"/>
                        </a:spcAft>
                      </a:pPr>
                      <a:r>
                        <a:rPr lang="en-GB" sz="1800">
                          <a:effectLst/>
                        </a:rPr>
                        <a:t>Ties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0</a:t>
                      </a:r>
                      <a:r>
                        <a:rPr lang="en-GB" sz="1800" baseline="30000">
                          <a:effectLst/>
                        </a:rPr>
                        <a:t>c</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8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8077401"/>
                  </a:ext>
                </a:extLst>
              </a:tr>
              <a:tr h="271786">
                <a:tc>
                  <a:txBody>
                    <a:bodyPr/>
                    <a:lstStyle/>
                    <a:p>
                      <a:pPr algn="ctr">
                        <a:lnSpc>
                          <a:spcPct val="107000"/>
                        </a:lnSpc>
                        <a:spcAft>
                          <a:spcPts val="0"/>
                        </a:spcAft>
                      </a:pPr>
                      <a:r>
                        <a:rPr lang="en-GB" sz="1800" dirty="0">
                          <a:effectLst/>
                        </a:rPr>
                        <a:t>Total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8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80089"/>
                  </a:ext>
                </a:extLst>
              </a:tr>
            </a:tbl>
          </a:graphicData>
        </a:graphic>
      </p:graphicFrame>
    </p:spTree>
    <p:extLst>
      <p:ext uri="{BB962C8B-B14F-4D97-AF65-F5344CB8AC3E}">
        <p14:creationId xmlns:p14="http://schemas.microsoft.com/office/powerpoint/2010/main" val="2136795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11</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pPr marL="0" indent="0">
              <a:buNone/>
            </a:pPr>
            <a:r>
              <a:rPr lang="en-GB" dirty="0"/>
              <a:t>Table 6 shows the number of negative ranks (these are subgroups for whom the PA mark 100% was greater than the staff moderated mark 100%) and the number of positive ranks (subgroups for which the staff moderated mark 100% was greater than the PA mark 100%). Moreover, it is clear that there are no tied ranks, i.e. groups given the same mark by both the peers and staff.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214271727"/>
              </p:ext>
            </p:extLst>
          </p:nvPr>
        </p:nvGraphicFramePr>
        <p:xfrm>
          <a:off x="2161309" y="4026388"/>
          <a:ext cx="7841673" cy="1427245"/>
        </p:xfrm>
        <a:graphic>
          <a:graphicData uri="http://schemas.openxmlformats.org/drawingml/2006/table">
            <a:tbl>
              <a:tblPr firstRow="1" firstCol="1" bandRow="1">
                <a:tableStyleId>{5C22544A-7EE6-4342-B048-85BDC9FD1C3A}</a:tableStyleId>
              </a:tblPr>
              <a:tblGrid>
                <a:gridCol w="2981505">
                  <a:extLst>
                    <a:ext uri="{9D8B030D-6E8A-4147-A177-3AD203B41FA5}">
                      <a16:colId xmlns:a16="http://schemas.microsoft.com/office/drawing/2014/main" val="1268499178"/>
                    </a:ext>
                  </a:extLst>
                </a:gridCol>
                <a:gridCol w="4860168">
                  <a:extLst>
                    <a:ext uri="{9D8B030D-6E8A-4147-A177-3AD203B41FA5}">
                      <a16:colId xmlns:a16="http://schemas.microsoft.com/office/drawing/2014/main" val="2405000393"/>
                    </a:ext>
                  </a:extLst>
                </a:gridCol>
              </a:tblGrid>
              <a:tr h="426634">
                <a:tc>
                  <a:txBody>
                    <a:bodyPr/>
                    <a:lstStyle/>
                    <a:p>
                      <a:pPr>
                        <a:lnSpc>
                          <a:spcPct val="107000"/>
                        </a:lnSpc>
                        <a:spcAft>
                          <a:spcPts val="0"/>
                        </a:spcAft>
                      </a:pPr>
                      <a:r>
                        <a:rPr lang="en-GB" sz="18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Staff moderated mark 100% - Mean PA mark 100%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622881"/>
                  </a:ext>
                </a:extLst>
              </a:tr>
              <a:tr h="426634">
                <a:tc>
                  <a:txBody>
                    <a:bodyPr/>
                    <a:lstStyle/>
                    <a:p>
                      <a:pPr>
                        <a:lnSpc>
                          <a:spcPct val="107000"/>
                        </a:lnSpc>
                        <a:spcAft>
                          <a:spcPts val="0"/>
                        </a:spcAft>
                      </a:pPr>
                      <a:r>
                        <a:rPr lang="en-GB" sz="1800">
                          <a:effectLst/>
                        </a:rPr>
                        <a:t>Z</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-0.560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2744827"/>
                  </a:ext>
                </a:extLst>
              </a:tr>
              <a:tr h="426634">
                <a:tc>
                  <a:txBody>
                    <a:bodyPr/>
                    <a:lstStyle/>
                    <a:p>
                      <a:pPr>
                        <a:lnSpc>
                          <a:spcPct val="107000"/>
                        </a:lnSpc>
                        <a:spcAft>
                          <a:spcPts val="0"/>
                        </a:spcAft>
                      </a:pPr>
                      <a:r>
                        <a:rPr lang="en-GB" sz="1800">
                          <a:effectLst/>
                        </a:rPr>
                        <a:t>Asymp. Sig. (2-tailed)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0.575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7771016"/>
                  </a:ext>
                </a:extLst>
              </a:tr>
            </a:tbl>
          </a:graphicData>
        </a:graphic>
      </p:graphicFrame>
      <p:sp>
        <p:nvSpPr>
          <p:cNvPr id="5" name="Rectangle 4"/>
          <p:cNvSpPr/>
          <p:nvPr/>
        </p:nvSpPr>
        <p:spPr>
          <a:xfrm>
            <a:off x="4021841" y="5848830"/>
            <a:ext cx="4318595" cy="400110"/>
          </a:xfrm>
          <a:prstGeom prst="rect">
            <a:avLst/>
          </a:prstGeom>
        </p:spPr>
        <p:txBody>
          <a:bodyPr wrap="square">
            <a:spAutoFit/>
          </a:bodyPr>
          <a:lstStyle/>
          <a:p>
            <a:pPr algn="ctr">
              <a:spcAft>
                <a:spcPts val="1000"/>
              </a:spcAft>
            </a:pPr>
            <a:r>
              <a:rPr lang="en-GB" sz="2000" b="1" i="1" dirty="0">
                <a:latin typeface="Times New Roman" panose="02020603050405020304" pitchFamily="18" charset="0"/>
                <a:ea typeface="Calibri" panose="020F0502020204030204" pitchFamily="34" charset="0"/>
                <a:cs typeface="Times New Roman" panose="02020603050405020304" pitchFamily="18" charset="0"/>
              </a:rPr>
              <a:t>Table 7  Wilcoxon Signed Ranks Test</a:t>
            </a:r>
            <a:endParaRPr lang="en-GB" sz="14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77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Introduction 1</a:t>
            </a:r>
            <a:endParaRPr lang="en-GB" dirty="0"/>
          </a:p>
        </p:txBody>
      </p:sp>
      <p:sp>
        <p:nvSpPr>
          <p:cNvPr id="3" name="Content Placeholder 2"/>
          <p:cNvSpPr>
            <a:spLocks noGrp="1"/>
          </p:cNvSpPr>
          <p:nvPr>
            <p:ph idx="1"/>
          </p:nvPr>
        </p:nvSpPr>
        <p:spPr>
          <a:xfrm>
            <a:off x="838200" y="1316182"/>
            <a:ext cx="10515600" cy="4860781"/>
          </a:xfrm>
        </p:spPr>
        <p:txBody>
          <a:bodyPr/>
          <a:lstStyle/>
          <a:p>
            <a:r>
              <a:rPr lang="en-GB" dirty="0" smtClean="0"/>
              <a:t>Students </a:t>
            </a:r>
            <a:r>
              <a:rPr lang="en-GB" dirty="0"/>
              <a:t>adopt different approaches based on their prior </a:t>
            </a:r>
            <a:r>
              <a:rPr lang="en-GB" dirty="0" smtClean="0"/>
              <a:t>experiences</a:t>
            </a:r>
          </a:p>
          <a:p>
            <a:r>
              <a:rPr lang="en-GB" dirty="0" smtClean="0"/>
              <a:t> </a:t>
            </a:r>
            <a:r>
              <a:rPr lang="en-GB" dirty="0"/>
              <a:t>We use group work to measure the effectiveness of students’ feedback on their assessment. </a:t>
            </a:r>
            <a:endParaRPr lang="en-GB" dirty="0" smtClean="0"/>
          </a:p>
          <a:p>
            <a:r>
              <a:rPr lang="en-GB" dirty="0"/>
              <a:t>We posit that students perceive self-assessment in group work as a tool that represents </a:t>
            </a:r>
            <a:r>
              <a:rPr lang="en-GB" dirty="0" smtClean="0"/>
              <a:t>fairness.</a:t>
            </a:r>
          </a:p>
          <a:p>
            <a:r>
              <a:rPr lang="en-GB" dirty="0"/>
              <a:t>By focusing on learning in a peer-assisted learning environment, the study is a two-period different observation on the effectiveness and validity of peer assessment practice. </a:t>
            </a:r>
            <a:endParaRPr lang="en-GB" dirty="0" smtClean="0"/>
          </a:p>
          <a:p>
            <a:r>
              <a:rPr lang="en-GB" dirty="0"/>
              <a:t>Over two academic sessions, we applied a group learning model to investigate if students can self-evaluate accurately in a peer-learning environment.</a:t>
            </a:r>
            <a:endParaRPr lang="en-GB" dirty="0" smtClean="0"/>
          </a:p>
          <a:p>
            <a:endParaRPr lang="en-GB" dirty="0"/>
          </a:p>
        </p:txBody>
      </p:sp>
    </p:spTree>
    <p:extLst>
      <p:ext uri="{BB962C8B-B14F-4D97-AF65-F5344CB8AC3E}">
        <p14:creationId xmlns:p14="http://schemas.microsoft.com/office/powerpoint/2010/main" val="2729863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4289"/>
            <a:ext cx="10515600" cy="951057"/>
          </a:xfrm>
        </p:spPr>
        <p:txBody>
          <a:bodyPr>
            <a:normAutofit/>
          </a:bodyPr>
          <a:lstStyle/>
          <a:p>
            <a:r>
              <a:rPr lang="en-GB" b="1" dirty="0" smtClean="0"/>
              <a:t>Findings 12</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4319548"/>
              </p:ext>
            </p:extLst>
          </p:nvPr>
        </p:nvGraphicFramePr>
        <p:xfrm>
          <a:off x="1454725" y="1205346"/>
          <a:ext cx="8007929" cy="2315401"/>
        </p:xfrm>
        <a:graphic>
          <a:graphicData uri="http://schemas.openxmlformats.org/drawingml/2006/table">
            <a:tbl>
              <a:tblPr>
                <a:tableStyleId>{5C22544A-7EE6-4342-B048-85BDC9FD1C3A}</a:tableStyleId>
              </a:tblPr>
              <a:tblGrid>
                <a:gridCol w="2451532">
                  <a:extLst>
                    <a:ext uri="{9D8B030D-6E8A-4147-A177-3AD203B41FA5}">
                      <a16:colId xmlns:a16="http://schemas.microsoft.com/office/drawing/2014/main" val="3256370142"/>
                    </a:ext>
                  </a:extLst>
                </a:gridCol>
                <a:gridCol w="1940387">
                  <a:extLst>
                    <a:ext uri="{9D8B030D-6E8A-4147-A177-3AD203B41FA5}">
                      <a16:colId xmlns:a16="http://schemas.microsoft.com/office/drawing/2014/main" val="2330496975"/>
                    </a:ext>
                  </a:extLst>
                </a:gridCol>
                <a:gridCol w="1808005">
                  <a:extLst>
                    <a:ext uri="{9D8B030D-6E8A-4147-A177-3AD203B41FA5}">
                      <a16:colId xmlns:a16="http://schemas.microsoft.com/office/drawing/2014/main" val="2156791084"/>
                    </a:ext>
                  </a:extLst>
                </a:gridCol>
                <a:gridCol w="1808005">
                  <a:extLst>
                    <a:ext uri="{9D8B030D-6E8A-4147-A177-3AD203B41FA5}">
                      <a16:colId xmlns:a16="http://schemas.microsoft.com/office/drawing/2014/main" val="2799275617"/>
                    </a:ext>
                  </a:extLst>
                </a:gridCol>
              </a:tblGrid>
              <a:tr h="511157">
                <a:tc gridSpan="2">
                  <a:txBody>
                    <a:bodyPr/>
                    <a:lstStyle/>
                    <a:p>
                      <a:pPr>
                        <a:lnSpc>
                          <a:spcPct val="107000"/>
                        </a:lnSpc>
                        <a:spcAft>
                          <a:spcPts val="0"/>
                        </a:spcAft>
                      </a:pPr>
                      <a:r>
                        <a:rPr lang="en-GB" sz="1600" dirty="0">
                          <a:solidFill>
                            <a:schemeClr val="tx1"/>
                          </a:solidFill>
                          <a:effectLst/>
                        </a:rPr>
                        <a:t/>
                      </a:r>
                      <a:br>
                        <a:rPr lang="en-GB" sz="1600" dirty="0">
                          <a:solidFill>
                            <a:schemeClr val="tx1"/>
                          </a:solidFill>
                          <a:effectLst/>
                        </a:rPr>
                      </a:br>
                      <a:r>
                        <a:rPr lang="en-GB" sz="18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GB"/>
                    </a:p>
                  </a:txBody>
                  <a:tcPr/>
                </a:tc>
                <a:tc>
                  <a:txBody>
                    <a:bodyPr/>
                    <a:lstStyle/>
                    <a:p>
                      <a:pPr algn="ctr">
                        <a:lnSpc>
                          <a:spcPct val="107000"/>
                        </a:lnSpc>
                        <a:spcAft>
                          <a:spcPts val="0"/>
                        </a:spcAft>
                      </a:pPr>
                      <a:r>
                        <a:rPr lang="en-GB" sz="1800">
                          <a:solidFill>
                            <a:schemeClr val="tx1"/>
                          </a:solidFill>
                          <a:effectLst/>
                        </a:rPr>
                        <a:t>Actual score</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en-GB" sz="1800">
                          <a:solidFill>
                            <a:schemeClr val="tx1"/>
                          </a:solidFill>
                          <a:effectLst/>
                        </a:rPr>
                        <a:t>Expected score</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016635581"/>
                  </a:ext>
                </a:extLst>
              </a:tr>
              <a:tr h="266698">
                <a:tc rowSpan="2">
                  <a:txBody>
                    <a:bodyPr/>
                    <a:lstStyle/>
                    <a:p>
                      <a:pPr algn="ctr">
                        <a:lnSpc>
                          <a:spcPct val="107000"/>
                        </a:lnSpc>
                        <a:spcAft>
                          <a:spcPts val="0"/>
                        </a:spcAft>
                      </a:pPr>
                      <a:r>
                        <a:rPr lang="en-GB" sz="1800">
                          <a:solidFill>
                            <a:schemeClr val="tx1"/>
                          </a:solidFill>
                          <a:effectLst/>
                        </a:rPr>
                        <a:t>Pearson Correlation</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Actual score</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1.000</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800">
                          <a:solidFill>
                            <a:schemeClr val="tx1"/>
                          </a:solidFill>
                          <a:effectLst/>
                        </a:rPr>
                        <a:t>0.979</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31678101"/>
                  </a:ext>
                </a:extLst>
              </a:tr>
              <a:tr h="266698">
                <a:tc vMerge="1">
                  <a:txBody>
                    <a:bodyPr/>
                    <a:lstStyle/>
                    <a:p>
                      <a:endParaRPr lang="en-GB"/>
                    </a:p>
                  </a:txBody>
                  <a:tcPr/>
                </a:tc>
                <a:tc>
                  <a:txBody>
                    <a:bodyPr/>
                    <a:lstStyle/>
                    <a:p>
                      <a:pPr algn="ctr">
                        <a:lnSpc>
                          <a:spcPct val="107000"/>
                        </a:lnSpc>
                        <a:spcAft>
                          <a:spcPts val="0"/>
                        </a:spcAft>
                      </a:pPr>
                      <a:r>
                        <a:rPr lang="en-GB" sz="1800" dirty="0">
                          <a:solidFill>
                            <a:schemeClr val="tx1"/>
                          </a:solidFill>
                          <a:effectLst/>
                        </a:rPr>
                        <a:t>Expected score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0.979</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800" dirty="0">
                          <a:solidFill>
                            <a:schemeClr val="tx1"/>
                          </a:solidFill>
                          <a:effectLst/>
                        </a:rPr>
                        <a:t>1.000</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73798930"/>
                  </a:ext>
                </a:extLst>
              </a:tr>
              <a:tr h="266698">
                <a:tc rowSpan="2">
                  <a:txBody>
                    <a:bodyPr/>
                    <a:lstStyle/>
                    <a:p>
                      <a:pPr algn="ctr">
                        <a:lnSpc>
                          <a:spcPct val="107000"/>
                        </a:lnSpc>
                        <a:spcAft>
                          <a:spcPts val="0"/>
                        </a:spcAft>
                      </a:pPr>
                      <a:r>
                        <a:rPr lang="en-GB" sz="1800">
                          <a:solidFill>
                            <a:schemeClr val="tx1"/>
                          </a:solidFill>
                          <a:effectLst/>
                        </a:rPr>
                        <a:t>Sig. (1-tailed)</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dirty="0">
                          <a:solidFill>
                            <a:schemeClr val="tx1"/>
                          </a:solidFill>
                          <a:effectLst/>
                        </a:rPr>
                        <a:t>Actual score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800">
                          <a:solidFill>
                            <a:schemeClr val="tx1"/>
                          </a:solidFill>
                          <a:effectLst/>
                        </a:rPr>
                        <a:t>0.001</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60339347"/>
                  </a:ext>
                </a:extLst>
              </a:tr>
              <a:tr h="266698">
                <a:tc vMerge="1">
                  <a:txBody>
                    <a:bodyPr/>
                    <a:lstStyle/>
                    <a:p>
                      <a:endParaRPr lang="en-GB"/>
                    </a:p>
                  </a:txBody>
                  <a:tcPr/>
                </a:tc>
                <a:tc>
                  <a:txBody>
                    <a:bodyPr/>
                    <a:lstStyle/>
                    <a:p>
                      <a:pPr algn="ctr">
                        <a:lnSpc>
                          <a:spcPct val="107000"/>
                        </a:lnSpc>
                        <a:spcAft>
                          <a:spcPts val="0"/>
                        </a:spcAft>
                      </a:pPr>
                      <a:r>
                        <a:rPr lang="en-GB" sz="1800">
                          <a:solidFill>
                            <a:schemeClr val="tx1"/>
                          </a:solidFill>
                          <a:effectLst/>
                        </a:rPr>
                        <a:t>Expected score</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0.001</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800">
                          <a:solidFill>
                            <a:schemeClr val="tx1"/>
                          </a:solidFill>
                          <a:effectLst/>
                        </a:rPr>
                        <a: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7239935"/>
                  </a:ext>
                </a:extLst>
              </a:tr>
              <a:tr h="266698">
                <a:tc rowSpan="2">
                  <a:txBody>
                    <a:bodyPr/>
                    <a:lstStyle/>
                    <a:p>
                      <a:pPr algn="ctr">
                        <a:lnSpc>
                          <a:spcPct val="107000"/>
                        </a:lnSpc>
                        <a:spcAft>
                          <a:spcPts val="0"/>
                        </a:spcAft>
                      </a:pPr>
                      <a:r>
                        <a:rPr lang="en-GB" sz="1800">
                          <a:solidFill>
                            <a:schemeClr val="tx1"/>
                          </a:solidFill>
                          <a:effectLst/>
                        </a:rPr>
                        <a:t>Number (of groups) </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Actual score</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6</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800">
                          <a:solidFill>
                            <a:schemeClr val="tx1"/>
                          </a:solidFill>
                          <a:effectLst/>
                        </a:rPr>
                        <a:t>6</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64613482"/>
                  </a:ext>
                </a:extLst>
              </a:tr>
              <a:tr h="266698">
                <a:tc vMerge="1">
                  <a:txBody>
                    <a:bodyPr/>
                    <a:lstStyle/>
                    <a:p>
                      <a:endParaRPr lang="en-GB"/>
                    </a:p>
                  </a:txBody>
                  <a:tcPr/>
                </a:tc>
                <a:tc>
                  <a:txBody>
                    <a:bodyPr/>
                    <a:lstStyle/>
                    <a:p>
                      <a:pPr algn="ctr">
                        <a:lnSpc>
                          <a:spcPct val="107000"/>
                        </a:lnSpc>
                        <a:spcAft>
                          <a:spcPts val="0"/>
                        </a:spcAft>
                      </a:pPr>
                      <a:r>
                        <a:rPr lang="en-GB" sz="1800">
                          <a:solidFill>
                            <a:schemeClr val="tx1"/>
                          </a:solidFill>
                          <a:effectLst/>
                        </a:rPr>
                        <a:t>Expected score</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800">
                          <a:solidFill>
                            <a:schemeClr val="tx1"/>
                          </a:solidFill>
                          <a:effectLst/>
                        </a:rPr>
                        <a:t>6</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800" dirty="0">
                          <a:solidFill>
                            <a:schemeClr val="tx1"/>
                          </a:solidFill>
                          <a:effectLst/>
                        </a:rPr>
                        <a:t>6</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85727564"/>
                  </a:ext>
                </a:extLst>
              </a:tr>
            </a:tbl>
          </a:graphicData>
        </a:graphic>
      </p:graphicFrame>
      <p:sp>
        <p:nvSpPr>
          <p:cNvPr id="5" name="Rectangle 4"/>
          <p:cNvSpPr/>
          <p:nvPr/>
        </p:nvSpPr>
        <p:spPr>
          <a:xfrm>
            <a:off x="2323107" y="3673825"/>
            <a:ext cx="6751620" cy="369332"/>
          </a:xfrm>
          <a:prstGeom prst="rect">
            <a:avLst/>
          </a:prstGeom>
        </p:spPr>
        <p:txBody>
          <a:bodyPr wrap="square">
            <a:spAutoFit/>
          </a:bodyPr>
          <a:lstStyle/>
          <a:p>
            <a:pPr algn="ctr">
              <a:spcAft>
                <a:spcPts val="1000"/>
              </a:spcAft>
            </a:pPr>
            <a:r>
              <a:rPr lang="en-GB" b="1" i="1" dirty="0">
                <a:latin typeface="Times New Roman" panose="02020603050405020304" pitchFamily="18" charset="0"/>
                <a:ea typeface="Calibri" panose="020F0502020204030204" pitchFamily="34" charset="0"/>
                <a:cs typeface="Times New Roman" panose="02020603050405020304" pitchFamily="18" charset="0"/>
              </a:rPr>
              <a:t>Table 8 Correlation between student actual and expected score</a:t>
            </a:r>
            <a:endParaRPr lang="en-GB" sz="12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8415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13</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a:t>Table 7 displays </a:t>
            </a:r>
            <a:r>
              <a:rPr lang="en-GB" dirty="0" smtClean="0"/>
              <a:t>shows no </a:t>
            </a:r>
            <a:r>
              <a:rPr lang="en-GB" dirty="0"/>
              <a:t>significant difference between the peers and staff moderated marks at </a:t>
            </a:r>
            <a:r>
              <a:rPr lang="en-GB" i="1" dirty="0"/>
              <a:t>p-value </a:t>
            </a:r>
            <a:r>
              <a:rPr lang="en-GB" dirty="0"/>
              <a:t>= .575 &gt; .05. This result confirms some of the previous studies (e.g., Freeman, 1995; De-</a:t>
            </a:r>
            <a:r>
              <a:rPr lang="en-GB" dirty="0" err="1"/>
              <a:t>Grez</a:t>
            </a:r>
            <a:r>
              <a:rPr lang="en-GB" dirty="0"/>
              <a:t> et al., 2012), and on the other hand is inconsistent with others who found a significant difference between the staff and peers marks (e.g., Cheng &amp; Warren, 1999; </a:t>
            </a:r>
            <a:r>
              <a:rPr lang="en-GB" dirty="0" err="1"/>
              <a:t>Suñol</a:t>
            </a:r>
            <a:r>
              <a:rPr lang="en-GB" dirty="0"/>
              <a:t> et al., 2015).       </a:t>
            </a:r>
          </a:p>
          <a:p>
            <a:r>
              <a:rPr lang="en-GB" dirty="0"/>
              <a:t>Table 8 shows there is a significant relationship between students’ expected score and actual score with the coefficient as high as 98 per </a:t>
            </a:r>
            <a:r>
              <a:rPr lang="en-GB" dirty="0" smtClean="0"/>
              <a:t>cent using Pearson </a:t>
            </a:r>
            <a:r>
              <a:rPr lang="en-GB" dirty="0"/>
              <a:t>correlation analysis</a:t>
            </a:r>
            <a:endParaRPr lang="en-GB" dirty="0"/>
          </a:p>
        </p:txBody>
      </p:sp>
    </p:spTree>
    <p:extLst>
      <p:ext uri="{BB962C8B-B14F-4D97-AF65-F5344CB8AC3E}">
        <p14:creationId xmlns:p14="http://schemas.microsoft.com/office/powerpoint/2010/main" val="3296672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14</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8565218"/>
              </p:ext>
            </p:extLst>
          </p:nvPr>
        </p:nvGraphicFramePr>
        <p:xfrm>
          <a:off x="1676401" y="1316182"/>
          <a:ext cx="8077200" cy="2350491"/>
        </p:xfrm>
        <a:graphic>
          <a:graphicData uri="http://schemas.openxmlformats.org/drawingml/2006/table">
            <a:tbl>
              <a:tblPr>
                <a:tableStyleId>{5C22544A-7EE6-4342-B048-85BDC9FD1C3A}</a:tableStyleId>
              </a:tblPr>
              <a:tblGrid>
                <a:gridCol w="2384394">
                  <a:extLst>
                    <a:ext uri="{9D8B030D-6E8A-4147-A177-3AD203B41FA5}">
                      <a16:colId xmlns:a16="http://schemas.microsoft.com/office/drawing/2014/main" val="949775840"/>
                    </a:ext>
                  </a:extLst>
                </a:gridCol>
                <a:gridCol w="1120319">
                  <a:extLst>
                    <a:ext uri="{9D8B030D-6E8A-4147-A177-3AD203B41FA5}">
                      <a16:colId xmlns:a16="http://schemas.microsoft.com/office/drawing/2014/main" val="2892540952"/>
                    </a:ext>
                  </a:extLst>
                </a:gridCol>
                <a:gridCol w="1269032">
                  <a:extLst>
                    <a:ext uri="{9D8B030D-6E8A-4147-A177-3AD203B41FA5}">
                      <a16:colId xmlns:a16="http://schemas.microsoft.com/office/drawing/2014/main" val="3915421457"/>
                    </a:ext>
                  </a:extLst>
                </a:gridCol>
                <a:gridCol w="849658">
                  <a:extLst>
                    <a:ext uri="{9D8B030D-6E8A-4147-A177-3AD203B41FA5}">
                      <a16:colId xmlns:a16="http://schemas.microsoft.com/office/drawing/2014/main" val="3760847919"/>
                    </a:ext>
                  </a:extLst>
                </a:gridCol>
                <a:gridCol w="1432621">
                  <a:extLst>
                    <a:ext uri="{9D8B030D-6E8A-4147-A177-3AD203B41FA5}">
                      <a16:colId xmlns:a16="http://schemas.microsoft.com/office/drawing/2014/main" val="2359735655"/>
                    </a:ext>
                  </a:extLst>
                </a:gridCol>
                <a:gridCol w="1021176">
                  <a:extLst>
                    <a:ext uri="{9D8B030D-6E8A-4147-A177-3AD203B41FA5}">
                      <a16:colId xmlns:a16="http://schemas.microsoft.com/office/drawing/2014/main" val="1035181645"/>
                    </a:ext>
                  </a:extLst>
                </a:gridCol>
              </a:tblGrid>
              <a:tr h="509837">
                <a:tc>
                  <a:txBody>
                    <a:bodyPr/>
                    <a:lstStyle/>
                    <a:p>
                      <a:pPr>
                        <a:lnSpc>
                          <a:spcPct val="107000"/>
                        </a:lnSpc>
                        <a:spcAft>
                          <a:spcPts val="800"/>
                        </a:spcAft>
                      </a:pPr>
                      <a:r>
                        <a:rPr lang="en-GB" sz="1400">
                          <a:effectLst/>
                        </a:rPr>
                        <a:t/>
                      </a:r>
                      <a:br>
                        <a:rPr lang="en-GB" sz="1400">
                          <a:effectLst/>
                        </a:rPr>
                      </a:br>
                      <a:r>
                        <a:rPr lang="en-GB" sz="16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n-GB" sz="1600">
                          <a:effectLst/>
                        </a:rPr>
                        <a:t>Minimum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n-GB" sz="1600">
                          <a:effectLst/>
                        </a:rPr>
                        <a:t>Maximum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n-GB" sz="1600">
                          <a:effectLst/>
                        </a:rPr>
                        <a:t>Mean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n-GB" sz="1600">
                          <a:effectLst/>
                        </a:rPr>
                        <a:t>Standard Deviation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n-GB" sz="1600">
                          <a:effectLst/>
                        </a:rPr>
                        <a:t>Groups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871618472"/>
                  </a:ext>
                </a:extLst>
              </a:tr>
              <a:tr h="266009">
                <a:tc>
                  <a:txBody>
                    <a:bodyPr/>
                    <a:lstStyle/>
                    <a:p>
                      <a:pPr marL="38100" marR="38100">
                        <a:lnSpc>
                          <a:spcPct val="107000"/>
                        </a:lnSpc>
                        <a:spcAft>
                          <a:spcPts val="0"/>
                        </a:spcAft>
                      </a:pPr>
                      <a:r>
                        <a:rPr lang="en-GB" sz="1600">
                          <a:effectLst/>
                        </a:rPr>
                        <a:t>Predicted Value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n-GB" sz="1600">
                          <a:effectLst/>
                        </a:rPr>
                        <a:t>52.8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77.9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67.2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9.86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11414853"/>
                  </a:ext>
                </a:extLst>
              </a:tr>
              <a:tr h="266009">
                <a:tc>
                  <a:txBody>
                    <a:bodyPr/>
                    <a:lstStyle/>
                    <a:p>
                      <a:pPr marL="38100" marR="38100">
                        <a:lnSpc>
                          <a:spcPct val="107000"/>
                        </a:lnSpc>
                        <a:spcAft>
                          <a:spcPts val="0"/>
                        </a:spcAft>
                      </a:pPr>
                      <a:r>
                        <a:rPr lang="en-GB" sz="1600">
                          <a:effectLst/>
                        </a:rPr>
                        <a:t>Standard Error of Predicted Value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n-GB" sz="1600">
                          <a:effectLst/>
                        </a:rPr>
                        <a:t>0.95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1.78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1.30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0.29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9057100"/>
                  </a:ext>
                </a:extLst>
              </a:tr>
              <a:tr h="266009">
                <a:tc>
                  <a:txBody>
                    <a:bodyPr/>
                    <a:lstStyle/>
                    <a:p>
                      <a:pPr marL="38100" marR="38100">
                        <a:lnSpc>
                          <a:spcPct val="107000"/>
                        </a:lnSpc>
                        <a:spcAft>
                          <a:spcPts val="0"/>
                        </a:spcAft>
                      </a:pPr>
                      <a:r>
                        <a:rPr lang="en-GB" sz="1600">
                          <a:effectLst/>
                        </a:rPr>
                        <a:t>Adjusted Predicted Value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n-GB" sz="1600">
                          <a:effectLst/>
                        </a:rPr>
                        <a:t>52.4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78.8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67.1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10.06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31510023"/>
                  </a:ext>
                </a:extLst>
              </a:tr>
              <a:tr h="266009">
                <a:tc>
                  <a:txBody>
                    <a:bodyPr/>
                    <a:lstStyle/>
                    <a:p>
                      <a:pPr marL="38100" marR="38100">
                        <a:lnSpc>
                          <a:spcPct val="107000"/>
                        </a:lnSpc>
                        <a:spcAft>
                          <a:spcPts val="0"/>
                        </a:spcAft>
                      </a:pPr>
                      <a:r>
                        <a:rPr lang="en-GB" sz="1600">
                          <a:effectLst/>
                        </a:rPr>
                        <a:t>Residual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n-GB" sz="1600" dirty="0">
                          <a:effectLst/>
                        </a:rPr>
                        <a:t>-2.8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3.4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0.000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2.07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42828245"/>
                  </a:ext>
                </a:extLst>
              </a:tr>
              <a:tr h="266009">
                <a:tc>
                  <a:txBody>
                    <a:bodyPr/>
                    <a:lstStyle/>
                    <a:p>
                      <a:pPr marL="38100" marR="38100">
                        <a:lnSpc>
                          <a:spcPct val="107000"/>
                        </a:lnSpc>
                        <a:spcAft>
                          <a:spcPts val="0"/>
                        </a:spcAft>
                      </a:pPr>
                      <a:r>
                        <a:rPr lang="en-GB" sz="1600">
                          <a:effectLst/>
                        </a:rPr>
                        <a:t>Mahalanobis Distance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n-GB" sz="1600">
                          <a:effectLst/>
                        </a:rPr>
                        <a:t>0.005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2.125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0.833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0.758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07000"/>
                        </a:lnSpc>
                        <a:spcAft>
                          <a:spcPts val="0"/>
                        </a:spcAft>
                      </a:pPr>
                      <a:r>
                        <a:rPr lang="en-GB" sz="1600">
                          <a:effectLst/>
                        </a:rPr>
                        <a:t>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70389427"/>
                  </a:ext>
                </a:extLst>
              </a:tr>
              <a:tr h="266009">
                <a:tc gridSpan="6">
                  <a:txBody>
                    <a:bodyPr/>
                    <a:lstStyle/>
                    <a:p>
                      <a:pPr marL="38100" marR="38100">
                        <a:lnSpc>
                          <a:spcPct val="107000"/>
                        </a:lnSpc>
                        <a:spcAft>
                          <a:spcPts val="0"/>
                        </a:spcAft>
                      </a:pPr>
                      <a:r>
                        <a:rPr lang="en-GB" sz="1600" dirty="0">
                          <a:effectLst/>
                        </a:rPr>
                        <a:t>a. Dependent Variable: Actual score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50087725"/>
                  </a:ext>
                </a:extLst>
              </a:tr>
            </a:tbl>
          </a:graphicData>
        </a:graphic>
      </p:graphicFrame>
      <p:sp>
        <p:nvSpPr>
          <p:cNvPr id="5" name="Rectangle 4"/>
          <p:cNvSpPr/>
          <p:nvPr/>
        </p:nvSpPr>
        <p:spPr>
          <a:xfrm>
            <a:off x="3505200" y="3784661"/>
            <a:ext cx="4544291" cy="400110"/>
          </a:xfrm>
          <a:prstGeom prst="rect">
            <a:avLst/>
          </a:prstGeom>
        </p:spPr>
        <p:txBody>
          <a:bodyPr wrap="square">
            <a:spAutoFit/>
          </a:bodyPr>
          <a:lstStyle/>
          <a:p>
            <a:pPr algn="ctr">
              <a:spcAft>
                <a:spcPts val="1000"/>
              </a:spcAft>
            </a:pPr>
            <a:r>
              <a:rPr lang="en-GB" sz="2000" b="1" i="1" dirty="0">
                <a:latin typeface="Times New Roman" panose="02020603050405020304" pitchFamily="18" charset="0"/>
                <a:ea typeface="Calibri" panose="020F0502020204030204" pitchFamily="34" charset="0"/>
                <a:cs typeface="Times New Roman" panose="02020603050405020304" pitchFamily="18" charset="0"/>
              </a:rPr>
              <a:t>Table 9 Residuals </a:t>
            </a:r>
            <a:r>
              <a:rPr lang="en-GB" sz="2000" b="1" i="1" dirty="0" err="1">
                <a:latin typeface="Times New Roman" panose="02020603050405020304" pitchFamily="18" charset="0"/>
                <a:ea typeface="Calibri" panose="020F0502020204030204" pitchFamily="34" charset="0"/>
                <a:cs typeface="Times New Roman" panose="02020603050405020304" pitchFamily="18" charset="0"/>
              </a:rPr>
              <a:t>Statistics</a:t>
            </a:r>
            <a:r>
              <a:rPr lang="en-GB" sz="2000" b="1" i="1" baseline="30000" dirty="0" err="1">
                <a:latin typeface="Times New Roman" panose="02020603050405020304" pitchFamily="18" charset="0"/>
                <a:ea typeface="Calibri" panose="020F0502020204030204" pitchFamily="34" charset="0"/>
                <a:cs typeface="Times New Roman" panose="02020603050405020304" pitchFamily="18" charset="0"/>
              </a:rPr>
              <a:t>a</a:t>
            </a:r>
            <a:endParaRPr lang="en-GB" sz="14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0602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15</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a:t>Table 9 shows the regression result of the student’s actual score on self-assessment, student’s expected score</a:t>
            </a:r>
            <a:r>
              <a:rPr lang="en-GB" dirty="0" smtClean="0"/>
              <a:t>.</a:t>
            </a:r>
            <a:r>
              <a:rPr lang="en-GB" dirty="0"/>
              <a:t> </a:t>
            </a:r>
            <a:endParaRPr lang="en-GB" dirty="0" smtClean="0"/>
          </a:p>
          <a:p>
            <a:endParaRPr lang="en-GB" dirty="0" smtClean="0"/>
          </a:p>
          <a:p>
            <a:r>
              <a:rPr lang="en-GB" dirty="0" smtClean="0"/>
              <a:t>The </a:t>
            </a:r>
            <a:r>
              <a:rPr lang="en-GB" dirty="0"/>
              <a:t>result </a:t>
            </a:r>
            <a:r>
              <a:rPr lang="en-GB" dirty="0" smtClean="0"/>
              <a:t>shows </a:t>
            </a:r>
            <a:r>
              <a:rPr lang="en-GB" dirty="0"/>
              <a:t>that there is no significant difference between the students’ </a:t>
            </a:r>
            <a:r>
              <a:rPr lang="en-GB" dirty="0" smtClean="0"/>
              <a:t>actual score and the students’ expected score. </a:t>
            </a:r>
          </a:p>
          <a:p>
            <a:endParaRPr lang="en-GB" dirty="0" smtClean="0"/>
          </a:p>
          <a:p>
            <a:r>
              <a:rPr lang="en-GB" dirty="0"/>
              <a:t>We conclude that students can self-assess accurately with our proposed active learning activity, group work. It also gives students confidence about the fairness of self-assessment. </a:t>
            </a:r>
          </a:p>
          <a:p>
            <a:endParaRPr lang="en-GB" dirty="0"/>
          </a:p>
        </p:txBody>
      </p:sp>
    </p:spTree>
    <p:extLst>
      <p:ext uri="{BB962C8B-B14F-4D97-AF65-F5344CB8AC3E}">
        <p14:creationId xmlns:p14="http://schemas.microsoft.com/office/powerpoint/2010/main" val="242966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Introduction 2</a:t>
            </a:r>
            <a:endParaRPr lang="en-GB" dirty="0"/>
          </a:p>
        </p:txBody>
      </p:sp>
      <p:sp>
        <p:nvSpPr>
          <p:cNvPr id="3" name="Content Placeholder 2"/>
          <p:cNvSpPr>
            <a:spLocks noGrp="1"/>
          </p:cNvSpPr>
          <p:nvPr>
            <p:ph idx="1"/>
          </p:nvPr>
        </p:nvSpPr>
        <p:spPr>
          <a:xfrm>
            <a:off x="838200" y="1316182"/>
            <a:ext cx="10515600" cy="5306291"/>
          </a:xfrm>
        </p:spPr>
        <p:txBody>
          <a:bodyPr>
            <a:normAutofit lnSpcReduction="10000"/>
          </a:bodyPr>
          <a:lstStyle/>
          <a:p>
            <a:r>
              <a:rPr lang="en-GB" dirty="0"/>
              <a:t>S</a:t>
            </a:r>
            <a:r>
              <a:rPr lang="en-GB" dirty="0" smtClean="0"/>
              <a:t>ome </a:t>
            </a:r>
            <a:r>
              <a:rPr lang="en-GB" dirty="0"/>
              <a:t>changes </a:t>
            </a:r>
            <a:r>
              <a:rPr lang="en-GB" dirty="0" smtClean="0"/>
              <a:t>were introduced to </a:t>
            </a:r>
            <a:r>
              <a:rPr lang="en-GB" dirty="0"/>
              <a:t>the content and delivery of teaching as a way of improving students’ learning </a:t>
            </a:r>
            <a:r>
              <a:rPr lang="en-GB" dirty="0" smtClean="0"/>
              <a:t>environment, engagement </a:t>
            </a:r>
            <a:r>
              <a:rPr lang="en-GB" dirty="0"/>
              <a:t>and </a:t>
            </a:r>
            <a:r>
              <a:rPr lang="en-GB" dirty="0" smtClean="0"/>
              <a:t>employability </a:t>
            </a:r>
            <a:r>
              <a:rPr lang="en-GB" dirty="0"/>
              <a:t>skills (Homberg &amp; Takeda, 2013</a:t>
            </a:r>
            <a:r>
              <a:rPr lang="en-GB" dirty="0" smtClean="0"/>
              <a:t>).</a:t>
            </a:r>
          </a:p>
          <a:p>
            <a:r>
              <a:rPr lang="en-GB" dirty="0"/>
              <a:t>Active learning as the proposed teaching style. </a:t>
            </a:r>
            <a:endParaRPr lang="en-GB" dirty="0" smtClean="0"/>
          </a:p>
          <a:p>
            <a:r>
              <a:rPr lang="en-GB" dirty="0" err="1"/>
              <a:t>Breslin</a:t>
            </a:r>
            <a:r>
              <a:rPr lang="en-GB" dirty="0"/>
              <a:t> (2019) found that group feedback increases team spirit. Thus, with peer assessment, there will be improvements in student learning as well as student satisfaction to the learning experience. </a:t>
            </a:r>
            <a:r>
              <a:rPr lang="en-GB" dirty="0" smtClean="0"/>
              <a:t> </a:t>
            </a:r>
          </a:p>
          <a:p>
            <a:r>
              <a:rPr lang="en-GB" dirty="0"/>
              <a:t>Successful implementation of the peer assessment practice serves the student-centred pedagogy through its essential outcomes, such as, developing the judgement and assessment skills among the students, motivating them, and improving their interaction and participation, and this eventually helps in creating the engagement culture (</a:t>
            </a:r>
            <a:r>
              <a:rPr lang="en-GB" dirty="0" err="1"/>
              <a:t>Tenorio</a:t>
            </a:r>
            <a:r>
              <a:rPr lang="en-GB" dirty="0"/>
              <a:t> et al., 2016). </a:t>
            </a:r>
            <a:endParaRPr lang="en-GB" dirty="0"/>
          </a:p>
        </p:txBody>
      </p:sp>
    </p:spTree>
    <p:extLst>
      <p:ext uri="{BB962C8B-B14F-4D97-AF65-F5344CB8AC3E}">
        <p14:creationId xmlns:p14="http://schemas.microsoft.com/office/powerpoint/2010/main" val="222691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Aim</a:t>
            </a:r>
            <a:endParaRPr lang="en-GB" dirty="0"/>
          </a:p>
        </p:txBody>
      </p:sp>
      <p:sp>
        <p:nvSpPr>
          <p:cNvPr id="3" name="Content Placeholder 2"/>
          <p:cNvSpPr>
            <a:spLocks noGrp="1"/>
          </p:cNvSpPr>
          <p:nvPr>
            <p:ph idx="1"/>
          </p:nvPr>
        </p:nvSpPr>
        <p:spPr>
          <a:xfrm>
            <a:off x="838200" y="1316182"/>
            <a:ext cx="10515600" cy="5306291"/>
          </a:xfrm>
        </p:spPr>
        <p:txBody>
          <a:bodyPr>
            <a:normAutofit/>
          </a:bodyPr>
          <a:lstStyle/>
          <a:p>
            <a:r>
              <a:rPr lang="en-GB" dirty="0"/>
              <a:t>This study aims to investigate the accuracy of self-evaluation in a peer-learning environment with effective feedback. To achieve this, we design a group-learning model to deliver a flexible way to facilitate students in a peer-learning environment. </a:t>
            </a:r>
            <a:endParaRPr lang="en-GB" dirty="0" smtClean="0"/>
          </a:p>
          <a:p>
            <a:endParaRPr lang="en-GB" dirty="0" smtClean="0"/>
          </a:p>
          <a:p>
            <a:r>
              <a:rPr lang="en-GB" dirty="0"/>
              <a:t>We conduct a series of formative assessment sessions that include group work before summative assessments. We then observe student’s responses following effective feedback. </a:t>
            </a:r>
            <a:endParaRPr lang="en-GB" dirty="0" smtClean="0"/>
          </a:p>
          <a:p>
            <a:endParaRPr lang="en-GB" dirty="0"/>
          </a:p>
          <a:p>
            <a:r>
              <a:rPr lang="en-GB" dirty="0"/>
              <a:t> </a:t>
            </a:r>
            <a:r>
              <a:rPr lang="en-GB" dirty="0" smtClean="0"/>
              <a:t>Our </a:t>
            </a:r>
            <a:r>
              <a:rPr lang="en-GB" dirty="0"/>
              <a:t>study will present a case study that describes the outcome of the changes following sessions of the enhanced learning procedure</a:t>
            </a:r>
            <a:endParaRPr lang="en-GB" dirty="0"/>
          </a:p>
        </p:txBody>
      </p:sp>
    </p:spTree>
    <p:extLst>
      <p:ext uri="{BB962C8B-B14F-4D97-AF65-F5344CB8AC3E}">
        <p14:creationId xmlns:p14="http://schemas.microsoft.com/office/powerpoint/2010/main" val="152888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Methods 1</a:t>
            </a:r>
            <a:endParaRPr lang="en-GB" dirty="0"/>
          </a:p>
        </p:txBody>
      </p:sp>
      <p:sp>
        <p:nvSpPr>
          <p:cNvPr id="3" name="Content Placeholder 2"/>
          <p:cNvSpPr>
            <a:spLocks noGrp="1"/>
          </p:cNvSpPr>
          <p:nvPr>
            <p:ph idx="1"/>
          </p:nvPr>
        </p:nvSpPr>
        <p:spPr>
          <a:xfrm>
            <a:off x="838200" y="1316182"/>
            <a:ext cx="10515600" cy="5306291"/>
          </a:xfrm>
        </p:spPr>
        <p:txBody>
          <a:bodyPr>
            <a:normAutofit/>
          </a:bodyPr>
          <a:lstStyle/>
          <a:p>
            <a:r>
              <a:rPr lang="en-GB" dirty="0"/>
              <a:t>We conducted the study on two cohorts over two semesters to improve the validity of our research findings and to reflect on improving our teaching methods. </a:t>
            </a:r>
            <a:endParaRPr lang="en-GB" dirty="0" smtClean="0"/>
          </a:p>
          <a:p>
            <a:r>
              <a:rPr lang="en-GB" dirty="0"/>
              <a:t>In the first cohort, the summative assessment was conducted by asking each group to present in front of us (the tutors) and their colleagues. </a:t>
            </a:r>
            <a:endParaRPr lang="en-GB" dirty="0" smtClean="0"/>
          </a:p>
          <a:p>
            <a:r>
              <a:rPr lang="en-GB" dirty="0"/>
              <a:t>Both the tutors and the attending groups completed the marking scheme that requires grading and providing feedback on each presenting group. </a:t>
            </a:r>
            <a:endParaRPr lang="en-GB" dirty="0" smtClean="0"/>
          </a:p>
          <a:p>
            <a:r>
              <a:rPr lang="en-GB" dirty="0"/>
              <a:t>All the groups had been giving a copy of tutors’ and peers’ assessment sheets after completing the whole presentations. </a:t>
            </a:r>
            <a:endParaRPr lang="en-GB" dirty="0"/>
          </a:p>
        </p:txBody>
      </p:sp>
    </p:spTree>
    <p:extLst>
      <p:ext uri="{BB962C8B-B14F-4D97-AF65-F5344CB8AC3E}">
        <p14:creationId xmlns:p14="http://schemas.microsoft.com/office/powerpoint/2010/main" val="364582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Methods 2</a:t>
            </a:r>
            <a:endParaRPr lang="en-GB" dirty="0"/>
          </a:p>
        </p:txBody>
      </p:sp>
      <p:sp>
        <p:nvSpPr>
          <p:cNvPr id="3" name="Content Placeholder 2"/>
          <p:cNvSpPr>
            <a:spLocks noGrp="1"/>
          </p:cNvSpPr>
          <p:nvPr>
            <p:ph idx="1"/>
          </p:nvPr>
        </p:nvSpPr>
        <p:spPr>
          <a:xfrm>
            <a:off x="838200" y="1316182"/>
            <a:ext cx="10515600" cy="5306291"/>
          </a:xfrm>
        </p:spPr>
        <p:txBody>
          <a:bodyPr>
            <a:normAutofit/>
          </a:bodyPr>
          <a:lstStyle/>
          <a:p>
            <a:r>
              <a:rPr lang="en-GB" dirty="0"/>
              <a:t>The study collected data from fourteen groups of students. An average was taken to give each group 30 per cent while the tutor's grade is weighted at 70 per cent. This provided an incentive for students to participate and become more competitive. The presentation is 20 per cent of the module's assessment</a:t>
            </a:r>
            <a:r>
              <a:rPr lang="en-GB" dirty="0" smtClean="0"/>
              <a:t>.</a:t>
            </a:r>
          </a:p>
          <a:p>
            <a:endParaRPr lang="en-GB" dirty="0" smtClean="0"/>
          </a:p>
          <a:p>
            <a:r>
              <a:rPr lang="en-GB" dirty="0"/>
              <a:t>For the formative assessment, students switched groups almost every session. </a:t>
            </a:r>
            <a:endParaRPr lang="en-GB" dirty="0" smtClean="0"/>
          </a:p>
          <a:p>
            <a:endParaRPr lang="en-GB" dirty="0" smtClean="0"/>
          </a:p>
          <a:p>
            <a:r>
              <a:rPr lang="en-GB" dirty="0"/>
              <a:t>Students not only receive formative feedback from tutors but from fellow students as well. </a:t>
            </a:r>
          </a:p>
          <a:p>
            <a:endParaRPr lang="en-GB" dirty="0" smtClean="0"/>
          </a:p>
          <a:p>
            <a:endParaRPr lang="en-GB" dirty="0"/>
          </a:p>
        </p:txBody>
      </p:sp>
    </p:spTree>
    <p:extLst>
      <p:ext uri="{BB962C8B-B14F-4D97-AF65-F5344CB8AC3E}">
        <p14:creationId xmlns:p14="http://schemas.microsoft.com/office/powerpoint/2010/main" val="111105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Methods 3</a:t>
            </a:r>
            <a:endParaRPr lang="en-GB" dirty="0"/>
          </a:p>
        </p:txBody>
      </p:sp>
      <p:sp>
        <p:nvSpPr>
          <p:cNvPr id="3" name="Content Placeholder 2"/>
          <p:cNvSpPr>
            <a:spLocks noGrp="1"/>
          </p:cNvSpPr>
          <p:nvPr>
            <p:ph idx="1"/>
          </p:nvPr>
        </p:nvSpPr>
        <p:spPr>
          <a:xfrm>
            <a:off x="838200" y="1316182"/>
            <a:ext cx="10515600" cy="5306291"/>
          </a:xfrm>
        </p:spPr>
        <p:txBody>
          <a:bodyPr>
            <a:normAutofit/>
          </a:bodyPr>
          <a:lstStyle/>
          <a:p>
            <a:r>
              <a:rPr lang="en-GB" dirty="0" smtClean="0"/>
              <a:t>In </a:t>
            </a:r>
            <a:r>
              <a:rPr lang="en-GB" dirty="0"/>
              <a:t>the second cohort, a comprehensive feedback was given to each group after the summative assessment activity. The feedback was verbal with students allowed to take notes and ask further critical questions. The innovation here was to introduce an informal but effective method of feedback. </a:t>
            </a:r>
            <a:endParaRPr lang="en-GB" dirty="0" smtClean="0"/>
          </a:p>
          <a:p>
            <a:endParaRPr lang="en-GB" dirty="0"/>
          </a:p>
          <a:p>
            <a:r>
              <a:rPr lang="en-GB" dirty="0"/>
              <a:t>We allowed students to reflect on the feedback and then we collected data by administering questionnaires</a:t>
            </a:r>
            <a:r>
              <a:rPr lang="en-GB" dirty="0" smtClean="0"/>
              <a:t>.</a:t>
            </a:r>
          </a:p>
          <a:p>
            <a:endParaRPr lang="en-GB" dirty="0"/>
          </a:p>
          <a:p>
            <a:r>
              <a:rPr lang="en-GB" dirty="0"/>
              <a:t>We employ both qualitative and quantitative </a:t>
            </a:r>
            <a:r>
              <a:rPr lang="en-GB" dirty="0" smtClean="0"/>
              <a:t>methods. </a:t>
            </a:r>
            <a:r>
              <a:rPr lang="en-GB" dirty="0"/>
              <a:t>The </a:t>
            </a:r>
            <a:r>
              <a:rPr lang="en-GB" dirty="0" smtClean="0"/>
              <a:t>former includes </a:t>
            </a:r>
            <a:r>
              <a:rPr lang="en-GB" dirty="0"/>
              <a:t>administering questionnaires to </a:t>
            </a:r>
            <a:r>
              <a:rPr lang="en-GB" dirty="0" smtClean="0"/>
              <a:t>groups included </a:t>
            </a:r>
            <a:r>
              <a:rPr lang="en-GB" dirty="0"/>
              <a:t>open-ended questions and direct answers. </a:t>
            </a:r>
            <a:endParaRPr lang="en-GB" dirty="0"/>
          </a:p>
        </p:txBody>
      </p:sp>
    </p:spTree>
    <p:extLst>
      <p:ext uri="{BB962C8B-B14F-4D97-AF65-F5344CB8AC3E}">
        <p14:creationId xmlns:p14="http://schemas.microsoft.com/office/powerpoint/2010/main" val="267657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Methods 4</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smtClean="0"/>
              <a:t>Open-ended </a:t>
            </a:r>
            <a:r>
              <a:rPr lang="en-GB" dirty="0"/>
              <a:t>questions </a:t>
            </a:r>
            <a:r>
              <a:rPr lang="en-GB" dirty="0" smtClean="0"/>
              <a:t>were used to </a:t>
            </a:r>
            <a:r>
              <a:rPr lang="en-GB" dirty="0"/>
              <a:t>study students’ personal view </a:t>
            </a:r>
            <a:r>
              <a:rPr lang="en-GB" dirty="0" smtClean="0"/>
              <a:t>on </a:t>
            </a:r>
            <a:r>
              <a:rPr lang="en-GB" dirty="0"/>
              <a:t>what </a:t>
            </a:r>
            <a:r>
              <a:rPr lang="en-GB" dirty="0" smtClean="0"/>
              <a:t>they </a:t>
            </a:r>
            <a:r>
              <a:rPr lang="en-GB" dirty="0"/>
              <a:t>learnt and </a:t>
            </a:r>
            <a:r>
              <a:rPr lang="en-GB" dirty="0" smtClean="0"/>
              <a:t>did </a:t>
            </a:r>
            <a:r>
              <a:rPr lang="en-GB" dirty="0"/>
              <a:t>best to show </a:t>
            </a:r>
            <a:r>
              <a:rPr lang="en-GB" dirty="0" smtClean="0"/>
              <a:t>strengths </a:t>
            </a:r>
            <a:r>
              <a:rPr lang="en-GB" dirty="0"/>
              <a:t>and weaknesses. </a:t>
            </a:r>
            <a:endParaRPr lang="en-GB" dirty="0" smtClean="0"/>
          </a:p>
          <a:p>
            <a:r>
              <a:rPr lang="en-GB" dirty="0"/>
              <a:t>The quantitative method uses the scores from current and past summative assessments to find accuracy in </a:t>
            </a:r>
            <a:r>
              <a:rPr lang="en-GB" dirty="0" smtClean="0"/>
              <a:t>peer-assessment. </a:t>
            </a:r>
          </a:p>
          <a:p>
            <a:r>
              <a:rPr lang="en-GB" dirty="0"/>
              <a:t>Data was collected as students were asked to self-assess and peer-assess. </a:t>
            </a:r>
            <a:endParaRPr lang="en-GB" dirty="0" smtClean="0"/>
          </a:p>
          <a:p>
            <a:r>
              <a:rPr lang="en-GB" dirty="0"/>
              <a:t>This observation is collected to compare with the actual score and peer assessment score. </a:t>
            </a:r>
            <a:endParaRPr lang="en-GB" dirty="0" smtClean="0"/>
          </a:p>
          <a:p>
            <a:r>
              <a:rPr lang="en-GB" dirty="0"/>
              <a:t>We conduct a descriptive analysis of the data and also run a test of association to find a correlation between actual and expected scores. </a:t>
            </a:r>
            <a:endParaRPr lang="en-GB" dirty="0" smtClean="0"/>
          </a:p>
          <a:p>
            <a:r>
              <a:rPr lang="en-GB" dirty="0"/>
              <a:t>We run a regression analysis of the actual and expected scores to analyse the variation across the data.  </a:t>
            </a:r>
            <a:endParaRPr lang="en-GB" dirty="0"/>
          </a:p>
        </p:txBody>
      </p:sp>
    </p:spTree>
    <p:extLst>
      <p:ext uri="{BB962C8B-B14F-4D97-AF65-F5344CB8AC3E}">
        <p14:creationId xmlns:p14="http://schemas.microsoft.com/office/powerpoint/2010/main" val="322357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p:spPr>
        <p:txBody>
          <a:bodyPr/>
          <a:lstStyle/>
          <a:p>
            <a:r>
              <a:rPr lang="en-GB" b="1" dirty="0" smtClean="0"/>
              <a:t>Findings 1</a:t>
            </a:r>
            <a:endParaRPr lang="en-GB" dirty="0"/>
          </a:p>
        </p:txBody>
      </p:sp>
      <p:sp>
        <p:nvSpPr>
          <p:cNvPr id="3" name="Content Placeholder 2"/>
          <p:cNvSpPr>
            <a:spLocks noGrp="1"/>
          </p:cNvSpPr>
          <p:nvPr>
            <p:ph idx="1"/>
          </p:nvPr>
        </p:nvSpPr>
        <p:spPr>
          <a:xfrm>
            <a:off x="838200" y="1316182"/>
            <a:ext cx="10515600" cy="5666509"/>
          </a:xfrm>
        </p:spPr>
        <p:txBody>
          <a:bodyPr>
            <a:normAutofit/>
          </a:bodyPr>
          <a:lstStyle/>
          <a:p>
            <a:r>
              <a:rPr lang="en-GB" dirty="0"/>
              <a:t>The analysis of data and student’s results is done on an aggregate level without looking at any possible grouping due to the sample size</a:t>
            </a:r>
            <a:r>
              <a:rPr lang="en-GB" dirty="0" smtClean="0"/>
              <a:t>.</a:t>
            </a:r>
          </a:p>
          <a:p>
            <a:r>
              <a:rPr lang="en-GB" dirty="0" smtClean="0"/>
              <a:t> </a:t>
            </a:r>
          </a:p>
          <a:p>
            <a:r>
              <a:rPr lang="en-GB" dirty="0"/>
              <a:t>In the two cohorts, a group of students initially did not like the idea of peer-assessment and group work, which is consistent with some of the previous studies as reviewed recently by </a:t>
            </a:r>
            <a:r>
              <a:rPr lang="en-GB" dirty="0" err="1"/>
              <a:t>Tenorio</a:t>
            </a:r>
            <a:r>
              <a:rPr lang="en-GB" dirty="0"/>
              <a:t> et al. (2016</a:t>
            </a:r>
            <a:r>
              <a:rPr lang="en-GB" dirty="0" smtClean="0"/>
              <a:t>).</a:t>
            </a:r>
          </a:p>
          <a:p>
            <a:r>
              <a:rPr lang="en-GB" dirty="0"/>
              <a:t> </a:t>
            </a:r>
            <a:endParaRPr lang="en-GB" dirty="0" smtClean="0"/>
          </a:p>
          <a:p>
            <a:r>
              <a:rPr lang="en-GB" dirty="0"/>
              <a:t>The suggestion came from a few of the brightest students and regular seminar attendants. An action is taken in the second cohort by taking an online poll, Table 1 shows the responses to peer assessment, with 45 per cent in agreement and 30 per cent indifferent.</a:t>
            </a:r>
          </a:p>
          <a:p>
            <a:endParaRPr lang="en-GB" dirty="0"/>
          </a:p>
        </p:txBody>
      </p:sp>
    </p:spTree>
    <p:extLst>
      <p:ext uri="{BB962C8B-B14F-4D97-AF65-F5344CB8AC3E}">
        <p14:creationId xmlns:p14="http://schemas.microsoft.com/office/powerpoint/2010/main" val="1633434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1703</Words>
  <Application>Microsoft Office PowerPoint</Application>
  <PresentationFormat>Widescreen</PresentationFormat>
  <Paragraphs>294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Self-evaluation in a Peer Learning Environment: An Active-learning Process</vt:lpstr>
      <vt:lpstr>Introduction 1</vt:lpstr>
      <vt:lpstr>Introduction 2</vt:lpstr>
      <vt:lpstr>Aim</vt:lpstr>
      <vt:lpstr>Methods 1</vt:lpstr>
      <vt:lpstr>Methods 2</vt:lpstr>
      <vt:lpstr>Methods 3</vt:lpstr>
      <vt:lpstr>Methods 4</vt:lpstr>
      <vt:lpstr>Findings 1</vt:lpstr>
      <vt:lpstr>Findings 2</vt:lpstr>
      <vt:lpstr>Findings 3</vt:lpstr>
      <vt:lpstr>Findings 4</vt:lpstr>
      <vt:lpstr>Findings 5</vt:lpstr>
      <vt:lpstr>Findings 6</vt:lpstr>
      <vt:lpstr>Findings 7</vt:lpstr>
      <vt:lpstr>Findings 8</vt:lpstr>
      <vt:lpstr>Findings 9</vt:lpstr>
      <vt:lpstr>Findings 10</vt:lpstr>
      <vt:lpstr>Findings 11</vt:lpstr>
      <vt:lpstr>Findings 12</vt:lpstr>
      <vt:lpstr>Findings 13</vt:lpstr>
      <vt:lpstr>Findings 14</vt:lpstr>
      <vt:lpstr>Findings 15</vt:lpstr>
    </vt:vector>
  </TitlesOfParts>
  <Company>Cardiff Met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Accuracy of self-evaluation in a peer-learning environment: An analysis of a group learning model </dc:title>
  <dc:creator>Standalone</dc:creator>
  <cp:lastModifiedBy>Hamdan, Mohammed</cp:lastModifiedBy>
  <cp:revision>30</cp:revision>
  <dcterms:created xsi:type="dcterms:W3CDTF">2020-05-05T14:02:36Z</dcterms:created>
  <dcterms:modified xsi:type="dcterms:W3CDTF">2020-05-05T16:03:21Z</dcterms:modified>
</cp:coreProperties>
</file>