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20"/>
  </p:notesMasterIdLst>
  <p:sldIdLst>
    <p:sldId id="256" r:id="rId2"/>
    <p:sldId id="293" r:id="rId3"/>
    <p:sldId id="280" r:id="rId4"/>
    <p:sldId id="295" r:id="rId5"/>
    <p:sldId id="285" r:id="rId6"/>
    <p:sldId id="288" r:id="rId7"/>
    <p:sldId id="290" r:id="rId8"/>
    <p:sldId id="291" r:id="rId9"/>
    <p:sldId id="289" r:id="rId10"/>
    <p:sldId id="287" r:id="rId11"/>
    <p:sldId id="274" r:id="rId12"/>
    <p:sldId id="276" r:id="rId13"/>
    <p:sldId id="275" r:id="rId14"/>
    <p:sldId id="277" r:id="rId15"/>
    <p:sldId id="278" r:id="rId16"/>
    <p:sldId id="279" r:id="rId17"/>
    <p:sldId id="292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an Harris [ihh]" initials="IH[" lastIdx="17" clrIdx="0">
    <p:extLst>
      <p:ext uri="{19B8F6BF-5375-455C-9EA6-DF929625EA0E}">
        <p15:presenceInfo xmlns:p15="http://schemas.microsoft.com/office/powerpoint/2012/main" userId="S::ihh@aber.ac.uk::542cec0a-be53-4e5e-9f44-e18be54fde88" providerId="AD"/>
      </p:ext>
    </p:extLst>
  </p:cmAuthor>
  <p:cmAuthor id="2" name="Jonathan Fry [jof36]" initials="JF[" lastIdx="2" clrIdx="1">
    <p:extLst>
      <p:ext uri="{19B8F6BF-5375-455C-9EA6-DF929625EA0E}">
        <p15:presenceInfo xmlns:p15="http://schemas.microsoft.com/office/powerpoint/2012/main" userId="S::jof36@aber.ac.uk::cf6afb64-a243-443a-9b55-0cfe9568ea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5" autoAdjust="0"/>
    <p:restoredTop sz="94436"/>
  </p:normalViewPr>
  <p:slideViewPr>
    <p:cSldViewPr snapToGrid="0">
      <p:cViewPr varScale="1">
        <p:scale>
          <a:sx n="108" d="100"/>
          <a:sy n="108" d="100"/>
        </p:scale>
        <p:origin x="4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Entertainment VIP Packages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06-C44B-984D-A09EF5A45F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06-C44B-984D-A09EF5A45F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06-C44B-984D-A09EF5A45F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06-C44B-984D-A09EF5A45F0C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06-C44B-984D-A09EF5A45F0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06-C44B-984D-A09EF5A45F0C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06-C44B-984D-A09EF5A45F0C}"/>
              </c:ext>
            </c:extLst>
          </c:dPt>
          <c:dLbls>
            <c:dLbl>
              <c:idx val="0"/>
              <c:layout>
                <c:manualLayout>
                  <c:x val="-0.13429046369691197"/>
                  <c:y val="-0.10559122216576677"/>
                </c:manualLayout>
              </c:layout>
              <c:tx>
                <c:rich>
                  <a:bodyPr/>
                  <a:lstStyle/>
                  <a:p>
                    <a:fld id="{F1106481-6668-2443-B9C2-D3EA51AB2C12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406-C44B-984D-A09EF5A45F0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06-C44B-984D-A09EF5A45F0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06-C44B-984D-A09EF5A45F0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06-C44B-984D-A09EF5A45F0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06-C44B-984D-A09EF5A45F0C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406-C44B-984D-A09EF5A45F0C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406-C44B-984D-A09EF5A45F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Music</c:v>
                </c:pt>
                <c:pt idx="1">
                  <c:v>Audience with…</c:v>
                </c:pt>
                <c:pt idx="2">
                  <c:v>Theatre</c:v>
                </c:pt>
                <c:pt idx="3">
                  <c:v>Family</c:v>
                </c:pt>
                <c:pt idx="4">
                  <c:v>Dance</c:v>
                </c:pt>
                <c:pt idx="5">
                  <c:v>Comedy</c:v>
                </c:pt>
                <c:pt idx="6">
                  <c:v>Awards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 formatCode="0%">
                  <c:v>0.62</c:v>
                </c:pt>
                <c:pt idx="1">
                  <c:v>0.115</c:v>
                </c:pt>
                <c:pt idx="2" formatCode="0%">
                  <c:v>0.1</c:v>
                </c:pt>
                <c:pt idx="3">
                  <c:v>7.4999999999999997E-2</c:v>
                </c:pt>
                <c:pt idx="4">
                  <c:v>4.4999999999999998E-2</c:v>
                </c:pt>
                <c:pt idx="5">
                  <c:v>3.5000000000000003E-2</c:v>
                </c:pt>
                <c:pt idx="6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406-C44B-984D-A09EF5A45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07685854146435"/>
          <c:y val="9.2855215295032031E-2"/>
          <c:w val="0.19551557340516998"/>
          <c:h val="0.56817381838898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2D1F2-E685-714A-9B31-496D697BEC20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2035E-180F-E847-886B-37C941F1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035E-180F-E847-886B-37C941F1EC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8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035E-180F-E847-886B-37C941F1EC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035E-180F-E847-886B-37C941F1EC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035E-180F-E847-886B-37C941F1EC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19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035E-180F-E847-886B-37C941F1EC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29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035E-180F-E847-886B-37C941F1EC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2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4622E-4EAB-1E47-81F2-D0EED86D3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11C39C-B25B-564A-8354-42FF026D9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ED4DD-4E28-4A4D-985A-D18773943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BE24F-F383-2946-90DB-35D844DA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AF17E-3811-ED44-B7B2-6D944FE3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20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F5FB-55DF-3F4F-B991-6F4561AB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63EDA-341B-E341-81CF-8E61CA66D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9E095-B5BC-9E4D-8010-2BF5ECF6B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34E64-4521-DC4F-B2FC-41B024E63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0C2F9-A2BB-E741-9E27-F6589D4D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04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27AB1-ABDC-E64C-91BF-632FD244A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CC535B-50FF-C74A-84A8-9F97BF880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35747-4977-5349-B71D-28C0E2EAF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CD57-E09E-7D4A-ABFA-1934DDCD9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B506F-CFA4-0B4C-8BB4-8EE1F9DF0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52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5734-BB3E-7D45-A6FA-02ED463F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7419E-7586-3A42-9C8B-7DA74B7FE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A777E-D69D-7043-B789-50FF03D8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38F2E-5A4A-7B4B-99BB-F48D330AA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D77E8-907A-7B49-B764-B17B6A94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5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1DD3-37F6-EE42-ACBF-A5CAC936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AC580-9166-E74D-A983-E698DF364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B1E99-CA8D-A64B-9F3D-9E835971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5FE42-2185-204B-B4C2-FE80D1EEC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0DF42-50CC-734C-9CAF-1412DDEA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97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0DD0-4919-F147-98DE-106A16DB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4D787-FCC0-E44F-930F-6EA41BB5E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042F2-1944-5D49-BCBE-5D75B568E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36F6B-2C42-EF47-B27E-D91C9B024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AF3C8-09E2-EB44-B46B-F6406A19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8DC9C-7670-3A4A-B065-F0F9D408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0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4D93-4A39-9E4D-96BE-ADC032E14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06E29-73EF-4F41-8B84-5B50D3F3E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CB234-A9CF-0F4C-958B-F9C73E8D4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71FDA-624F-4845-A3D3-BEEBF82CE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B5D266-678E-9C43-B6A7-931FE36540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FFC1-21B4-2F41-9DA1-B0182408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720FCA-84D9-C743-9DF7-4BF4AEFE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BF854B-64A1-D94E-8B44-0D60190F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71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E72C0-8F4D-7440-B22A-36774A1D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768777-420F-C14D-9AA0-C0FE25055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FB857-82A8-F943-98FC-ADC68083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320B3-2243-FE41-8BB3-21ABC3F41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42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D705ED-6313-F547-94C3-EA38B823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7EC8C4-D0A5-B14B-897C-DA078474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DAF54-5564-7745-830E-EC9FBEB0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08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B5A2D-A8AF-CA41-A85C-D51BC444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86DC9-064E-9C4E-AB63-12F318C37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7EFD2-FC49-2441-A62E-83C5E2960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B2252-05FE-8147-B105-3CD54A09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03D35-AE8D-864A-BE24-82EFC62A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9EA2A-E295-074B-A1A2-4EB1A30A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60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15FF7-1589-4645-95EC-3E3B732E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DC59E6-4BC3-824D-A1E8-DAD83A629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35B97-DAFE-1640-86D8-CE3D768F5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643FB-EA69-9642-8909-ADE4D7F8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3EB20-DBFC-C34B-9FB3-BA2ADA2B6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B1828-6ED3-DC48-9D1B-32D0DC19D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791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3BC63-C9D9-BF44-B2AF-C814FC73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333AF-1687-C44F-959E-35A369C80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24DED-F020-AC45-A932-5997E0507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ED4F0-C73F-4AF6-BD42-0AFA9757B616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CB4A4-DEDD-FF4B-8B24-7D7E582C5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02CAC-8361-054B-B085-0D78DE1F1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C196F-E173-4707-A6B7-9B555A7BD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20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002212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580219"/>
            <a:ext cx="4383459" cy="5287256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2946" y="0"/>
            <a:ext cx="4185112" cy="3170097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4324B-0332-2D46-8896-A800CD512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581" y="449422"/>
            <a:ext cx="3061232" cy="1419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97BD94-F266-504B-8AF4-A4470551FB1C}"/>
              </a:ext>
            </a:extLst>
          </p:cNvPr>
          <p:cNvSpPr txBox="1"/>
          <p:nvPr/>
        </p:nvSpPr>
        <p:spPr>
          <a:xfrm>
            <a:off x="6290651" y="4329245"/>
            <a:ext cx="518091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dirty="0"/>
              <a:t>Jonathan Fry – Business Lecturer </a:t>
            </a:r>
          </a:p>
          <a:p>
            <a:pPr>
              <a:spcAft>
                <a:spcPts val="600"/>
              </a:spcAft>
            </a:pPr>
            <a:r>
              <a:rPr lang="en-US" dirty="0"/>
              <a:t>Dr Ian Harris, Dr </a:t>
            </a:r>
            <a:r>
              <a:rPr lang="en-US" dirty="0" err="1"/>
              <a:t>Kyriaki</a:t>
            </a:r>
            <a:r>
              <a:rPr lang="en-US" dirty="0"/>
              <a:t> </a:t>
            </a:r>
            <a:r>
              <a:rPr lang="en-US" dirty="0" err="1"/>
              <a:t>Remoundou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7CBC7F-C8AE-CD4B-9F73-93BEFAED96E8}"/>
              </a:ext>
            </a:extLst>
          </p:cNvPr>
          <p:cNvSpPr/>
          <p:nvPr/>
        </p:nvSpPr>
        <p:spPr>
          <a:xfrm>
            <a:off x="264533" y="2825795"/>
            <a:ext cx="3208775" cy="2606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Transparency of VIP Event Ticket Packages: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Exploring Best Practice </a:t>
            </a:r>
          </a:p>
        </p:txBody>
      </p:sp>
    </p:spTree>
    <p:extLst>
      <p:ext uri="{BB962C8B-B14F-4D97-AF65-F5344CB8AC3E}">
        <p14:creationId xmlns:p14="http://schemas.microsoft.com/office/powerpoint/2010/main" val="1145762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DB4DC-9164-6B49-AA21-9343F0AC2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18" y="1206492"/>
            <a:ext cx="5120114" cy="1692794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Precise Timings &amp; </a:t>
            </a:r>
            <a:br>
              <a:rPr lang="en-GB" sz="4000" b="1" dirty="0"/>
            </a:br>
            <a:r>
              <a:rPr lang="en-GB" sz="4000" b="1" dirty="0"/>
              <a:t>Photo Opportunities</a:t>
            </a:r>
            <a:br>
              <a:rPr lang="en-GB" sz="2800" dirty="0"/>
            </a:br>
            <a:br>
              <a:rPr lang="en-GB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E8710-CC6A-804C-A92E-43056F94E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19" y="2408817"/>
            <a:ext cx="6313151" cy="4518286"/>
          </a:xfrm>
        </p:spPr>
        <p:txBody>
          <a:bodyPr>
            <a:normAutofit/>
          </a:bodyPr>
          <a:lstStyle/>
          <a:p>
            <a:r>
              <a:rPr lang="en-GB" sz="2400" dirty="0"/>
              <a:t>Clarity is particularly important regarding the Meet &amp; Greet which consisted of 20% of packages. 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Photo opportunities were available in 26.5% of packages. </a:t>
            </a:r>
          </a:p>
          <a:p>
            <a:pPr marL="0" indent="0">
              <a:buNone/>
            </a:pPr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VIP Nation (2020b)</a:t>
            </a:r>
            <a:r>
              <a:rPr lang="en-GB" sz="2400" dirty="0"/>
              <a:t> used asterisks to communicate restrictions e.g. </a:t>
            </a:r>
            <a:r>
              <a:rPr lang="en-GB" sz="2400" dirty="0" err="1"/>
              <a:t>GunsN’Roses</a:t>
            </a:r>
            <a:r>
              <a:rPr lang="en-GB" sz="2400" dirty="0"/>
              <a:t> “*No band members included in on-stage group photo”.</a:t>
            </a:r>
          </a:p>
          <a:p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99C2E-DE5B-9640-9EB7-8B68BDA36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108" b="-2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CF6A8CD-0045-FB4E-A445-6CF0CB1C3A13}"/>
              </a:ext>
            </a:extLst>
          </p:cNvPr>
          <p:cNvSpPr txBox="1">
            <a:spLocks/>
          </p:cNvSpPr>
          <p:nvPr/>
        </p:nvSpPr>
        <p:spPr>
          <a:xfrm>
            <a:off x="6637587" y="6029330"/>
            <a:ext cx="2419369" cy="73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b="1" dirty="0">
                <a:solidFill>
                  <a:schemeClr val="bg2">
                    <a:lumMod val="50000"/>
                  </a:schemeClr>
                </a:solidFill>
              </a:rPr>
              <a:t>Photo via VIP Nation (2020)</a:t>
            </a:r>
          </a:p>
        </p:txBody>
      </p:sp>
    </p:spTree>
    <p:extLst>
      <p:ext uri="{BB962C8B-B14F-4D97-AF65-F5344CB8AC3E}">
        <p14:creationId xmlns:p14="http://schemas.microsoft.com/office/powerpoint/2010/main" val="209039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FB7DE3-0B58-3741-83D0-519D81A2BA9E}"/>
              </a:ext>
            </a:extLst>
          </p:cNvPr>
          <p:cNvSpPr/>
          <p:nvPr/>
        </p:nvSpPr>
        <p:spPr>
          <a:xfrm>
            <a:off x="1062677" y="2501408"/>
            <a:ext cx="3822192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The highest recorded mark-up was the Ozzy Osbourne ‘Ultimate Package’ (1762%).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DF25C-EF36-764F-86D9-097E271BB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711" y="1211283"/>
            <a:ext cx="5063135" cy="50631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18A98D-0F74-F747-B30C-BE4DCEE2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677" y="476620"/>
            <a:ext cx="5162350" cy="60733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VIP Package Case Study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DA9D93-8223-0A41-A6D8-5472276BABFC}"/>
              </a:ext>
            </a:extLst>
          </p:cNvPr>
          <p:cNvSpPr txBox="1">
            <a:spLocks/>
          </p:cNvSpPr>
          <p:nvPr/>
        </p:nvSpPr>
        <p:spPr>
          <a:xfrm>
            <a:off x="5966973" y="476620"/>
            <a:ext cx="5162350" cy="607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(Ticketmaster, 2020)</a:t>
            </a:r>
          </a:p>
        </p:txBody>
      </p:sp>
    </p:spTree>
    <p:extLst>
      <p:ext uri="{BB962C8B-B14F-4D97-AF65-F5344CB8AC3E}">
        <p14:creationId xmlns:p14="http://schemas.microsoft.com/office/powerpoint/2010/main" val="38705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F4021-C1E1-114A-8D52-68276F106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83" y="368135"/>
            <a:ext cx="7757174" cy="6335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BC7D04-6BE9-8646-B5A3-C06FF556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940" y="2339439"/>
            <a:ext cx="3611326" cy="27695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84D10C-645E-114F-8158-37BA1AF1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083" y="942397"/>
            <a:ext cx="3385366" cy="607332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bg2">
                    <a:lumMod val="50000"/>
                  </a:schemeClr>
                </a:solidFill>
              </a:rPr>
              <a:t>(Ticketmaster, 2020)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1C76AC-0BD7-7045-B5CD-95F9AC038619}"/>
              </a:ext>
            </a:extLst>
          </p:cNvPr>
          <p:cNvSpPr/>
          <p:nvPr/>
        </p:nvSpPr>
        <p:spPr bwMode="auto">
          <a:xfrm>
            <a:off x="476783" y="273132"/>
            <a:ext cx="1696402" cy="45126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FDC306-3D9F-414D-A165-7B8F3E20587E}"/>
              </a:ext>
            </a:extLst>
          </p:cNvPr>
          <p:cNvSpPr/>
          <p:nvPr/>
        </p:nvSpPr>
        <p:spPr bwMode="auto">
          <a:xfrm>
            <a:off x="3348842" y="3467263"/>
            <a:ext cx="2747158" cy="226851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9FF8B6-0406-BA46-AB48-59859EF43E60}"/>
              </a:ext>
            </a:extLst>
          </p:cNvPr>
          <p:cNvSpPr/>
          <p:nvPr/>
        </p:nvSpPr>
        <p:spPr bwMode="auto">
          <a:xfrm>
            <a:off x="10531623" y="2468702"/>
            <a:ext cx="298673" cy="4882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43558A-533A-014A-8843-91F2F037EE9B}"/>
              </a:ext>
            </a:extLst>
          </p:cNvPr>
          <p:cNvSpPr txBox="1">
            <a:spLocks/>
          </p:cNvSpPr>
          <p:nvPr/>
        </p:nvSpPr>
        <p:spPr>
          <a:xfrm>
            <a:off x="8457439" y="101119"/>
            <a:ext cx="3804023" cy="1682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/>
              <a:t>Ticket </a:t>
            </a:r>
          </a:p>
          <a:p>
            <a:r>
              <a:rPr lang="en-GB" sz="3000" b="1" dirty="0"/>
              <a:t>information page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0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C31C54-309E-B34C-B0BD-7A7CF62FF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55" y="1354732"/>
            <a:ext cx="8565563" cy="2564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3576-B45F-B541-97D1-9B0310AB1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155" y="4061656"/>
            <a:ext cx="8486696" cy="256412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1ED4089-AAAC-1643-912E-D251969338DA}"/>
              </a:ext>
            </a:extLst>
          </p:cNvPr>
          <p:cNvSpPr txBox="1">
            <a:spLocks/>
          </p:cNvSpPr>
          <p:nvPr/>
        </p:nvSpPr>
        <p:spPr>
          <a:xfrm>
            <a:off x="642115" y="683210"/>
            <a:ext cx="10907770" cy="984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Ozzy Osbourne VIP Package Components and Pricing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(Ticketmaster, 2020)</a:t>
            </a:r>
          </a:p>
          <a:p>
            <a:br>
              <a:rPr lang="en-GB" sz="2800" dirty="0"/>
            </a:b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4F5929-85B3-9E4E-B7F6-B5D17EB71F6F}"/>
              </a:ext>
            </a:extLst>
          </p:cNvPr>
          <p:cNvSpPr/>
          <p:nvPr/>
        </p:nvSpPr>
        <p:spPr>
          <a:xfrm>
            <a:off x="2295434" y="2259719"/>
            <a:ext cx="94125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D774DD-E127-8446-AE28-9AB6644BA9A4}"/>
              </a:ext>
            </a:extLst>
          </p:cNvPr>
          <p:cNvSpPr/>
          <p:nvPr/>
        </p:nvSpPr>
        <p:spPr>
          <a:xfrm>
            <a:off x="3768635" y="2815579"/>
            <a:ext cx="2167708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C73906-5722-ED44-9D54-02B1534683CF}"/>
              </a:ext>
            </a:extLst>
          </p:cNvPr>
          <p:cNvSpPr/>
          <p:nvPr/>
        </p:nvSpPr>
        <p:spPr>
          <a:xfrm>
            <a:off x="2177270" y="4948732"/>
            <a:ext cx="94125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8C7A31-7A27-1045-B5C6-69821E94E0CF}"/>
              </a:ext>
            </a:extLst>
          </p:cNvPr>
          <p:cNvSpPr/>
          <p:nvPr/>
        </p:nvSpPr>
        <p:spPr>
          <a:xfrm>
            <a:off x="1977149" y="3071150"/>
            <a:ext cx="670747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4083D8-460B-6444-83BA-9CA995962A92}"/>
              </a:ext>
            </a:extLst>
          </p:cNvPr>
          <p:cNvSpPr/>
          <p:nvPr/>
        </p:nvSpPr>
        <p:spPr>
          <a:xfrm>
            <a:off x="3667034" y="5518185"/>
            <a:ext cx="94125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D66A9B-3690-7C45-8520-CCFFA2FB5603}"/>
              </a:ext>
            </a:extLst>
          </p:cNvPr>
          <p:cNvSpPr/>
          <p:nvPr/>
        </p:nvSpPr>
        <p:spPr>
          <a:xfrm>
            <a:off x="9187542" y="5518185"/>
            <a:ext cx="703943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D6E240-3D14-DD4F-BFB0-B1723ED37B29}"/>
              </a:ext>
            </a:extLst>
          </p:cNvPr>
          <p:cNvSpPr/>
          <p:nvPr/>
        </p:nvSpPr>
        <p:spPr>
          <a:xfrm>
            <a:off x="1977149" y="5774435"/>
            <a:ext cx="94125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D862B-A324-9C48-A77D-68BD64F3B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71" y="2006600"/>
            <a:ext cx="9525000" cy="3175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73174C4-2474-024D-A1AA-A888DBF6688E}"/>
              </a:ext>
            </a:extLst>
          </p:cNvPr>
          <p:cNvSpPr txBox="1">
            <a:spLocks/>
          </p:cNvSpPr>
          <p:nvPr/>
        </p:nvSpPr>
        <p:spPr>
          <a:xfrm>
            <a:off x="642115" y="683210"/>
            <a:ext cx="10907770" cy="984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Ozzy Osbourne VIP Package Components and Pricing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(Ticketmaster, 2020)</a:t>
            </a:r>
          </a:p>
          <a:p>
            <a:br>
              <a:rPr lang="en-GB" sz="2800" dirty="0"/>
            </a:b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337717-AB52-4F48-ADA2-5AD18ECD9C1A}"/>
              </a:ext>
            </a:extLst>
          </p:cNvPr>
          <p:cNvSpPr/>
          <p:nvPr/>
        </p:nvSpPr>
        <p:spPr>
          <a:xfrm>
            <a:off x="2280919" y="2985433"/>
            <a:ext cx="94125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30D746-25CB-AD45-A97A-F8ED412C5081}"/>
              </a:ext>
            </a:extLst>
          </p:cNvPr>
          <p:cNvSpPr/>
          <p:nvPr/>
        </p:nvSpPr>
        <p:spPr>
          <a:xfrm>
            <a:off x="3935547" y="3661229"/>
            <a:ext cx="94125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9A5C82-C446-6644-964F-4039C8E358F3}"/>
              </a:ext>
            </a:extLst>
          </p:cNvPr>
          <p:cNvSpPr/>
          <p:nvPr/>
        </p:nvSpPr>
        <p:spPr>
          <a:xfrm>
            <a:off x="10031548" y="3661229"/>
            <a:ext cx="723537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8393E8-29FF-174E-B1C3-E206D3121523}"/>
              </a:ext>
            </a:extLst>
          </p:cNvPr>
          <p:cNvSpPr/>
          <p:nvPr/>
        </p:nvSpPr>
        <p:spPr>
          <a:xfrm>
            <a:off x="5836919" y="3943376"/>
            <a:ext cx="242170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2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CC2CC6-87EA-F742-A25F-B502E9FFC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71" y="837679"/>
            <a:ext cx="7848418" cy="286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AF0E1D-AE54-F740-9129-5E07BD154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071" y="3774856"/>
            <a:ext cx="7848418" cy="285279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80516E7-7C3E-234E-98B6-587DCDD99E84}"/>
              </a:ext>
            </a:extLst>
          </p:cNvPr>
          <p:cNvSpPr txBox="1">
            <a:spLocks/>
          </p:cNvSpPr>
          <p:nvPr/>
        </p:nvSpPr>
        <p:spPr>
          <a:xfrm>
            <a:off x="642115" y="433828"/>
            <a:ext cx="10907770" cy="984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Ozzy Osbourne VIP Package Components and Pricing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(Ticketmaster, 2020)</a:t>
            </a:r>
          </a:p>
          <a:p>
            <a:br>
              <a:rPr lang="en-GB" sz="2800" dirty="0"/>
            </a:br>
            <a:endParaRPr lang="en-US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504ADD-FD10-3745-9D41-B0CC2ED11046}"/>
              </a:ext>
            </a:extLst>
          </p:cNvPr>
          <p:cNvSpPr/>
          <p:nvPr/>
        </p:nvSpPr>
        <p:spPr>
          <a:xfrm>
            <a:off x="2048691" y="1652295"/>
            <a:ext cx="94125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4EA97D-3E08-1E43-867B-B4DF4132002E}"/>
              </a:ext>
            </a:extLst>
          </p:cNvPr>
          <p:cNvSpPr/>
          <p:nvPr/>
        </p:nvSpPr>
        <p:spPr>
          <a:xfrm>
            <a:off x="2048691" y="4585074"/>
            <a:ext cx="94125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1EA3F8-548B-B34E-BE52-6ADE087C71DB}"/>
              </a:ext>
            </a:extLst>
          </p:cNvPr>
          <p:cNvSpPr/>
          <p:nvPr/>
        </p:nvSpPr>
        <p:spPr>
          <a:xfrm>
            <a:off x="3456577" y="2188351"/>
            <a:ext cx="94125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183584-DD0C-F843-801A-75145161C366}"/>
              </a:ext>
            </a:extLst>
          </p:cNvPr>
          <p:cNvSpPr/>
          <p:nvPr/>
        </p:nvSpPr>
        <p:spPr>
          <a:xfrm>
            <a:off x="8519885" y="2188351"/>
            <a:ext cx="63862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E44220-2475-5A46-BE34-31144CFDABE2}"/>
              </a:ext>
            </a:extLst>
          </p:cNvPr>
          <p:cNvSpPr/>
          <p:nvPr/>
        </p:nvSpPr>
        <p:spPr>
          <a:xfrm>
            <a:off x="1860005" y="2442869"/>
            <a:ext cx="4076338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FD5BE4-AE69-254C-B641-C70E57F4A1B7}"/>
              </a:ext>
            </a:extLst>
          </p:cNvPr>
          <p:cNvSpPr/>
          <p:nvPr/>
        </p:nvSpPr>
        <p:spPr>
          <a:xfrm>
            <a:off x="2683511" y="5155534"/>
            <a:ext cx="773066" cy="45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0CF66A-AFC9-A242-B613-CAA43C58E105}"/>
              </a:ext>
            </a:extLst>
          </p:cNvPr>
          <p:cNvSpPr/>
          <p:nvPr/>
        </p:nvSpPr>
        <p:spPr>
          <a:xfrm flipV="1">
            <a:off x="7721600" y="5150152"/>
            <a:ext cx="58057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974FB5-FD4A-7246-8E27-1BF4ABB0F1FE}"/>
              </a:ext>
            </a:extLst>
          </p:cNvPr>
          <p:cNvSpPr/>
          <p:nvPr/>
        </p:nvSpPr>
        <p:spPr>
          <a:xfrm>
            <a:off x="1769656" y="5395292"/>
            <a:ext cx="7388858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B6CC1-ECDA-7C48-BB22-A08B22CCD935}"/>
              </a:ext>
            </a:extLst>
          </p:cNvPr>
          <p:cNvSpPr/>
          <p:nvPr/>
        </p:nvSpPr>
        <p:spPr>
          <a:xfrm>
            <a:off x="1798684" y="5635049"/>
            <a:ext cx="2758802" cy="45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1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15861A-05B6-F146-9F37-89CE9291F273}"/>
              </a:ext>
            </a:extLst>
          </p:cNvPr>
          <p:cNvSpPr/>
          <p:nvPr/>
        </p:nvSpPr>
        <p:spPr>
          <a:xfrm>
            <a:off x="764944" y="244666"/>
            <a:ext cx="10459229" cy="6368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en-GB" sz="20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 Conditions for Ozzy Osbourne ‘Ultimate’ &amp; ‘Meet &amp; Greet’ Bookers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0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Q: Will I be able to get anything signed during the Meet &amp; Greet?</a:t>
            </a:r>
            <a:br>
              <a:rPr lang="en-GB" sz="20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Due to time restrictions the package does not include an autograph opportunity</a:t>
            </a:r>
          </a:p>
          <a:p>
            <a:pPr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Q: Will there be a photo opportunity to have a picture taken with Ozzy Osbourne?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a photographer will take your picture with Ozzy Osbourne. We will make your photograph available on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www.smugmug.com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will send you an access link &amp; password as part of your pre-event arrival instructions email. Your photograph will be available for 60 days after which they may be deleted from the site… </a:t>
            </a:r>
          </a:p>
          <a:p>
            <a:pPr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Q: Will I be able to take pictures during the Meet &amp; Greet?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No, due to time restrictions it will not be possible to take pictures with your own camera.</a:t>
            </a:r>
          </a:p>
          <a:p>
            <a:pPr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br>
              <a:rPr lang="en-GB" sz="20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Q: Will video cameras or recording equipment be allowed?</a:t>
            </a:r>
            <a:br>
              <a:rPr lang="en-GB" sz="20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no circumstances will video cameras or recording equipment be allowed into the Meet &amp; Greet.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9CEAE6-AD56-6B41-961D-E6B2BABD4131}"/>
              </a:ext>
            </a:extLst>
          </p:cNvPr>
          <p:cNvSpPr txBox="1">
            <a:spLocks/>
          </p:cNvSpPr>
          <p:nvPr/>
        </p:nvSpPr>
        <p:spPr>
          <a:xfrm>
            <a:off x="8703649" y="154380"/>
            <a:ext cx="3373556" cy="607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(Ticketmaster, 2020)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F681AB-364F-9349-B408-606228D961A4}"/>
              </a:ext>
            </a:extLst>
          </p:cNvPr>
          <p:cNvSpPr/>
          <p:nvPr/>
        </p:nvSpPr>
        <p:spPr>
          <a:xfrm>
            <a:off x="1537426" y="1567543"/>
            <a:ext cx="1757316" cy="492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FBE628-225B-F24A-BC84-E7BBD9CDAC7F}"/>
              </a:ext>
            </a:extLst>
          </p:cNvPr>
          <p:cNvSpPr/>
          <p:nvPr/>
        </p:nvSpPr>
        <p:spPr>
          <a:xfrm>
            <a:off x="1435826" y="2775735"/>
            <a:ext cx="1467031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61BB60-7100-5748-97D2-ACF38C325749}"/>
              </a:ext>
            </a:extLst>
          </p:cNvPr>
          <p:cNvSpPr/>
          <p:nvPr/>
        </p:nvSpPr>
        <p:spPr>
          <a:xfrm flipV="1">
            <a:off x="2074455" y="3063843"/>
            <a:ext cx="2250801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2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15861A-05B6-F146-9F37-89CE9291F273}"/>
              </a:ext>
            </a:extLst>
          </p:cNvPr>
          <p:cNvSpPr/>
          <p:nvPr/>
        </p:nvSpPr>
        <p:spPr>
          <a:xfrm>
            <a:off x="902525" y="290176"/>
            <a:ext cx="10557163" cy="603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en-GB" sz="20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 Conditions for Ozzy Osbourne ‘Ultimate’ &amp; ‘Meet &amp; Greet’ Bookers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Q: Where will the Meet &amp; Greet take place?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the auditorium or another space at the concert venue.</a:t>
            </a:r>
          </a:p>
          <a:p>
            <a:pPr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Q: When will the Meet &amp; Greet take place?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Meet &amp; Greet package will take place pre show (afternoon/early evening). Exact timings will be notified to you prior to the event and are subject to change, and we recommend being available all afternoon.</a:t>
            </a:r>
          </a:p>
          <a:p>
            <a:pPr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Q: How long will I get to spend with Ozzy Osbourne?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guest gets the opportunity to individually meet Ozzy and pose for a photo with him.</a:t>
            </a:r>
          </a:p>
          <a:p>
            <a:pPr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Q: Will I be receiving information via email?</a:t>
            </a:r>
            <a:br>
              <a:rPr lang="en-GB" sz="20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full instructions and an itinerary for the day will be sent to you via email within one week of the event.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EAC56A-C056-D049-A3FC-BFE49CC335D3}"/>
              </a:ext>
            </a:extLst>
          </p:cNvPr>
          <p:cNvSpPr txBox="1">
            <a:spLocks/>
          </p:cNvSpPr>
          <p:nvPr/>
        </p:nvSpPr>
        <p:spPr>
          <a:xfrm>
            <a:off x="8818444" y="224812"/>
            <a:ext cx="3373556" cy="607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(Ticketmaster, 2020)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03172E-2318-BE4D-9E22-2BE7C12D00E2}"/>
              </a:ext>
            </a:extLst>
          </p:cNvPr>
          <p:cNvSpPr/>
          <p:nvPr/>
        </p:nvSpPr>
        <p:spPr>
          <a:xfrm>
            <a:off x="1018639" y="4735163"/>
            <a:ext cx="9301018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CFCA84-C26A-4A49-B441-9DA0D7E94675}"/>
              </a:ext>
            </a:extLst>
          </p:cNvPr>
          <p:cNvSpPr/>
          <p:nvPr/>
        </p:nvSpPr>
        <p:spPr>
          <a:xfrm>
            <a:off x="1018639" y="5881792"/>
            <a:ext cx="1027083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BC5CAC-B53D-5744-BD05-1713B617683E}"/>
              </a:ext>
            </a:extLst>
          </p:cNvPr>
          <p:cNvSpPr/>
          <p:nvPr/>
        </p:nvSpPr>
        <p:spPr>
          <a:xfrm>
            <a:off x="902525" y="6183911"/>
            <a:ext cx="824675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98B8-024B-CB47-932E-37786DB7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334"/>
            <a:ext cx="10515600" cy="5823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FFBDB-3D50-F945-9D8E-4580FD80A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3660"/>
            <a:ext cx="10515600" cy="5945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How the industry could be more transparent when implementing their marketing communications strategies include: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stating clearly the face-value ticket price</a:t>
            </a:r>
          </a:p>
          <a:p>
            <a:r>
              <a:rPr lang="en-GB" dirty="0"/>
              <a:t>stating the number of packages available </a:t>
            </a:r>
          </a:p>
          <a:p>
            <a:r>
              <a:rPr lang="en-GB" dirty="0"/>
              <a:t>clarity regarding exact row/seat </a:t>
            </a:r>
          </a:p>
          <a:p>
            <a:r>
              <a:rPr lang="en-GB" dirty="0"/>
              <a:t>description of merchandise</a:t>
            </a:r>
          </a:p>
          <a:p>
            <a:r>
              <a:rPr lang="en-GB" dirty="0"/>
              <a:t>providing sample menus, noting drink exclusions </a:t>
            </a:r>
          </a:p>
          <a:p>
            <a:r>
              <a:rPr lang="en-GB" dirty="0"/>
              <a:t>stating precise timings </a:t>
            </a:r>
          </a:p>
          <a:p>
            <a:r>
              <a:rPr lang="en-GB" dirty="0"/>
              <a:t>clarity regarding ‘photo opportunity’ </a:t>
            </a:r>
          </a:p>
          <a:p>
            <a:r>
              <a:rPr lang="en-GB" dirty="0"/>
              <a:t>package comparison functionality and interactive seating maps are advocated to facilitate a considered ‘path to purchase’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A84028-8B14-CB48-BD7F-EA1B6E69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br>
              <a:rPr lang="en-US" sz="3600" b="1" dirty="0"/>
            </a:br>
            <a:r>
              <a:rPr lang="en-US" b="1" dirty="0"/>
              <a:t>Contents</a:t>
            </a:r>
            <a:br>
              <a:rPr lang="en-US" sz="3600" b="1" dirty="0"/>
            </a:br>
            <a:br>
              <a:rPr lang="en-US" sz="3600" b="1" dirty="0"/>
            </a:b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7AED94-9CE5-F340-8E4A-2E9350301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Background</a:t>
            </a:r>
          </a:p>
          <a:p>
            <a:r>
              <a:rPr lang="en-US" dirty="0"/>
              <a:t>Document Analysis Findings </a:t>
            </a:r>
          </a:p>
          <a:p>
            <a:r>
              <a:rPr lang="en-US" dirty="0"/>
              <a:t>Ozzy Osbourne VIP Package Case Study</a:t>
            </a:r>
          </a:p>
          <a:p>
            <a:r>
              <a:rPr lang="en-US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316354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8F11-8CD5-3345-9E2F-D82711151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Research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835C2-20C7-DC40-9B8D-DB313DBA2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VIP experiences are more aggressively priced and concert promoters are more skilled at commanding high prices from their best seating inventory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(Tompkins, 2018). </a:t>
            </a:r>
          </a:p>
          <a:p>
            <a:pPr marL="0" indent="0">
              <a:buNone/>
            </a:pPr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dirty="0"/>
              <a:t>This current work is an exploration, via a thematic document analysis, of the attributes positioned by the industry that include both tangible and intangible components.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Venue managers and event organisers priorities when surveying attendee satisfaction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Jaimangal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-Jones </a:t>
            </a:r>
            <a:r>
              <a:rPr lang="en-GB" i="1" dirty="0">
                <a:solidFill>
                  <a:schemeClr val="bg2">
                    <a:lumMod val="50000"/>
                  </a:schemeClr>
                </a:solidFill>
              </a:rPr>
              <a:t>et al.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2018).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27102-9039-DD4F-B0AD-3B14C6447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4393"/>
          </a:xfrm>
        </p:spPr>
        <p:txBody>
          <a:bodyPr>
            <a:noAutofit/>
          </a:bodyPr>
          <a:lstStyle/>
          <a:p>
            <a:r>
              <a:rPr lang="en-US" b="1" dirty="0"/>
              <a:t>Research title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1E8036-3F4E-2C4B-895E-C63E8F8818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8083135"/>
              </p:ext>
            </p:extLst>
          </p:nvPr>
        </p:nvGraphicFramePr>
        <p:xfrm>
          <a:off x="838200" y="3690701"/>
          <a:ext cx="105156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01904000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4172682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7033264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Year 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Year 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Year Three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237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Document analysis of VIP packages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Consumer online survey – conjoint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Hospitality ticket provider interviews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93945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BA0632C-E8F8-F14D-BFA1-F355EE74E14A}"/>
              </a:ext>
            </a:extLst>
          </p:cNvPr>
          <p:cNvSpPr/>
          <p:nvPr/>
        </p:nvSpPr>
        <p:spPr>
          <a:xfrm>
            <a:off x="721659" y="1824335"/>
            <a:ext cx="1051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Perceptions of value and pricing: Investigating event consumer behaviour and the ticket provider and consumer demand for </a:t>
            </a:r>
            <a:r>
              <a:rPr lang="en-US" sz="3200" dirty="0" err="1"/>
              <a:t>customisable</a:t>
            </a:r>
            <a:r>
              <a:rPr lang="en-US" sz="3200" dirty="0"/>
              <a:t> VIP ticket packages</a:t>
            </a:r>
          </a:p>
        </p:txBody>
      </p:sp>
    </p:spTree>
    <p:extLst>
      <p:ext uri="{BB962C8B-B14F-4D97-AF65-F5344CB8AC3E}">
        <p14:creationId xmlns:p14="http://schemas.microsoft.com/office/powerpoint/2010/main" val="4252707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4B44906-5D72-E940-968F-EFD26211B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9730239"/>
              </p:ext>
            </p:extLst>
          </p:nvPr>
        </p:nvGraphicFramePr>
        <p:xfrm>
          <a:off x="-1331258" y="878416"/>
          <a:ext cx="12925512" cy="6799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4DB5CCE-4149-794C-B807-14BD0070E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34" y="336176"/>
            <a:ext cx="9076765" cy="77993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Document Analysis Findings: VIP Ticket Packages</a:t>
            </a:r>
          </a:p>
        </p:txBody>
      </p:sp>
    </p:spTree>
    <p:extLst>
      <p:ext uri="{BB962C8B-B14F-4D97-AF65-F5344CB8AC3E}">
        <p14:creationId xmlns:p14="http://schemas.microsoft.com/office/powerpoint/2010/main" val="3328555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141A-AC80-D946-9AFD-7FD34544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Face-value Transparency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93D88-9992-9D41-A6BD-09B5ADF92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Only some ticket providers such as Ticketmaster were transparent in noting the face-value of tickets within the VIP package details.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 Keith Prowse website provides a package comparison tool which helps manage consumer expectations.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This pre-event focus is important within the context of managing expectations: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“Managing VIP expectations is an additional principle guiding the attributes employed by event managers throughout the duration of the event process”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(Jones and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Moital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2017 p125). </a:t>
            </a:r>
          </a:p>
        </p:txBody>
      </p:sp>
    </p:spTree>
    <p:extLst>
      <p:ext uri="{BB962C8B-B14F-4D97-AF65-F5344CB8AC3E}">
        <p14:creationId xmlns:p14="http://schemas.microsoft.com/office/powerpoint/2010/main" val="26115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FA3894-7003-9340-8FD1-4ED2AE01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81" y="980325"/>
            <a:ext cx="7764437" cy="51293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0BD4FF4-A8E1-514B-A92B-ADF61B9D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09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/>
              <a:t>Keith Prowse Package Comparison Tool:</a:t>
            </a:r>
            <a:br>
              <a:rPr lang="en-GB" dirty="0"/>
            </a:b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927892-58C2-E448-B4B8-81740BD316C0}"/>
              </a:ext>
            </a:extLst>
          </p:cNvPr>
          <p:cNvSpPr/>
          <p:nvPr/>
        </p:nvSpPr>
        <p:spPr bwMode="auto">
          <a:xfrm>
            <a:off x="3906982" y="843148"/>
            <a:ext cx="4685245" cy="64126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4CBC0F3-457A-9541-8F13-39EBF4815AC5}"/>
              </a:ext>
            </a:extLst>
          </p:cNvPr>
          <p:cNvSpPr/>
          <p:nvPr/>
        </p:nvSpPr>
        <p:spPr bwMode="auto">
          <a:xfrm>
            <a:off x="3958442" y="2043727"/>
            <a:ext cx="4685245" cy="64126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1F511C-45F8-754E-A98E-C605404CCB39}"/>
              </a:ext>
            </a:extLst>
          </p:cNvPr>
          <p:cNvSpPr/>
          <p:nvPr/>
        </p:nvSpPr>
        <p:spPr bwMode="auto">
          <a:xfrm>
            <a:off x="8324603" y="5462648"/>
            <a:ext cx="1539315" cy="4150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0EB0BF-47E2-DB4F-BC8C-4226063A7819}"/>
              </a:ext>
            </a:extLst>
          </p:cNvPr>
          <p:cNvSpPr/>
          <p:nvPr/>
        </p:nvSpPr>
        <p:spPr bwMode="auto">
          <a:xfrm>
            <a:off x="2099481" y="3895106"/>
            <a:ext cx="1807501" cy="3206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4BFC32-80D8-5443-A1B7-32B3BBF7D667}"/>
              </a:ext>
            </a:extLst>
          </p:cNvPr>
          <p:cNvSpPr/>
          <p:nvPr/>
        </p:nvSpPr>
        <p:spPr bwMode="auto">
          <a:xfrm>
            <a:off x="4068806" y="3895105"/>
            <a:ext cx="1807501" cy="30819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5C7875-4DDD-DC4A-8262-FE4F55E4357B}"/>
              </a:ext>
            </a:extLst>
          </p:cNvPr>
          <p:cNvSpPr/>
          <p:nvPr/>
        </p:nvSpPr>
        <p:spPr bwMode="auto">
          <a:xfrm>
            <a:off x="8146474" y="3016332"/>
            <a:ext cx="2054430" cy="232756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4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A35D26-1ADA-4C4E-94E7-EE43240EECDE}"/>
              </a:ext>
            </a:extLst>
          </p:cNvPr>
          <p:cNvGrpSpPr/>
          <p:nvPr/>
        </p:nvGrpSpPr>
        <p:grpSpPr>
          <a:xfrm>
            <a:off x="1131125" y="1373064"/>
            <a:ext cx="10110627" cy="4969992"/>
            <a:chOff x="1532964" y="1586194"/>
            <a:chExt cx="10110627" cy="49699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543CE6-1BE6-B442-AC46-809D84B23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2964" y="1586194"/>
              <a:ext cx="10110627" cy="49699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B0EAD3-C335-414A-9CA4-6315ACD56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1691" y="5276227"/>
              <a:ext cx="3111900" cy="1279959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5DE7534-5047-464E-A980-1AFEB6E9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b="1" dirty="0"/>
              <a:t>Interactive Seating Map example:</a:t>
            </a:r>
            <a:br>
              <a:rPr lang="en-GB" dirty="0"/>
            </a:b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66FC4C-5035-7340-BD2D-82924E70DC27}"/>
              </a:ext>
            </a:extLst>
          </p:cNvPr>
          <p:cNvSpPr/>
          <p:nvPr/>
        </p:nvSpPr>
        <p:spPr bwMode="auto">
          <a:xfrm>
            <a:off x="9559636" y="2755075"/>
            <a:ext cx="1056904" cy="8193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3F2A73-A650-F748-8CE0-87218CBD2D5A}"/>
              </a:ext>
            </a:extLst>
          </p:cNvPr>
          <p:cNvSpPr/>
          <p:nvPr/>
        </p:nvSpPr>
        <p:spPr bwMode="auto">
          <a:xfrm>
            <a:off x="9419771" y="3607173"/>
            <a:ext cx="1351148" cy="12799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F730CFD-4436-A140-8395-E73A171C1CC5}"/>
              </a:ext>
            </a:extLst>
          </p:cNvPr>
          <p:cNvSpPr/>
          <p:nvPr/>
        </p:nvSpPr>
        <p:spPr bwMode="auto">
          <a:xfrm>
            <a:off x="4655127" y="2458192"/>
            <a:ext cx="3016333" cy="199505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129896-4F68-FB4C-8BCE-58F8AFACBB17}"/>
              </a:ext>
            </a:extLst>
          </p:cNvPr>
          <p:cNvSpPr/>
          <p:nvPr/>
        </p:nvSpPr>
        <p:spPr bwMode="auto">
          <a:xfrm>
            <a:off x="4938155" y="4280799"/>
            <a:ext cx="1351148" cy="8193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627515-5584-AE4C-AAD9-21896B936584}"/>
              </a:ext>
            </a:extLst>
          </p:cNvPr>
          <p:cNvSpPr/>
          <p:nvPr/>
        </p:nvSpPr>
        <p:spPr bwMode="auto">
          <a:xfrm>
            <a:off x="1131125" y="3046020"/>
            <a:ext cx="2431472" cy="8193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49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28DE31-56CF-A641-BA62-E15232B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29" y="1389041"/>
            <a:ext cx="11731171" cy="984703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Seated or Standing Tickets, Memorabilia, Food &amp; Drink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E31BF-53CC-0143-B049-9785E6CA7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238" y="1780927"/>
            <a:ext cx="10412351" cy="4930320"/>
          </a:xfrm>
        </p:spPr>
        <p:txBody>
          <a:bodyPr>
            <a:noAutofit/>
          </a:bodyPr>
          <a:lstStyle/>
          <a:p>
            <a:r>
              <a:rPr lang="en-GB" dirty="0"/>
              <a:t>Out of 200 packages, 82% were seated tickets and 18% standing.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Memorabilia was included in 70% of packages.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Food was included in 40.5% of packages.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Drinks were included in 39% of packages.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901</Words>
  <Application>Microsoft Macintosh PowerPoint</Application>
  <PresentationFormat>Widescreen</PresentationFormat>
  <Paragraphs>95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 Contents  </vt:lpstr>
      <vt:lpstr>Research Background</vt:lpstr>
      <vt:lpstr>Research title</vt:lpstr>
      <vt:lpstr>Document Analysis Findings: VIP Ticket Packages</vt:lpstr>
      <vt:lpstr>Face-value Transparency </vt:lpstr>
      <vt:lpstr>Keith Prowse Package Comparison Tool: </vt:lpstr>
      <vt:lpstr>Interactive Seating Map example: </vt:lpstr>
      <vt:lpstr>Seated or Standing Tickets, Memorabilia, Food &amp; Drink    </vt:lpstr>
      <vt:lpstr>Precise Timings &amp;  Photo Opportunities  </vt:lpstr>
      <vt:lpstr>VIP Package Case Study</vt:lpstr>
      <vt:lpstr>(Ticketmaster, 2020)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Fry [jof36]</dc:creator>
  <cp:lastModifiedBy>Jonathan Fry [jof36]</cp:lastModifiedBy>
  <cp:revision>43</cp:revision>
  <dcterms:created xsi:type="dcterms:W3CDTF">2020-04-22T14:33:43Z</dcterms:created>
  <dcterms:modified xsi:type="dcterms:W3CDTF">2020-05-04T13:01:57Z</dcterms:modified>
</cp:coreProperties>
</file>