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8" r:id="rId8"/>
    <p:sldId id="259" r:id="rId9"/>
    <p:sldId id="260" r:id="rId10"/>
    <p:sldId id="261" r:id="rId11"/>
    <p:sldId id="262" r:id="rId12"/>
    <p:sldId id="263" r:id="rId13"/>
    <p:sldId id="264" r:id="rId14"/>
    <p:sldId id="265" r:id="rId15"/>
    <p:sldId id="266" r:id="rId16"/>
    <p:sldId id="269"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222" y="2322361"/>
            <a:ext cx="5218852" cy="1646302"/>
          </a:xfrm>
        </p:spPr>
        <p:txBody>
          <a:bodyPr/>
          <a:lstStyle/>
          <a:p>
            <a:pPr algn="l"/>
            <a:r>
              <a:rPr lang="en-GB" sz="2800" dirty="0"/>
              <a:t>United </a:t>
            </a:r>
            <a:r>
              <a:rPr lang="en-GB" sz="2800" dirty="0" smtClean="0"/>
              <a:t>We </a:t>
            </a:r>
            <a:r>
              <a:rPr lang="en-GB" sz="2800" dirty="0"/>
              <a:t>S</a:t>
            </a:r>
            <a:r>
              <a:rPr lang="en-GB" sz="2800" dirty="0" smtClean="0"/>
              <a:t>tand- </a:t>
            </a:r>
            <a:r>
              <a:rPr lang="en-GB" sz="2800" dirty="0"/>
              <a:t>A</a:t>
            </a:r>
            <a:r>
              <a:rPr lang="en-GB" sz="2800" dirty="0" smtClean="0"/>
              <a:t>n </a:t>
            </a:r>
            <a:r>
              <a:rPr lang="en-GB" sz="2800" dirty="0"/>
              <a:t>A</a:t>
            </a:r>
            <a:r>
              <a:rPr lang="en-GB" sz="2800" dirty="0" smtClean="0"/>
              <a:t>pproach </a:t>
            </a:r>
            <a:r>
              <a:rPr lang="en-GB" sz="2800" dirty="0"/>
              <a:t>to </a:t>
            </a:r>
            <a:r>
              <a:rPr lang="en-GB" sz="2800" dirty="0" smtClean="0"/>
              <a:t>Consolidating </a:t>
            </a:r>
            <a:r>
              <a:rPr lang="en-GB" sz="2800" dirty="0"/>
              <a:t>M</a:t>
            </a:r>
            <a:r>
              <a:rPr lang="en-GB" sz="2800" dirty="0" smtClean="0"/>
              <a:t>arine </a:t>
            </a:r>
            <a:r>
              <a:rPr lang="en-GB" sz="2800" dirty="0"/>
              <a:t>W</a:t>
            </a:r>
            <a:r>
              <a:rPr lang="en-GB" sz="2800" dirty="0" smtClean="0"/>
              <a:t>ildlife </a:t>
            </a:r>
            <a:r>
              <a:rPr lang="en-GB" sz="2800" dirty="0"/>
              <a:t>T</a:t>
            </a:r>
            <a:r>
              <a:rPr lang="en-GB" sz="2800" dirty="0" smtClean="0"/>
              <a:t>ourism </a:t>
            </a:r>
            <a:r>
              <a:rPr lang="en-GB" sz="2800" dirty="0"/>
              <a:t>C</a:t>
            </a:r>
            <a:r>
              <a:rPr lang="en-GB" sz="2800" dirty="0" smtClean="0"/>
              <a:t>odes </a:t>
            </a:r>
            <a:r>
              <a:rPr lang="en-GB" sz="2800" dirty="0"/>
              <a:t>of </a:t>
            </a:r>
            <a:r>
              <a:rPr lang="en-GB" sz="2800" dirty="0" smtClean="0"/>
              <a:t>Conduct </a:t>
            </a:r>
            <a:r>
              <a:rPr lang="en-GB" sz="2800" dirty="0"/>
              <a:t>in West </a:t>
            </a:r>
            <a:r>
              <a:rPr lang="en-GB" sz="2800" dirty="0" smtClean="0"/>
              <a:t>Wales</a:t>
            </a:r>
            <a:endParaRPr lang="en-GB" sz="2800" dirty="0"/>
          </a:p>
        </p:txBody>
      </p:sp>
      <p:sp>
        <p:nvSpPr>
          <p:cNvPr id="3" name="Subtitle 2"/>
          <p:cNvSpPr>
            <a:spLocks noGrp="1"/>
          </p:cNvSpPr>
          <p:nvPr>
            <p:ph type="subTitle" idx="1"/>
          </p:nvPr>
        </p:nvSpPr>
        <p:spPr>
          <a:xfrm>
            <a:off x="545255" y="4472532"/>
            <a:ext cx="5268193" cy="1476207"/>
          </a:xfrm>
        </p:spPr>
        <p:txBody>
          <a:bodyPr>
            <a:normAutofit/>
          </a:bodyPr>
          <a:lstStyle/>
          <a:p>
            <a:pPr algn="l"/>
            <a:r>
              <a:rPr lang="en-GB" dirty="0" smtClean="0"/>
              <a:t>Dr Jeanette Reis</a:t>
            </a:r>
          </a:p>
          <a:p>
            <a:pPr algn="l"/>
            <a:r>
              <a:rPr lang="en-GB" dirty="0"/>
              <a:t>Advances in Management and Innovation Conference 2020</a:t>
            </a:r>
          </a:p>
          <a:p>
            <a:pPr algn="l"/>
            <a:r>
              <a:rPr lang="en-GB" dirty="0"/>
              <a:t>13</a:t>
            </a:r>
            <a:r>
              <a:rPr lang="en-GB" baseline="30000" dirty="0"/>
              <a:t>th</a:t>
            </a:r>
            <a:r>
              <a:rPr lang="en-GB" dirty="0"/>
              <a:t> May 2020, Cardiff Metropolitan University</a:t>
            </a:r>
          </a:p>
          <a:p>
            <a:pPr algn="l"/>
            <a:endParaRPr lang="en-GB" dirty="0"/>
          </a:p>
        </p:txBody>
      </p:sp>
      <p:pic>
        <p:nvPicPr>
          <p:cNvPr id="8" name="Picture 7"/>
          <p:cNvPicPr>
            <a:picLocks noChangeAspect="1"/>
          </p:cNvPicPr>
          <p:nvPr/>
        </p:nvPicPr>
        <p:blipFill>
          <a:blip r:embed="rId2"/>
          <a:stretch>
            <a:fillRect/>
          </a:stretch>
        </p:blipFill>
        <p:spPr>
          <a:xfrm>
            <a:off x="5813448" y="2322361"/>
            <a:ext cx="5743266" cy="3626378"/>
          </a:xfrm>
          <a:prstGeom prst="rect">
            <a:avLst/>
          </a:prstGeom>
        </p:spPr>
      </p:pic>
      <p:sp>
        <p:nvSpPr>
          <p:cNvPr id="9" name="TextBox 8"/>
          <p:cNvSpPr txBox="1"/>
          <p:nvPr/>
        </p:nvSpPr>
        <p:spPr>
          <a:xfrm>
            <a:off x="8685081" y="5671740"/>
            <a:ext cx="2929007" cy="276999"/>
          </a:xfrm>
          <a:prstGeom prst="rect">
            <a:avLst/>
          </a:prstGeom>
          <a:noFill/>
        </p:spPr>
        <p:txBody>
          <a:bodyPr wrap="none" rtlCol="0">
            <a:spAutoFit/>
          </a:bodyPr>
          <a:lstStyle/>
          <a:p>
            <a:r>
              <a:rPr lang="en-GB" sz="1200" dirty="0" smtClean="0">
                <a:solidFill>
                  <a:schemeClr val="accent1">
                    <a:lumMod val="20000"/>
                    <a:lumOff val="80000"/>
                  </a:schemeClr>
                </a:solidFill>
              </a:rPr>
              <a:t>St </a:t>
            </a:r>
            <a:r>
              <a:rPr lang="en-GB" sz="1200" dirty="0" err="1" smtClean="0">
                <a:solidFill>
                  <a:schemeClr val="accent1">
                    <a:lumMod val="20000"/>
                    <a:lumOff val="80000"/>
                  </a:schemeClr>
                </a:solidFill>
              </a:rPr>
              <a:t>Davids</a:t>
            </a:r>
            <a:r>
              <a:rPr lang="en-GB" sz="1200" dirty="0" smtClean="0">
                <a:solidFill>
                  <a:schemeClr val="accent1">
                    <a:lumMod val="20000"/>
                    <a:lumOff val="80000"/>
                  </a:schemeClr>
                </a:solidFill>
              </a:rPr>
              <a:t> </a:t>
            </a:r>
            <a:r>
              <a:rPr lang="en-GB" sz="1200" dirty="0">
                <a:solidFill>
                  <a:schemeClr val="accent1">
                    <a:lumMod val="20000"/>
                    <a:lumOff val="80000"/>
                  </a:schemeClr>
                </a:solidFill>
              </a:rPr>
              <a:t>m</a:t>
            </a:r>
            <a:r>
              <a:rPr lang="en-GB" sz="1200" dirty="0" smtClean="0">
                <a:solidFill>
                  <a:schemeClr val="accent1">
                    <a:lumMod val="20000"/>
                    <a:lumOff val="80000"/>
                  </a:schemeClr>
                </a:solidFill>
              </a:rPr>
              <a:t>arine wildlife tour operators</a:t>
            </a:r>
            <a:endParaRPr lang="en-GB" sz="1200" dirty="0">
              <a:solidFill>
                <a:schemeClr val="accent1">
                  <a:lumMod val="20000"/>
                  <a:lumOff val="80000"/>
                </a:schemeClr>
              </a:solidFill>
            </a:endParaRPr>
          </a:p>
        </p:txBody>
      </p:sp>
      <p:pic>
        <p:nvPicPr>
          <p:cNvPr id="11" name="Picture 10"/>
          <p:cNvPicPr>
            <a:picLocks noChangeAspect="1"/>
          </p:cNvPicPr>
          <p:nvPr/>
        </p:nvPicPr>
        <p:blipFill>
          <a:blip r:embed="rId3"/>
          <a:stretch>
            <a:fillRect/>
          </a:stretch>
        </p:blipFill>
        <p:spPr>
          <a:xfrm>
            <a:off x="3876822" y="500951"/>
            <a:ext cx="3648352" cy="1248230"/>
          </a:xfrm>
          <a:prstGeom prst="rect">
            <a:avLst/>
          </a:prstGeom>
        </p:spPr>
      </p:pic>
    </p:spTree>
    <p:extLst>
      <p:ext uri="{BB962C8B-B14F-4D97-AF65-F5344CB8AC3E}">
        <p14:creationId xmlns:p14="http://schemas.microsoft.com/office/powerpoint/2010/main" val="97807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Synthesis- So What?</a:t>
            </a:r>
            <a:endParaRPr lang="en-GB" dirty="0"/>
          </a:p>
        </p:txBody>
      </p:sp>
      <p:sp>
        <p:nvSpPr>
          <p:cNvPr id="3" name="Content Placeholder 2"/>
          <p:cNvSpPr>
            <a:spLocks noGrp="1"/>
          </p:cNvSpPr>
          <p:nvPr>
            <p:ph idx="1"/>
          </p:nvPr>
        </p:nvSpPr>
        <p:spPr>
          <a:xfrm>
            <a:off x="277707" y="1449496"/>
            <a:ext cx="4754880" cy="3880773"/>
          </a:xfrm>
        </p:spPr>
        <p:txBody>
          <a:bodyPr/>
          <a:lstStyle/>
          <a:p>
            <a:r>
              <a:rPr lang="en-GB" dirty="0"/>
              <a:t>Using this approach, the number of recommended management measures has been </a:t>
            </a:r>
            <a:r>
              <a:rPr lang="en-GB" dirty="0">
                <a:solidFill>
                  <a:srgbClr val="FF0000"/>
                </a:solidFill>
              </a:rPr>
              <a:t>reduced from 37 to 12 </a:t>
            </a:r>
            <a:r>
              <a:rPr lang="en-GB" dirty="0"/>
              <a:t>and clarity around </a:t>
            </a:r>
            <a:r>
              <a:rPr lang="en-GB" dirty="0">
                <a:solidFill>
                  <a:srgbClr val="FF0000"/>
                </a:solidFill>
              </a:rPr>
              <a:t>best practice </a:t>
            </a:r>
            <a:r>
              <a:rPr lang="en-GB" dirty="0"/>
              <a:t>for approach speed, distance, stay time and maximum number of boats has been provided. </a:t>
            </a:r>
            <a:endParaRPr lang="en-GB" dirty="0" smtClean="0"/>
          </a:p>
          <a:p>
            <a:r>
              <a:rPr lang="en-GB" dirty="0" smtClean="0"/>
              <a:t>This </a:t>
            </a:r>
            <a:r>
              <a:rPr lang="en-GB" dirty="0"/>
              <a:t>is much </a:t>
            </a:r>
            <a:r>
              <a:rPr lang="en-GB" dirty="0">
                <a:solidFill>
                  <a:srgbClr val="0070C0"/>
                </a:solidFill>
              </a:rPr>
              <a:t>more </a:t>
            </a:r>
            <a:r>
              <a:rPr lang="en-GB" smtClean="0">
                <a:solidFill>
                  <a:srgbClr val="0070C0"/>
                </a:solidFill>
              </a:rPr>
              <a:t>mangeable </a:t>
            </a:r>
            <a:r>
              <a:rPr lang="en-GB" dirty="0"/>
              <a:t>for boat operators and more likely to be adhered to.</a:t>
            </a:r>
          </a:p>
          <a:p>
            <a:endParaRPr lang="en-GB" dirty="0"/>
          </a:p>
        </p:txBody>
      </p:sp>
      <p:pic>
        <p:nvPicPr>
          <p:cNvPr id="4" name="Picture 2" descr="Image result for whale watch tourism gone w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693" y="1606034"/>
            <a:ext cx="5825067"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62507" y="5022334"/>
            <a:ext cx="6096000" cy="461665"/>
          </a:xfrm>
          <a:prstGeom prst="rect">
            <a:avLst/>
          </a:prstGeom>
        </p:spPr>
        <p:txBody>
          <a:bodyPr>
            <a:spAutoFit/>
          </a:bodyPr>
          <a:lstStyle/>
          <a:p>
            <a:r>
              <a:rPr lang="en-GB" sz="1200" i="1" dirty="0"/>
              <a:t>https://www.visitfrasercoast.com/Detail/ID/Remote-Fraser-Island-Experience-and-Whale-Watch-Encounter-Tasman-Venture</a:t>
            </a:r>
            <a:endParaRPr lang="en-GB" sz="1200" i="1" dirty="0"/>
          </a:p>
        </p:txBody>
      </p:sp>
      <p:sp>
        <p:nvSpPr>
          <p:cNvPr id="6" name="Rectangle 5"/>
          <p:cNvSpPr/>
          <p:nvPr/>
        </p:nvSpPr>
        <p:spPr>
          <a:xfrm>
            <a:off x="5857947" y="1745734"/>
            <a:ext cx="1668214" cy="369332"/>
          </a:xfrm>
          <a:prstGeom prst="rect">
            <a:avLst/>
          </a:prstGeom>
        </p:spPr>
        <p:txBody>
          <a:bodyPr wrap="none">
            <a:spAutoFit/>
          </a:bodyPr>
          <a:lstStyle/>
          <a:p>
            <a:r>
              <a:rPr lang="en-GB" dirty="0"/>
              <a:t>“No Touching”</a:t>
            </a:r>
          </a:p>
        </p:txBody>
      </p:sp>
    </p:spTree>
    <p:extLst>
      <p:ext uri="{BB962C8B-B14F-4D97-AF65-F5344CB8AC3E}">
        <p14:creationId xmlns:p14="http://schemas.microsoft.com/office/powerpoint/2010/main" val="304390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a:t>
            </a:r>
            <a:endParaRPr lang="en-GB" dirty="0"/>
          </a:p>
        </p:txBody>
      </p:sp>
      <p:sp>
        <p:nvSpPr>
          <p:cNvPr id="3" name="Content Placeholder 2"/>
          <p:cNvSpPr>
            <a:spLocks noGrp="1"/>
          </p:cNvSpPr>
          <p:nvPr>
            <p:ph idx="1"/>
          </p:nvPr>
        </p:nvSpPr>
        <p:spPr>
          <a:xfrm>
            <a:off x="602827" y="1524848"/>
            <a:ext cx="8596668" cy="3880773"/>
          </a:xfrm>
        </p:spPr>
        <p:txBody>
          <a:bodyPr/>
          <a:lstStyle/>
          <a:p>
            <a:r>
              <a:rPr lang="en-GB" dirty="0"/>
              <a:t>As an early piece of research, it is recognised that there are a number of shortcomings. </a:t>
            </a:r>
            <a:endParaRPr lang="en-GB" dirty="0" smtClean="0"/>
          </a:p>
          <a:p>
            <a:r>
              <a:rPr lang="en-GB" dirty="0" smtClean="0"/>
              <a:t>Firstly</a:t>
            </a:r>
            <a:r>
              <a:rPr lang="en-GB" dirty="0"/>
              <a:t>, the research was fairly simplistic and relied on subjective interpretation of a relatively limited sample size. </a:t>
            </a:r>
            <a:endParaRPr lang="en-GB" dirty="0" smtClean="0"/>
          </a:p>
          <a:p>
            <a:r>
              <a:rPr lang="en-GB" dirty="0" smtClean="0"/>
              <a:t>Secondly</a:t>
            </a:r>
            <a:r>
              <a:rPr lang="en-GB" dirty="0"/>
              <a:t>, some of the sources of literature were dated and therefore might be redundant, and thirdly, </a:t>
            </a:r>
            <a:endParaRPr lang="en-GB" dirty="0" smtClean="0"/>
          </a:p>
          <a:p>
            <a:r>
              <a:rPr lang="en-GB" dirty="0" smtClean="0"/>
              <a:t>Reports </a:t>
            </a:r>
            <a:r>
              <a:rPr lang="en-GB" dirty="0"/>
              <a:t>were multi-lingual and so could have been </a:t>
            </a:r>
            <a:r>
              <a:rPr lang="en-GB" dirty="0" err="1"/>
              <a:t>mis</a:t>
            </a:r>
            <a:r>
              <a:rPr lang="en-GB" dirty="0"/>
              <a:t>-interpreted. </a:t>
            </a:r>
            <a:endParaRPr lang="en-GB" dirty="0" smtClean="0"/>
          </a:p>
          <a:p>
            <a:r>
              <a:rPr lang="en-GB" dirty="0" smtClean="0"/>
              <a:t>It </a:t>
            </a:r>
            <a:r>
              <a:rPr lang="en-GB" dirty="0"/>
              <a:t>is also possible that codes of conduct were missed if they were only available in hard copy.  </a:t>
            </a:r>
          </a:p>
          <a:p>
            <a:endParaRPr lang="en-GB" dirty="0"/>
          </a:p>
        </p:txBody>
      </p:sp>
      <p:sp>
        <p:nvSpPr>
          <p:cNvPr id="5" name="Rectangle 4"/>
          <p:cNvSpPr/>
          <p:nvPr/>
        </p:nvSpPr>
        <p:spPr>
          <a:xfrm>
            <a:off x="518778" y="4830735"/>
            <a:ext cx="8913780" cy="923330"/>
          </a:xfrm>
          <a:prstGeom prst="rect">
            <a:avLst/>
          </a:prstGeom>
          <a:solidFill>
            <a:schemeClr val="bg1">
              <a:lumMod val="95000"/>
            </a:schemeClr>
          </a:solidFill>
          <a:ln>
            <a:solidFill>
              <a:srgbClr val="002060"/>
            </a:solidFill>
          </a:ln>
        </p:spPr>
        <p:txBody>
          <a:bodyPr wrap="square">
            <a:spAutoFit/>
          </a:bodyPr>
          <a:lstStyle/>
          <a:p>
            <a:pPr algn="ctr"/>
            <a:r>
              <a:rPr lang="en-GB" b="1" dirty="0" smtClean="0">
                <a:solidFill>
                  <a:srgbClr val="0070C0"/>
                </a:solidFill>
              </a:rPr>
              <a:t>Codes of Conduct </a:t>
            </a:r>
            <a:r>
              <a:rPr lang="en-GB" b="1" dirty="0">
                <a:solidFill>
                  <a:srgbClr val="0070C0"/>
                </a:solidFill>
              </a:rPr>
              <a:t>have a vital role to play in reducing the </a:t>
            </a:r>
            <a:r>
              <a:rPr lang="en-GB" b="1" dirty="0" smtClean="0">
                <a:solidFill>
                  <a:srgbClr val="0070C0"/>
                </a:solidFill>
              </a:rPr>
              <a:t>negative </a:t>
            </a:r>
            <a:r>
              <a:rPr lang="en-GB" b="1" dirty="0">
                <a:solidFill>
                  <a:srgbClr val="0070C0"/>
                </a:solidFill>
              </a:rPr>
              <a:t>impact of </a:t>
            </a:r>
            <a:r>
              <a:rPr lang="en-GB" b="1" dirty="0">
                <a:solidFill>
                  <a:srgbClr val="0070C0"/>
                </a:solidFill>
              </a:rPr>
              <a:t>marine wildlife tourism and sustaining the industry for future generations</a:t>
            </a:r>
            <a:r>
              <a:rPr lang="en-GB" b="1" dirty="0" smtClean="0">
                <a:solidFill>
                  <a:srgbClr val="0070C0"/>
                </a:solidFill>
              </a:rPr>
              <a:t>. </a:t>
            </a:r>
            <a:endParaRPr lang="en-GB" b="1" dirty="0" smtClean="0">
              <a:solidFill>
                <a:srgbClr val="0070C0"/>
              </a:solidFill>
            </a:endParaRPr>
          </a:p>
          <a:p>
            <a:pPr algn="ctr"/>
            <a:r>
              <a:rPr lang="en-GB" b="1" dirty="0" smtClean="0">
                <a:solidFill>
                  <a:srgbClr val="0070C0"/>
                </a:solidFill>
              </a:rPr>
              <a:t>  </a:t>
            </a:r>
            <a:endParaRPr lang="en-GB" b="1" dirty="0">
              <a:solidFill>
                <a:srgbClr val="0070C0"/>
              </a:solidFill>
            </a:endParaRPr>
          </a:p>
        </p:txBody>
      </p:sp>
    </p:spTree>
    <p:extLst>
      <p:ext uri="{BB962C8B-B14F-4D97-AF65-F5344CB8AC3E}">
        <p14:creationId xmlns:p14="http://schemas.microsoft.com/office/powerpoint/2010/main" val="91454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Next?</a:t>
            </a:r>
            <a:endParaRPr lang="en-GB" dirty="0"/>
          </a:p>
        </p:txBody>
      </p:sp>
      <p:sp>
        <p:nvSpPr>
          <p:cNvPr id="3" name="Content Placeholder 2"/>
          <p:cNvSpPr>
            <a:spLocks noGrp="1"/>
          </p:cNvSpPr>
          <p:nvPr>
            <p:ph idx="1"/>
          </p:nvPr>
        </p:nvSpPr>
        <p:spPr>
          <a:xfrm>
            <a:off x="677334" y="1571309"/>
            <a:ext cx="8596668" cy="3880773"/>
          </a:xfrm>
        </p:spPr>
        <p:txBody>
          <a:bodyPr>
            <a:normAutofit/>
          </a:bodyPr>
          <a:lstStyle/>
          <a:p>
            <a:r>
              <a:rPr lang="en-GB" dirty="0"/>
              <a:t>It is accepted that even if codes are streamlined, they still need to be </a:t>
            </a:r>
            <a:r>
              <a:rPr lang="en-GB" dirty="0">
                <a:solidFill>
                  <a:srgbClr val="0070C0"/>
                </a:solidFill>
              </a:rPr>
              <a:t>supplemented by local education and training activities</a:t>
            </a:r>
            <a:r>
              <a:rPr lang="en-GB" dirty="0"/>
              <a:t>, not only for commercial boat operators, but also </a:t>
            </a:r>
            <a:r>
              <a:rPr lang="en-GB" dirty="0" smtClean="0"/>
              <a:t>for </a:t>
            </a:r>
            <a:r>
              <a:rPr lang="en-GB" dirty="0"/>
              <a:t>recreational boat owners. </a:t>
            </a:r>
            <a:endParaRPr lang="en-GB" dirty="0" smtClean="0"/>
          </a:p>
          <a:p>
            <a:r>
              <a:rPr lang="en-GB" dirty="0" smtClean="0"/>
              <a:t>Furthermore</a:t>
            </a:r>
            <a:r>
              <a:rPr lang="en-GB" dirty="0"/>
              <a:t>, while codes of conduct are fundamentally voluntary in nature, their effectiveness relies on </a:t>
            </a:r>
            <a:r>
              <a:rPr lang="en-GB" dirty="0">
                <a:solidFill>
                  <a:srgbClr val="0070C0"/>
                </a:solidFill>
              </a:rPr>
              <a:t>clear links to existing wildlife legislation </a:t>
            </a:r>
            <a:r>
              <a:rPr lang="en-GB" dirty="0"/>
              <a:t>and </a:t>
            </a:r>
            <a:r>
              <a:rPr lang="en-GB" dirty="0">
                <a:solidFill>
                  <a:srgbClr val="0070C0"/>
                </a:solidFill>
              </a:rPr>
              <a:t>recognition and adoption by statutory agencies </a:t>
            </a:r>
            <a:r>
              <a:rPr lang="en-GB" dirty="0"/>
              <a:t>with a monitoring role. </a:t>
            </a:r>
            <a:endParaRPr lang="en-GB" dirty="0" smtClean="0"/>
          </a:p>
          <a:p>
            <a:r>
              <a:rPr lang="en-GB" dirty="0" smtClean="0"/>
              <a:t>Further </a:t>
            </a:r>
            <a:r>
              <a:rPr lang="en-GB" dirty="0"/>
              <a:t>research is required to </a:t>
            </a:r>
            <a:r>
              <a:rPr lang="en-GB" dirty="0" smtClean="0"/>
              <a:t>explore factors (</a:t>
            </a:r>
            <a:r>
              <a:rPr lang="en-GB" dirty="0" err="1" smtClean="0"/>
              <a:t>eg</a:t>
            </a:r>
            <a:r>
              <a:rPr lang="en-GB" dirty="0" smtClean="0"/>
              <a:t>. level of knowledge, payment, accreditation schemes etc.) </a:t>
            </a:r>
            <a:r>
              <a:rPr lang="en-GB" dirty="0"/>
              <a:t>that might </a:t>
            </a:r>
            <a:r>
              <a:rPr lang="en-GB" dirty="0" smtClean="0"/>
              <a:t>positively influence </a:t>
            </a:r>
            <a:r>
              <a:rPr lang="en-GB" dirty="0"/>
              <a:t>adoption of </a:t>
            </a:r>
            <a:r>
              <a:rPr lang="en-GB" dirty="0" smtClean="0"/>
              <a:t>codes. Ideally this would be undertaken jointly with statutory agencies.</a:t>
            </a:r>
            <a:endParaRPr lang="en-GB" dirty="0"/>
          </a:p>
          <a:p>
            <a:endParaRPr lang="en-GB" dirty="0"/>
          </a:p>
        </p:txBody>
      </p:sp>
    </p:spTree>
    <p:extLst>
      <p:ext uri="{BB962C8B-B14F-4D97-AF65-F5344CB8AC3E}">
        <p14:creationId xmlns:p14="http://schemas.microsoft.com/office/powerpoint/2010/main" val="147296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432" y="1266678"/>
            <a:ext cx="8596668" cy="1320800"/>
          </a:xfrm>
        </p:spPr>
        <p:txBody>
          <a:bodyPr/>
          <a:lstStyle/>
          <a:p>
            <a:pPr algn="ctr"/>
            <a:r>
              <a:rPr lang="en-GB" dirty="0" smtClean="0"/>
              <a:t>Thank you for your attention. </a:t>
            </a:r>
            <a:br>
              <a:rPr lang="en-GB" dirty="0" smtClean="0"/>
            </a:br>
            <a:r>
              <a:rPr lang="en-GB" dirty="0" smtClean="0"/>
              <a:t>Any questions?</a:t>
            </a:r>
            <a:endParaRPr lang="en-GB" dirty="0"/>
          </a:p>
        </p:txBody>
      </p:sp>
      <p:pic>
        <p:nvPicPr>
          <p:cNvPr id="4" name="Picture 3"/>
          <p:cNvPicPr/>
          <p:nvPr/>
        </p:nvPicPr>
        <p:blipFill>
          <a:blip r:embed="rId2"/>
          <a:stretch>
            <a:fillRect/>
          </a:stretch>
        </p:blipFill>
        <p:spPr>
          <a:xfrm>
            <a:off x="1286932" y="2465493"/>
            <a:ext cx="8116193" cy="3789597"/>
          </a:xfrm>
          <a:prstGeom prst="rect">
            <a:avLst/>
          </a:prstGeom>
        </p:spPr>
      </p:pic>
      <p:sp>
        <p:nvSpPr>
          <p:cNvPr id="3" name="Content Placeholder 2"/>
          <p:cNvSpPr>
            <a:spLocks noGrp="1"/>
          </p:cNvSpPr>
          <p:nvPr>
            <p:ph idx="1"/>
          </p:nvPr>
        </p:nvSpPr>
        <p:spPr>
          <a:xfrm>
            <a:off x="1016432" y="5897563"/>
            <a:ext cx="8179326" cy="438232"/>
          </a:xfrm>
          <a:solidFill>
            <a:schemeClr val="bg1"/>
          </a:solidFill>
        </p:spPr>
        <p:txBody>
          <a:bodyPr>
            <a:noAutofit/>
          </a:bodyPr>
          <a:lstStyle/>
          <a:p>
            <a:pPr marL="0" indent="0" algn="ctr">
              <a:buNone/>
            </a:pPr>
            <a:r>
              <a:rPr lang="en-GB" sz="2000" dirty="0" smtClean="0">
                <a:solidFill>
                  <a:schemeClr val="tx1">
                    <a:lumMod val="50000"/>
                    <a:lumOff val="50000"/>
                  </a:schemeClr>
                </a:solidFill>
              </a:rPr>
              <a:t>Dr Jeanette Reis, Cardiff Metropolitan University</a:t>
            </a:r>
          </a:p>
          <a:p>
            <a:pPr marL="0" indent="0" algn="ctr">
              <a:buNone/>
            </a:pPr>
            <a:r>
              <a:rPr lang="en-GB" sz="2000" dirty="0" smtClean="0">
                <a:solidFill>
                  <a:schemeClr val="tx1">
                    <a:lumMod val="50000"/>
                    <a:lumOff val="50000"/>
                  </a:schemeClr>
                </a:solidFill>
              </a:rPr>
              <a:t>JReis@cardiffmet.ac.uk</a:t>
            </a:r>
            <a:endParaRPr lang="en-GB" sz="2000" dirty="0">
              <a:solidFill>
                <a:schemeClr val="tx1">
                  <a:lumMod val="50000"/>
                  <a:lumOff val="50000"/>
                </a:schemeClr>
              </a:solidFill>
            </a:endParaRPr>
          </a:p>
        </p:txBody>
      </p:sp>
      <p:pic>
        <p:nvPicPr>
          <p:cNvPr id="5" name="Picture 4"/>
          <p:cNvPicPr>
            <a:picLocks noChangeAspect="1"/>
          </p:cNvPicPr>
          <p:nvPr/>
        </p:nvPicPr>
        <p:blipFill>
          <a:blip r:embed="rId3"/>
          <a:stretch>
            <a:fillRect/>
          </a:stretch>
        </p:blipFill>
        <p:spPr>
          <a:xfrm>
            <a:off x="2826955" y="0"/>
            <a:ext cx="4481981" cy="1384763"/>
          </a:xfrm>
          <a:prstGeom prst="rect">
            <a:avLst/>
          </a:prstGeom>
        </p:spPr>
      </p:pic>
    </p:spTree>
    <p:extLst>
      <p:ext uri="{BB962C8B-B14F-4D97-AF65-F5344CB8AC3E}">
        <p14:creationId xmlns:p14="http://schemas.microsoft.com/office/powerpoint/2010/main" val="165070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4" y="88053"/>
            <a:ext cx="8596668" cy="1320800"/>
          </a:xfrm>
        </p:spPr>
        <p:txBody>
          <a:bodyPr/>
          <a:lstStyle/>
          <a:p>
            <a:r>
              <a:rPr lang="en-GB" dirty="0" smtClean="0"/>
              <a:t>References</a:t>
            </a:r>
            <a:endParaRPr lang="en-GB" dirty="0"/>
          </a:p>
        </p:txBody>
      </p:sp>
      <p:sp>
        <p:nvSpPr>
          <p:cNvPr id="3" name="Content Placeholder 2"/>
          <p:cNvSpPr>
            <a:spLocks noGrp="1"/>
          </p:cNvSpPr>
          <p:nvPr>
            <p:ph idx="1"/>
          </p:nvPr>
        </p:nvSpPr>
        <p:spPr>
          <a:xfrm>
            <a:off x="257387" y="717973"/>
            <a:ext cx="11060853" cy="5960534"/>
          </a:xfrm>
        </p:spPr>
        <p:txBody>
          <a:bodyPr>
            <a:noAutofit/>
          </a:bodyPr>
          <a:lstStyle/>
          <a:p>
            <a:pPr marL="0" indent="0">
              <a:spcBef>
                <a:spcPts val="0"/>
              </a:spcBef>
            </a:pPr>
            <a:r>
              <a:rPr lang="en-GB" sz="1200" dirty="0"/>
              <a:t>Cisneros-</a:t>
            </a:r>
            <a:r>
              <a:rPr lang="en-GB" sz="1200" dirty="0" err="1"/>
              <a:t>Montemayor</a:t>
            </a:r>
            <a:r>
              <a:rPr lang="en-GB" sz="1200" dirty="0"/>
              <a:t>, A., </a:t>
            </a:r>
            <a:r>
              <a:rPr lang="en-GB" sz="1200" dirty="0" err="1"/>
              <a:t>Sumaila</a:t>
            </a:r>
            <a:r>
              <a:rPr lang="en-GB" sz="1200" dirty="0"/>
              <a:t>, U., </a:t>
            </a:r>
            <a:r>
              <a:rPr lang="en-GB" sz="1200" dirty="0" err="1"/>
              <a:t>Kaschner</a:t>
            </a:r>
            <a:r>
              <a:rPr lang="en-GB" sz="1200" dirty="0"/>
              <a:t>, K. and </a:t>
            </a:r>
            <a:r>
              <a:rPr lang="en-GB" sz="1200" dirty="0" err="1"/>
              <a:t>Pauly</a:t>
            </a:r>
            <a:r>
              <a:rPr lang="en-GB" sz="1200" dirty="0"/>
              <a:t>, D. (2010) The Global Potential for Whale Watching. Marine Policy, 34(6), pp.1273-1278.</a:t>
            </a:r>
          </a:p>
          <a:p>
            <a:pPr marL="0" indent="0">
              <a:spcBef>
                <a:spcPts val="0"/>
              </a:spcBef>
            </a:pPr>
            <a:r>
              <a:rPr lang="en-GB" sz="1200" dirty="0" err="1"/>
              <a:t>Gjerdalen</a:t>
            </a:r>
            <a:r>
              <a:rPr lang="en-GB" sz="1200" dirty="0"/>
              <a:t>, G. &amp; Williams, P.W. (2000). An Evaluation of the Utility of a Whale Watching Code of Conduct. Tourism &amp; Recreation Research. 25 (2), pp 27-36.</a:t>
            </a:r>
          </a:p>
          <a:p>
            <a:pPr marL="0" indent="0">
              <a:spcBef>
                <a:spcPts val="0"/>
              </a:spcBef>
            </a:pPr>
            <a:r>
              <a:rPr lang="en-GB" sz="1200" dirty="0"/>
              <a:t>Hammond, P., Berggren, P., </a:t>
            </a:r>
            <a:r>
              <a:rPr lang="en-GB" sz="1200" dirty="0" err="1"/>
              <a:t>Benke</a:t>
            </a:r>
            <a:r>
              <a:rPr lang="en-GB" sz="1200" dirty="0"/>
              <a:t>, H., </a:t>
            </a:r>
            <a:r>
              <a:rPr lang="en-GB" sz="1200" dirty="0" err="1"/>
              <a:t>Borchers</a:t>
            </a:r>
            <a:r>
              <a:rPr lang="en-GB" sz="1200" dirty="0"/>
              <a:t>, D., Collet, A., </a:t>
            </a:r>
            <a:r>
              <a:rPr lang="en-GB" sz="1200" dirty="0" err="1"/>
              <a:t>Heide</a:t>
            </a:r>
            <a:r>
              <a:rPr lang="en-GB" sz="1200" dirty="0"/>
              <a:t>-Jorgensen, M. and </a:t>
            </a:r>
            <a:r>
              <a:rPr lang="en-GB" sz="1200" dirty="0" err="1"/>
              <a:t>Oien</a:t>
            </a:r>
            <a:r>
              <a:rPr lang="en-GB" sz="1200" dirty="0"/>
              <a:t>, N. (2002) Abundance of Harbour Porpoise and Other </a:t>
            </a:r>
            <a:r>
              <a:rPr lang="en-GB" sz="1200" dirty="0" err="1"/>
              <a:t>Cetacenas</a:t>
            </a:r>
            <a:r>
              <a:rPr lang="en-GB" sz="1200" dirty="0"/>
              <a:t> in the North Sea and Adjacent Waters. Journal of Applied Ecology, 39, pp361-376. </a:t>
            </a:r>
          </a:p>
          <a:p>
            <a:pPr marL="0" indent="0">
              <a:spcBef>
                <a:spcPts val="0"/>
              </a:spcBef>
            </a:pPr>
            <a:r>
              <a:rPr lang="en-GB" sz="1200" dirty="0"/>
              <a:t>Hammond, P., Macleod, K., Berggren, P., </a:t>
            </a:r>
            <a:r>
              <a:rPr lang="en-GB" sz="1200" dirty="0" err="1"/>
              <a:t>Borchers</a:t>
            </a:r>
            <a:r>
              <a:rPr lang="en-GB" sz="1200" dirty="0"/>
              <a:t>, D., Burt, L., </a:t>
            </a:r>
            <a:r>
              <a:rPr lang="en-GB" sz="1200" dirty="0" err="1"/>
              <a:t>Cañadas</a:t>
            </a:r>
            <a:r>
              <a:rPr lang="en-GB" sz="1200" dirty="0"/>
              <a:t>, A., </a:t>
            </a:r>
            <a:r>
              <a:rPr lang="en-GB" sz="1200" dirty="0" err="1"/>
              <a:t>Desportes</a:t>
            </a:r>
            <a:r>
              <a:rPr lang="en-GB" sz="1200" dirty="0"/>
              <a:t>, G., Donovan, G., Gilles, A., Gillespie, D., Gordon, J., </a:t>
            </a:r>
            <a:r>
              <a:rPr lang="en-GB" sz="1200" dirty="0" err="1"/>
              <a:t>Hiby</a:t>
            </a:r>
            <a:r>
              <a:rPr lang="en-GB" sz="1200" dirty="0"/>
              <a:t>, L., </a:t>
            </a:r>
            <a:r>
              <a:rPr lang="en-GB" sz="1200" dirty="0" err="1"/>
              <a:t>Kuklik</a:t>
            </a:r>
            <a:r>
              <a:rPr lang="en-GB" sz="1200" dirty="0"/>
              <a:t>, I., Leaper, R., </a:t>
            </a:r>
            <a:r>
              <a:rPr lang="en-GB" sz="1200" dirty="0" err="1"/>
              <a:t>Lehnert</a:t>
            </a:r>
            <a:r>
              <a:rPr lang="en-GB" sz="1200" dirty="0"/>
              <a:t>, K., Leopold, M., Lovell, P., </a:t>
            </a:r>
            <a:r>
              <a:rPr lang="en-GB" sz="1200" dirty="0" err="1"/>
              <a:t>Øien</a:t>
            </a:r>
            <a:r>
              <a:rPr lang="en-GB" sz="1200" dirty="0"/>
              <a:t>, N., Paxton, C., </a:t>
            </a:r>
            <a:r>
              <a:rPr lang="en-GB" sz="1200" dirty="0" err="1"/>
              <a:t>Ridoux</a:t>
            </a:r>
            <a:r>
              <a:rPr lang="en-GB" sz="1200" dirty="0"/>
              <a:t>, V., Rogan, E., Samarra, F., </a:t>
            </a:r>
            <a:r>
              <a:rPr lang="en-GB" sz="1200" dirty="0" err="1"/>
              <a:t>Scheidat</a:t>
            </a:r>
            <a:r>
              <a:rPr lang="en-GB" sz="1200" dirty="0"/>
              <a:t>, M., </a:t>
            </a:r>
            <a:r>
              <a:rPr lang="en-GB" sz="1200" dirty="0" err="1"/>
              <a:t>Sequeira</a:t>
            </a:r>
            <a:r>
              <a:rPr lang="en-GB" sz="1200" dirty="0"/>
              <a:t>, M., Siebert, U., </a:t>
            </a:r>
            <a:r>
              <a:rPr lang="en-GB" sz="1200" dirty="0" err="1"/>
              <a:t>Skov</a:t>
            </a:r>
            <a:r>
              <a:rPr lang="en-GB" sz="1200" dirty="0"/>
              <a:t>, H., Swift, R., Tasker, M., </a:t>
            </a:r>
            <a:r>
              <a:rPr lang="en-GB" sz="1200" dirty="0" err="1"/>
              <a:t>Teilmann</a:t>
            </a:r>
            <a:r>
              <a:rPr lang="en-GB" sz="1200" dirty="0"/>
              <a:t>, J., Van </a:t>
            </a:r>
            <a:r>
              <a:rPr lang="en-GB" sz="1200" dirty="0" err="1"/>
              <a:t>Canneyt</a:t>
            </a:r>
            <a:r>
              <a:rPr lang="en-GB" sz="1200" dirty="0"/>
              <a:t>, O. and Vázquez, J. (2013). Cetacean Abundance and Distribution in European Atlantic Shelf Waters to Inform Conservation and Management. Biological Conservation, 164, pp.107-122.</a:t>
            </a:r>
          </a:p>
          <a:p>
            <a:pPr marL="0" indent="0">
              <a:spcBef>
                <a:spcPts val="0"/>
              </a:spcBef>
            </a:pPr>
            <a:r>
              <a:rPr lang="en-GB" sz="1200" dirty="0"/>
              <a:t>JNCC (1) (2013) Third Report by the United Kingdom under Article 17 on the Implementation of the Directive from January 2007 to December 2012 Conservation Status Assessment for S2027 </a:t>
            </a:r>
            <a:r>
              <a:rPr lang="en-GB" sz="1200" dirty="0" err="1"/>
              <a:t>Minke</a:t>
            </a:r>
            <a:r>
              <a:rPr lang="en-GB" sz="1200" dirty="0"/>
              <a:t> Whale (</a:t>
            </a:r>
            <a:r>
              <a:rPr lang="en-GB" sz="1200" dirty="0" err="1"/>
              <a:t>Balaenoptera</a:t>
            </a:r>
            <a:r>
              <a:rPr lang="en-GB" sz="1200" dirty="0"/>
              <a:t> </a:t>
            </a:r>
            <a:r>
              <a:rPr lang="en-GB" sz="1200" dirty="0" err="1"/>
              <a:t>Acutorostrata</a:t>
            </a:r>
            <a:r>
              <a:rPr lang="en-GB" sz="1200" dirty="0"/>
              <a:t>). Joint Nature Conservancy Council.</a:t>
            </a:r>
          </a:p>
          <a:p>
            <a:pPr marL="0" indent="0">
              <a:spcBef>
                <a:spcPts val="0"/>
              </a:spcBef>
            </a:pPr>
            <a:r>
              <a:rPr lang="en-GB" sz="1200" dirty="0"/>
              <a:t>JNCC(2) (2013) Third Report by the United Kingdom under Article 17 on the implementation of the Directive from January 2007 to December 2012 Conservation Status Assessment for S2027 Killer Whale (</a:t>
            </a:r>
            <a:r>
              <a:rPr lang="en-GB" sz="1200" dirty="0" err="1"/>
              <a:t>Orcinus</a:t>
            </a:r>
            <a:r>
              <a:rPr lang="en-GB" sz="1200" dirty="0"/>
              <a:t> Orca). Joint Nature Conservancy Council.</a:t>
            </a:r>
          </a:p>
          <a:p>
            <a:pPr marL="0" indent="0">
              <a:spcBef>
                <a:spcPts val="0"/>
              </a:spcBef>
            </a:pPr>
            <a:r>
              <a:rPr lang="en-GB" sz="1200" dirty="0"/>
              <a:t>JNCC(3) (2013) Third Report by the United Kingdom under Article 17 on the Implementation of the Directive from January 2007 to December 2012 Conservation Status Assessment for S2621 Fin whale (</a:t>
            </a:r>
            <a:r>
              <a:rPr lang="en-GB" sz="1200" dirty="0" err="1"/>
              <a:t>Balaenoptera</a:t>
            </a:r>
            <a:r>
              <a:rPr lang="en-GB" sz="1200" dirty="0"/>
              <a:t> </a:t>
            </a:r>
            <a:r>
              <a:rPr lang="en-GB" sz="1200" dirty="0" err="1"/>
              <a:t>Physalus</a:t>
            </a:r>
            <a:r>
              <a:rPr lang="en-GB" sz="1200" dirty="0"/>
              <a:t>). Joint Nature Conservancy Council. </a:t>
            </a:r>
          </a:p>
          <a:p>
            <a:pPr marL="0" indent="0">
              <a:spcBef>
                <a:spcPts val="0"/>
              </a:spcBef>
            </a:pPr>
            <a:r>
              <a:rPr lang="en-GB" sz="1200" dirty="0"/>
              <a:t>Hammond, P., Macleod, K., Gillespie, D., Swift, R., </a:t>
            </a:r>
            <a:r>
              <a:rPr lang="en-GB" sz="1200" dirty="0" err="1"/>
              <a:t>Winship</a:t>
            </a:r>
            <a:r>
              <a:rPr lang="en-GB" sz="1200" dirty="0"/>
              <a:t>, A., Burt, M. and Rogan E. (2007) Cetacean Offshore Distribution and Abundance in the European Atlantic (CODA). Published by the Sea Mammal Research Unit, University of St Andrews, Fife.</a:t>
            </a:r>
          </a:p>
          <a:p>
            <a:pPr marL="0" indent="0">
              <a:spcBef>
                <a:spcPts val="0"/>
              </a:spcBef>
            </a:pPr>
            <a:r>
              <a:rPr lang="en-GB" sz="1200" dirty="0"/>
              <a:t>Inman, A., Brooker, E., Dolman, S., McCann, R. and Wilson, A. (2016) The Use of Marine Wildlife-Watching Codes and their Role in Managing Activities within Marine Protected Areas in Scotland. Ocean &amp; Coastal Management, 132, pp1-11. </a:t>
            </a:r>
          </a:p>
          <a:p>
            <a:pPr marL="0" indent="0">
              <a:spcBef>
                <a:spcPts val="0"/>
              </a:spcBef>
            </a:pPr>
            <a:r>
              <a:rPr lang="en-GB" sz="1200" dirty="0"/>
              <a:t>Marino, L., </a:t>
            </a:r>
            <a:r>
              <a:rPr lang="en-GB" sz="1200" dirty="0" err="1"/>
              <a:t>Gulland</a:t>
            </a:r>
            <a:r>
              <a:rPr lang="en-GB" sz="1200" dirty="0"/>
              <a:t>, F. and Parsons, E. (2012). Protecting Wild Dolphins and Whales: Current Crises, Strategies, and Future Projections. Journal of Marine Biology, 2012, pp.1-2.</a:t>
            </a:r>
          </a:p>
          <a:p>
            <a:pPr marL="0" indent="0">
              <a:spcBef>
                <a:spcPts val="0"/>
              </a:spcBef>
            </a:pPr>
            <a:r>
              <a:rPr lang="en-GB" sz="1200" dirty="0"/>
              <a:t>MMC (2019) The Economics of Marine Mammals. Published by the Marine Mammal Commission. </a:t>
            </a:r>
          </a:p>
          <a:p>
            <a:pPr marL="0" indent="0">
              <a:spcBef>
                <a:spcPts val="0"/>
              </a:spcBef>
            </a:pPr>
            <a:r>
              <a:rPr lang="en-GB" sz="1200" dirty="0"/>
              <a:t>Ramseyisland.co.uk (2019) Boat Trips. Available at: https://www.ramseyisland.co.uk/boat-trips/whale-dolphin-watch/ [Accessed 16 April 2019]. </a:t>
            </a:r>
          </a:p>
          <a:p>
            <a:pPr marL="0" indent="0">
              <a:spcBef>
                <a:spcPts val="0"/>
              </a:spcBef>
            </a:pPr>
            <a:r>
              <a:rPr lang="en-GB" sz="1200" dirty="0"/>
              <a:t>New, L., Hall, A., Harcourt, R., Kaufman, G., Parsons, E., Pearson, H., </a:t>
            </a:r>
            <a:r>
              <a:rPr lang="en-GB" sz="1200" dirty="0" err="1"/>
              <a:t>Cosentino</a:t>
            </a:r>
            <a:r>
              <a:rPr lang="en-GB" sz="1200" dirty="0"/>
              <a:t>, A. and Schick, R. (2015). The Modelling and Assessment of Whale-Watching Impacts. Ocean &amp; Coastal Management, 115, pp.10-16.</a:t>
            </a:r>
          </a:p>
          <a:p>
            <a:pPr marL="0" indent="0">
              <a:spcBef>
                <a:spcPts val="0"/>
              </a:spcBef>
            </a:pPr>
            <a:r>
              <a:rPr lang="en-GB" sz="1200" dirty="0"/>
              <a:t>Parsons, E. (2012). The Negative Impacts of Whale-Watching. Journal of Marine Biology, 2012, pp.1-9.</a:t>
            </a:r>
          </a:p>
          <a:p>
            <a:pPr marL="0" indent="0">
              <a:spcBef>
                <a:spcPts val="0"/>
              </a:spcBef>
            </a:pPr>
            <a:r>
              <a:rPr lang="en-GB" sz="1200" dirty="0"/>
              <a:t>Reis, J. &amp; McLoughlin, E. (2019) Which way now? Comparison of marine codes of conduct for sustainable marine wildlife tourism in West Wales. Journal on Tourism and Sustainability. Vol 3 (1). Pp. 49-61.</a:t>
            </a:r>
          </a:p>
          <a:p>
            <a:pPr marL="0" indent="0">
              <a:spcBef>
                <a:spcPts val="0"/>
              </a:spcBef>
            </a:pPr>
            <a:r>
              <a:rPr lang="en-GB" sz="1200" dirty="0"/>
              <a:t>Tripadvisor.co.uk (2019) St </a:t>
            </a:r>
            <a:r>
              <a:rPr lang="en-GB" sz="1200" dirty="0" err="1"/>
              <a:t>Davids</a:t>
            </a:r>
            <a:r>
              <a:rPr lang="en-GB" sz="1200" dirty="0"/>
              <a:t> Activities. Available at: https://www.tripadvisor.co.uk/Attractions-g552051-Activities-c61-t188-st_Davids_St_Davids_Peninsula_Pembrokeshire_Wales.html [Accessed 16 April 2019].</a:t>
            </a:r>
          </a:p>
          <a:p>
            <a:pPr marL="0" indent="0">
              <a:spcBef>
                <a:spcPts val="0"/>
              </a:spcBef>
            </a:pPr>
            <a:r>
              <a:rPr lang="en-GB" sz="1200" dirty="0"/>
              <a:t>Visit Britain (2019) The GB Tourist 2017 Annual Report. Published by Visit England, Visit Scotland and Visit Wales. Available at: https://gov.wales/sites/default/files/statistics-and-research/2019-03/the-great-britain-tourist-statistics-2017.pdf [Accessed16 April 2019].</a:t>
            </a:r>
          </a:p>
          <a:p>
            <a:pPr marL="0" indent="0">
              <a:spcBef>
                <a:spcPts val="0"/>
              </a:spcBef>
            </a:pPr>
            <a:r>
              <a:rPr lang="en-GB" sz="1200" dirty="0"/>
              <a:t>WCA (2019) Global Best Practice Guidelines 2019. Published by the World Cetacean Alliance. Available at: http://worldcetaceanalliance.org/global-guidelines/ [Accessed 22 February 2019].   </a:t>
            </a:r>
          </a:p>
          <a:p>
            <a:pPr marL="0" indent="0">
              <a:spcBef>
                <a:spcPts val="0"/>
              </a:spcBef>
            </a:pPr>
            <a:endParaRPr lang="en-GB" sz="1200" dirty="0"/>
          </a:p>
        </p:txBody>
      </p:sp>
    </p:spTree>
    <p:extLst>
      <p:ext uri="{BB962C8B-B14F-4D97-AF65-F5344CB8AC3E}">
        <p14:creationId xmlns:p14="http://schemas.microsoft.com/office/powerpoint/2010/main" val="417545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a:xfrm>
            <a:off x="745067" y="1672909"/>
            <a:ext cx="8596668" cy="3880773"/>
          </a:xfrm>
        </p:spPr>
        <p:txBody>
          <a:bodyPr/>
          <a:lstStyle/>
          <a:p>
            <a:r>
              <a:rPr lang="en-GB" dirty="0"/>
              <a:t>The aim of this paper is to explore </a:t>
            </a:r>
            <a:r>
              <a:rPr lang="en-GB" dirty="0">
                <a:solidFill>
                  <a:srgbClr val="0070C0"/>
                </a:solidFill>
              </a:rPr>
              <a:t>how to consolidate marine wildlife tourism codes of conduct</a:t>
            </a:r>
            <a:r>
              <a:rPr lang="en-GB" dirty="0"/>
              <a:t>. This is particularly focussed on codes used by </a:t>
            </a:r>
            <a:r>
              <a:rPr lang="en-GB" dirty="0" smtClean="0"/>
              <a:t>commercial boat </a:t>
            </a:r>
            <a:r>
              <a:rPr lang="en-GB" dirty="0"/>
              <a:t>operators seeking </a:t>
            </a:r>
            <a:r>
              <a:rPr lang="en-GB" dirty="0" err="1"/>
              <a:t>Minke</a:t>
            </a:r>
            <a:r>
              <a:rPr lang="en-GB" dirty="0"/>
              <a:t>, Orca and Fin whale species along the coast of West Wales. </a:t>
            </a:r>
            <a:endParaRPr lang="en-GB" dirty="0" smtClean="0"/>
          </a:p>
          <a:p>
            <a:r>
              <a:rPr lang="en-GB" dirty="0" smtClean="0"/>
              <a:t>A </a:t>
            </a:r>
            <a:r>
              <a:rPr lang="en-GB" dirty="0"/>
              <a:t>study by the author which was undertaken in 2019 (Reis and McLoughlin, 2019) identified 22 relevant marine codes of conduct, with 37 different recommendations which related to the migratory routes of </a:t>
            </a:r>
            <a:r>
              <a:rPr lang="en-GB" dirty="0" smtClean="0"/>
              <a:t>the species </a:t>
            </a:r>
            <a:r>
              <a:rPr lang="en-GB" dirty="0"/>
              <a:t>concerned. </a:t>
            </a:r>
            <a:endParaRPr lang="en-GB" dirty="0" smtClean="0"/>
          </a:p>
          <a:p>
            <a:r>
              <a:rPr lang="en-GB" dirty="0" smtClean="0"/>
              <a:t>This </a:t>
            </a:r>
            <a:r>
              <a:rPr lang="en-GB" dirty="0"/>
              <a:t>vast range is confusing for boat operators and ineffective for marine wildlife tourism management. </a:t>
            </a:r>
          </a:p>
          <a:p>
            <a:endParaRPr lang="en-GB" dirty="0"/>
          </a:p>
        </p:txBody>
      </p:sp>
    </p:spTree>
    <p:extLst>
      <p:ext uri="{BB962C8B-B14F-4D97-AF65-F5344CB8AC3E}">
        <p14:creationId xmlns:p14="http://schemas.microsoft.com/office/powerpoint/2010/main" val="27638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4" y="209786"/>
            <a:ext cx="8596668" cy="1320800"/>
          </a:xfrm>
        </p:spPr>
        <p:txBody>
          <a:bodyPr/>
          <a:lstStyle/>
          <a:p>
            <a:r>
              <a:rPr lang="en-GB" dirty="0" smtClean="0"/>
              <a:t>Context</a:t>
            </a:r>
            <a:endParaRPr lang="en-GB" dirty="0"/>
          </a:p>
        </p:txBody>
      </p:sp>
      <p:sp>
        <p:nvSpPr>
          <p:cNvPr id="3" name="Content Placeholder 2"/>
          <p:cNvSpPr>
            <a:spLocks noGrp="1"/>
          </p:cNvSpPr>
          <p:nvPr>
            <p:ph idx="1"/>
          </p:nvPr>
        </p:nvSpPr>
        <p:spPr>
          <a:xfrm>
            <a:off x="67734" y="876287"/>
            <a:ext cx="4213013" cy="5547464"/>
          </a:xfrm>
        </p:spPr>
        <p:txBody>
          <a:bodyPr>
            <a:normAutofit fontScale="85000" lnSpcReduction="10000"/>
          </a:bodyPr>
          <a:lstStyle/>
          <a:p>
            <a:r>
              <a:rPr lang="en-GB" dirty="0"/>
              <a:t>The most recent global marine wildlife industry figures cite that the sector attracts </a:t>
            </a:r>
            <a:r>
              <a:rPr lang="en-GB" dirty="0">
                <a:solidFill>
                  <a:srgbClr val="0070C0"/>
                </a:solidFill>
              </a:rPr>
              <a:t>13 million tourists</a:t>
            </a:r>
            <a:r>
              <a:rPr lang="en-GB" dirty="0"/>
              <a:t>, supports 3300 operators, generates $2 billion per annum and supports 13,000 jobs (MMC, 2019).  Furthermore, Cisneros-</a:t>
            </a:r>
            <a:r>
              <a:rPr lang="en-GB" dirty="0" err="1"/>
              <a:t>Montemayor</a:t>
            </a:r>
            <a:r>
              <a:rPr lang="en-GB" dirty="0"/>
              <a:t> (2010) suggests that an additional $413 million per annum and a total of 19,000 jobs could be generated by expansion into emerging tourism regions. </a:t>
            </a:r>
          </a:p>
          <a:p>
            <a:r>
              <a:rPr lang="en-GB" dirty="0"/>
              <a:t>Global trends are reflected at local level, as is seen in West Wales. According to Visit Britain (Visit Britain, 2019), 9.02 million people visited Wales in 2018, and </a:t>
            </a:r>
            <a:r>
              <a:rPr lang="en-GB" dirty="0">
                <a:solidFill>
                  <a:srgbClr val="0070C0"/>
                </a:solidFill>
              </a:rPr>
              <a:t>3.7 million of these visited the coast</a:t>
            </a:r>
            <a:r>
              <a:rPr lang="en-GB" dirty="0"/>
              <a:t>. Approximately £719 million was spent at coastal destinations, with an average spend of £180 per trip. </a:t>
            </a:r>
            <a:endParaRPr lang="en-GB" dirty="0" smtClean="0"/>
          </a:p>
          <a:p>
            <a:r>
              <a:rPr lang="en-GB" dirty="0" smtClean="0"/>
              <a:t>In </a:t>
            </a:r>
            <a:r>
              <a:rPr lang="en-GB" dirty="0"/>
              <a:t>St David’s, West Wales, </a:t>
            </a:r>
            <a:r>
              <a:rPr lang="en-GB" dirty="0">
                <a:solidFill>
                  <a:srgbClr val="0070C0"/>
                </a:solidFill>
              </a:rPr>
              <a:t>5 marine wildlife boat operators</a:t>
            </a:r>
            <a:r>
              <a:rPr lang="en-GB" dirty="0"/>
              <a:t> (Tripadvisor.co.uk, 2019), offer trips. A typical 2.5-hour trip around Ramsey Island would cost around £60 ($78) for an adult and £30 ($39) for a child (Ramseyisland.co.uk, 2019). </a:t>
            </a:r>
          </a:p>
          <a:p>
            <a:endParaRPr lang="en-GB" dirty="0"/>
          </a:p>
        </p:txBody>
      </p:sp>
      <p:pic>
        <p:nvPicPr>
          <p:cNvPr id="4" name="Picture 2" descr="Image result for st davids w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480" y="1530586"/>
            <a:ext cx="7508850" cy="42388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79253" y="5817224"/>
            <a:ext cx="6096000" cy="276999"/>
          </a:xfrm>
          <a:prstGeom prst="rect">
            <a:avLst/>
          </a:prstGeom>
        </p:spPr>
        <p:txBody>
          <a:bodyPr>
            <a:spAutoFit/>
          </a:bodyPr>
          <a:lstStyle/>
          <a:p>
            <a:pPr algn="r"/>
            <a:r>
              <a:rPr lang="en-GB" sz="1200" i="1" dirty="0" smtClean="0"/>
              <a:t>West Wales coast on a sunny day</a:t>
            </a:r>
            <a:endParaRPr lang="en-GB" sz="1200" i="1" dirty="0"/>
          </a:p>
        </p:txBody>
      </p:sp>
    </p:spTree>
    <p:extLst>
      <p:ext uri="{BB962C8B-B14F-4D97-AF65-F5344CB8AC3E}">
        <p14:creationId xmlns:p14="http://schemas.microsoft.com/office/powerpoint/2010/main" val="219094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46" y="186079"/>
            <a:ext cx="8596668" cy="1320800"/>
          </a:xfrm>
        </p:spPr>
        <p:txBody>
          <a:bodyPr/>
          <a:lstStyle/>
          <a:p>
            <a:r>
              <a:rPr lang="en-GB" dirty="0" smtClean="0"/>
              <a:t>UK </a:t>
            </a:r>
            <a:r>
              <a:rPr lang="en-GB" dirty="0" err="1" smtClean="0"/>
              <a:t>Minke</a:t>
            </a:r>
            <a:r>
              <a:rPr lang="en-GB" dirty="0" smtClean="0"/>
              <a:t>, Orca and Fin Whale Migration</a:t>
            </a:r>
            <a:endParaRPr lang="en-GB" dirty="0"/>
          </a:p>
        </p:txBody>
      </p:sp>
      <p:pic>
        <p:nvPicPr>
          <p:cNvPr id="4" name="Picture 3"/>
          <p:cNvPicPr>
            <a:picLocks noChangeAspect="1"/>
          </p:cNvPicPr>
          <p:nvPr/>
        </p:nvPicPr>
        <p:blipFill>
          <a:blip r:embed="rId2"/>
          <a:stretch>
            <a:fillRect/>
          </a:stretch>
        </p:blipFill>
        <p:spPr>
          <a:xfrm>
            <a:off x="0" y="1142082"/>
            <a:ext cx="10439846" cy="5038217"/>
          </a:xfrm>
          <a:prstGeom prst="rect">
            <a:avLst/>
          </a:prstGeom>
        </p:spPr>
      </p:pic>
      <p:sp>
        <p:nvSpPr>
          <p:cNvPr id="5" name="TextBox 4"/>
          <p:cNvSpPr txBox="1"/>
          <p:nvPr/>
        </p:nvSpPr>
        <p:spPr>
          <a:xfrm>
            <a:off x="306138" y="6148876"/>
            <a:ext cx="2669940" cy="276999"/>
          </a:xfrm>
          <a:prstGeom prst="rect">
            <a:avLst/>
          </a:prstGeom>
          <a:noFill/>
        </p:spPr>
        <p:txBody>
          <a:bodyPr wrap="square" rtlCol="0">
            <a:spAutoFit/>
          </a:bodyPr>
          <a:lstStyle/>
          <a:p>
            <a:r>
              <a:rPr lang="en-GB" sz="1200" i="1" dirty="0" smtClean="0"/>
              <a:t>Source: Google Maps, </a:t>
            </a:r>
            <a:r>
              <a:rPr lang="en-GB" sz="1200" i="1" dirty="0" smtClean="0"/>
              <a:t>2020</a:t>
            </a:r>
            <a:endParaRPr lang="en-GB" sz="1200" i="1" dirty="0"/>
          </a:p>
        </p:txBody>
      </p:sp>
      <p:pic>
        <p:nvPicPr>
          <p:cNvPr id="7" name="Picture 6"/>
          <p:cNvPicPr/>
          <p:nvPr/>
        </p:nvPicPr>
        <p:blipFill>
          <a:blip r:embed="rId3"/>
          <a:stretch>
            <a:fillRect/>
          </a:stretch>
        </p:blipFill>
        <p:spPr>
          <a:xfrm>
            <a:off x="9229258" y="2691309"/>
            <a:ext cx="2876550" cy="2008567"/>
          </a:xfrm>
          <a:prstGeom prst="rect">
            <a:avLst/>
          </a:prstGeom>
        </p:spPr>
      </p:pic>
      <p:pic>
        <p:nvPicPr>
          <p:cNvPr id="8" name="Picture 7" descr="Image result for fin whale"/>
          <p:cNvPicPr/>
          <p:nvPr/>
        </p:nvPicPr>
        <p:blipFill>
          <a:blip r:embed="rId4">
            <a:extLst>
              <a:ext uri="{28A0092B-C50C-407E-A947-70E740481C1C}">
                <a14:useLocalDpi xmlns:a14="http://schemas.microsoft.com/office/drawing/2010/main" val="0"/>
              </a:ext>
            </a:extLst>
          </a:blip>
          <a:srcRect/>
          <a:stretch>
            <a:fillRect/>
          </a:stretch>
        </p:blipFill>
        <p:spPr bwMode="auto">
          <a:xfrm>
            <a:off x="9194466" y="4767369"/>
            <a:ext cx="2911342" cy="2008567"/>
          </a:xfrm>
          <a:prstGeom prst="rect">
            <a:avLst/>
          </a:prstGeom>
          <a:noFill/>
          <a:ln>
            <a:noFill/>
          </a:ln>
        </p:spPr>
      </p:pic>
      <p:graphicFrame>
        <p:nvGraphicFramePr>
          <p:cNvPr id="10" name="Content Placeholder 9"/>
          <p:cNvGraphicFramePr>
            <a:graphicFrameLocks noGrp="1"/>
          </p:cNvGraphicFramePr>
          <p:nvPr>
            <p:ph idx="1"/>
            <p:extLst/>
          </p:nvPr>
        </p:nvGraphicFramePr>
        <p:xfrm>
          <a:off x="0" y="1097514"/>
          <a:ext cx="3282216" cy="2755305"/>
        </p:xfrm>
        <a:graphic>
          <a:graphicData uri="http://schemas.openxmlformats.org/drawingml/2006/table">
            <a:tbl>
              <a:tblPr firstRow="1" firstCol="1" bandRow="1">
                <a:tableStyleId>{5C22544A-7EE6-4342-B048-85BDC9FD1C3A}</a:tableStyleId>
              </a:tblPr>
              <a:tblGrid>
                <a:gridCol w="1268725">
                  <a:extLst>
                    <a:ext uri="{9D8B030D-6E8A-4147-A177-3AD203B41FA5}">
                      <a16:colId xmlns:a16="http://schemas.microsoft.com/office/drawing/2014/main" val="955185889"/>
                    </a:ext>
                  </a:extLst>
                </a:gridCol>
                <a:gridCol w="691892">
                  <a:extLst>
                    <a:ext uri="{9D8B030D-6E8A-4147-A177-3AD203B41FA5}">
                      <a16:colId xmlns:a16="http://schemas.microsoft.com/office/drawing/2014/main" val="1245262503"/>
                    </a:ext>
                  </a:extLst>
                </a:gridCol>
                <a:gridCol w="657298">
                  <a:extLst>
                    <a:ext uri="{9D8B030D-6E8A-4147-A177-3AD203B41FA5}">
                      <a16:colId xmlns:a16="http://schemas.microsoft.com/office/drawing/2014/main" val="3765429432"/>
                    </a:ext>
                  </a:extLst>
                </a:gridCol>
                <a:gridCol w="664301">
                  <a:extLst>
                    <a:ext uri="{9D8B030D-6E8A-4147-A177-3AD203B41FA5}">
                      <a16:colId xmlns:a16="http://schemas.microsoft.com/office/drawing/2014/main" val="385923476"/>
                    </a:ext>
                  </a:extLst>
                </a:gridCol>
              </a:tblGrid>
              <a:tr h="560745">
                <a:tc>
                  <a:txBody>
                    <a:bodyPr/>
                    <a:lstStyle/>
                    <a:p>
                      <a:pPr>
                        <a:spcAft>
                          <a:spcPts val="0"/>
                        </a:spcAft>
                      </a:pPr>
                      <a:r>
                        <a:rPr lang="en-GB"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Minke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Orca</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dirty="0">
                          <a:effectLst/>
                        </a:rPr>
                        <a:t>Fin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529985"/>
                  </a:ext>
                </a:extLst>
              </a:tr>
              <a:tr h="0">
                <a:tc>
                  <a:txBody>
                    <a:bodyPr/>
                    <a:lstStyle/>
                    <a:p>
                      <a:pPr marL="0" lvl="0" indent="0">
                        <a:spcAft>
                          <a:spcPts val="0"/>
                        </a:spcAft>
                        <a:buFontTx/>
                        <a:buNone/>
                      </a:pPr>
                      <a:r>
                        <a:rPr lang="en-GB" sz="1200" dirty="0">
                          <a:effectLst/>
                        </a:rPr>
                        <a:t>Iceland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7606"/>
                  </a:ext>
                </a:extLst>
              </a:tr>
              <a:tr h="0">
                <a:tc>
                  <a:txBody>
                    <a:bodyPr/>
                    <a:lstStyle/>
                    <a:p>
                      <a:pPr marL="0" lvl="0" indent="0">
                        <a:spcAft>
                          <a:spcPts val="0"/>
                        </a:spcAft>
                        <a:buFontTx/>
                        <a:buNone/>
                      </a:pPr>
                      <a:r>
                        <a:rPr lang="en-GB" sz="1200" dirty="0">
                          <a:effectLst/>
                        </a:rPr>
                        <a:t>Norway</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dirty="0">
                          <a:effectLst/>
                        </a:rPr>
                        <a:t>√</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5143786"/>
                  </a:ext>
                </a:extLst>
              </a:tr>
              <a:tr h="0">
                <a:tc>
                  <a:txBody>
                    <a:bodyPr/>
                    <a:lstStyle/>
                    <a:p>
                      <a:pPr marL="0" lvl="0" indent="0">
                        <a:spcAft>
                          <a:spcPts val="0"/>
                        </a:spcAft>
                        <a:buFontTx/>
                        <a:buNone/>
                      </a:pPr>
                      <a:r>
                        <a:rPr lang="en-GB" sz="1200" dirty="0">
                          <a:effectLst/>
                        </a:rPr>
                        <a:t>Denmark</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249412"/>
                  </a:ext>
                </a:extLst>
              </a:tr>
              <a:tr h="0">
                <a:tc>
                  <a:txBody>
                    <a:bodyPr/>
                    <a:lstStyle/>
                    <a:p>
                      <a:pPr marL="0" lvl="0" indent="0">
                        <a:spcAft>
                          <a:spcPts val="0"/>
                        </a:spcAft>
                        <a:buFontTx/>
                        <a:buNone/>
                      </a:pPr>
                      <a:r>
                        <a:rPr lang="en-GB" sz="1200" dirty="0">
                          <a:effectLst/>
                        </a:rPr>
                        <a:t>Netherlands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93760"/>
                  </a:ext>
                </a:extLst>
              </a:tr>
              <a:tr h="0">
                <a:tc>
                  <a:txBody>
                    <a:bodyPr/>
                    <a:lstStyle/>
                    <a:p>
                      <a:pPr marL="0" lvl="0" indent="0">
                        <a:spcAft>
                          <a:spcPts val="0"/>
                        </a:spcAft>
                        <a:buFontTx/>
                        <a:buNone/>
                      </a:pPr>
                      <a:r>
                        <a:rPr lang="en-GB" sz="1200" dirty="0">
                          <a:effectLst/>
                        </a:rPr>
                        <a:t>Scotland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587145"/>
                  </a:ext>
                </a:extLst>
              </a:tr>
              <a:tr h="0">
                <a:tc>
                  <a:txBody>
                    <a:bodyPr/>
                    <a:lstStyle/>
                    <a:p>
                      <a:pPr marL="0" lvl="0" indent="0">
                        <a:spcAft>
                          <a:spcPts val="0"/>
                        </a:spcAft>
                        <a:buFontTx/>
                        <a:buNone/>
                      </a:pPr>
                      <a:r>
                        <a:rPr lang="en-GB" sz="1200" dirty="0">
                          <a:effectLst/>
                        </a:rPr>
                        <a:t>England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585869"/>
                  </a:ext>
                </a:extLst>
              </a:tr>
              <a:tr h="0">
                <a:tc>
                  <a:txBody>
                    <a:bodyPr/>
                    <a:lstStyle/>
                    <a:p>
                      <a:pPr marL="0" lvl="0" indent="0">
                        <a:spcAft>
                          <a:spcPts val="0"/>
                        </a:spcAft>
                        <a:buFontTx/>
                        <a:buNone/>
                      </a:pPr>
                      <a:r>
                        <a:rPr lang="en-GB" sz="1200" dirty="0">
                          <a:effectLst/>
                        </a:rPr>
                        <a:t>Ireland</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3491027"/>
                  </a:ext>
                </a:extLst>
              </a:tr>
              <a:tr h="0">
                <a:tc>
                  <a:txBody>
                    <a:bodyPr/>
                    <a:lstStyle/>
                    <a:p>
                      <a:pPr marL="0" lvl="0" indent="0">
                        <a:spcAft>
                          <a:spcPts val="0"/>
                        </a:spcAft>
                        <a:buFontTx/>
                        <a:buNone/>
                      </a:pPr>
                      <a:r>
                        <a:rPr lang="en-GB" sz="1200" dirty="0">
                          <a:effectLst/>
                        </a:rPr>
                        <a:t>Wales</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987476"/>
                  </a:ext>
                </a:extLst>
              </a:tr>
              <a:tr h="0">
                <a:tc>
                  <a:txBody>
                    <a:bodyPr/>
                    <a:lstStyle/>
                    <a:p>
                      <a:pPr marL="0" lvl="0" indent="0">
                        <a:spcAft>
                          <a:spcPts val="0"/>
                        </a:spcAft>
                        <a:buFontTx/>
                        <a:buNone/>
                      </a:pPr>
                      <a:r>
                        <a:rPr lang="en-GB" sz="1200" dirty="0">
                          <a:effectLst/>
                        </a:rPr>
                        <a:t>Belgium</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5062279"/>
                  </a:ext>
                </a:extLst>
              </a:tr>
              <a:tr h="0">
                <a:tc>
                  <a:txBody>
                    <a:bodyPr/>
                    <a:lstStyle/>
                    <a:p>
                      <a:pPr marL="0" lvl="0" indent="0">
                        <a:spcAft>
                          <a:spcPts val="0"/>
                        </a:spcAft>
                        <a:buFontTx/>
                        <a:buNone/>
                      </a:pPr>
                      <a:r>
                        <a:rPr lang="en-GB" sz="1200" dirty="0">
                          <a:effectLst/>
                        </a:rPr>
                        <a:t>France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5889596"/>
                  </a:ext>
                </a:extLst>
              </a:tr>
              <a:tr h="0">
                <a:tc>
                  <a:txBody>
                    <a:bodyPr/>
                    <a:lstStyle/>
                    <a:p>
                      <a:pPr marL="0" lvl="0" indent="0">
                        <a:spcAft>
                          <a:spcPts val="0"/>
                        </a:spcAft>
                        <a:buFontTx/>
                        <a:buNone/>
                      </a:pPr>
                      <a:r>
                        <a:rPr lang="en-GB" sz="1200" dirty="0">
                          <a:effectLst/>
                        </a:rPr>
                        <a:t>Spain</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2255046"/>
                  </a:ext>
                </a:extLst>
              </a:tr>
              <a:tr h="0">
                <a:tc>
                  <a:txBody>
                    <a:bodyPr/>
                    <a:lstStyle/>
                    <a:p>
                      <a:pPr marL="0" lvl="0" indent="0">
                        <a:spcAft>
                          <a:spcPts val="0"/>
                        </a:spcAft>
                        <a:buFontTx/>
                        <a:buNone/>
                      </a:pPr>
                      <a:r>
                        <a:rPr lang="en-GB" sz="1200" dirty="0">
                          <a:effectLst/>
                        </a:rPr>
                        <a:t>Portugal</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9854037"/>
                  </a:ext>
                </a:extLst>
              </a:tr>
            </a:tbl>
          </a:graphicData>
        </a:graphic>
      </p:graphicFrame>
      <p:pic>
        <p:nvPicPr>
          <p:cNvPr id="4098" name="Picture 2" descr="Image result for minke wh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023" y="612977"/>
            <a:ext cx="2857500" cy="19240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29259" y="4408808"/>
            <a:ext cx="2876550" cy="276999"/>
          </a:xfrm>
          <a:prstGeom prst="rect">
            <a:avLst/>
          </a:prstGeom>
          <a:solidFill>
            <a:srgbClr val="002060"/>
          </a:solidFill>
        </p:spPr>
        <p:txBody>
          <a:bodyPr wrap="square" rtlCol="0">
            <a:spAutoFit/>
          </a:bodyPr>
          <a:lstStyle/>
          <a:p>
            <a:r>
              <a:rPr lang="en-GB" sz="1200" b="1" dirty="0" smtClean="0">
                <a:solidFill>
                  <a:srgbClr val="FFFF00"/>
                </a:solidFill>
              </a:rPr>
              <a:t>Orca (</a:t>
            </a:r>
            <a:r>
              <a:rPr lang="en-GB" sz="1200" b="1" i="1" dirty="0" err="1" smtClean="0">
                <a:solidFill>
                  <a:srgbClr val="FFFF00"/>
                </a:solidFill>
              </a:rPr>
              <a:t>Orcinus</a:t>
            </a:r>
            <a:r>
              <a:rPr lang="en-GB" sz="1200" b="1" i="1" dirty="0" smtClean="0">
                <a:solidFill>
                  <a:srgbClr val="FFFF00"/>
                </a:solidFill>
              </a:rPr>
              <a:t> Orca): </a:t>
            </a:r>
            <a:r>
              <a:rPr lang="en-GB" sz="1200" b="1" dirty="0" smtClean="0">
                <a:solidFill>
                  <a:srgbClr val="FFFF00"/>
                </a:solidFill>
              </a:rPr>
              <a:t>15,014  </a:t>
            </a:r>
            <a:endParaRPr lang="en-GB" sz="1200" b="1" dirty="0">
              <a:solidFill>
                <a:srgbClr val="FFFF00"/>
              </a:solidFill>
            </a:endParaRPr>
          </a:p>
        </p:txBody>
      </p:sp>
      <p:sp>
        <p:nvSpPr>
          <p:cNvPr id="13" name="TextBox 12"/>
          <p:cNvSpPr txBox="1"/>
          <p:nvPr/>
        </p:nvSpPr>
        <p:spPr>
          <a:xfrm>
            <a:off x="9229259" y="2078420"/>
            <a:ext cx="2822708" cy="461665"/>
          </a:xfrm>
          <a:prstGeom prst="rect">
            <a:avLst/>
          </a:prstGeom>
          <a:solidFill>
            <a:srgbClr val="002060"/>
          </a:solidFill>
        </p:spPr>
        <p:txBody>
          <a:bodyPr wrap="square" rtlCol="0">
            <a:spAutoFit/>
          </a:bodyPr>
          <a:lstStyle/>
          <a:p>
            <a:r>
              <a:rPr lang="en-GB" sz="1200" b="1" dirty="0" err="1" smtClean="0">
                <a:solidFill>
                  <a:srgbClr val="FFFF00"/>
                </a:solidFill>
              </a:rPr>
              <a:t>Minke</a:t>
            </a:r>
            <a:r>
              <a:rPr lang="en-GB" sz="1200" b="1" dirty="0" smtClean="0">
                <a:solidFill>
                  <a:srgbClr val="FFFF00"/>
                </a:solidFill>
              </a:rPr>
              <a:t> </a:t>
            </a:r>
            <a:r>
              <a:rPr lang="en-GB" sz="1200" b="1" dirty="0">
                <a:solidFill>
                  <a:srgbClr val="FFFF00"/>
                </a:solidFill>
              </a:rPr>
              <a:t> </a:t>
            </a:r>
            <a:r>
              <a:rPr lang="en-GB" sz="1200" b="1" i="1" dirty="0">
                <a:solidFill>
                  <a:srgbClr val="FFFF00"/>
                </a:solidFill>
              </a:rPr>
              <a:t>(</a:t>
            </a:r>
            <a:r>
              <a:rPr lang="en-GB" sz="1200" b="1" i="1" dirty="0" err="1">
                <a:solidFill>
                  <a:srgbClr val="FFFF00"/>
                </a:solidFill>
              </a:rPr>
              <a:t>Balaenoptera</a:t>
            </a:r>
            <a:r>
              <a:rPr lang="en-GB" sz="1200" b="1" i="1" dirty="0">
                <a:solidFill>
                  <a:srgbClr val="FFFF00"/>
                </a:solidFill>
              </a:rPr>
              <a:t> </a:t>
            </a:r>
            <a:r>
              <a:rPr lang="en-GB" sz="1200" b="1" i="1" dirty="0" err="1">
                <a:solidFill>
                  <a:srgbClr val="FFFF00"/>
                </a:solidFill>
              </a:rPr>
              <a:t>acutorostrata</a:t>
            </a:r>
            <a:r>
              <a:rPr lang="en-GB" sz="1200" b="1" i="1" dirty="0" smtClean="0">
                <a:solidFill>
                  <a:srgbClr val="FFFF00"/>
                </a:solidFill>
              </a:rPr>
              <a:t>) </a:t>
            </a:r>
            <a:r>
              <a:rPr lang="en-GB" sz="1200" b="1" dirty="0" smtClean="0">
                <a:solidFill>
                  <a:srgbClr val="FFFF00"/>
                </a:solidFill>
              </a:rPr>
              <a:t>18,958</a:t>
            </a:r>
            <a:r>
              <a:rPr lang="en-GB" sz="1200" dirty="0" smtClean="0">
                <a:solidFill>
                  <a:schemeClr val="bg1"/>
                </a:solidFill>
              </a:rPr>
              <a:t> </a:t>
            </a:r>
            <a:endParaRPr lang="en-GB" sz="1200" dirty="0">
              <a:solidFill>
                <a:schemeClr val="bg1"/>
              </a:solidFill>
            </a:endParaRPr>
          </a:p>
        </p:txBody>
      </p:sp>
      <p:sp>
        <p:nvSpPr>
          <p:cNvPr id="14" name="TextBox 13"/>
          <p:cNvSpPr txBox="1"/>
          <p:nvPr/>
        </p:nvSpPr>
        <p:spPr>
          <a:xfrm>
            <a:off x="9213011" y="6496967"/>
            <a:ext cx="2892797" cy="276999"/>
          </a:xfrm>
          <a:prstGeom prst="rect">
            <a:avLst/>
          </a:prstGeom>
          <a:solidFill>
            <a:srgbClr val="002060"/>
          </a:solidFill>
        </p:spPr>
        <p:txBody>
          <a:bodyPr wrap="square" rtlCol="0">
            <a:spAutoFit/>
          </a:bodyPr>
          <a:lstStyle/>
          <a:p>
            <a:r>
              <a:rPr lang="en-GB" sz="1200" b="1" dirty="0" smtClean="0">
                <a:solidFill>
                  <a:srgbClr val="FFFF00"/>
                </a:solidFill>
              </a:rPr>
              <a:t>Fin </a:t>
            </a:r>
            <a:r>
              <a:rPr lang="en-GB" sz="1200" b="1" i="1" dirty="0" smtClean="0">
                <a:solidFill>
                  <a:srgbClr val="FFFF00"/>
                </a:solidFill>
              </a:rPr>
              <a:t>(</a:t>
            </a:r>
            <a:r>
              <a:rPr lang="en-GB" sz="1200" b="1" i="1" dirty="0" err="1">
                <a:solidFill>
                  <a:srgbClr val="FFFF00"/>
                </a:solidFill>
              </a:rPr>
              <a:t>Balaenoptera</a:t>
            </a:r>
            <a:r>
              <a:rPr lang="en-GB" sz="1200" b="1" i="1" dirty="0">
                <a:solidFill>
                  <a:srgbClr val="FFFF00"/>
                </a:solidFill>
              </a:rPr>
              <a:t> </a:t>
            </a:r>
            <a:r>
              <a:rPr lang="en-GB" sz="1200" b="1" i="1" dirty="0" err="1" smtClean="0">
                <a:solidFill>
                  <a:srgbClr val="FFFF00"/>
                </a:solidFill>
              </a:rPr>
              <a:t>Physalus</a:t>
            </a:r>
            <a:r>
              <a:rPr lang="en-GB" sz="1200" b="1" i="1" dirty="0" smtClean="0">
                <a:solidFill>
                  <a:srgbClr val="FFFF00"/>
                </a:solidFill>
              </a:rPr>
              <a:t>) </a:t>
            </a:r>
            <a:r>
              <a:rPr lang="en-GB" sz="1200" b="1" dirty="0">
                <a:solidFill>
                  <a:srgbClr val="FFFF00"/>
                </a:solidFill>
              </a:rPr>
              <a:t>13,966 </a:t>
            </a:r>
            <a:r>
              <a:rPr lang="en-GB" sz="1200" b="1" dirty="0" smtClean="0">
                <a:solidFill>
                  <a:srgbClr val="FFFF00"/>
                </a:solidFill>
              </a:rPr>
              <a:t> </a:t>
            </a:r>
            <a:endParaRPr lang="en-GB" sz="1200" b="1" dirty="0">
              <a:solidFill>
                <a:srgbClr val="FFFF00"/>
              </a:solidFill>
            </a:endParaRPr>
          </a:p>
        </p:txBody>
      </p:sp>
    </p:spTree>
    <p:extLst>
      <p:ext uri="{BB962C8B-B14F-4D97-AF65-F5344CB8AC3E}">
        <p14:creationId xmlns:p14="http://schemas.microsoft.com/office/powerpoint/2010/main" val="268364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and Negative Impacts</a:t>
            </a:r>
            <a:endParaRPr lang="en-GB" dirty="0"/>
          </a:p>
        </p:txBody>
      </p:sp>
      <p:sp>
        <p:nvSpPr>
          <p:cNvPr id="3" name="Content Placeholder 2"/>
          <p:cNvSpPr>
            <a:spLocks noGrp="1"/>
          </p:cNvSpPr>
          <p:nvPr>
            <p:ph idx="1"/>
          </p:nvPr>
        </p:nvSpPr>
        <p:spPr/>
        <p:txBody>
          <a:bodyPr/>
          <a:lstStyle/>
          <a:p>
            <a:r>
              <a:rPr lang="en-GB" dirty="0"/>
              <a:t>While marine wildlife tourism is undoubtedly positive for the </a:t>
            </a:r>
            <a:r>
              <a:rPr lang="en-GB" dirty="0">
                <a:solidFill>
                  <a:srgbClr val="0070C0"/>
                </a:solidFill>
              </a:rPr>
              <a:t>economy</a:t>
            </a:r>
            <a:r>
              <a:rPr lang="en-GB" dirty="0"/>
              <a:t>, there are recognised negative impacts on wildlife behaviour, particularly </a:t>
            </a:r>
            <a:r>
              <a:rPr lang="en-GB" dirty="0">
                <a:solidFill>
                  <a:srgbClr val="0070C0"/>
                </a:solidFill>
              </a:rPr>
              <a:t>feeding and resting</a:t>
            </a:r>
            <a:r>
              <a:rPr lang="en-GB" dirty="0"/>
              <a:t> activities (Marino, 2012). Injuries and mortality caused by vessel </a:t>
            </a:r>
            <a:r>
              <a:rPr lang="en-GB" dirty="0">
                <a:solidFill>
                  <a:srgbClr val="0070C0"/>
                </a:solidFill>
              </a:rPr>
              <a:t>collisions</a:t>
            </a:r>
            <a:r>
              <a:rPr lang="en-GB" dirty="0"/>
              <a:t> have also been recorded (New, 2015).  </a:t>
            </a:r>
            <a:endParaRPr lang="en-GB" dirty="0" smtClean="0"/>
          </a:p>
          <a:p>
            <a:r>
              <a:rPr lang="en-GB" dirty="0"/>
              <a:t>Although marine wildlife national and international legislation exists, to manage these risks, it is very generalised and does not respond to local issues. Consequently </a:t>
            </a:r>
            <a:r>
              <a:rPr lang="en-GB" dirty="0">
                <a:solidFill>
                  <a:srgbClr val="0070C0"/>
                </a:solidFill>
              </a:rPr>
              <a:t>self-regulation via codes of conduct </a:t>
            </a:r>
            <a:r>
              <a:rPr lang="en-GB" dirty="0"/>
              <a:t>have emerged. (</a:t>
            </a:r>
            <a:r>
              <a:rPr lang="en-GB" dirty="0" err="1"/>
              <a:t>Gjerdalen</a:t>
            </a:r>
            <a:r>
              <a:rPr lang="en-GB" dirty="0"/>
              <a:t> and Williams, 2000; Inman et al, 2016; Parsons, 2012). These operate at global, regional, national and local level (WCA, 2019). </a:t>
            </a:r>
          </a:p>
          <a:p>
            <a:endParaRPr lang="en-GB" dirty="0"/>
          </a:p>
          <a:p>
            <a:endParaRPr lang="en-GB" dirty="0"/>
          </a:p>
        </p:txBody>
      </p:sp>
    </p:spTree>
    <p:extLst>
      <p:ext uri="{BB962C8B-B14F-4D97-AF65-F5344CB8AC3E}">
        <p14:creationId xmlns:p14="http://schemas.microsoft.com/office/powerpoint/2010/main" val="130335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4" y="108374"/>
            <a:ext cx="8596668" cy="1320800"/>
          </a:xfrm>
        </p:spPr>
        <p:txBody>
          <a:bodyPr/>
          <a:lstStyle/>
          <a:p>
            <a:r>
              <a:rPr lang="en-GB" dirty="0" smtClean="0"/>
              <a:t>Research Approach</a:t>
            </a:r>
            <a:endParaRPr lang="en-GB" dirty="0"/>
          </a:p>
        </p:txBody>
      </p:sp>
      <p:sp>
        <p:nvSpPr>
          <p:cNvPr id="3" name="Content Placeholder 2"/>
          <p:cNvSpPr>
            <a:spLocks noGrp="1"/>
          </p:cNvSpPr>
          <p:nvPr>
            <p:ph idx="1"/>
          </p:nvPr>
        </p:nvSpPr>
        <p:spPr>
          <a:xfrm>
            <a:off x="237068" y="1269998"/>
            <a:ext cx="4958080" cy="5252721"/>
          </a:xfrm>
        </p:spPr>
        <p:txBody>
          <a:bodyPr>
            <a:normAutofit fontScale="92500" lnSpcReduction="20000"/>
          </a:bodyPr>
          <a:lstStyle/>
          <a:p>
            <a:r>
              <a:rPr lang="en-GB" dirty="0"/>
              <a:t>The preceding study (Reis and McLoughlin, 2019) used survey data (Hammond et al., 2002; Hammond et al., 2007; Hammond et al., 2013; JNCC, 2013) to identify relevant </a:t>
            </a:r>
            <a:r>
              <a:rPr lang="en-GB" dirty="0">
                <a:solidFill>
                  <a:srgbClr val="0070C0"/>
                </a:solidFill>
              </a:rPr>
              <a:t>migratory routes</a:t>
            </a:r>
            <a:r>
              <a:rPr lang="en-GB" dirty="0"/>
              <a:t> </a:t>
            </a:r>
            <a:r>
              <a:rPr lang="en-GB" dirty="0" smtClean="0"/>
              <a:t>of </a:t>
            </a:r>
            <a:r>
              <a:rPr lang="en-GB" dirty="0"/>
              <a:t>the three whale populations being considered. </a:t>
            </a:r>
            <a:endParaRPr lang="en-GB" dirty="0" smtClean="0"/>
          </a:p>
          <a:p>
            <a:r>
              <a:rPr lang="en-GB" dirty="0" smtClean="0"/>
              <a:t>Desk </a:t>
            </a:r>
            <a:r>
              <a:rPr lang="en-GB" dirty="0"/>
              <a:t>based research was then undertaken to </a:t>
            </a:r>
            <a:r>
              <a:rPr lang="en-GB" dirty="0">
                <a:solidFill>
                  <a:srgbClr val="0070C0"/>
                </a:solidFill>
              </a:rPr>
              <a:t>identify local, national and regional codes of conduct</a:t>
            </a:r>
            <a:r>
              <a:rPr lang="en-GB" dirty="0"/>
              <a:t> for those </a:t>
            </a:r>
            <a:r>
              <a:rPr lang="en-GB" dirty="0" smtClean="0"/>
              <a:t>areas </a:t>
            </a:r>
            <a:r>
              <a:rPr lang="en-GB" dirty="0"/>
              <a:t>identified. </a:t>
            </a:r>
            <a:endParaRPr lang="en-GB" dirty="0" smtClean="0"/>
          </a:p>
          <a:p>
            <a:r>
              <a:rPr lang="en-GB" dirty="0" smtClean="0"/>
              <a:t>The </a:t>
            </a:r>
            <a:r>
              <a:rPr lang="en-GB" dirty="0">
                <a:solidFill>
                  <a:srgbClr val="0070C0"/>
                </a:solidFill>
              </a:rPr>
              <a:t>search terms  </a:t>
            </a:r>
            <a:r>
              <a:rPr lang="en-GB" dirty="0"/>
              <a:t>“marine code”, “marine code of conduct”, “whale-watch code of conduct”, “whale watch code”, “whale watch guidelines”, “marine wildlife guidelines” and “marine wildlife code” were used. </a:t>
            </a:r>
            <a:endParaRPr lang="en-GB" dirty="0" smtClean="0"/>
          </a:p>
          <a:p>
            <a:r>
              <a:rPr lang="en-GB" dirty="0" smtClean="0"/>
              <a:t>Finally</a:t>
            </a:r>
            <a:r>
              <a:rPr lang="en-GB" dirty="0"/>
              <a:t>, </a:t>
            </a:r>
            <a:r>
              <a:rPr lang="en-GB" dirty="0">
                <a:solidFill>
                  <a:srgbClr val="0070C0"/>
                </a:solidFill>
              </a:rPr>
              <a:t>thematic analysis </a:t>
            </a:r>
            <a:r>
              <a:rPr lang="en-GB" dirty="0"/>
              <a:t>was used to categorise management measures cited in the </a:t>
            </a:r>
            <a:r>
              <a:rPr lang="en-GB" dirty="0" smtClean="0"/>
              <a:t>literature and </a:t>
            </a:r>
          </a:p>
          <a:p>
            <a:r>
              <a:rPr lang="en-GB" dirty="0" smtClean="0">
                <a:solidFill>
                  <a:srgbClr val="0070C0"/>
                </a:solidFill>
              </a:rPr>
              <a:t>Frequency </a:t>
            </a:r>
            <a:r>
              <a:rPr lang="en-GB" dirty="0">
                <a:solidFill>
                  <a:srgbClr val="0070C0"/>
                </a:solidFill>
              </a:rPr>
              <a:t>of occurrence </a:t>
            </a:r>
            <a:r>
              <a:rPr lang="en-GB" dirty="0"/>
              <a:t>and </a:t>
            </a:r>
            <a:r>
              <a:rPr lang="en-GB" dirty="0">
                <a:solidFill>
                  <a:srgbClr val="0070C0"/>
                </a:solidFill>
              </a:rPr>
              <a:t>best practice </a:t>
            </a:r>
            <a:r>
              <a:rPr lang="en-GB" dirty="0" smtClean="0"/>
              <a:t>were identified</a:t>
            </a:r>
            <a:r>
              <a:rPr lang="en-GB" dirty="0"/>
              <a:t>.</a:t>
            </a:r>
          </a:p>
          <a:p>
            <a:endParaRPr lang="en-GB" dirty="0"/>
          </a:p>
        </p:txBody>
      </p:sp>
      <p:pic>
        <p:nvPicPr>
          <p:cNvPr id="4" name="Picture 4" descr="Image result for killer whales from the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148" y="1148079"/>
            <a:ext cx="6622895" cy="49671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84426" y="6115250"/>
            <a:ext cx="6096000" cy="276999"/>
          </a:xfrm>
          <a:prstGeom prst="rect">
            <a:avLst/>
          </a:prstGeom>
        </p:spPr>
        <p:txBody>
          <a:bodyPr>
            <a:spAutoFit/>
          </a:bodyPr>
          <a:lstStyle/>
          <a:p>
            <a:pPr algn="r"/>
            <a:r>
              <a:rPr lang="en-GB" sz="1200" i="1" dirty="0"/>
              <a:t>Pacific white-sided dolphins hanging out with an Orca. Source: </a:t>
            </a:r>
            <a:r>
              <a:rPr lang="en-GB" sz="1200" i="1" dirty="0" err="1"/>
              <a:t>Raincoasteco</a:t>
            </a:r>
            <a:endParaRPr lang="en-GB" sz="1200" i="1" dirty="0"/>
          </a:p>
        </p:txBody>
      </p:sp>
    </p:spTree>
    <p:extLst>
      <p:ext uri="{BB962C8B-B14F-4D97-AF65-F5344CB8AC3E}">
        <p14:creationId xmlns:p14="http://schemas.microsoft.com/office/powerpoint/2010/main" val="60884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Results</a:t>
            </a:r>
            <a:endParaRPr lang="en-GB" dirty="0"/>
          </a:p>
        </p:txBody>
      </p:sp>
      <p:sp>
        <p:nvSpPr>
          <p:cNvPr id="3" name="Content Placeholder 2"/>
          <p:cNvSpPr>
            <a:spLocks noGrp="1"/>
          </p:cNvSpPr>
          <p:nvPr>
            <p:ph idx="1"/>
          </p:nvPr>
        </p:nvSpPr>
        <p:spPr>
          <a:xfrm>
            <a:off x="237067" y="1527544"/>
            <a:ext cx="6997106" cy="3880773"/>
          </a:xfrm>
        </p:spPr>
        <p:txBody>
          <a:bodyPr>
            <a:normAutofit fontScale="85000" lnSpcReduction="10000"/>
          </a:bodyPr>
          <a:lstStyle/>
          <a:p>
            <a:r>
              <a:rPr lang="en-GB" dirty="0"/>
              <a:t>Twenty two codes of conduct were identified, which included </a:t>
            </a:r>
            <a:r>
              <a:rPr lang="en-GB" dirty="0">
                <a:solidFill>
                  <a:srgbClr val="0070C0"/>
                </a:solidFill>
              </a:rPr>
              <a:t>37 management measures</a:t>
            </a:r>
            <a:r>
              <a:rPr lang="en-GB" dirty="0"/>
              <a:t>. Many of these contradicted one another in terms of recommendations for maximum numbers of boats, minimum distance, speed, direction of approach, stay time,  advice on swimming with cetaceans, group division, feeding, chasing, direction of approach and avoiding juveniles (Reis and McLoughlin, 2019). </a:t>
            </a:r>
            <a:endParaRPr lang="en-GB" dirty="0" smtClean="0"/>
          </a:p>
          <a:p>
            <a:r>
              <a:rPr lang="en-GB" dirty="0"/>
              <a:t>In order to consolidate the number of recommendations in any future overarching code of conduct, it was decided to only include those management measures which had been cited by </a:t>
            </a:r>
            <a:r>
              <a:rPr lang="en-GB" dirty="0">
                <a:solidFill>
                  <a:srgbClr val="0070C0"/>
                </a:solidFill>
              </a:rPr>
              <a:t>10 or more </a:t>
            </a:r>
            <a:r>
              <a:rPr lang="en-GB" dirty="0"/>
              <a:t>of the 22 codes of conduct. These were then </a:t>
            </a:r>
            <a:r>
              <a:rPr lang="en-GB" dirty="0">
                <a:solidFill>
                  <a:srgbClr val="0070C0"/>
                </a:solidFill>
              </a:rPr>
              <a:t>ranked in order of frequency</a:t>
            </a:r>
            <a:r>
              <a:rPr lang="en-GB" dirty="0"/>
              <a:t>. This approach captures the main recommendations, helps to prioritise and minimises contradictions. Table 1 shows the results</a:t>
            </a:r>
            <a:r>
              <a:rPr lang="en-GB" dirty="0" smtClean="0"/>
              <a:t>.</a:t>
            </a:r>
          </a:p>
          <a:p>
            <a:r>
              <a:rPr lang="en-GB" dirty="0" smtClean="0"/>
              <a:t>Best practice in the form of </a:t>
            </a:r>
            <a:r>
              <a:rPr lang="en-GB" dirty="0" smtClean="0">
                <a:solidFill>
                  <a:srgbClr val="0070C0"/>
                </a:solidFill>
              </a:rPr>
              <a:t>most stringent measures </a:t>
            </a:r>
            <a:r>
              <a:rPr lang="en-GB" dirty="0" smtClean="0"/>
              <a:t>was extrapolated from the 22 codes of conduct for the following criteria: approach speed, maximum approach distance, maximum stay time and maximum number of boats. Table 2 shows results. </a:t>
            </a:r>
            <a:endParaRPr lang="en-GB" dirty="0"/>
          </a:p>
          <a:p>
            <a:endParaRPr lang="en-GB" dirty="0"/>
          </a:p>
        </p:txBody>
      </p:sp>
      <p:pic>
        <p:nvPicPr>
          <p:cNvPr id="4" name="Picture 3"/>
          <p:cNvPicPr>
            <a:picLocks noChangeAspect="1"/>
          </p:cNvPicPr>
          <p:nvPr/>
        </p:nvPicPr>
        <p:blipFill>
          <a:blip r:embed="rId2"/>
          <a:stretch>
            <a:fillRect/>
          </a:stretch>
        </p:blipFill>
        <p:spPr>
          <a:xfrm rot="20572358">
            <a:off x="7411553" y="4247083"/>
            <a:ext cx="4628058" cy="1901556"/>
          </a:xfrm>
          <a:prstGeom prst="rect">
            <a:avLst/>
          </a:prstGeom>
        </p:spPr>
      </p:pic>
      <p:pic>
        <p:nvPicPr>
          <p:cNvPr id="5" name="Picture 4"/>
          <p:cNvPicPr>
            <a:picLocks noChangeAspect="1"/>
          </p:cNvPicPr>
          <p:nvPr/>
        </p:nvPicPr>
        <p:blipFill>
          <a:blip r:embed="rId3"/>
          <a:stretch>
            <a:fillRect/>
          </a:stretch>
        </p:blipFill>
        <p:spPr>
          <a:xfrm>
            <a:off x="7362614" y="268717"/>
            <a:ext cx="3173167" cy="3683771"/>
          </a:xfrm>
          <a:prstGeom prst="rect">
            <a:avLst/>
          </a:prstGeom>
          <a:solidFill>
            <a:schemeClr val="bg1"/>
          </a:solidFill>
        </p:spPr>
      </p:pic>
    </p:spTree>
    <p:extLst>
      <p:ext uri="{BB962C8B-B14F-4D97-AF65-F5344CB8AC3E}">
        <p14:creationId xmlns:p14="http://schemas.microsoft.com/office/powerpoint/2010/main" val="153322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60960"/>
            <a:ext cx="8596668" cy="1320800"/>
          </a:xfrm>
        </p:spPr>
        <p:txBody>
          <a:bodyPr>
            <a:normAutofit fontScale="90000"/>
          </a:bodyPr>
          <a:lstStyle/>
          <a:p>
            <a:r>
              <a:rPr lang="en-GB" dirty="0"/>
              <a:t>Table 1. Priority Code of Conduct Measures, Ranked by Frequency of Citation</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499944"/>
              </p:ext>
            </p:extLst>
          </p:nvPr>
        </p:nvGraphicFramePr>
        <p:xfrm>
          <a:off x="738293" y="1381760"/>
          <a:ext cx="9624906" cy="5125431"/>
        </p:xfrm>
        <a:graphic>
          <a:graphicData uri="http://schemas.openxmlformats.org/drawingml/2006/table">
            <a:tbl>
              <a:tblPr>
                <a:tableStyleId>{5C22544A-7EE6-4342-B048-85BDC9FD1C3A}</a:tableStyleId>
              </a:tblPr>
              <a:tblGrid>
                <a:gridCol w="2007518">
                  <a:extLst>
                    <a:ext uri="{9D8B030D-6E8A-4147-A177-3AD203B41FA5}">
                      <a16:colId xmlns:a16="http://schemas.microsoft.com/office/drawing/2014/main" val="459962724"/>
                    </a:ext>
                  </a:extLst>
                </a:gridCol>
                <a:gridCol w="7617388">
                  <a:extLst>
                    <a:ext uri="{9D8B030D-6E8A-4147-A177-3AD203B41FA5}">
                      <a16:colId xmlns:a16="http://schemas.microsoft.com/office/drawing/2014/main" val="2814719747"/>
                    </a:ext>
                  </a:extLst>
                </a:gridCol>
              </a:tblGrid>
              <a:tr h="805010">
                <a:tc>
                  <a:txBody>
                    <a:bodyPr/>
                    <a:lstStyle/>
                    <a:p>
                      <a:pPr algn="ctr">
                        <a:lnSpc>
                          <a:spcPct val="107000"/>
                        </a:lnSpc>
                        <a:spcAft>
                          <a:spcPts val="800"/>
                        </a:spcAft>
                      </a:pPr>
                      <a:r>
                        <a:rPr lang="en-GB" sz="1600" b="1" dirty="0">
                          <a:effectLst/>
                        </a:rPr>
                        <a:t>Number of codes recommending the measure (n=22)</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b="1" dirty="0">
                          <a:effectLst/>
                        </a:rPr>
                        <a:t>Recommendation</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926760"/>
                  </a:ext>
                </a:extLst>
              </a:tr>
              <a:tr h="275460">
                <a:tc>
                  <a:txBody>
                    <a:bodyPr/>
                    <a:lstStyle/>
                    <a:p>
                      <a:pPr algn="ctr">
                        <a:lnSpc>
                          <a:spcPct val="107000"/>
                        </a:lnSpc>
                        <a:spcAft>
                          <a:spcPts val="800"/>
                        </a:spcAft>
                      </a:pPr>
                      <a:r>
                        <a:rPr lang="en-GB" sz="1600" b="0" dirty="0">
                          <a:effectLst/>
                        </a:rPr>
                        <a:t>17</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No person or boat shall cause any cetacean to become separated from a group.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556065"/>
                  </a:ext>
                </a:extLst>
              </a:tr>
              <a:tr h="275460">
                <a:tc>
                  <a:txBody>
                    <a:bodyPr/>
                    <a:lstStyle/>
                    <a:p>
                      <a:pPr algn="ctr">
                        <a:lnSpc>
                          <a:spcPct val="107000"/>
                        </a:lnSpc>
                        <a:spcAft>
                          <a:spcPts val="800"/>
                        </a:spcAft>
                      </a:pPr>
                      <a:r>
                        <a:rPr lang="en-GB" sz="1600" b="0">
                          <a:effectLst/>
                        </a:rPr>
                        <a:t>16</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No person shall use motorised swimming aids for cetacean watching.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106316"/>
                  </a:ext>
                </a:extLst>
              </a:tr>
              <a:tr h="275460">
                <a:tc>
                  <a:txBody>
                    <a:bodyPr/>
                    <a:lstStyle/>
                    <a:p>
                      <a:pPr algn="ctr">
                        <a:lnSpc>
                          <a:spcPct val="107000"/>
                        </a:lnSpc>
                        <a:spcAft>
                          <a:spcPts val="800"/>
                        </a:spcAft>
                      </a:pPr>
                      <a:r>
                        <a:rPr lang="en-GB" sz="1600" b="0">
                          <a:effectLst/>
                        </a:rPr>
                        <a:t>15</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If a cetacean shows avoidance behaviour, it must not be pursued.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328414"/>
                  </a:ext>
                </a:extLst>
              </a:tr>
              <a:tr h="275460">
                <a:tc>
                  <a:txBody>
                    <a:bodyPr/>
                    <a:lstStyle/>
                    <a:p>
                      <a:pPr algn="ctr">
                        <a:lnSpc>
                          <a:spcPct val="107000"/>
                        </a:lnSpc>
                        <a:spcAft>
                          <a:spcPts val="800"/>
                        </a:spcAft>
                      </a:pPr>
                      <a:r>
                        <a:rPr lang="en-GB" sz="1600" b="0">
                          <a:effectLst/>
                        </a:rPr>
                        <a:t>13</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Do not swim with cetaceans.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5960349"/>
                  </a:ext>
                </a:extLst>
              </a:tr>
              <a:tr h="275460">
                <a:tc>
                  <a:txBody>
                    <a:bodyPr/>
                    <a:lstStyle/>
                    <a:p>
                      <a:pPr algn="ctr">
                        <a:lnSpc>
                          <a:spcPct val="107000"/>
                        </a:lnSpc>
                        <a:spcAft>
                          <a:spcPts val="800"/>
                        </a:spcAft>
                      </a:pPr>
                      <a:r>
                        <a:rPr lang="en-GB" sz="1600" b="0">
                          <a:effectLst/>
                        </a:rPr>
                        <a:t>13</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Extra caution needs to be taken by the operator when calves are present.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1027806"/>
                  </a:ext>
                </a:extLst>
              </a:tr>
              <a:tr h="275460">
                <a:tc>
                  <a:txBody>
                    <a:bodyPr/>
                    <a:lstStyle/>
                    <a:p>
                      <a:pPr algn="ctr">
                        <a:lnSpc>
                          <a:spcPct val="107000"/>
                        </a:lnSpc>
                        <a:spcAft>
                          <a:spcPts val="800"/>
                        </a:spcAft>
                      </a:pPr>
                      <a:r>
                        <a:rPr lang="en-GB" sz="1600" b="0">
                          <a:effectLst/>
                        </a:rPr>
                        <a:t>13</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Cetaceans should always be approached from the side and slightly behind, with the boat moving in parallel.</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942879"/>
                  </a:ext>
                </a:extLst>
              </a:tr>
              <a:tr h="275460">
                <a:tc>
                  <a:txBody>
                    <a:bodyPr/>
                    <a:lstStyle/>
                    <a:p>
                      <a:pPr algn="ctr">
                        <a:lnSpc>
                          <a:spcPct val="107000"/>
                        </a:lnSpc>
                        <a:spcAft>
                          <a:spcPts val="800"/>
                        </a:spcAft>
                      </a:pPr>
                      <a:r>
                        <a:rPr lang="en-GB" sz="1600" b="0">
                          <a:effectLst/>
                        </a:rPr>
                        <a:t>12</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No deliberate chasing of cetaceans.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019814"/>
                  </a:ext>
                </a:extLst>
              </a:tr>
              <a:tr h="275460">
                <a:tc>
                  <a:txBody>
                    <a:bodyPr/>
                    <a:lstStyle/>
                    <a:p>
                      <a:pPr algn="ctr">
                        <a:lnSpc>
                          <a:spcPct val="107000"/>
                        </a:lnSpc>
                        <a:spcAft>
                          <a:spcPts val="800"/>
                        </a:spcAft>
                      </a:pPr>
                      <a:r>
                        <a:rPr lang="en-GB" sz="1600" b="0">
                          <a:effectLst/>
                        </a:rPr>
                        <a:t>12</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No person shall make excessive loud, disturbing or continuous noise.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154030"/>
                  </a:ext>
                </a:extLst>
              </a:tr>
              <a:tr h="275460">
                <a:tc>
                  <a:txBody>
                    <a:bodyPr/>
                    <a:lstStyle/>
                    <a:p>
                      <a:pPr algn="ctr">
                        <a:lnSpc>
                          <a:spcPct val="107000"/>
                        </a:lnSpc>
                        <a:spcAft>
                          <a:spcPts val="800"/>
                        </a:spcAft>
                      </a:pPr>
                      <a:r>
                        <a:rPr lang="en-GB" sz="1600" b="0">
                          <a:effectLst/>
                        </a:rPr>
                        <a:t>12</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Do not touch cetaceans.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653385"/>
                  </a:ext>
                </a:extLst>
              </a:tr>
              <a:tr h="536673">
                <a:tc>
                  <a:txBody>
                    <a:bodyPr/>
                    <a:lstStyle/>
                    <a:p>
                      <a:pPr algn="ctr">
                        <a:lnSpc>
                          <a:spcPct val="107000"/>
                        </a:lnSpc>
                        <a:spcAft>
                          <a:spcPts val="800"/>
                        </a:spcAft>
                      </a:pPr>
                      <a:r>
                        <a:rPr lang="en-GB" sz="1600" b="0">
                          <a:effectLst/>
                        </a:rPr>
                        <a:t>11</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Operators should not enter restricted zones or areas protected from boats or swimmers as designated by local, national, or international law, conventions or agreements.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4385200"/>
                  </a:ext>
                </a:extLst>
              </a:tr>
              <a:tr h="275460">
                <a:tc>
                  <a:txBody>
                    <a:bodyPr/>
                    <a:lstStyle/>
                    <a:p>
                      <a:pPr algn="ctr">
                        <a:lnSpc>
                          <a:spcPct val="107000"/>
                        </a:lnSpc>
                        <a:spcAft>
                          <a:spcPts val="800"/>
                        </a:spcAft>
                      </a:pPr>
                      <a:r>
                        <a:rPr lang="en-GB" sz="1600" b="0">
                          <a:effectLst/>
                        </a:rPr>
                        <a:t>11</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Cetaceans always have right of way.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610657"/>
                  </a:ext>
                </a:extLst>
              </a:tr>
              <a:tr h="536673">
                <a:tc>
                  <a:txBody>
                    <a:bodyPr/>
                    <a:lstStyle/>
                    <a:p>
                      <a:pPr algn="ctr">
                        <a:lnSpc>
                          <a:spcPct val="107000"/>
                        </a:lnSpc>
                        <a:spcAft>
                          <a:spcPts val="800"/>
                        </a:spcAft>
                      </a:pPr>
                      <a:r>
                        <a:rPr lang="en-GB" sz="1600" b="0">
                          <a:effectLst/>
                        </a:rPr>
                        <a:t>10</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0" dirty="0">
                          <a:effectLst/>
                        </a:rPr>
                        <a:t>If cetaceans bow-ride alongside the boat, the boat should remain at a constant speed with no sudden changes in direction.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7545471"/>
                  </a:ext>
                </a:extLst>
              </a:tr>
            </a:tbl>
          </a:graphicData>
        </a:graphic>
      </p:graphicFrame>
    </p:spTree>
    <p:extLst>
      <p:ext uri="{BB962C8B-B14F-4D97-AF65-F5344CB8AC3E}">
        <p14:creationId xmlns:p14="http://schemas.microsoft.com/office/powerpoint/2010/main" val="21389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2. Best Practice</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619197"/>
              </p:ext>
            </p:extLst>
          </p:nvPr>
        </p:nvGraphicFramePr>
        <p:xfrm>
          <a:off x="1205654" y="2167466"/>
          <a:ext cx="7069296" cy="2800615"/>
        </p:xfrm>
        <a:graphic>
          <a:graphicData uri="http://schemas.openxmlformats.org/drawingml/2006/table">
            <a:tbl>
              <a:tblPr>
                <a:tableStyleId>{5C22544A-7EE6-4342-B048-85BDC9FD1C3A}</a:tableStyleId>
              </a:tblPr>
              <a:tblGrid>
                <a:gridCol w="3630506">
                  <a:extLst>
                    <a:ext uri="{9D8B030D-6E8A-4147-A177-3AD203B41FA5}">
                      <a16:colId xmlns:a16="http://schemas.microsoft.com/office/drawing/2014/main" val="2193532584"/>
                    </a:ext>
                  </a:extLst>
                </a:gridCol>
                <a:gridCol w="3438790">
                  <a:extLst>
                    <a:ext uri="{9D8B030D-6E8A-4147-A177-3AD203B41FA5}">
                      <a16:colId xmlns:a16="http://schemas.microsoft.com/office/drawing/2014/main" val="3809328208"/>
                    </a:ext>
                  </a:extLst>
                </a:gridCol>
              </a:tblGrid>
              <a:tr h="560123">
                <a:tc>
                  <a:txBody>
                    <a:bodyPr/>
                    <a:lstStyle/>
                    <a:p>
                      <a:pPr algn="ctr">
                        <a:lnSpc>
                          <a:spcPct val="107000"/>
                        </a:lnSpc>
                        <a:spcAft>
                          <a:spcPts val="800"/>
                        </a:spcAft>
                      </a:pPr>
                      <a:r>
                        <a:rPr lang="en-GB" sz="2000" b="1" u="sng" dirty="0">
                          <a:effectLst/>
                        </a:rPr>
                        <a:t>Measure</a:t>
                      </a:r>
                      <a:endParaRPr lang="en-GB"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b="1" u="sng" dirty="0">
                          <a:effectLst/>
                        </a:rPr>
                        <a:t>Limit</a:t>
                      </a:r>
                      <a:endParaRPr lang="en-GB"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2713988"/>
                  </a:ext>
                </a:extLst>
              </a:tr>
              <a:tr h="560123">
                <a:tc>
                  <a:txBody>
                    <a:bodyPr/>
                    <a:lstStyle/>
                    <a:p>
                      <a:pPr>
                        <a:lnSpc>
                          <a:spcPct val="107000"/>
                        </a:lnSpc>
                        <a:spcAft>
                          <a:spcPts val="800"/>
                        </a:spcAft>
                      </a:pPr>
                      <a:r>
                        <a:rPr lang="en-GB" sz="2000" dirty="0">
                          <a:effectLst/>
                        </a:rPr>
                        <a:t>Approach speed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rPr>
                        <a:t>300m, no wake speed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183220"/>
                  </a:ext>
                </a:extLst>
              </a:tr>
              <a:tr h="560123">
                <a:tc>
                  <a:txBody>
                    <a:bodyPr/>
                    <a:lstStyle/>
                    <a:p>
                      <a:pPr>
                        <a:lnSpc>
                          <a:spcPct val="107000"/>
                        </a:lnSpc>
                        <a:spcAft>
                          <a:spcPts val="800"/>
                        </a:spcAft>
                      </a:pPr>
                      <a:r>
                        <a:rPr lang="en-GB" sz="2000" dirty="0">
                          <a:effectLst/>
                        </a:rPr>
                        <a:t>Maximum approach distance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rPr>
                        <a:t>100m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5735776"/>
                  </a:ext>
                </a:extLst>
              </a:tr>
              <a:tr h="560123">
                <a:tc>
                  <a:txBody>
                    <a:bodyPr/>
                    <a:lstStyle/>
                    <a:p>
                      <a:pPr>
                        <a:lnSpc>
                          <a:spcPct val="107000"/>
                        </a:lnSpc>
                        <a:spcAft>
                          <a:spcPts val="800"/>
                        </a:spcAft>
                      </a:pPr>
                      <a:r>
                        <a:rPr lang="en-GB" sz="2000" dirty="0">
                          <a:effectLst/>
                        </a:rPr>
                        <a:t>Maximum stay time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rPr>
                        <a:t>15 minutes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514654"/>
                  </a:ext>
                </a:extLst>
              </a:tr>
              <a:tr h="560123">
                <a:tc>
                  <a:txBody>
                    <a:bodyPr/>
                    <a:lstStyle/>
                    <a:p>
                      <a:pPr>
                        <a:lnSpc>
                          <a:spcPct val="107000"/>
                        </a:lnSpc>
                        <a:spcAft>
                          <a:spcPts val="800"/>
                        </a:spcAft>
                      </a:pPr>
                      <a:r>
                        <a:rPr lang="en-GB" sz="2000">
                          <a:effectLst/>
                        </a:rPr>
                        <a:t>Maximum number of boats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282644"/>
                  </a:ext>
                </a:extLst>
              </a:tr>
            </a:tbl>
          </a:graphicData>
        </a:graphic>
      </p:graphicFrame>
    </p:spTree>
    <p:extLst>
      <p:ext uri="{BB962C8B-B14F-4D97-AF65-F5344CB8AC3E}">
        <p14:creationId xmlns:p14="http://schemas.microsoft.com/office/powerpoint/2010/main" val="39765155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8A4503F4D17343B9BF8415F4F04304" ma:contentTypeVersion="13" ma:contentTypeDescription="Create a new document." ma:contentTypeScope="" ma:versionID="d968ba37cfd27a97ee6261198c37f1be">
  <xsd:schema xmlns:xsd="http://www.w3.org/2001/XMLSchema" xmlns:xs="http://www.w3.org/2001/XMLSchema" xmlns:p="http://schemas.microsoft.com/office/2006/metadata/properties" xmlns:ns3="20385ec5-d27a-4092-bbac-23a354654f80" xmlns:ns4="4531d7c5-e499-4558-9033-9fec3fe40f06" targetNamespace="http://schemas.microsoft.com/office/2006/metadata/properties" ma:root="true" ma:fieldsID="c81b7e7156c5fb0674fbf6e24bda20fc" ns3:_="" ns4:_="">
    <xsd:import namespace="20385ec5-d27a-4092-bbac-23a354654f80"/>
    <xsd:import namespace="4531d7c5-e499-4558-9033-9fec3fe40f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85ec5-d27a-4092-bbac-23a354654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1d7c5-e499-4558-9033-9fec3fe40f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D2043-8EEF-49FD-886E-6DF0328BA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85ec5-d27a-4092-bbac-23a354654f80"/>
    <ds:schemaRef ds:uri="4531d7c5-e499-4558-9033-9fec3fe40f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C9595-817A-461B-A226-F14510B09BA9}">
  <ds:schemaRefs>
    <ds:schemaRef ds:uri="http://schemas.microsoft.com/sharepoint/v3/contenttype/forms"/>
  </ds:schemaRefs>
</ds:datastoreItem>
</file>

<file path=customXml/itemProps3.xml><?xml version="1.0" encoding="utf-8"?>
<ds:datastoreItem xmlns:ds="http://schemas.openxmlformats.org/officeDocument/2006/customXml" ds:itemID="{FB5F85D2-B7DB-4301-B075-DAE31ACA6FC8}">
  <ds:schemaRefs>
    <ds:schemaRef ds:uri="http://purl.org/dc/elements/1.1/"/>
    <ds:schemaRef ds:uri="http://schemas.microsoft.com/office/infopath/2007/PartnerControls"/>
    <ds:schemaRef ds:uri="20385ec5-d27a-4092-bbac-23a354654f80"/>
    <ds:schemaRef ds:uri="http://schemas.microsoft.com/office/2006/metadata/properties"/>
    <ds:schemaRef ds:uri="http://purl.org/dc/terms/"/>
    <ds:schemaRef ds:uri="http://www.w3.org/XML/1998/namespace"/>
    <ds:schemaRef ds:uri="http://schemas.microsoft.com/office/2006/documentManagement/types"/>
    <ds:schemaRef ds:uri="4531d7c5-e499-4558-9033-9fec3fe40f06"/>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145</TotalTime>
  <Words>2178</Words>
  <Application>Microsoft Office PowerPoint</Application>
  <PresentationFormat>Widescreen</PresentationFormat>
  <Paragraphs>162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United We Stand- An Approach to Consolidating Marine Wildlife Tourism Codes of Conduct in West Wales</vt:lpstr>
      <vt:lpstr>Aim</vt:lpstr>
      <vt:lpstr>Context</vt:lpstr>
      <vt:lpstr>UK Minke, Orca and Fin Whale Migration</vt:lpstr>
      <vt:lpstr>Positive and Negative Impacts</vt:lpstr>
      <vt:lpstr>Research Approach</vt:lpstr>
      <vt:lpstr>Discussion and Results</vt:lpstr>
      <vt:lpstr>Table 1. Priority Code of Conduct Measures, Ranked by Frequency of Citation </vt:lpstr>
      <vt:lpstr>Table 2. Best Practice </vt:lpstr>
      <vt:lpstr>Synthesis- So What?</vt:lpstr>
      <vt:lpstr>Limitations</vt:lpstr>
      <vt:lpstr>What’s Next?</vt:lpstr>
      <vt:lpstr>Thank you for your attention.  Any questions?</vt:lpstr>
      <vt:lpstr>References</vt:lpstr>
    </vt:vector>
  </TitlesOfParts>
  <Company>Cardiff 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We Stand- An Approach to Consolidating Marine Wildlife Tourism Codes of Conduct in West Wales</dc:title>
  <dc:creator>Reis, Jeanette</dc:creator>
  <cp:lastModifiedBy>Reis, Jeanette</cp:lastModifiedBy>
  <cp:revision>20</cp:revision>
  <dcterms:created xsi:type="dcterms:W3CDTF">2020-04-27T13:26:45Z</dcterms:created>
  <dcterms:modified xsi:type="dcterms:W3CDTF">2020-04-27T15:52:00Z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0x010100E58A4503F4D17343B9BF8415F4F04304</vt:lpwstr>
  </property>
</Properties>
</file>