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21383625" cy="30275213"/>
  <p:notesSz cx="20566063" cy="28594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4" userDrawn="1">
          <p15:clr>
            <a:srgbClr val="A4A3A4"/>
          </p15:clr>
        </p15:guide>
        <p15:guide id="2" pos="6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7" d="100"/>
          <a:sy n="17" d="100"/>
        </p:scale>
        <p:origin x="2478" y="138"/>
      </p:cViewPr>
      <p:guideLst>
        <p:guide orient="horz" pos="9534"/>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smtClean="0"/>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515CE3-573F-4430-818E-F54E19A7F50B}" type="datetimeFigureOut">
              <a:rPr lang="en-IE" smtClean="0"/>
              <a:t>21/10/2019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5368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515CE3-573F-4430-818E-F54E19A7F50B}" type="datetimeFigureOut">
              <a:rPr lang="en-IE" smtClean="0"/>
              <a:t>21/10/2019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41279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515CE3-573F-4430-818E-F54E19A7F50B}" type="datetimeFigureOut">
              <a:rPr lang="en-IE" smtClean="0"/>
              <a:t>21/10/2019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270881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515CE3-573F-4430-818E-F54E19A7F50B}" type="datetimeFigureOut">
              <a:rPr lang="en-IE" smtClean="0"/>
              <a:t>21/10/2019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92846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smtClean="0"/>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515CE3-573F-4430-818E-F54E19A7F50B}" type="datetimeFigureOut">
              <a:rPr lang="en-IE" smtClean="0"/>
              <a:t>21/10/2019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334534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515CE3-573F-4430-818E-F54E19A7F50B}" type="datetimeFigureOut">
              <a:rPr lang="en-IE" smtClean="0"/>
              <a:t>21/10/2019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25014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515CE3-573F-4430-818E-F54E19A7F50B}" type="datetimeFigureOut">
              <a:rPr lang="en-IE" smtClean="0"/>
              <a:t>21/10/2019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229034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515CE3-573F-4430-818E-F54E19A7F50B}" type="datetimeFigureOut">
              <a:rPr lang="en-IE" smtClean="0"/>
              <a:t>21/10/2019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418873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5CE3-573F-4430-818E-F54E19A7F50B}" type="datetimeFigureOut">
              <a:rPr lang="en-IE" smtClean="0"/>
              <a:t>21/10/2019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126715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Edit Master text styles</a:t>
            </a:r>
          </a:p>
        </p:txBody>
      </p:sp>
      <p:sp>
        <p:nvSpPr>
          <p:cNvPr id="5" name="Date Placeholder 4"/>
          <p:cNvSpPr>
            <a:spLocks noGrp="1"/>
          </p:cNvSpPr>
          <p:nvPr>
            <p:ph type="dt" sz="half" idx="10"/>
          </p:nvPr>
        </p:nvSpPr>
        <p:spPr/>
        <p:txBody>
          <a:bodyPr/>
          <a:lstStyle/>
          <a:p>
            <a:fld id="{14515CE3-573F-4430-818E-F54E19A7F50B}" type="datetimeFigureOut">
              <a:rPr lang="en-IE" smtClean="0"/>
              <a:t>21/10/2019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80649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smtClean="0"/>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Edit Master text styles</a:t>
            </a:r>
          </a:p>
        </p:txBody>
      </p:sp>
      <p:sp>
        <p:nvSpPr>
          <p:cNvPr id="5" name="Date Placeholder 4"/>
          <p:cNvSpPr>
            <a:spLocks noGrp="1"/>
          </p:cNvSpPr>
          <p:nvPr>
            <p:ph type="dt" sz="half" idx="10"/>
          </p:nvPr>
        </p:nvSpPr>
        <p:spPr/>
        <p:txBody>
          <a:bodyPr/>
          <a:lstStyle/>
          <a:p>
            <a:fld id="{14515CE3-573F-4430-818E-F54E19A7F50B}" type="datetimeFigureOut">
              <a:rPr lang="en-IE" smtClean="0"/>
              <a:t>21/10/2019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B69024B-A7B1-4D97-9A4A-006F96249B12}" type="slidenum">
              <a:rPr lang="en-IE" smtClean="0"/>
              <a:t>‹#›</a:t>
            </a:fld>
            <a:endParaRPr lang="en-IE"/>
          </a:p>
        </p:txBody>
      </p:sp>
    </p:spTree>
    <p:extLst>
      <p:ext uri="{BB962C8B-B14F-4D97-AF65-F5344CB8AC3E}">
        <p14:creationId xmlns:p14="http://schemas.microsoft.com/office/powerpoint/2010/main" val="187936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14515CE3-573F-4430-818E-F54E19A7F50B}" type="datetimeFigureOut">
              <a:rPr lang="en-IE" smtClean="0"/>
              <a:t>21/10/2019</a:t>
            </a:fld>
            <a:endParaRPr lang="en-IE"/>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7B69024B-A7B1-4D97-9A4A-006F96249B12}" type="slidenum">
              <a:rPr lang="en-IE" smtClean="0"/>
              <a:t>‹#›</a:t>
            </a:fld>
            <a:endParaRPr lang="en-IE"/>
          </a:p>
        </p:txBody>
      </p:sp>
    </p:spTree>
    <p:extLst>
      <p:ext uri="{BB962C8B-B14F-4D97-AF65-F5344CB8AC3E}">
        <p14:creationId xmlns:p14="http://schemas.microsoft.com/office/powerpoint/2010/main" val="3115459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018362" y="602387"/>
            <a:ext cx="13118917" cy="632180"/>
          </a:xfrm>
          <a:prstGeom prst="rect">
            <a:avLst/>
          </a:prstGeom>
          <a:noFill/>
          <a:ln>
            <a:noFill/>
          </a:ln>
        </p:spPr>
        <p:txBody>
          <a:bodyPr wrap="square" lIns="0" tIns="0" rIns="0" bIns="123590" rtlCol="0">
            <a:spAutoFit/>
          </a:bodyPr>
          <a:lstStyle/>
          <a:p>
            <a:pPr algn="ctr"/>
            <a:r>
              <a:rPr lang="en-IE" sz="3297" b="1" dirty="0">
                <a:latin typeface="Times New Roman" panose="02020603050405020304" pitchFamily="18" charset="0"/>
                <a:cs typeface="Times New Roman" panose="02020603050405020304" pitchFamily="18" charset="0"/>
              </a:rPr>
              <a:t>Social Impacts of Tourism in Clare, Donegal and Sligo</a:t>
            </a:r>
          </a:p>
        </p:txBody>
      </p:sp>
      <p:sp>
        <p:nvSpPr>
          <p:cNvPr id="3" name="TextBox 2"/>
          <p:cNvSpPr txBox="1"/>
          <p:nvPr/>
        </p:nvSpPr>
        <p:spPr>
          <a:xfrm>
            <a:off x="294787" y="2956949"/>
            <a:ext cx="10393070" cy="515077"/>
          </a:xfrm>
          <a:prstGeom prst="rect">
            <a:avLst/>
          </a:prstGeom>
          <a:noFill/>
        </p:spPr>
        <p:txBody>
          <a:bodyPr wrap="square" rtlCol="0">
            <a:spAutoFit/>
          </a:bodyPr>
          <a:lstStyle/>
          <a:p>
            <a:pPr algn="ctr">
              <a:spcBef>
                <a:spcPts val="659"/>
              </a:spcBef>
            </a:pPr>
            <a:r>
              <a:rPr lang="en-IE" sz="2747" b="1" dirty="0"/>
              <a:t>Introduction</a:t>
            </a:r>
          </a:p>
        </p:txBody>
      </p:sp>
      <p:sp>
        <p:nvSpPr>
          <p:cNvPr id="14" name="Text Placeholder 4"/>
          <p:cNvSpPr txBox="1">
            <a:spLocks/>
          </p:cNvSpPr>
          <p:nvPr/>
        </p:nvSpPr>
        <p:spPr>
          <a:xfrm>
            <a:off x="348539" y="21847841"/>
            <a:ext cx="9810049" cy="536143"/>
          </a:xfrm>
          <a:prstGeom prst="rect">
            <a:avLst/>
          </a:prstGeom>
          <a:noFill/>
        </p:spPr>
        <p:txBody>
          <a:bodyPr wrap="square" lIns="61485" tIns="61485" rIns="61485" bIns="61485" anchor="ctr" anchorCtr="0">
            <a:spAutoFit/>
          </a:bodyPr>
          <a:lstStyle>
            <a:lvl1pPr marL="0" indent="0" algn="ctr" defTabSz="4298410" rtl="0" eaLnBrk="1" latinLnBrk="0" hangingPunct="1">
              <a:spcBef>
                <a:spcPct val="20000"/>
              </a:spcBef>
              <a:buFont typeface="Arial" pitchFamily="34" charset="0"/>
              <a:buNone/>
              <a:defRPr sz="3900" b="1" u="sng" kern="1200" baseline="0">
                <a:solidFill>
                  <a:srgbClr val="00B0F0"/>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defRPr/>
            </a:pPr>
            <a:r>
              <a:rPr lang="en-US" sz="2677" u="none" dirty="0">
                <a:solidFill>
                  <a:sysClr val="windowText" lastClr="000000"/>
                </a:solidFill>
                <a:latin typeface="Calibri"/>
              </a:rPr>
              <a:t>Methodological Approach</a:t>
            </a:r>
          </a:p>
        </p:txBody>
      </p:sp>
      <p:sp>
        <p:nvSpPr>
          <p:cNvPr id="24" name="Text Placeholder 4"/>
          <p:cNvSpPr txBox="1">
            <a:spLocks/>
          </p:cNvSpPr>
          <p:nvPr/>
        </p:nvSpPr>
        <p:spPr>
          <a:xfrm>
            <a:off x="11147303" y="2896798"/>
            <a:ext cx="9810049" cy="536143"/>
          </a:xfrm>
          <a:prstGeom prst="rect">
            <a:avLst/>
          </a:prstGeom>
          <a:noFill/>
        </p:spPr>
        <p:txBody>
          <a:bodyPr wrap="square" lIns="61485" tIns="61485" rIns="61485" bIns="61485" anchor="ctr" anchorCtr="0">
            <a:spAutoFit/>
          </a:bodyPr>
          <a:lstStyle>
            <a:lvl1pPr marL="0" indent="0" algn="ctr" defTabSz="4298410" rtl="0" eaLnBrk="1" latinLnBrk="0" hangingPunct="1">
              <a:spcBef>
                <a:spcPct val="20000"/>
              </a:spcBef>
              <a:buFont typeface="Arial" pitchFamily="34" charset="0"/>
              <a:buNone/>
              <a:defRPr sz="3900" b="1" u="sng" kern="1200" baseline="0">
                <a:solidFill>
                  <a:srgbClr val="00B0F0"/>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2677" u="none" dirty="0">
                <a:solidFill>
                  <a:schemeClr val="tx1"/>
                </a:solidFill>
              </a:rPr>
              <a:t>Results and Analysis</a:t>
            </a:r>
          </a:p>
        </p:txBody>
      </p:sp>
      <p:sp>
        <p:nvSpPr>
          <p:cNvPr id="26" name="Text Placeholder 4"/>
          <p:cNvSpPr txBox="1">
            <a:spLocks/>
          </p:cNvSpPr>
          <p:nvPr/>
        </p:nvSpPr>
        <p:spPr>
          <a:xfrm>
            <a:off x="10471825" y="25222845"/>
            <a:ext cx="9810049" cy="536143"/>
          </a:xfrm>
          <a:prstGeom prst="rect">
            <a:avLst/>
          </a:prstGeom>
          <a:noFill/>
        </p:spPr>
        <p:txBody>
          <a:bodyPr wrap="square" lIns="61485" tIns="61485" rIns="61485" bIns="61485" anchor="ctr" anchorCtr="0">
            <a:spAutoFit/>
          </a:bodyPr>
          <a:lstStyle>
            <a:lvl1pPr marL="0" indent="0" algn="ctr" defTabSz="4298410" rtl="0" eaLnBrk="1" latinLnBrk="0" hangingPunct="1">
              <a:spcBef>
                <a:spcPct val="20000"/>
              </a:spcBef>
              <a:buFont typeface="Arial" pitchFamily="34" charset="0"/>
              <a:buNone/>
              <a:defRPr sz="3900" b="1" u="sng" kern="1200" baseline="0">
                <a:solidFill>
                  <a:srgbClr val="00B0F0"/>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2677" u="none" dirty="0">
                <a:solidFill>
                  <a:schemeClr val="tx1"/>
                </a:solidFill>
              </a:rPr>
              <a:t>Conclusion</a:t>
            </a:r>
          </a:p>
        </p:txBody>
      </p:sp>
      <p:sp>
        <p:nvSpPr>
          <p:cNvPr id="27" name="Text Placeholder 5"/>
          <p:cNvSpPr txBox="1">
            <a:spLocks/>
          </p:cNvSpPr>
          <p:nvPr/>
        </p:nvSpPr>
        <p:spPr>
          <a:xfrm>
            <a:off x="10335664" y="13553984"/>
            <a:ext cx="9913506" cy="1849187"/>
          </a:xfrm>
          <a:prstGeom prst="rect">
            <a:avLst/>
          </a:prstGeom>
        </p:spPr>
        <p:txBody>
          <a:bodyPr wrap="square" lIns="153715" tIns="153715" rIns="153715" bIns="153715">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313880" indent="-313880" algn="just">
              <a:buFont typeface="Wingdings" panose="05000000000000000000" pitchFamily="2" charset="2"/>
              <a:buChar char="Ø"/>
            </a:pPr>
            <a:r>
              <a:rPr lang="en-IE" sz="1923" dirty="0"/>
              <a:t>Analysis of these surveys revealed that the percentage of rooms in commercial accommodation accessible to people with disabilities across Counties Clare, Donegal and Sligo was found to differ considerably </a:t>
            </a:r>
          </a:p>
          <a:p>
            <a:pPr marL="313880" indent="-313880" algn="just">
              <a:buFont typeface="Wingdings" panose="05000000000000000000" pitchFamily="2" charset="2"/>
              <a:buChar char="Ø"/>
            </a:pPr>
            <a:r>
              <a:rPr lang="en-IE" sz="1923" dirty="0"/>
              <a:t>Destinations have made significant efforts in making tourism accessible for visitors with a disability along the WAW. </a:t>
            </a:r>
          </a:p>
        </p:txBody>
      </p:sp>
      <p:sp>
        <p:nvSpPr>
          <p:cNvPr id="29" name="Text Placeholder 6"/>
          <p:cNvSpPr txBox="1">
            <a:spLocks/>
          </p:cNvSpPr>
          <p:nvPr/>
        </p:nvSpPr>
        <p:spPr>
          <a:xfrm>
            <a:off x="650353" y="10393948"/>
            <a:ext cx="9807352" cy="538259"/>
          </a:xfrm>
          <a:prstGeom prst="rect">
            <a:avLst/>
          </a:prstGeom>
          <a:noFill/>
        </p:spPr>
        <p:txBody>
          <a:bodyPr wrap="square" lIns="61485" tIns="61485" rIns="61485" bIns="61485" anchor="ctr" anchorCtr="0">
            <a:spAutoFit/>
          </a:bodyPr>
          <a:lstStyle>
            <a:lvl1pPr marL="0" indent="0" algn="ctr" defTabSz="4298410" rtl="0" eaLnBrk="1" latinLnBrk="0" hangingPunct="1">
              <a:spcBef>
                <a:spcPct val="20000"/>
              </a:spcBef>
              <a:buFont typeface="Arial" pitchFamily="34" charset="0"/>
              <a:buNone/>
              <a:defRPr sz="3900" b="1" u="sng" kern="1200" baseline="0">
                <a:solidFill>
                  <a:srgbClr val="00B0F0"/>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defRPr/>
            </a:pPr>
            <a:r>
              <a:rPr lang="en-US" sz="2691" u="none" dirty="0">
                <a:solidFill>
                  <a:sysClr val="windowText" lastClr="000000"/>
                </a:solidFill>
              </a:rPr>
              <a:t>Wild Atlantic Way Research Group</a:t>
            </a:r>
          </a:p>
        </p:txBody>
      </p:sp>
      <p:sp>
        <p:nvSpPr>
          <p:cNvPr id="31" name="Text Placeholder 7"/>
          <p:cNvSpPr txBox="1">
            <a:spLocks/>
          </p:cNvSpPr>
          <p:nvPr/>
        </p:nvSpPr>
        <p:spPr>
          <a:xfrm>
            <a:off x="593333" y="11019236"/>
            <a:ext cx="9647580" cy="2399850"/>
          </a:xfrm>
          <a:prstGeom prst="rect">
            <a:avLst/>
          </a:prstGeom>
          <a:ln>
            <a:noFill/>
          </a:ln>
        </p:spPr>
        <p:txBody>
          <a:bodyPr wrap="square" lIns="153715" tIns="153715" rIns="153715" bIns="153715">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235410" indent="-235410" algn="just">
              <a:lnSpc>
                <a:spcPct val="107000"/>
              </a:lnSpc>
              <a:buFont typeface="Wingdings" panose="05000000000000000000" pitchFamily="2" charset="2"/>
              <a:buChar char="Ø"/>
              <a:defRPr/>
            </a:pPr>
            <a:endParaRPr lang="en-IE" sz="1934" dirty="0"/>
          </a:p>
          <a:p>
            <a:pPr marL="235410" indent="-235410" algn="just">
              <a:lnSpc>
                <a:spcPct val="107000"/>
              </a:lnSpc>
              <a:buFont typeface="Wingdings" panose="05000000000000000000" pitchFamily="2" charset="2"/>
              <a:buChar char="Ø"/>
              <a:defRPr/>
            </a:pPr>
            <a:endParaRPr lang="en-IE" sz="1934" dirty="0"/>
          </a:p>
          <a:p>
            <a:pPr marL="235410" indent="-235410" algn="just">
              <a:lnSpc>
                <a:spcPct val="107000"/>
              </a:lnSpc>
              <a:buFont typeface="Wingdings" panose="05000000000000000000" pitchFamily="2" charset="2"/>
              <a:buChar char="Ø"/>
              <a:defRPr/>
            </a:pPr>
            <a:endParaRPr lang="en-IE" sz="1934" dirty="0"/>
          </a:p>
          <a:p>
            <a:pPr marL="235410" indent="-235410" algn="just">
              <a:lnSpc>
                <a:spcPct val="107000"/>
              </a:lnSpc>
              <a:buFont typeface="Wingdings" panose="05000000000000000000" pitchFamily="2" charset="2"/>
              <a:buChar char="Ø"/>
              <a:defRPr/>
            </a:pPr>
            <a:r>
              <a:rPr lang="en-IE" sz="1934" dirty="0"/>
              <a:t>This research group formed with a principal focus on investigating and contributing to the sustainable development of tourism along the WAW and to better understand the key indicators for sustainable destination management.</a:t>
            </a:r>
          </a:p>
        </p:txBody>
      </p:sp>
      <p:sp>
        <p:nvSpPr>
          <p:cNvPr id="13" name="Rectangle 12"/>
          <p:cNvSpPr/>
          <p:nvPr/>
        </p:nvSpPr>
        <p:spPr>
          <a:xfrm flipH="1">
            <a:off x="10034584" y="8285600"/>
            <a:ext cx="10684531" cy="1335174"/>
          </a:xfrm>
          <a:prstGeom prst="rect">
            <a:avLst/>
          </a:prstGeom>
        </p:spPr>
        <p:txBody>
          <a:bodyPr wrap="square">
            <a:spAutoFit/>
          </a:bodyPr>
          <a:lstStyle/>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panose="02020603050405020304" pitchFamily="18" charset="0"/>
                <a:cs typeface="Times New Roman" panose="02020603050405020304" pitchFamily="18" charset="0"/>
              </a:rPr>
              <a:t>Results pertaining to gender equality did differ, with the percentage of women holding the position of general manager varying between the three counties. </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panose="02020603050405020304" pitchFamily="18" charset="0"/>
                <a:cs typeface="Times New Roman" panose="02020603050405020304" pitchFamily="18" charset="0"/>
              </a:rPr>
              <a:t>Data gathered though the ETIS shows that the local tourism industry in each of the three counties does not tend to employ a considerably different proportion of women, when compared to men</a:t>
            </a:r>
          </a:p>
        </p:txBody>
      </p:sp>
      <p:sp>
        <p:nvSpPr>
          <p:cNvPr id="36" name="Rounded Rectangle 35"/>
          <p:cNvSpPr/>
          <p:nvPr/>
        </p:nvSpPr>
        <p:spPr>
          <a:xfrm>
            <a:off x="4053956" y="1321544"/>
            <a:ext cx="12721714" cy="1615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445" tIns="79724" rIns="159445" bIns="79724" spcCol="0" rtlCol="0" anchor="ctr"/>
          <a:lstStyle/>
          <a:p>
            <a:pPr algn="ctr"/>
            <a:r>
              <a:rPr lang="en-IE" sz="3925" b="1" dirty="0">
                <a:solidFill>
                  <a:prstClr val="black"/>
                </a:solidFill>
                <a:latin typeface="Times New Roman" panose="02020603050405020304" pitchFamily="18" charset="0"/>
                <a:cs typeface="Times New Roman" panose="02020603050405020304" pitchFamily="18" charset="0"/>
              </a:rPr>
              <a:t>Dr Emmet McLoughlin, Dr James Hanrahan, Dr Ann Marie Duddy, Dr Seán Duffy and Dr Seán T </a:t>
            </a:r>
            <a:r>
              <a:rPr lang="en-US" sz="3925" b="1" dirty="0">
                <a:solidFill>
                  <a:prstClr val="black"/>
                </a:solidFill>
                <a:latin typeface="Times New Roman" panose="02020603050405020304" pitchFamily="18" charset="0"/>
                <a:cs typeface="Times New Roman" panose="02020603050405020304" pitchFamily="18" charset="0"/>
              </a:rPr>
              <a:t>Ruane</a:t>
            </a:r>
            <a:endParaRPr lang="en-US" sz="3925" dirty="0">
              <a:solidFill>
                <a:srgbClr val="000000"/>
              </a:solidFill>
            </a:endParaRPr>
          </a:p>
        </p:txBody>
      </p:sp>
      <p:sp>
        <p:nvSpPr>
          <p:cNvPr id="9" name="Rectangle 8"/>
          <p:cNvSpPr/>
          <p:nvPr/>
        </p:nvSpPr>
        <p:spPr>
          <a:xfrm>
            <a:off x="734980" y="19777712"/>
            <a:ext cx="9638104" cy="1927002"/>
          </a:xfrm>
          <a:prstGeom prst="rect">
            <a:avLst/>
          </a:prstGeom>
        </p:spPr>
        <p:txBody>
          <a:bodyPr wrap="square">
            <a:spAutoFit/>
          </a:bodyPr>
          <a:lstStyle/>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Three of the social and cultural indicators of the ETIS also complement the </a:t>
            </a:r>
            <a:r>
              <a:rPr lang="en-IE" sz="1923" dirty="0">
                <a:solidFill>
                  <a:schemeClr val="accent5">
                    <a:lumMod val="50000"/>
                  </a:schemeClr>
                </a:solidFill>
                <a:latin typeface="Times New Roman"/>
                <a:cs typeface="Times New Roman" panose="02020603050405020304" pitchFamily="18" charset="0"/>
              </a:rPr>
              <a:t>EEA TOUERM (Tourism and Environment Reporting Mechanism) which seeks to measure the environmental impacts and sustainability trends of tourism in Europe.</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cs typeface="Times New Roman" panose="02020603050405020304" pitchFamily="18" charset="0"/>
              </a:rPr>
              <a:t>This comparative study contributes to new knowledge by presenting the results from the application of all thirteen social and cultural indicators of the ETIS across three different destinations along WAW.</a:t>
            </a:r>
          </a:p>
        </p:txBody>
      </p:sp>
      <p:sp>
        <p:nvSpPr>
          <p:cNvPr id="33" name="Text Placeholder 4"/>
          <p:cNvSpPr txBox="1">
            <a:spLocks/>
          </p:cNvSpPr>
          <p:nvPr/>
        </p:nvSpPr>
        <p:spPr>
          <a:xfrm>
            <a:off x="1776278" y="13422801"/>
            <a:ext cx="6988076" cy="536143"/>
          </a:xfrm>
          <a:prstGeom prst="rect">
            <a:avLst/>
          </a:prstGeom>
          <a:noFill/>
        </p:spPr>
        <p:txBody>
          <a:bodyPr wrap="square" lIns="61485" tIns="61485" rIns="61485" bIns="61485" anchor="ctr" anchorCtr="0">
            <a:spAutoFit/>
          </a:bodyPr>
          <a:lstStyle>
            <a:lvl1pPr marL="0" indent="0" algn="ctr" defTabSz="4298410" rtl="0" eaLnBrk="1" latinLnBrk="0" hangingPunct="1">
              <a:spcBef>
                <a:spcPct val="20000"/>
              </a:spcBef>
              <a:buFont typeface="Arial" pitchFamily="34" charset="0"/>
              <a:buNone/>
              <a:defRPr sz="3900" b="1" u="sng" kern="1200" baseline="0">
                <a:solidFill>
                  <a:srgbClr val="00B0F0"/>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defRPr/>
            </a:pPr>
            <a:r>
              <a:rPr lang="en-US" sz="2677" u="none" dirty="0">
                <a:solidFill>
                  <a:sysClr val="windowText" lastClr="000000"/>
                </a:solidFill>
                <a:latin typeface="Calibri"/>
              </a:rPr>
              <a:t>European Tourism Indicator System (ETIS)</a:t>
            </a:r>
          </a:p>
        </p:txBody>
      </p:sp>
      <p:sp>
        <p:nvSpPr>
          <p:cNvPr id="34" name="Text Placeholder 5"/>
          <p:cNvSpPr txBox="1">
            <a:spLocks/>
          </p:cNvSpPr>
          <p:nvPr/>
        </p:nvSpPr>
        <p:spPr>
          <a:xfrm>
            <a:off x="734978" y="13849852"/>
            <a:ext cx="9321696" cy="1257358"/>
          </a:xfrm>
          <a:prstGeom prst="rect">
            <a:avLst/>
          </a:prstGeom>
        </p:spPr>
        <p:txBody>
          <a:bodyPr wrap="square" lIns="153715" tIns="153715" rIns="153715" bIns="153715">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313880" indent="-313880" algn="just">
              <a:buFont typeface="Wingdings" panose="05000000000000000000" pitchFamily="2" charset="2"/>
              <a:buChar char="Ø"/>
            </a:pPr>
            <a:r>
              <a:rPr lang="en-IE" sz="1923" dirty="0">
                <a:latin typeface="Times New Roman"/>
                <a:ea typeface="Calibri"/>
              </a:rPr>
              <a:t>The ETIS is a free indicator system developed by the European Commission (EC)</a:t>
            </a:r>
          </a:p>
          <a:p>
            <a:pPr marL="313880" indent="-313880" algn="just">
              <a:buFont typeface="Wingdings" panose="05000000000000000000" pitchFamily="2" charset="2"/>
              <a:buChar char="Ø"/>
            </a:pPr>
            <a:r>
              <a:rPr lang="en-IE" sz="1923" dirty="0">
                <a:latin typeface="Times New Roman"/>
                <a:ea typeface="Calibri"/>
              </a:rPr>
              <a:t>This particular indicator system contains thirteen social and cultural indicators to enable destinations to monitor their sustainability performance and progress over time</a:t>
            </a:r>
          </a:p>
        </p:txBody>
      </p:sp>
      <p:sp>
        <p:nvSpPr>
          <p:cNvPr id="6" name="Rectangle 5"/>
          <p:cNvSpPr/>
          <p:nvPr/>
        </p:nvSpPr>
        <p:spPr>
          <a:xfrm>
            <a:off x="684304" y="27096387"/>
            <a:ext cx="9638794" cy="2637197"/>
          </a:xfrm>
          <a:prstGeom prst="rect">
            <a:avLst/>
          </a:prstGeom>
        </p:spPr>
        <p:txBody>
          <a:bodyPr wrap="square">
            <a:spAutoFit/>
          </a:bodyPr>
          <a:lstStyle/>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Preliminary research was desk-based and investigated the availability of information on the various indicators held by a variety of organisations</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All visitor, resident and enterprise surveys were then undertaken using the survey templates provided in the ETIS toolkit.</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Sample numbers for surveys were determined by the use of a standard formula, which used the number of the entire population and applying a confidence level of 95% and a standard margin of error of 8%. </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All calculations were facilitated through the formulas provided by the ETIS</a:t>
            </a:r>
          </a:p>
        </p:txBody>
      </p:sp>
      <p:sp>
        <p:nvSpPr>
          <p:cNvPr id="10" name="Rectangle 9"/>
          <p:cNvSpPr/>
          <p:nvPr/>
        </p:nvSpPr>
        <p:spPr>
          <a:xfrm>
            <a:off x="895789" y="22383993"/>
            <a:ext cx="9262796" cy="1039259"/>
          </a:xfrm>
          <a:prstGeom prst="rect">
            <a:avLst/>
          </a:prstGeom>
        </p:spPr>
        <p:txBody>
          <a:bodyPr wrap="square">
            <a:spAutoFit/>
          </a:bodyPr>
          <a:lstStyle/>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The three destinations chosen for the pilot study were Counties Donegal. Clare and Sligo, all located along the WAW. </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ea typeface="Calibri"/>
                <a:cs typeface="Times New Roman" panose="02020603050405020304" pitchFamily="18" charset="0"/>
              </a:rPr>
              <a:t>Surveys were carried out in several ‘honey pot’ destinations in each of the three counties.</a:t>
            </a:r>
          </a:p>
        </p:txBody>
      </p:sp>
      <p:pic>
        <p:nvPicPr>
          <p:cNvPr id="32" name="Picture 31">
            <a:extLst>
              <a:ext uri="{FF2B5EF4-FFF2-40B4-BE49-F238E27FC236}">
                <a16:creationId xmlns:a16="http://schemas.microsoft.com/office/drawing/2014/main" id="{FD76C01D-AFCD-4D36-800C-B2FCADCE0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984" y="608145"/>
            <a:ext cx="2997351" cy="1198269"/>
          </a:xfrm>
          <a:prstGeom prst="rect">
            <a:avLst/>
          </a:prstGeom>
          <a:ln>
            <a:noFill/>
          </a:ln>
        </p:spPr>
      </p:pic>
      <p:pic>
        <p:nvPicPr>
          <p:cNvPr id="37" name="Picture 36">
            <a:extLst>
              <a:ext uri="{FF2B5EF4-FFF2-40B4-BE49-F238E27FC236}">
                <a16:creationId xmlns:a16="http://schemas.microsoft.com/office/drawing/2014/main" id="{A335E965-D4D3-45AD-A21D-2D3D3F427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91" y="1817813"/>
            <a:ext cx="2942109" cy="1350531"/>
          </a:xfrm>
          <a:prstGeom prst="rect">
            <a:avLst/>
          </a:prstGeom>
          <a:ln>
            <a:noFill/>
          </a:ln>
        </p:spPr>
      </p:pic>
      <p:pic>
        <p:nvPicPr>
          <p:cNvPr id="38" name="Picture 37">
            <a:extLst>
              <a:ext uri="{FF2B5EF4-FFF2-40B4-BE49-F238E27FC236}">
                <a16:creationId xmlns:a16="http://schemas.microsoft.com/office/drawing/2014/main" id="{965BFB65-AB2E-4B1E-AA3E-41A129C688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80" y="11103504"/>
            <a:ext cx="1689161" cy="817485"/>
          </a:xfrm>
          <a:prstGeom prst="rect">
            <a:avLst/>
          </a:prstGeom>
          <a:ln>
            <a:noFill/>
          </a:ln>
        </p:spPr>
      </p:pic>
      <p:pic>
        <p:nvPicPr>
          <p:cNvPr id="39" name="Picture 38">
            <a:extLst>
              <a:ext uri="{FF2B5EF4-FFF2-40B4-BE49-F238E27FC236}">
                <a16:creationId xmlns:a16="http://schemas.microsoft.com/office/drawing/2014/main" id="{C9070A4E-2CCD-4C6C-9FAA-4CE26D25CC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0377" y="11108352"/>
            <a:ext cx="1946142" cy="842438"/>
          </a:xfrm>
          <a:prstGeom prst="rect">
            <a:avLst/>
          </a:prstGeom>
          <a:ln>
            <a:noFill/>
          </a:ln>
        </p:spPr>
      </p:pic>
      <p:pic>
        <p:nvPicPr>
          <p:cNvPr id="40" name="Picture 39">
            <a:extLst>
              <a:ext uri="{FF2B5EF4-FFF2-40B4-BE49-F238E27FC236}">
                <a16:creationId xmlns:a16="http://schemas.microsoft.com/office/drawing/2014/main" id="{1B809F70-12C6-422C-A6AC-DAF26C8195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731" y="11192472"/>
            <a:ext cx="1587645" cy="734866"/>
          </a:xfrm>
          <a:prstGeom prst="rect">
            <a:avLst/>
          </a:prstGeom>
          <a:ln>
            <a:noFill/>
          </a:ln>
        </p:spPr>
      </p:pic>
      <p:pic>
        <p:nvPicPr>
          <p:cNvPr id="41" name="Picture 40">
            <a:extLst>
              <a:ext uri="{FF2B5EF4-FFF2-40B4-BE49-F238E27FC236}">
                <a16:creationId xmlns:a16="http://schemas.microsoft.com/office/drawing/2014/main" id="{F0B64758-5B6F-43E0-9A22-85AB0301E7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5111" y="11109607"/>
            <a:ext cx="1841337" cy="867782"/>
          </a:xfrm>
          <a:prstGeom prst="rect">
            <a:avLst/>
          </a:prstGeom>
          <a:ln>
            <a:noFill/>
          </a:ln>
        </p:spPr>
      </p:pic>
      <p:pic>
        <p:nvPicPr>
          <p:cNvPr id="42" name="Picture 41">
            <a:extLst>
              <a:ext uri="{FF2B5EF4-FFF2-40B4-BE49-F238E27FC236}">
                <a16:creationId xmlns:a16="http://schemas.microsoft.com/office/drawing/2014/main" id="{8F9611F5-3B53-42A5-8F02-5C187301DD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1055" y="11171488"/>
            <a:ext cx="1778405" cy="779301"/>
          </a:xfrm>
          <a:prstGeom prst="rect">
            <a:avLst/>
          </a:prstGeom>
          <a:ln>
            <a:noFill/>
          </a:ln>
        </p:spPr>
      </p:pic>
      <p:sp>
        <p:nvSpPr>
          <p:cNvPr id="8" name="TextBox 7">
            <a:extLst>
              <a:ext uri="{FF2B5EF4-FFF2-40B4-BE49-F238E27FC236}">
                <a16:creationId xmlns:a16="http://schemas.microsoft.com/office/drawing/2014/main" id="{70F5912D-CEF8-4F3B-B83C-916EFE07CB84}"/>
              </a:ext>
            </a:extLst>
          </p:cNvPr>
          <p:cNvSpPr txBox="1"/>
          <p:nvPr/>
        </p:nvSpPr>
        <p:spPr>
          <a:xfrm>
            <a:off x="895791" y="3500891"/>
            <a:ext cx="8400861" cy="1867819"/>
          </a:xfrm>
          <a:prstGeom prst="rect">
            <a:avLst/>
          </a:prstGeom>
          <a:noFill/>
        </p:spPr>
        <p:txBody>
          <a:bodyPr wrap="square" rtlCol="0">
            <a:spAutoFit/>
          </a:bodyPr>
          <a:lstStyle/>
          <a:p>
            <a:pPr algn="just">
              <a:spcBef>
                <a:spcPts val="687"/>
              </a:spcBef>
            </a:pPr>
            <a:r>
              <a:rPr lang="en-IE" sz="1923" dirty="0">
                <a:solidFill>
                  <a:srgbClr val="5B9BD5">
                    <a:lumMod val="50000"/>
                  </a:srgbClr>
                </a:solidFill>
                <a:latin typeface="Times New Roman" panose="02020603050405020304" pitchFamily="18" charset="0"/>
                <a:cs typeface="Times New Roman" panose="02020603050405020304" pitchFamily="18" charset="0"/>
              </a:rPr>
              <a:t>Irelands popularity as a tourist destination could be attributed to its array of tourism products such as the 2,500 km Wild Atlantic Way (WAW) with the Cliffs of Mohar alone receiving 1,427,166 visitors in 2016. Issues such as community impacts, health and safety, gender equality, inclusion and accessibility and the protection of local heritage all highlight the need for data collection locally on the impact of Irelands flourishing tourism industry.</a:t>
            </a:r>
          </a:p>
        </p:txBody>
      </p:sp>
      <p:sp>
        <p:nvSpPr>
          <p:cNvPr id="49" name="TextBox 48">
            <a:extLst>
              <a:ext uri="{FF2B5EF4-FFF2-40B4-BE49-F238E27FC236}">
                <a16:creationId xmlns:a16="http://schemas.microsoft.com/office/drawing/2014/main" id="{D4EC40D7-CC5D-4B14-AC14-0FBFDBF152EC}"/>
              </a:ext>
            </a:extLst>
          </p:cNvPr>
          <p:cNvSpPr txBox="1"/>
          <p:nvPr/>
        </p:nvSpPr>
        <p:spPr>
          <a:xfrm>
            <a:off x="895792" y="19397729"/>
            <a:ext cx="6316325" cy="303801"/>
          </a:xfrm>
          <a:prstGeom prst="rect">
            <a:avLst/>
          </a:prstGeom>
          <a:noFill/>
        </p:spPr>
        <p:txBody>
          <a:bodyPr wrap="square" rtlCol="0">
            <a:spAutoFit/>
          </a:bodyPr>
          <a:lstStyle/>
          <a:p>
            <a:r>
              <a:rPr lang="en-IE" sz="1374" dirty="0">
                <a:solidFill>
                  <a:schemeClr val="accent5">
                    <a:lumMod val="50000"/>
                  </a:schemeClr>
                </a:solidFill>
                <a:latin typeface="Times New Roman"/>
                <a:cs typeface="Times New Roman" panose="02020603050405020304" pitchFamily="18" charset="0"/>
              </a:rPr>
              <a:t>Source: EC (2016)</a:t>
            </a:r>
          </a:p>
        </p:txBody>
      </p:sp>
      <p:sp>
        <p:nvSpPr>
          <p:cNvPr id="22" name="TextBox 21">
            <a:extLst>
              <a:ext uri="{FF2B5EF4-FFF2-40B4-BE49-F238E27FC236}">
                <a16:creationId xmlns:a16="http://schemas.microsoft.com/office/drawing/2014/main" id="{54F0A6FA-1E99-4FD4-A49F-7559EE68D6C3}"/>
              </a:ext>
            </a:extLst>
          </p:cNvPr>
          <p:cNvSpPr txBox="1"/>
          <p:nvPr/>
        </p:nvSpPr>
        <p:spPr>
          <a:xfrm>
            <a:off x="9655559" y="3499212"/>
            <a:ext cx="10684531" cy="985270"/>
          </a:xfrm>
          <a:prstGeom prst="rect">
            <a:avLst/>
          </a:prstGeom>
          <a:noFill/>
        </p:spPr>
        <p:txBody>
          <a:bodyPr wrap="square" rtlCol="0">
            <a:spAutoFit/>
          </a:bodyPr>
          <a:lstStyle/>
          <a:p>
            <a:pPr marL="480626" indent="-480626">
              <a:spcBef>
                <a:spcPts val="463"/>
              </a:spcBef>
              <a:buFont typeface="Wingdings" panose="05000000000000000000" pitchFamily="2" charset="2"/>
              <a:buChar char="Ø"/>
            </a:pPr>
            <a:r>
              <a:rPr lang="en-IE" sz="1934" dirty="0">
                <a:solidFill>
                  <a:srgbClr val="4472C4">
                    <a:lumMod val="50000"/>
                  </a:srgbClr>
                </a:solidFill>
                <a:latin typeface="Times New Roman" panose="02020603050405020304" pitchFamily="18" charset="0"/>
                <a:cs typeface="Times New Roman" panose="02020603050405020304" pitchFamily="18" charset="0"/>
              </a:rPr>
              <a:t>Sustainable tourism indicator data did vary along the WAW in issues pertaining to the category community and social impacts which included tourism penetration rate, number of secondary holiday homes and resident’s satisfaction with tourism. </a:t>
            </a:r>
          </a:p>
        </p:txBody>
      </p:sp>
      <p:sp>
        <p:nvSpPr>
          <p:cNvPr id="25" name="TextBox 24">
            <a:extLst>
              <a:ext uri="{FF2B5EF4-FFF2-40B4-BE49-F238E27FC236}">
                <a16:creationId xmlns:a16="http://schemas.microsoft.com/office/drawing/2014/main" id="{3D9712C2-06B9-43A3-BCB8-0CB6505CD579}"/>
              </a:ext>
            </a:extLst>
          </p:cNvPr>
          <p:cNvSpPr txBox="1"/>
          <p:nvPr/>
        </p:nvSpPr>
        <p:spPr>
          <a:xfrm>
            <a:off x="11260950" y="4555859"/>
            <a:ext cx="7645531" cy="389979"/>
          </a:xfrm>
          <a:prstGeom prst="rect">
            <a:avLst/>
          </a:prstGeom>
          <a:noFill/>
        </p:spPr>
        <p:txBody>
          <a:bodyPr wrap="square" rtlCol="0">
            <a:spAutoFit/>
          </a:bodyPr>
          <a:lstStyle/>
          <a:p>
            <a:pPr algn="ctr"/>
            <a:r>
              <a:rPr lang="en-IE" sz="1934" dirty="0">
                <a:solidFill>
                  <a:srgbClr val="4472C4">
                    <a:lumMod val="50000"/>
                  </a:srgbClr>
                </a:solidFill>
                <a:latin typeface="Times New Roman" panose="02020603050405020304" pitchFamily="18" charset="0"/>
                <a:cs typeface="Times New Roman" panose="02020603050405020304" pitchFamily="18" charset="0"/>
              </a:rPr>
              <a:t>Resident Satisfaction and Penetration Ratio of tourists to 100 residents</a:t>
            </a:r>
          </a:p>
        </p:txBody>
      </p:sp>
      <p:sp>
        <p:nvSpPr>
          <p:cNvPr id="55" name="TextBox 54">
            <a:extLst>
              <a:ext uri="{FF2B5EF4-FFF2-40B4-BE49-F238E27FC236}">
                <a16:creationId xmlns:a16="http://schemas.microsoft.com/office/drawing/2014/main" id="{4E28F778-6437-4FB6-A26D-76A4E16F3CF2}"/>
              </a:ext>
            </a:extLst>
          </p:cNvPr>
          <p:cNvSpPr txBox="1"/>
          <p:nvPr/>
        </p:nvSpPr>
        <p:spPr>
          <a:xfrm>
            <a:off x="12542998" y="9780202"/>
            <a:ext cx="5667703" cy="389979"/>
          </a:xfrm>
          <a:prstGeom prst="rect">
            <a:avLst/>
          </a:prstGeom>
          <a:noFill/>
        </p:spPr>
        <p:txBody>
          <a:bodyPr wrap="square" rtlCol="0">
            <a:spAutoFit/>
          </a:bodyPr>
          <a:lstStyle/>
          <a:p>
            <a:pPr algn="ctr"/>
            <a:r>
              <a:rPr lang="en-IE" sz="1934" dirty="0">
                <a:solidFill>
                  <a:srgbClr val="4472C4">
                    <a:lumMod val="50000"/>
                  </a:srgbClr>
                </a:solidFill>
                <a:latin typeface="Times New Roman" panose="02020603050405020304" pitchFamily="18" charset="0"/>
                <a:cs typeface="Times New Roman" panose="02020603050405020304" pitchFamily="18" charset="0"/>
              </a:rPr>
              <a:t>Men and Women Employed in the Tourism Sector</a:t>
            </a:r>
          </a:p>
        </p:txBody>
      </p:sp>
      <p:sp>
        <p:nvSpPr>
          <p:cNvPr id="56" name="TextBox 55">
            <a:extLst>
              <a:ext uri="{FF2B5EF4-FFF2-40B4-BE49-F238E27FC236}">
                <a16:creationId xmlns:a16="http://schemas.microsoft.com/office/drawing/2014/main" id="{713E74E2-B4E6-4558-94C8-473099E82068}"/>
              </a:ext>
            </a:extLst>
          </p:cNvPr>
          <p:cNvSpPr txBox="1"/>
          <p:nvPr/>
        </p:nvSpPr>
        <p:spPr>
          <a:xfrm>
            <a:off x="10893397" y="15124642"/>
            <a:ext cx="8966905" cy="389979"/>
          </a:xfrm>
          <a:prstGeom prst="rect">
            <a:avLst/>
          </a:prstGeom>
          <a:noFill/>
        </p:spPr>
        <p:txBody>
          <a:bodyPr wrap="square" rtlCol="0">
            <a:spAutoFit/>
          </a:bodyPr>
          <a:lstStyle/>
          <a:p>
            <a:pPr algn="ctr"/>
            <a:r>
              <a:rPr lang="en-IE" sz="1934" dirty="0">
                <a:solidFill>
                  <a:srgbClr val="4472C4">
                    <a:lumMod val="50000"/>
                  </a:srgbClr>
                </a:solidFill>
                <a:latin typeface="Times New Roman" panose="02020603050405020304" pitchFamily="18" charset="0"/>
                <a:cs typeface="Times New Roman" panose="02020603050405020304" pitchFamily="18" charset="0"/>
              </a:rPr>
              <a:t>Inclusion/Accessibility</a:t>
            </a:r>
          </a:p>
        </p:txBody>
      </p:sp>
      <p:sp>
        <p:nvSpPr>
          <p:cNvPr id="60" name="Text Placeholder 5">
            <a:extLst>
              <a:ext uri="{FF2B5EF4-FFF2-40B4-BE49-F238E27FC236}">
                <a16:creationId xmlns:a16="http://schemas.microsoft.com/office/drawing/2014/main" id="{E05F70C5-DB2D-42BB-8E23-CCFC02D1D107}"/>
              </a:ext>
            </a:extLst>
          </p:cNvPr>
          <p:cNvSpPr txBox="1">
            <a:spLocks/>
          </p:cNvSpPr>
          <p:nvPr/>
        </p:nvSpPr>
        <p:spPr>
          <a:xfrm>
            <a:off x="10511464" y="19426480"/>
            <a:ext cx="10129858" cy="2796113"/>
          </a:xfrm>
          <a:prstGeom prst="rect">
            <a:avLst/>
          </a:prstGeom>
        </p:spPr>
        <p:txBody>
          <a:bodyPr wrap="square" lIns="153715" tIns="153715" rIns="153715" bIns="153715">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313880" indent="-313880" algn="just">
              <a:buFont typeface="Wingdings" panose="05000000000000000000" pitchFamily="2" charset="2"/>
              <a:buChar char="Ø"/>
            </a:pPr>
            <a:r>
              <a:rPr lang="en-IE" sz="1923" dirty="0"/>
              <a:t>In Clare 62% of accommodation was accessible to people with disabilities.  This value was somewhat lower in Sligo (53%) and lowest in Donegal (48%). . </a:t>
            </a:r>
          </a:p>
          <a:p>
            <a:pPr marL="313880" indent="-313880" algn="just">
              <a:buFont typeface="Wingdings" panose="05000000000000000000" pitchFamily="2" charset="2"/>
              <a:buChar char="Ø"/>
            </a:pPr>
            <a:r>
              <a:rPr lang="en-IE" sz="1923" dirty="0"/>
              <a:t>This trend is reflected in accommodation participating in recognised accessibility schemes with 28% of accommodation participating in these schemes in Co. Clare, 25% in Donegal and 16% in Sligo.  </a:t>
            </a:r>
          </a:p>
          <a:p>
            <a:pPr marL="313880" indent="-313880" algn="just">
              <a:buFont typeface="Wingdings" panose="05000000000000000000" pitchFamily="2" charset="2"/>
              <a:buChar char="Ø"/>
            </a:pPr>
            <a:r>
              <a:rPr lang="en-IE" sz="1923" dirty="0"/>
              <a:t>Similar trends were evident among tourist attractions participating in recognised accessibility schemes with the highest number of attractions participating in these schemes in Co. Clare (50%) and a much lower level of participation in Donegal (23%) and Sligo (22%).</a:t>
            </a:r>
          </a:p>
        </p:txBody>
      </p:sp>
      <p:sp>
        <p:nvSpPr>
          <p:cNvPr id="2" name="TextBox 1">
            <a:extLst>
              <a:ext uri="{FF2B5EF4-FFF2-40B4-BE49-F238E27FC236}">
                <a16:creationId xmlns:a16="http://schemas.microsoft.com/office/drawing/2014/main" id="{6EB89EF3-29A1-4380-96D7-EA5A4F344FA2}"/>
              </a:ext>
            </a:extLst>
          </p:cNvPr>
          <p:cNvSpPr txBox="1"/>
          <p:nvPr/>
        </p:nvSpPr>
        <p:spPr>
          <a:xfrm>
            <a:off x="10235720" y="25692391"/>
            <a:ext cx="10282249" cy="1690271"/>
          </a:xfrm>
          <a:prstGeom prst="rect">
            <a:avLst/>
          </a:prstGeom>
          <a:noFill/>
        </p:spPr>
        <p:txBody>
          <a:bodyPr wrap="square" rtlCol="0">
            <a:spAutoFit/>
          </a:bodyPr>
          <a:lstStyle/>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cs typeface="Times New Roman" panose="02020603050405020304" pitchFamily="18" charset="0"/>
              </a:rPr>
              <a:t>It is clear that the development of tourism does affect local communities in varying degrees. </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cs typeface="Times New Roman" panose="02020603050405020304" pitchFamily="18" charset="0"/>
              </a:rPr>
              <a:t>The evolving smart tourism landscape provides a perfect opportunity to drive sustainability in tourism through data collection. </a:t>
            </a:r>
          </a:p>
          <a:p>
            <a:pPr marL="313880" indent="-313880" algn="just" defTabSz="2950981">
              <a:spcBef>
                <a:spcPct val="20000"/>
              </a:spcBef>
              <a:buFont typeface="Wingdings" panose="05000000000000000000" pitchFamily="2" charset="2"/>
              <a:buChar char="Ø"/>
            </a:pPr>
            <a:r>
              <a:rPr lang="en-IE" sz="1923" dirty="0">
                <a:solidFill>
                  <a:schemeClr val="accent5">
                    <a:lumMod val="50000"/>
                  </a:schemeClr>
                </a:solidFill>
                <a:latin typeface="Times New Roman"/>
                <a:cs typeface="Times New Roman" panose="02020603050405020304" pitchFamily="18" charset="0"/>
              </a:rPr>
              <a:t>This evidence based approach to tourism planning can facilitate Local Authorities in developing future tourism plans with a with a long-term vision with an emphasis on sustainability.</a:t>
            </a:r>
            <a:endParaRPr lang="en-US" sz="1923" dirty="0">
              <a:solidFill>
                <a:schemeClr val="accent5">
                  <a:lumMod val="50000"/>
                </a:schemeClr>
              </a:solidFill>
              <a:latin typeface="Times New Roman"/>
              <a:cs typeface="Times New Roman" panose="02020603050405020304" pitchFamily="18" charset="0"/>
            </a:endParaRPr>
          </a:p>
        </p:txBody>
      </p:sp>
      <p:pic>
        <p:nvPicPr>
          <p:cNvPr id="45" name="Picture 44">
            <a:extLst>
              <a:ext uri="{FF2B5EF4-FFF2-40B4-BE49-F238E27FC236}">
                <a16:creationId xmlns:a16="http://schemas.microsoft.com/office/drawing/2014/main" id="{302A9162-3124-4707-B948-3BF6CCB56E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56641" y="595716"/>
            <a:ext cx="1689161" cy="767754"/>
          </a:xfrm>
          <a:prstGeom prst="rect">
            <a:avLst/>
          </a:prstGeom>
          <a:ln>
            <a:noFill/>
          </a:ln>
        </p:spPr>
      </p:pic>
      <p:pic>
        <p:nvPicPr>
          <p:cNvPr id="47" name="Picture 46">
            <a:extLst>
              <a:ext uri="{FF2B5EF4-FFF2-40B4-BE49-F238E27FC236}">
                <a16:creationId xmlns:a16="http://schemas.microsoft.com/office/drawing/2014/main" id="{594F2586-A4E4-448F-964F-0E01ABAD53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5895" y="1416045"/>
            <a:ext cx="1946142" cy="842438"/>
          </a:xfrm>
          <a:prstGeom prst="rect">
            <a:avLst/>
          </a:prstGeom>
          <a:ln>
            <a:noFill/>
          </a:ln>
        </p:spPr>
      </p:pic>
      <p:pic>
        <p:nvPicPr>
          <p:cNvPr id="50" name="Picture 49">
            <a:extLst>
              <a:ext uri="{FF2B5EF4-FFF2-40B4-BE49-F238E27FC236}">
                <a16:creationId xmlns:a16="http://schemas.microsoft.com/office/drawing/2014/main" id="{5788A463-3D7E-4AA5-BF0E-0D658705A6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12035" y="537928"/>
            <a:ext cx="1587645" cy="734866"/>
          </a:xfrm>
          <a:prstGeom prst="rect">
            <a:avLst/>
          </a:prstGeom>
          <a:ln>
            <a:noFill/>
          </a:ln>
        </p:spPr>
      </p:pic>
      <p:pic>
        <p:nvPicPr>
          <p:cNvPr id="61" name="Picture 60">
            <a:extLst>
              <a:ext uri="{FF2B5EF4-FFF2-40B4-BE49-F238E27FC236}">
                <a16:creationId xmlns:a16="http://schemas.microsoft.com/office/drawing/2014/main" id="{D7A4F798-6E26-43DA-9966-219E96971E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1280" y="1416047"/>
            <a:ext cx="1841337" cy="867782"/>
          </a:xfrm>
          <a:prstGeom prst="rect">
            <a:avLst/>
          </a:prstGeom>
          <a:ln>
            <a:noFill/>
          </a:ln>
        </p:spPr>
      </p:pic>
      <p:pic>
        <p:nvPicPr>
          <p:cNvPr id="62" name="Picture 61">
            <a:extLst>
              <a:ext uri="{FF2B5EF4-FFF2-40B4-BE49-F238E27FC236}">
                <a16:creationId xmlns:a16="http://schemas.microsoft.com/office/drawing/2014/main" id="{BD749CDC-01D8-4C72-922B-791A775A3A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68955" y="2385566"/>
            <a:ext cx="1778405" cy="779301"/>
          </a:xfrm>
          <a:prstGeom prst="rect">
            <a:avLst/>
          </a:prstGeom>
          <a:ln>
            <a:noFill/>
          </a:ln>
        </p:spPr>
      </p:pic>
      <p:pic>
        <p:nvPicPr>
          <p:cNvPr id="7" name="Picture 6">
            <a:extLst>
              <a:ext uri="{FF2B5EF4-FFF2-40B4-BE49-F238E27FC236}">
                <a16:creationId xmlns:a16="http://schemas.microsoft.com/office/drawing/2014/main" id="{A5706A00-9675-4E68-A549-88DF10E993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42594" y="22222127"/>
            <a:ext cx="6299645" cy="3046350"/>
          </a:xfrm>
          <a:prstGeom prst="rect">
            <a:avLst/>
          </a:prstGeom>
        </p:spPr>
      </p:pic>
      <p:pic>
        <p:nvPicPr>
          <p:cNvPr id="17" name="Picture 16">
            <a:extLst>
              <a:ext uri="{FF2B5EF4-FFF2-40B4-BE49-F238E27FC236}">
                <a16:creationId xmlns:a16="http://schemas.microsoft.com/office/drawing/2014/main" id="{8B89D753-8DD9-416D-A7ED-91947BA0FA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3065" y="5463339"/>
            <a:ext cx="8024636" cy="4895357"/>
          </a:xfrm>
          <a:prstGeom prst="rect">
            <a:avLst/>
          </a:prstGeom>
        </p:spPr>
      </p:pic>
      <p:pic>
        <p:nvPicPr>
          <p:cNvPr id="19" name="Picture 18">
            <a:extLst>
              <a:ext uri="{FF2B5EF4-FFF2-40B4-BE49-F238E27FC236}">
                <a16:creationId xmlns:a16="http://schemas.microsoft.com/office/drawing/2014/main" id="{B7542F09-4BE4-4496-8516-DDA9A66E1A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7330" y="23845141"/>
            <a:ext cx="6876992" cy="3291551"/>
          </a:xfrm>
          <a:prstGeom prst="rect">
            <a:avLst/>
          </a:prstGeom>
        </p:spPr>
      </p:pic>
      <p:pic>
        <p:nvPicPr>
          <p:cNvPr id="57" name="Picture 56">
            <a:extLst>
              <a:ext uri="{FF2B5EF4-FFF2-40B4-BE49-F238E27FC236}">
                <a16:creationId xmlns:a16="http://schemas.microsoft.com/office/drawing/2014/main" id="{5BB2384E-260F-4B1E-B3D2-C97AAC780472}"/>
              </a:ext>
            </a:extLst>
          </p:cNvPr>
          <p:cNvPicPr/>
          <p:nvPr/>
        </p:nvPicPr>
        <p:blipFill rotWithShape="1">
          <a:blip r:embed="rId13"/>
          <a:srcRect l="18733" t="14804" r="20079" b="12874"/>
          <a:stretch/>
        </p:blipFill>
        <p:spPr bwMode="auto">
          <a:xfrm>
            <a:off x="1477679" y="15107026"/>
            <a:ext cx="8027285" cy="4283810"/>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FC00314D-C9A8-46B9-A872-E4745EC32A71}"/>
              </a:ext>
            </a:extLst>
          </p:cNvPr>
          <p:cNvPicPr>
            <a:picLocks noChangeAspect="1"/>
          </p:cNvPicPr>
          <p:nvPr/>
        </p:nvPicPr>
        <p:blipFill rotWithShape="1">
          <a:blip r:embed="rId14"/>
          <a:srcRect l="27103" t="28767" r="28581" b="33618"/>
          <a:stretch/>
        </p:blipFill>
        <p:spPr>
          <a:xfrm>
            <a:off x="11876617" y="10260041"/>
            <a:ext cx="6784112" cy="3381496"/>
          </a:xfrm>
          <a:prstGeom prst="rect">
            <a:avLst/>
          </a:prstGeom>
        </p:spPr>
      </p:pic>
      <p:pic>
        <p:nvPicPr>
          <p:cNvPr id="63" name="Picture 62">
            <a:extLst>
              <a:ext uri="{FF2B5EF4-FFF2-40B4-BE49-F238E27FC236}">
                <a16:creationId xmlns:a16="http://schemas.microsoft.com/office/drawing/2014/main" id="{CB7227B0-795F-41F7-BFF2-BB208DB9B3A5}"/>
              </a:ext>
            </a:extLst>
          </p:cNvPr>
          <p:cNvPicPr/>
          <p:nvPr/>
        </p:nvPicPr>
        <p:blipFill rotWithShape="1">
          <a:blip r:embed="rId15"/>
          <a:srcRect l="25398" t="30842" r="30750" b="26464"/>
          <a:stretch/>
        </p:blipFill>
        <p:spPr bwMode="auto">
          <a:xfrm>
            <a:off x="10049698" y="5219378"/>
            <a:ext cx="5242720" cy="2871687"/>
          </a:xfrm>
          <a:prstGeom prst="rect">
            <a:avLst/>
          </a:prstGeom>
          <a:ln>
            <a:noFill/>
          </a:ln>
          <a:extLst>
            <a:ext uri="{53640926-AAD7-44D8-BBD7-CCE9431645EC}">
              <a14:shadowObscured xmlns:a14="http://schemas.microsoft.com/office/drawing/2010/main"/>
            </a:ext>
          </a:extLst>
        </p:spPr>
      </p:pic>
      <p:pic>
        <p:nvPicPr>
          <p:cNvPr id="64" name="Picture 63">
            <a:extLst>
              <a:ext uri="{FF2B5EF4-FFF2-40B4-BE49-F238E27FC236}">
                <a16:creationId xmlns:a16="http://schemas.microsoft.com/office/drawing/2014/main" id="{8353323F-58DD-4568-ABD4-D35C1ADCAA9A}"/>
              </a:ext>
            </a:extLst>
          </p:cNvPr>
          <p:cNvPicPr/>
          <p:nvPr/>
        </p:nvPicPr>
        <p:blipFill rotWithShape="1">
          <a:blip r:embed="rId16"/>
          <a:srcRect l="27617" t="35777" r="33113" b="26222"/>
          <a:stretch/>
        </p:blipFill>
        <p:spPr bwMode="auto">
          <a:xfrm>
            <a:off x="15320844" y="5200547"/>
            <a:ext cx="5242720" cy="2882886"/>
          </a:xfrm>
          <a:prstGeom prst="rect">
            <a:avLst/>
          </a:prstGeom>
          <a:ln>
            <a:noFill/>
          </a:ln>
          <a:extLst>
            <a:ext uri="{53640926-AAD7-44D8-BBD7-CCE9431645EC}">
              <a14:shadowObscured xmlns:a14="http://schemas.microsoft.com/office/drawing/2010/main"/>
            </a:ext>
          </a:extLst>
        </p:spPr>
      </p:pic>
      <p:pic>
        <p:nvPicPr>
          <p:cNvPr id="65" name="Picture 64">
            <a:extLst>
              <a:ext uri="{FF2B5EF4-FFF2-40B4-BE49-F238E27FC236}">
                <a16:creationId xmlns:a16="http://schemas.microsoft.com/office/drawing/2014/main" id="{96514AD7-DFA3-48AF-8991-CE0D94B26146}"/>
              </a:ext>
            </a:extLst>
          </p:cNvPr>
          <p:cNvPicPr/>
          <p:nvPr/>
        </p:nvPicPr>
        <p:blipFill rotWithShape="1">
          <a:blip r:embed="rId17"/>
          <a:srcRect l="21791" t="30101" r="27298" b="18820"/>
          <a:stretch/>
        </p:blipFill>
        <p:spPr bwMode="auto">
          <a:xfrm>
            <a:off x="11903482" y="15595937"/>
            <a:ext cx="6949752" cy="3794899"/>
          </a:xfrm>
          <a:prstGeom prst="rect">
            <a:avLst/>
          </a:prstGeom>
          <a:ln>
            <a:noFill/>
          </a:ln>
          <a:extLst>
            <a:ext uri="{53640926-AAD7-44D8-BBD7-CCE9431645EC}">
              <a14:shadowObscured xmlns:a14="http://schemas.microsoft.com/office/drawing/2010/main"/>
            </a:ext>
          </a:extLst>
        </p:spPr>
      </p:pic>
      <p:sp>
        <p:nvSpPr>
          <p:cNvPr id="46" name="TextBox 45"/>
          <p:cNvSpPr txBox="1"/>
          <p:nvPr/>
        </p:nvSpPr>
        <p:spPr>
          <a:xfrm>
            <a:off x="10746924" y="27454524"/>
            <a:ext cx="9658933" cy="2356771"/>
          </a:xfrm>
          <a:prstGeom prst="rect">
            <a:avLst/>
          </a:prstGeom>
          <a:solidFill>
            <a:schemeClr val="bg1">
              <a:lumMod val="85000"/>
            </a:schemeClr>
          </a:solidFill>
        </p:spPr>
        <p:txBody>
          <a:bodyPr wrap="square" lIns="61382" tIns="30688" rIns="61382" bIns="30688" rtlCol="0">
            <a:spAutoFit/>
          </a:bodyPr>
          <a:lstStyle/>
          <a:p>
            <a:pPr defTabSz="2885378">
              <a:spcBef>
                <a:spcPct val="20000"/>
              </a:spcBef>
              <a:defRPr/>
            </a:pPr>
            <a:r>
              <a:rPr lang="en-IE" sz="1962" dirty="0">
                <a:solidFill>
                  <a:prstClr val="black"/>
                </a:solidFill>
                <a:latin typeface="Times New Roman" panose="02020603050405020304" pitchFamily="18" charset="0"/>
                <a:cs typeface="Times New Roman" panose="02020603050405020304" pitchFamily="18" charset="0"/>
              </a:rPr>
              <a:t>Dr Emmet McLoughlin, 			</a:t>
            </a:r>
          </a:p>
          <a:p>
            <a:pPr defTabSz="2885378">
              <a:spcBef>
                <a:spcPct val="20000"/>
              </a:spcBef>
              <a:defRPr/>
            </a:pPr>
            <a:r>
              <a:rPr lang="en-IE" sz="1962" dirty="0">
                <a:solidFill>
                  <a:prstClr val="black"/>
                </a:solidFill>
                <a:latin typeface="Times New Roman" panose="02020603050405020304" pitchFamily="18" charset="0"/>
                <a:cs typeface="Times New Roman" panose="02020603050405020304" pitchFamily="18" charset="0"/>
              </a:rPr>
              <a:t>Postdoctoral Researcher </a:t>
            </a:r>
          </a:p>
          <a:p>
            <a:pPr defTabSz="2885378">
              <a:spcBef>
                <a:spcPct val="20000"/>
              </a:spcBef>
              <a:defRPr/>
            </a:pPr>
            <a:r>
              <a:rPr lang="en-IE" sz="1962" dirty="0">
                <a:solidFill>
                  <a:prstClr val="black"/>
                </a:solidFill>
                <a:latin typeface="Times New Roman" panose="02020603050405020304" pitchFamily="18" charset="0"/>
                <a:cs typeface="Times New Roman" panose="02020603050405020304" pitchFamily="18" charset="0"/>
              </a:rPr>
              <a:t>Mobilities Research Unit, </a:t>
            </a:r>
            <a:br>
              <a:rPr lang="en-IE" sz="1962" dirty="0">
                <a:solidFill>
                  <a:prstClr val="black"/>
                </a:solidFill>
                <a:latin typeface="Times New Roman" panose="02020603050405020304" pitchFamily="18" charset="0"/>
                <a:cs typeface="Times New Roman" panose="02020603050405020304" pitchFamily="18" charset="0"/>
              </a:rPr>
            </a:br>
            <a:r>
              <a:rPr lang="en-IE" sz="1962" dirty="0">
                <a:solidFill>
                  <a:prstClr val="black"/>
                </a:solidFill>
                <a:latin typeface="Times New Roman" panose="02020603050405020304" pitchFamily="18" charset="0"/>
                <a:cs typeface="Times New Roman" panose="02020603050405020304" pitchFamily="18" charset="0"/>
              </a:rPr>
              <a:t>Institute of Technology, Sligo</a:t>
            </a:r>
            <a:r>
              <a:rPr lang="en-IE" sz="1962" b="1" dirty="0">
                <a:solidFill>
                  <a:prstClr val="black"/>
                </a:solidFill>
                <a:latin typeface="Times New Roman" panose="02020603050405020304" pitchFamily="18" charset="0"/>
                <a:cs typeface="Times New Roman" panose="02020603050405020304" pitchFamily="18" charset="0"/>
              </a:rPr>
              <a:t>.</a:t>
            </a:r>
          </a:p>
          <a:p>
            <a:pPr defTabSz="2885378">
              <a:spcBef>
                <a:spcPct val="20000"/>
              </a:spcBef>
              <a:defRPr/>
            </a:pPr>
            <a:r>
              <a:rPr lang="en-IE" sz="1962" b="1" dirty="0">
                <a:latin typeface="Times New Roman" panose="02020603050405020304" pitchFamily="18" charset="0"/>
                <a:cs typeface="Times New Roman" panose="02020603050405020304" pitchFamily="18" charset="0"/>
              </a:rPr>
              <a:t>Office:      </a:t>
            </a:r>
            <a:r>
              <a:rPr lang="en-IE" sz="1962" dirty="0">
                <a:latin typeface="Times New Roman" panose="02020603050405020304" pitchFamily="18" charset="0"/>
                <a:cs typeface="Times New Roman" panose="02020603050405020304" pitchFamily="18" charset="0"/>
              </a:rPr>
              <a:t>D2018,</a:t>
            </a:r>
            <a:r>
              <a:rPr lang="en-IE" sz="1962" b="1" dirty="0">
                <a:latin typeface="Times New Roman" panose="02020603050405020304" pitchFamily="18" charset="0"/>
                <a:cs typeface="Times New Roman" panose="02020603050405020304" pitchFamily="18" charset="0"/>
              </a:rPr>
              <a:t/>
            </a:r>
            <a:br>
              <a:rPr lang="en-IE" sz="1962" b="1" dirty="0">
                <a:latin typeface="Times New Roman" panose="02020603050405020304" pitchFamily="18" charset="0"/>
                <a:cs typeface="Times New Roman" panose="02020603050405020304" pitchFamily="18" charset="0"/>
              </a:rPr>
            </a:br>
            <a:r>
              <a:rPr lang="en-IE" sz="1962" b="1" dirty="0">
                <a:latin typeface="Times New Roman" panose="02020603050405020304" pitchFamily="18" charset="0"/>
                <a:cs typeface="Times New Roman" panose="02020603050405020304" pitchFamily="18" charset="0"/>
              </a:rPr>
              <a:t>Phone:      (</a:t>
            </a:r>
            <a:r>
              <a:rPr lang="en-IE" sz="1962" dirty="0">
                <a:latin typeface="Times New Roman" panose="02020603050405020304" pitchFamily="18" charset="0"/>
                <a:cs typeface="Times New Roman" panose="02020603050405020304" pitchFamily="18" charset="0"/>
              </a:rPr>
              <a:t>071) 915 5222 ext. 5805. 		</a:t>
            </a:r>
            <a:br>
              <a:rPr lang="en-IE" sz="1962" dirty="0">
                <a:latin typeface="Times New Roman" panose="02020603050405020304" pitchFamily="18" charset="0"/>
                <a:cs typeface="Times New Roman" panose="02020603050405020304" pitchFamily="18" charset="0"/>
              </a:rPr>
            </a:br>
            <a:r>
              <a:rPr lang="en-IE" sz="1962" b="1" dirty="0">
                <a:solidFill>
                  <a:prstClr val="black"/>
                </a:solidFill>
                <a:latin typeface="Times New Roman" panose="02020603050405020304" pitchFamily="18" charset="0"/>
                <a:cs typeface="Times New Roman" panose="02020603050405020304" pitchFamily="18" charset="0"/>
              </a:rPr>
              <a:t>Email:</a:t>
            </a:r>
            <a:r>
              <a:rPr lang="en-IE" sz="1962" dirty="0">
                <a:solidFill>
                  <a:prstClr val="black"/>
                </a:solidFill>
                <a:latin typeface="Times New Roman" panose="02020603050405020304" pitchFamily="18" charset="0"/>
                <a:cs typeface="Times New Roman" panose="02020603050405020304" pitchFamily="18" charset="0"/>
              </a:rPr>
              <a:t>      Emmet.mcloughlin@mail.itsligo.ie</a:t>
            </a:r>
          </a:p>
        </p:txBody>
      </p:sp>
      <p:pic>
        <p:nvPicPr>
          <p:cNvPr id="48" name="Picture 47" descr="Image result for thric 2017"/>
          <p:cNvPicPr/>
          <p:nvPr/>
        </p:nvPicPr>
        <p:blipFill rotWithShape="1">
          <a:blip r:embed="rId18">
            <a:extLst>
              <a:ext uri="{28A0092B-C50C-407E-A947-70E740481C1C}">
                <a14:useLocalDpi xmlns:a14="http://schemas.microsoft.com/office/drawing/2010/main" val="0"/>
              </a:ext>
            </a:extLst>
          </a:blip>
          <a:srcRect l="47637" t="11302" r="41635" b="69158"/>
          <a:stretch/>
        </p:blipFill>
        <p:spPr bwMode="auto">
          <a:xfrm>
            <a:off x="17070052" y="27560121"/>
            <a:ext cx="1372089" cy="1597310"/>
          </a:xfrm>
          <a:prstGeom prst="rect">
            <a:avLst/>
          </a:prstGeom>
          <a:noFill/>
          <a:ln>
            <a:noFill/>
          </a:ln>
          <a:extLst>
            <a:ext uri="{53640926-AAD7-44D8-BBD7-CCE9431645EC}">
              <a14:shadowObscured xmlns:a14="http://schemas.microsoft.com/office/drawing/2010/main"/>
            </a:ext>
          </a:extLst>
        </p:spPr>
      </p:pic>
      <p:pic>
        <p:nvPicPr>
          <p:cNvPr id="51" name="Picture 5"/>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2449"/>
          <a:stretch/>
        </p:blipFill>
        <p:spPr bwMode="auto">
          <a:xfrm>
            <a:off x="16890844" y="29235689"/>
            <a:ext cx="1769886" cy="5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727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2108</TotalTime>
  <Words>740</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IT Sligo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Emmet Mc Loughlin</dc:creator>
  <cp:lastModifiedBy>McLoughlin, Emmet</cp:lastModifiedBy>
  <cp:revision>108</cp:revision>
  <cp:lastPrinted>2018-05-14T18:01:26Z</cp:lastPrinted>
  <dcterms:created xsi:type="dcterms:W3CDTF">2017-04-25T15:50:23Z</dcterms:created>
  <dcterms:modified xsi:type="dcterms:W3CDTF">2019-10-21T15:00:51Z</dcterms:modified>
</cp:coreProperties>
</file>