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7" r:id="rId2"/>
    <p:sldId id="257" r:id="rId3"/>
    <p:sldId id="260" r:id="rId4"/>
    <p:sldId id="261" r:id="rId5"/>
    <p:sldId id="262" r:id="rId6"/>
    <p:sldId id="263" r:id="rId7"/>
    <p:sldId id="268" r:id="rId8"/>
    <p:sldId id="269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Sutcliffe" initials="MS" lastIdx="1" clrIdx="0">
    <p:extLst>
      <p:ext uri="{19B8F6BF-5375-455C-9EA6-DF929625EA0E}">
        <p15:presenceInfo xmlns:p15="http://schemas.microsoft.com/office/powerpoint/2012/main" userId="d6eb726d04e83f7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4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FA96E-0D07-4735-83C1-DD01F9717BAF}" type="datetimeFigureOut">
              <a:rPr lang="en-GB" smtClean="0"/>
              <a:t>03/09/2019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B8227-F99D-40AE-8788-75DC18FB6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99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Brand 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B8227-F99D-40AE-8788-75DC18FB670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038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hlinkClick r:id="rId2" action="ppaction://hlinksldjump"/>
              </a:rPr>
              <a:t>https://drive.google.com/file/d/1kK0cITa1xvFtbSvShuLADdGf9UMXGTnK/view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B8227-F99D-40AE-8788-75DC18FB670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745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71925-1B2E-464E-998F-32305633D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A817F-68D5-334B-A107-34E78EBE9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76AF9-12F2-DC48-B7EE-3C08ACBFF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AE97-1656-9C4F-9069-F9D421B993A9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E26D6-6439-774F-A698-619E4D8B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D1A5D-8529-2344-838C-075ADF04B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C49F-3C9B-794F-9C46-2ADF0B649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9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0DDA7-7944-7248-A892-51A7068AC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439A0-C2E0-5248-9106-15B6AAD1E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02E03-15C4-FD41-93E9-987503806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AE97-1656-9C4F-9069-F9D421B993A9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604D6-64AE-FE49-A8AC-D85A9C476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EAE62-3D3E-294D-8C4A-B85C5DF0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C49F-3C9B-794F-9C46-2ADF0B649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96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5E87F-74CB-E14B-BD3F-3E5D52556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B68FD-2516-F84E-B9B7-420441E3D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4D0B7-A12B-7246-A23C-BF39F7416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AE97-1656-9C4F-9069-F9D421B993A9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BC4F3-620E-0A4E-8500-D6EA0FB38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2076F-E117-6546-9B7E-0BC7E7586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C49F-3C9B-794F-9C46-2ADF0B649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1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AF108-CEDA-FB4B-9C7E-61DD39E0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A712-0E57-904D-8067-A7B94173F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7A824-6A50-8944-9F72-602A908C4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AE97-1656-9C4F-9069-F9D421B993A9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C00-B4E1-5F48-B1EA-D76DF9128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157DD-6598-2548-BA56-3BE6CBCD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C49F-3C9B-794F-9C46-2ADF0B649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F28F6-7666-E747-BB0C-96EF3D8DC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28BF1-1B2F-D646-9EC1-D5C12DB9C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70E81-3D9B-F941-B4AE-539268ADB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AE97-1656-9C4F-9069-F9D421B993A9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CFC49-6357-B649-B8B9-882B33F1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A8734-0D16-B44B-9911-636A85B79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C49F-3C9B-794F-9C46-2ADF0B649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5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2B4EE-8552-5343-8C96-6EB54368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7ECAD-FE2B-A84F-BE9B-0FFD35962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BE986-8B48-E34A-BF9C-B2E2A4F08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FBC9C-0E3E-354E-BDB5-D37122D8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AE97-1656-9C4F-9069-F9D421B993A9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A0C65-198B-1D47-A367-52461B0D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CAC56-98A3-8445-91AF-D639BA7A9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C49F-3C9B-794F-9C46-2ADF0B649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9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BFCB-83F8-F246-A03D-E8CF6B5AE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824F9-65BB-6D42-84BF-44FEE908E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88FCB-7A63-DE40-9425-180100B5C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C978F9-2FE9-9141-8A14-7EF6295B1A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75635B-6D6C-4A49-82BC-DC63E001CA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A76502-CFFF-FB47-9948-2FB118A0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AE97-1656-9C4F-9069-F9D421B993A9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63524B-07BC-3E4B-9DFA-9287E1624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C355CE-7B23-5445-8F83-A41B1C9B1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C49F-3C9B-794F-9C46-2ADF0B649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64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7314-4E64-7243-A547-FF2FAAF8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D2EDCA-87C7-0847-9940-4A0CF1E52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AE97-1656-9C4F-9069-F9D421B993A9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79727-6E0D-4F48-9A5A-E7D8FE781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19DC1-798F-7543-8EB6-F8EE20FCC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C49F-3C9B-794F-9C46-2ADF0B649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93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DA59C-280E-4641-B303-875934EB0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AE97-1656-9C4F-9069-F9D421B993A9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34CB1-2A8B-084B-92F8-6AA6A65D6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D0600-9B9D-5346-9F26-495D930D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C49F-3C9B-794F-9C46-2ADF0B649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0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C6A44-43F7-264C-BE63-41D7194ED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99AF8-44B6-914B-BA93-249E0AC03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AB55-69CA-3D49-8AB7-0534EDC30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E206C-2518-FC43-B287-A85940651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AE97-1656-9C4F-9069-F9D421B993A9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FDED3-A41A-064F-8EAB-037B905FF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FD2DC-101B-2640-9981-B5E6BD427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C49F-3C9B-794F-9C46-2ADF0B649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6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8A361-D313-8F42-B6C6-250150F09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532D46-7458-0F4D-A48E-01A3ED6BDD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46414-77D8-1F47-AA62-B9A0935C8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461AE-18FA-C94A-87C5-D71A9AD2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AE97-1656-9C4F-9069-F9D421B993A9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B3DD5-A6F4-B84E-829C-B453974F7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68204-E033-B948-BB74-5A12A58E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8C49F-3C9B-794F-9C46-2ADF0B649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5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9910A-B372-2E43-B90D-63C4BD479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41BCC-7EF8-B942-8EC7-570C81219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Quarter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711E8-2B5B-F141-A758-FB8EF16008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BAE97-1656-9C4F-9069-F9D421B993A9}" type="datetimeFigureOut">
              <a:rPr lang="en-US" smtClean="0"/>
              <a:t>9/3/2019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B1497-33D4-044C-9D7C-D89E6D025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08D51-8EA6-C54F-B95B-CAC94579C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8C49F-3C9B-794F-9C46-2ADF0B649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5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file/d/1kK0cITa1xvFtbSvShuLADdGf9UMXGTnK/view" TargetMode="External"/><Relationship Id="rId5" Type="http://schemas.openxmlformats.org/officeDocument/2006/relationships/slide" Target="slide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6B57F8A-8617-A949-9791-9208A4D8B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1974287" cy="6826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9583A5-5DFB-5E47-BBD0-FB4F6DE6DA15}"/>
              </a:ext>
            </a:extLst>
          </p:cNvPr>
          <p:cNvSpPr txBox="1"/>
          <p:nvPr/>
        </p:nvSpPr>
        <p:spPr>
          <a:xfrm rot="9304902" flipV="1">
            <a:off x="4276670" y="1906913"/>
            <a:ext cx="67246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i="0" dirty="0">
                <a:solidFill>
                  <a:srgbClr val="000000"/>
                </a:solidFill>
                <a:effectLst/>
                <a:latin typeface="-webkit-standard"/>
              </a:rPr>
              <a:t>Enhancing Postgraduate Study: the use of Enhancement Weeks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0080" y="6117336"/>
            <a:ext cx="10539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Mark Sutcliffe                                                                                Kallie Noble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6929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045B16-1ED3-DC46-8374-CC62A8DA5332}"/>
              </a:ext>
            </a:extLst>
          </p:cNvPr>
          <p:cNvSpPr txBox="1"/>
          <p:nvPr/>
        </p:nvSpPr>
        <p:spPr>
          <a:xfrm>
            <a:off x="5186580" y="250961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104A7-69F6-F347-A64B-570264FAC8CC}"/>
              </a:ext>
            </a:extLst>
          </p:cNvPr>
          <p:cNvSpPr txBox="1"/>
          <p:nvPr/>
        </p:nvSpPr>
        <p:spPr>
          <a:xfrm>
            <a:off x="5911548" y="348199"/>
            <a:ext cx="5427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b="1" dirty="0"/>
              <a:t>The Lee Major Question.</a:t>
            </a:r>
            <a:endParaRPr lang="en-US" sz="4000" b="1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C347314-9793-344B-9AD7-ED4BC9B91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186581" cy="6924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CF6B0-825B-8141-A9E6-6431D130700B}"/>
              </a:ext>
            </a:extLst>
          </p:cNvPr>
          <p:cNvSpPr txBox="1"/>
          <p:nvPr/>
        </p:nvSpPr>
        <p:spPr>
          <a:xfrm rot="10800000" flipV="1">
            <a:off x="5444493" y="2009551"/>
            <a:ext cx="67574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If you could enhance your students, what enhancement would you give them?  </a:t>
            </a:r>
            <a:r>
              <a:rPr lang="en-US" b="1" dirty="0" smtClean="0"/>
              <a:t> </a:t>
            </a:r>
            <a:r>
              <a:rPr lang="en-US" dirty="0" smtClean="0"/>
              <a:t>(Your enhancement can be knowledge, skill attribute or competence based….physical enhancements are not allowed!)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What benefits would this enhancement have for students?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What benefits would this enhancement have for you as a tutor?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Imagine, you have a week, free from the normal requirements of teaching and learning to add your enhancement.  What would you do to achieve this?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8532911-68DA-644C-9C0D-DE1DAE2FA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297254" cy="247354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7BE8F07-CEBD-E346-8822-1D766B36B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839" y="0"/>
            <a:ext cx="2966269" cy="3961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F3AFEF-4B7D-AE43-BC6A-E48773F26679}"/>
              </a:ext>
            </a:extLst>
          </p:cNvPr>
          <p:cNvSpPr txBox="1"/>
          <p:nvPr/>
        </p:nvSpPr>
        <p:spPr>
          <a:xfrm>
            <a:off x="7007980" y="922867"/>
            <a:ext cx="4422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Montage of MSc IBM activities and stuff.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76" y="0"/>
            <a:ext cx="2694239" cy="3591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73545"/>
            <a:ext cx="3667993" cy="2664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92" y="3588723"/>
            <a:ext cx="5239808" cy="3269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433" y="0"/>
            <a:ext cx="3220568" cy="4112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658" y="1236772"/>
            <a:ext cx="2464264" cy="3285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112985"/>
            <a:ext cx="3962400" cy="274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7" y="4947090"/>
            <a:ext cx="2989791" cy="191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4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746EDF-8A77-B149-BB08-8203D82021D5}"/>
              </a:ext>
            </a:extLst>
          </p:cNvPr>
          <p:cNvSpPr txBox="1"/>
          <p:nvPr/>
        </p:nvSpPr>
        <p:spPr>
          <a:xfrm>
            <a:off x="1262741" y="839410"/>
            <a:ext cx="6916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2C4CE7-4F2B-2741-8E34-D10430BCFCC9}"/>
              </a:ext>
            </a:extLst>
          </p:cNvPr>
          <p:cNvSpPr txBox="1"/>
          <p:nvPr/>
        </p:nvSpPr>
        <p:spPr>
          <a:xfrm>
            <a:off x="187359" y="155449"/>
            <a:ext cx="7429593" cy="6463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endParaRPr lang="en-GB" dirty="0" smtClean="0"/>
          </a:p>
          <a:p>
            <a:pPr algn="l"/>
            <a:r>
              <a:rPr lang="en-GB" dirty="0" smtClean="0"/>
              <a:t>Programme </a:t>
            </a:r>
            <a:r>
              <a:rPr lang="en-GB" dirty="0"/>
              <a:t>designed around Ryan and </a:t>
            </a:r>
            <a:r>
              <a:rPr lang="en-GB" dirty="0" smtClean="0"/>
              <a:t>Tilbury’s (2013) </a:t>
            </a:r>
            <a:r>
              <a:rPr lang="en-GB" dirty="0"/>
              <a:t>Flexible Pedagogy</a:t>
            </a:r>
            <a:r>
              <a:rPr lang="en-GB" dirty="0" smtClean="0"/>
              <a:t>.</a:t>
            </a:r>
          </a:p>
          <a:p>
            <a:pPr algn="l"/>
            <a:endParaRPr lang="en-GB" dirty="0"/>
          </a:p>
          <a:p>
            <a:r>
              <a:rPr lang="en-GB" dirty="0"/>
              <a:t>We asked ourselves </a:t>
            </a:r>
            <a:r>
              <a:rPr lang="en-GB" dirty="0" smtClean="0"/>
              <a:t>….”What </a:t>
            </a:r>
            <a:r>
              <a:rPr lang="en-GB" dirty="0"/>
              <a:t>enhancements did we need in order to deliver and make this programme more effective?”</a:t>
            </a:r>
          </a:p>
          <a:p>
            <a:endParaRPr lang="en-GB" dirty="0"/>
          </a:p>
          <a:p>
            <a:pPr marL="342900" indent="-342900" algn="l">
              <a:buAutoNum type="arabicPeriod"/>
            </a:pPr>
            <a:r>
              <a:rPr lang="en-GB" dirty="0" smtClean="0"/>
              <a:t>Promotion of creative thinking and solutions (active and problem based learning strategy).</a:t>
            </a:r>
          </a:p>
          <a:p>
            <a:pPr marL="342900" indent="-342900" algn="l">
              <a:buAutoNum type="arabicPeriod"/>
            </a:pPr>
            <a:r>
              <a:rPr lang="en-GB" dirty="0" smtClean="0"/>
              <a:t>Decolonising </a:t>
            </a:r>
            <a:r>
              <a:rPr lang="en-GB" dirty="0"/>
              <a:t>education – promotion of effective team working in multi-cultural teams/trust enhancement (help with Transformations)</a:t>
            </a:r>
          </a:p>
          <a:p>
            <a:pPr marL="342900" indent="-342900" algn="l">
              <a:buAutoNum type="arabicPeriod"/>
            </a:pPr>
            <a:r>
              <a:rPr lang="en-GB" dirty="0" smtClean="0"/>
              <a:t>Learner empowerment – determination and shaping of content and approach, responsibility (help with Scrapbook)</a:t>
            </a:r>
          </a:p>
          <a:p>
            <a:pPr marL="342900" indent="-342900" algn="l">
              <a:buAutoNum type="arabicPeriod"/>
            </a:pPr>
            <a:r>
              <a:rPr lang="en-GB" dirty="0" smtClean="0"/>
              <a:t>Social </a:t>
            </a:r>
            <a:r>
              <a:rPr lang="en-GB" dirty="0"/>
              <a:t>learning – blended learning, digital </a:t>
            </a:r>
            <a:r>
              <a:rPr lang="en-GB" dirty="0" smtClean="0"/>
              <a:t>enhancement (development of AR)</a:t>
            </a:r>
            <a:endParaRPr lang="en-GB" dirty="0"/>
          </a:p>
          <a:p>
            <a:pPr marL="342900" indent="-342900" algn="l">
              <a:buAutoNum type="arabicPeriod"/>
            </a:pPr>
            <a:r>
              <a:rPr lang="en-GB" dirty="0"/>
              <a:t>Transformative capabilities – putting learning into practice, creating competence at Level 7.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How best to do this?  The Enhancement Week genesis.</a:t>
            </a:r>
          </a:p>
          <a:p>
            <a:pPr algn="l"/>
            <a:endParaRPr lang="en-GB" dirty="0"/>
          </a:p>
          <a:p>
            <a:r>
              <a:rPr lang="en-GB" dirty="0"/>
              <a:t>So what did we do in the Enhancement Week in order to realise some/all of these requirements?</a:t>
            </a:r>
            <a:endParaRPr lang="en-US" dirty="0"/>
          </a:p>
          <a:p>
            <a:pPr algn="l"/>
            <a:endParaRPr lang="en-GB" dirty="0"/>
          </a:p>
          <a:p>
            <a:pPr algn="l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20" y="839411"/>
            <a:ext cx="4237030" cy="439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1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1B9EF4-0984-8145-B9A6-D70F8D6E6868}"/>
              </a:ext>
            </a:extLst>
          </p:cNvPr>
          <p:cNvSpPr txBox="1"/>
          <p:nvPr/>
        </p:nvSpPr>
        <p:spPr>
          <a:xfrm>
            <a:off x="332921" y="366323"/>
            <a:ext cx="814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/>
              <a:t>The Zine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7C4C1C-B913-654F-B3A0-6DED85BC03BD}"/>
              </a:ext>
            </a:extLst>
          </p:cNvPr>
          <p:cNvSpPr txBox="1"/>
          <p:nvPr/>
        </p:nvSpPr>
        <p:spPr>
          <a:xfrm>
            <a:off x="1005719" y="3545719"/>
            <a:ext cx="6795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55836" y="-8382000"/>
            <a:ext cx="21192417" cy="74160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/>
          <a:srcRect l="14292" t="33084" r="54797" b="24380"/>
          <a:stretch/>
        </p:blipFill>
        <p:spPr bwMode="auto">
          <a:xfrm>
            <a:off x="672353" y="2499001"/>
            <a:ext cx="11017624" cy="43030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Image result for augmented reality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49" y="211881"/>
            <a:ext cx="4914900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age result for working togethe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810" y="245218"/>
            <a:ext cx="3980815" cy="2390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85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CCB995-99FD-284E-81B0-D07A75D89632}"/>
              </a:ext>
            </a:extLst>
          </p:cNvPr>
          <p:cNvSpPr txBox="1"/>
          <p:nvPr/>
        </p:nvSpPr>
        <p:spPr>
          <a:xfrm>
            <a:off x="537028" y="461434"/>
            <a:ext cx="755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Brand U</a:t>
            </a:r>
            <a:endParaRPr lang="en-US" dirty="0"/>
          </a:p>
        </p:txBody>
      </p:sp>
      <p:pic>
        <p:nvPicPr>
          <p:cNvPr id="3" name="Picture 2" descr="Skinny Artist | Create, Connect, Inspire, &amp; Live your Art!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8" y="461434"/>
            <a:ext cx="3035754" cy="1861929"/>
          </a:xfrm>
          <a:prstGeom prst="rect">
            <a:avLst/>
          </a:prstGeom>
        </p:spPr>
      </p:pic>
      <p:pic>
        <p:nvPicPr>
          <p:cNvPr id="4" name="Content Placeholder 3" descr="75+ Free Stock Images 3D Human Character Best Collection ...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8" y="2889661"/>
            <a:ext cx="4379160" cy="292035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66283" y="544463"/>
            <a:ext cx="6570940" cy="1166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Current job market..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052" name="Picture 4" descr="https://theundercoverrecruiter.com/wp-content/uploads/2014/09/Screen-Shot-2014-09-15-at-16.33.5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615" y="2323363"/>
            <a:ext cx="6284683" cy="34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1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e3aa9c-5e49-4bf0-be74-d1194954cf1c@eurprd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748665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Image result for c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22" y="977516"/>
            <a:ext cx="3126152" cy="442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5" action="ppaction://hlinksldjump"/>
          </p:cNvPr>
          <p:cNvSpPr txBox="1"/>
          <p:nvPr/>
        </p:nvSpPr>
        <p:spPr>
          <a:xfrm>
            <a:off x="2321169" y="6075484"/>
            <a:ext cx="1679331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6"/>
              </a:rPr>
              <a:t>Living CV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68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lum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55171"/>
            <a:ext cx="5396139" cy="134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learning commun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23" y="2100148"/>
            <a:ext cx="6335501" cy="440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09f11aa6-978d-49d4-ba6c-def5e32962b0@eurprd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1" r="3991"/>
          <a:stretch/>
        </p:blipFill>
        <p:spPr bwMode="auto">
          <a:xfrm>
            <a:off x="7105217" y="565263"/>
            <a:ext cx="4494600" cy="206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26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045B16-1ED3-DC46-8374-CC62A8DA5332}"/>
              </a:ext>
            </a:extLst>
          </p:cNvPr>
          <p:cNvSpPr txBox="1"/>
          <p:nvPr/>
        </p:nvSpPr>
        <p:spPr>
          <a:xfrm>
            <a:off x="5616348" y="2002615"/>
            <a:ext cx="6152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Imagine, you have a week, free from the normal requirements of teaching and learning to add your enhancement.  What would you do to achieve this?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104A7-69F6-F347-A64B-570264FAC8CC}"/>
              </a:ext>
            </a:extLst>
          </p:cNvPr>
          <p:cNvSpPr txBox="1"/>
          <p:nvPr/>
        </p:nvSpPr>
        <p:spPr>
          <a:xfrm>
            <a:off x="5911548" y="348199"/>
            <a:ext cx="5427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b="1" dirty="0"/>
              <a:t>The Lee Major Question.</a:t>
            </a:r>
            <a:endParaRPr lang="en-US" sz="4000" b="1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C347314-9793-344B-9AD7-ED4BC9B91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186581" cy="6924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CF6B0-825B-8141-A9E6-6431D130700B}"/>
              </a:ext>
            </a:extLst>
          </p:cNvPr>
          <p:cNvSpPr txBox="1"/>
          <p:nvPr/>
        </p:nvSpPr>
        <p:spPr>
          <a:xfrm rot="10800000" flipV="1">
            <a:off x="5246683" y="4795805"/>
            <a:ext cx="675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Are </a:t>
            </a:r>
            <a:r>
              <a:rPr lang="en-GB" sz="2400" b="1" dirty="0"/>
              <a:t>you inspired?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292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300</Words>
  <Application>Microsoft Office PowerPoint</Application>
  <PresentationFormat>Widescreen</PresentationFormat>
  <Paragraphs>36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-webkit-standard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Sutcliffe, Mark</dc:creator>
  <cp:lastModifiedBy>Noble, Kallie</cp:lastModifiedBy>
  <cp:revision>14</cp:revision>
  <dcterms:modified xsi:type="dcterms:W3CDTF">2019-09-03T12:47:21Z</dcterms:modified>
</cp:coreProperties>
</file>