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2" r:id="rId4"/>
    <p:sldId id="274" r:id="rId5"/>
    <p:sldId id="276" r:id="rId6"/>
    <p:sldId id="275" r:id="rId7"/>
    <p:sldId id="278" r:id="rId8"/>
    <p:sldId id="281" r:id="rId9"/>
    <p:sldId id="287" r:id="rId10"/>
    <p:sldId id="284" r:id="rId11"/>
    <p:sldId id="283" r:id="rId12"/>
    <p:sldId id="282"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8" d="100"/>
          <a:sy n="78" d="100"/>
        </p:scale>
        <p:origin x="835"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FBFAB-B84D-42FE-AEAB-B93DD7D84F6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DEF28ED-A957-49DC-98DF-9394E90B212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4D116AC-DBFD-40E8-8BAB-B0ABA4FA4B3D}"/>
              </a:ext>
            </a:extLst>
          </p:cNvPr>
          <p:cNvSpPr>
            <a:spLocks noGrp="1"/>
          </p:cNvSpPr>
          <p:nvPr>
            <p:ph type="dt" sz="half" idx="10"/>
          </p:nvPr>
        </p:nvSpPr>
        <p:spPr/>
        <p:txBody>
          <a:bodyPr/>
          <a:lstStyle/>
          <a:p>
            <a:fld id="{9ED97F97-925A-4168-A42D-3766AFC2D610}" type="datetimeFigureOut">
              <a:rPr lang="en-GB" smtClean="0"/>
              <a:t>20/05/2024</a:t>
            </a:fld>
            <a:endParaRPr lang="en-GB" dirty="0"/>
          </a:p>
        </p:txBody>
      </p:sp>
      <p:sp>
        <p:nvSpPr>
          <p:cNvPr id="5" name="Footer Placeholder 4">
            <a:extLst>
              <a:ext uri="{FF2B5EF4-FFF2-40B4-BE49-F238E27FC236}">
                <a16:creationId xmlns:a16="http://schemas.microsoft.com/office/drawing/2014/main" id="{CE76B0C7-CBC1-4831-9D01-D5B9AFD98628}"/>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2EBA9491-3236-4147-9CBC-F940A902AB6C}"/>
              </a:ext>
            </a:extLst>
          </p:cNvPr>
          <p:cNvSpPr>
            <a:spLocks noGrp="1"/>
          </p:cNvSpPr>
          <p:nvPr>
            <p:ph type="sldNum" sz="quarter" idx="12"/>
          </p:nvPr>
        </p:nvSpPr>
        <p:spPr/>
        <p:txBody>
          <a:bodyPr/>
          <a:lstStyle/>
          <a:p>
            <a:fld id="{B9054D41-D45B-4FF5-B65B-DADF9F5BFA2C}" type="slidenum">
              <a:rPr lang="en-GB" smtClean="0"/>
              <a:t>‹#›</a:t>
            </a:fld>
            <a:endParaRPr lang="en-GB" dirty="0"/>
          </a:p>
        </p:txBody>
      </p:sp>
    </p:spTree>
    <p:extLst>
      <p:ext uri="{BB962C8B-B14F-4D97-AF65-F5344CB8AC3E}">
        <p14:creationId xmlns:p14="http://schemas.microsoft.com/office/powerpoint/2010/main" val="871883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EEC30-D4A5-43A1-8658-5CD0028B90A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2432EA7-4B11-466D-931D-C49235FAB11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05619DF-D3C3-48D7-BFC2-135BEA68E8AA}"/>
              </a:ext>
            </a:extLst>
          </p:cNvPr>
          <p:cNvSpPr>
            <a:spLocks noGrp="1"/>
          </p:cNvSpPr>
          <p:nvPr>
            <p:ph type="dt" sz="half" idx="10"/>
          </p:nvPr>
        </p:nvSpPr>
        <p:spPr/>
        <p:txBody>
          <a:bodyPr/>
          <a:lstStyle/>
          <a:p>
            <a:fld id="{9ED97F97-925A-4168-A42D-3766AFC2D610}" type="datetimeFigureOut">
              <a:rPr lang="en-GB" smtClean="0"/>
              <a:t>20/05/2024</a:t>
            </a:fld>
            <a:endParaRPr lang="en-GB" dirty="0"/>
          </a:p>
        </p:txBody>
      </p:sp>
      <p:sp>
        <p:nvSpPr>
          <p:cNvPr id="5" name="Footer Placeholder 4">
            <a:extLst>
              <a:ext uri="{FF2B5EF4-FFF2-40B4-BE49-F238E27FC236}">
                <a16:creationId xmlns:a16="http://schemas.microsoft.com/office/drawing/2014/main" id="{80BF1824-5D4E-441F-AF94-49375A07DEF0}"/>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A267AA83-BDF9-4538-AFD9-6AD684A4468E}"/>
              </a:ext>
            </a:extLst>
          </p:cNvPr>
          <p:cNvSpPr>
            <a:spLocks noGrp="1"/>
          </p:cNvSpPr>
          <p:nvPr>
            <p:ph type="sldNum" sz="quarter" idx="12"/>
          </p:nvPr>
        </p:nvSpPr>
        <p:spPr/>
        <p:txBody>
          <a:bodyPr/>
          <a:lstStyle/>
          <a:p>
            <a:fld id="{B9054D41-D45B-4FF5-B65B-DADF9F5BFA2C}" type="slidenum">
              <a:rPr lang="en-GB" smtClean="0"/>
              <a:t>‹#›</a:t>
            </a:fld>
            <a:endParaRPr lang="en-GB" dirty="0"/>
          </a:p>
        </p:txBody>
      </p:sp>
    </p:spTree>
    <p:extLst>
      <p:ext uri="{BB962C8B-B14F-4D97-AF65-F5344CB8AC3E}">
        <p14:creationId xmlns:p14="http://schemas.microsoft.com/office/powerpoint/2010/main" val="1202827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2934B4F-2BC5-4864-B0EA-403F3FF8315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C5F7861-6691-4B27-A390-B3730252A07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2DBAD3F-8C66-4ECC-ABAE-328269936DDD}"/>
              </a:ext>
            </a:extLst>
          </p:cNvPr>
          <p:cNvSpPr>
            <a:spLocks noGrp="1"/>
          </p:cNvSpPr>
          <p:nvPr>
            <p:ph type="dt" sz="half" idx="10"/>
          </p:nvPr>
        </p:nvSpPr>
        <p:spPr/>
        <p:txBody>
          <a:bodyPr/>
          <a:lstStyle/>
          <a:p>
            <a:fld id="{9ED97F97-925A-4168-A42D-3766AFC2D610}" type="datetimeFigureOut">
              <a:rPr lang="en-GB" smtClean="0"/>
              <a:t>20/05/2024</a:t>
            </a:fld>
            <a:endParaRPr lang="en-GB" dirty="0"/>
          </a:p>
        </p:txBody>
      </p:sp>
      <p:sp>
        <p:nvSpPr>
          <p:cNvPr id="5" name="Footer Placeholder 4">
            <a:extLst>
              <a:ext uri="{FF2B5EF4-FFF2-40B4-BE49-F238E27FC236}">
                <a16:creationId xmlns:a16="http://schemas.microsoft.com/office/drawing/2014/main" id="{0EED97C1-9D44-40B5-B5E5-92BDD9095D55}"/>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FFFCE247-4CA7-4B86-9BA5-207C0075B7DF}"/>
              </a:ext>
            </a:extLst>
          </p:cNvPr>
          <p:cNvSpPr>
            <a:spLocks noGrp="1"/>
          </p:cNvSpPr>
          <p:nvPr>
            <p:ph type="sldNum" sz="quarter" idx="12"/>
          </p:nvPr>
        </p:nvSpPr>
        <p:spPr/>
        <p:txBody>
          <a:bodyPr/>
          <a:lstStyle/>
          <a:p>
            <a:fld id="{B9054D41-D45B-4FF5-B65B-DADF9F5BFA2C}" type="slidenum">
              <a:rPr lang="en-GB" smtClean="0"/>
              <a:t>‹#›</a:t>
            </a:fld>
            <a:endParaRPr lang="en-GB" dirty="0"/>
          </a:p>
        </p:txBody>
      </p:sp>
    </p:spTree>
    <p:extLst>
      <p:ext uri="{BB962C8B-B14F-4D97-AF65-F5344CB8AC3E}">
        <p14:creationId xmlns:p14="http://schemas.microsoft.com/office/powerpoint/2010/main" val="39260851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2B9F9-31E4-4DCD-963D-8ECE2CD11A4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F05AF52-7C6D-459C-BDE9-BE0F848122B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C1B68C9-DA2B-4C57-8E7A-C968D1E34200}"/>
              </a:ext>
            </a:extLst>
          </p:cNvPr>
          <p:cNvSpPr>
            <a:spLocks noGrp="1"/>
          </p:cNvSpPr>
          <p:nvPr>
            <p:ph type="dt" sz="half" idx="10"/>
          </p:nvPr>
        </p:nvSpPr>
        <p:spPr/>
        <p:txBody>
          <a:bodyPr/>
          <a:lstStyle/>
          <a:p>
            <a:fld id="{9ED97F97-925A-4168-A42D-3766AFC2D610}" type="datetimeFigureOut">
              <a:rPr lang="en-GB" smtClean="0"/>
              <a:t>20/05/2024</a:t>
            </a:fld>
            <a:endParaRPr lang="en-GB" dirty="0"/>
          </a:p>
        </p:txBody>
      </p:sp>
      <p:sp>
        <p:nvSpPr>
          <p:cNvPr id="5" name="Footer Placeholder 4">
            <a:extLst>
              <a:ext uri="{FF2B5EF4-FFF2-40B4-BE49-F238E27FC236}">
                <a16:creationId xmlns:a16="http://schemas.microsoft.com/office/drawing/2014/main" id="{A80C981B-BDC5-4CCD-9DEB-58031F79DEF0}"/>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A8C4523D-6199-4174-9879-7EACA1E40555}"/>
              </a:ext>
            </a:extLst>
          </p:cNvPr>
          <p:cNvSpPr>
            <a:spLocks noGrp="1"/>
          </p:cNvSpPr>
          <p:nvPr>
            <p:ph type="sldNum" sz="quarter" idx="12"/>
          </p:nvPr>
        </p:nvSpPr>
        <p:spPr/>
        <p:txBody>
          <a:bodyPr/>
          <a:lstStyle/>
          <a:p>
            <a:fld id="{B9054D41-D45B-4FF5-B65B-DADF9F5BFA2C}" type="slidenum">
              <a:rPr lang="en-GB" smtClean="0"/>
              <a:t>‹#›</a:t>
            </a:fld>
            <a:endParaRPr lang="en-GB" dirty="0"/>
          </a:p>
        </p:txBody>
      </p:sp>
    </p:spTree>
    <p:extLst>
      <p:ext uri="{BB962C8B-B14F-4D97-AF65-F5344CB8AC3E}">
        <p14:creationId xmlns:p14="http://schemas.microsoft.com/office/powerpoint/2010/main" val="12439958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C2020-972F-43D2-AE30-40F07113D35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8468114-32AE-4FE6-BFA8-9A0A51FA251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233D862-9A21-474A-8113-8F2AAD5A2F13}"/>
              </a:ext>
            </a:extLst>
          </p:cNvPr>
          <p:cNvSpPr>
            <a:spLocks noGrp="1"/>
          </p:cNvSpPr>
          <p:nvPr>
            <p:ph type="dt" sz="half" idx="10"/>
          </p:nvPr>
        </p:nvSpPr>
        <p:spPr/>
        <p:txBody>
          <a:bodyPr/>
          <a:lstStyle/>
          <a:p>
            <a:fld id="{9ED97F97-925A-4168-A42D-3766AFC2D610}" type="datetimeFigureOut">
              <a:rPr lang="en-GB" smtClean="0"/>
              <a:t>20/05/2024</a:t>
            </a:fld>
            <a:endParaRPr lang="en-GB" dirty="0"/>
          </a:p>
        </p:txBody>
      </p:sp>
      <p:sp>
        <p:nvSpPr>
          <p:cNvPr id="5" name="Footer Placeholder 4">
            <a:extLst>
              <a:ext uri="{FF2B5EF4-FFF2-40B4-BE49-F238E27FC236}">
                <a16:creationId xmlns:a16="http://schemas.microsoft.com/office/drawing/2014/main" id="{7958C9DC-CCCD-4646-A71F-63426E2A85E8}"/>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6E8F1E82-B99C-44C8-B84D-CAFD3767D369}"/>
              </a:ext>
            </a:extLst>
          </p:cNvPr>
          <p:cNvSpPr>
            <a:spLocks noGrp="1"/>
          </p:cNvSpPr>
          <p:nvPr>
            <p:ph type="sldNum" sz="quarter" idx="12"/>
          </p:nvPr>
        </p:nvSpPr>
        <p:spPr/>
        <p:txBody>
          <a:bodyPr/>
          <a:lstStyle/>
          <a:p>
            <a:fld id="{B9054D41-D45B-4FF5-B65B-DADF9F5BFA2C}" type="slidenum">
              <a:rPr lang="en-GB" smtClean="0"/>
              <a:t>‹#›</a:t>
            </a:fld>
            <a:endParaRPr lang="en-GB" dirty="0"/>
          </a:p>
        </p:txBody>
      </p:sp>
    </p:spTree>
    <p:extLst>
      <p:ext uri="{BB962C8B-B14F-4D97-AF65-F5344CB8AC3E}">
        <p14:creationId xmlns:p14="http://schemas.microsoft.com/office/powerpoint/2010/main" val="587936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3F207-9FC0-4581-84B4-1203D541E35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4272B48-84AE-41BF-8AC4-55E1C1EC583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B6D688E-2D59-4D01-A750-47E97D16F97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4A01243-1A56-4CFB-B3A5-5A88F0C8E85E}"/>
              </a:ext>
            </a:extLst>
          </p:cNvPr>
          <p:cNvSpPr>
            <a:spLocks noGrp="1"/>
          </p:cNvSpPr>
          <p:nvPr>
            <p:ph type="dt" sz="half" idx="10"/>
          </p:nvPr>
        </p:nvSpPr>
        <p:spPr/>
        <p:txBody>
          <a:bodyPr/>
          <a:lstStyle/>
          <a:p>
            <a:fld id="{9ED97F97-925A-4168-A42D-3766AFC2D610}" type="datetimeFigureOut">
              <a:rPr lang="en-GB" smtClean="0"/>
              <a:t>20/05/2024</a:t>
            </a:fld>
            <a:endParaRPr lang="en-GB" dirty="0"/>
          </a:p>
        </p:txBody>
      </p:sp>
      <p:sp>
        <p:nvSpPr>
          <p:cNvPr id="6" name="Footer Placeholder 5">
            <a:extLst>
              <a:ext uri="{FF2B5EF4-FFF2-40B4-BE49-F238E27FC236}">
                <a16:creationId xmlns:a16="http://schemas.microsoft.com/office/drawing/2014/main" id="{2810B8BD-1C6B-47A4-BAC2-4D88568D8AAD}"/>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F7DD1024-B0E4-4F54-BB27-4F51EAFA3B8F}"/>
              </a:ext>
            </a:extLst>
          </p:cNvPr>
          <p:cNvSpPr>
            <a:spLocks noGrp="1"/>
          </p:cNvSpPr>
          <p:nvPr>
            <p:ph type="sldNum" sz="quarter" idx="12"/>
          </p:nvPr>
        </p:nvSpPr>
        <p:spPr/>
        <p:txBody>
          <a:bodyPr/>
          <a:lstStyle/>
          <a:p>
            <a:fld id="{B9054D41-D45B-4FF5-B65B-DADF9F5BFA2C}" type="slidenum">
              <a:rPr lang="en-GB" smtClean="0"/>
              <a:t>‹#›</a:t>
            </a:fld>
            <a:endParaRPr lang="en-GB" dirty="0"/>
          </a:p>
        </p:txBody>
      </p:sp>
    </p:spTree>
    <p:extLst>
      <p:ext uri="{BB962C8B-B14F-4D97-AF65-F5344CB8AC3E}">
        <p14:creationId xmlns:p14="http://schemas.microsoft.com/office/powerpoint/2010/main" val="1405390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E3665-C142-4F5C-89B5-71CC464921C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71FABDD-55AB-42CB-907B-F7A84C32D68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39A642-7CA5-4CD9-ABD9-BA7C1F17C7C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CBB9CF1-D073-4808-BB6B-5EFF2D428BF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7999375-5F19-4CA3-875A-050D0063FC1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077E277-2797-454C-9EB4-219D9720F726}"/>
              </a:ext>
            </a:extLst>
          </p:cNvPr>
          <p:cNvSpPr>
            <a:spLocks noGrp="1"/>
          </p:cNvSpPr>
          <p:nvPr>
            <p:ph type="dt" sz="half" idx="10"/>
          </p:nvPr>
        </p:nvSpPr>
        <p:spPr/>
        <p:txBody>
          <a:bodyPr/>
          <a:lstStyle/>
          <a:p>
            <a:fld id="{9ED97F97-925A-4168-A42D-3766AFC2D610}" type="datetimeFigureOut">
              <a:rPr lang="en-GB" smtClean="0"/>
              <a:t>20/05/2024</a:t>
            </a:fld>
            <a:endParaRPr lang="en-GB" dirty="0"/>
          </a:p>
        </p:txBody>
      </p:sp>
      <p:sp>
        <p:nvSpPr>
          <p:cNvPr id="8" name="Footer Placeholder 7">
            <a:extLst>
              <a:ext uri="{FF2B5EF4-FFF2-40B4-BE49-F238E27FC236}">
                <a16:creationId xmlns:a16="http://schemas.microsoft.com/office/drawing/2014/main" id="{A8C80B4C-A606-43F6-BA12-53AAB2E0B1C2}"/>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20013207-F9CF-4720-9EDB-95E37C4D913C}"/>
              </a:ext>
            </a:extLst>
          </p:cNvPr>
          <p:cNvSpPr>
            <a:spLocks noGrp="1"/>
          </p:cNvSpPr>
          <p:nvPr>
            <p:ph type="sldNum" sz="quarter" idx="12"/>
          </p:nvPr>
        </p:nvSpPr>
        <p:spPr/>
        <p:txBody>
          <a:bodyPr/>
          <a:lstStyle/>
          <a:p>
            <a:fld id="{B9054D41-D45B-4FF5-B65B-DADF9F5BFA2C}" type="slidenum">
              <a:rPr lang="en-GB" smtClean="0"/>
              <a:t>‹#›</a:t>
            </a:fld>
            <a:endParaRPr lang="en-GB" dirty="0"/>
          </a:p>
        </p:txBody>
      </p:sp>
    </p:spTree>
    <p:extLst>
      <p:ext uri="{BB962C8B-B14F-4D97-AF65-F5344CB8AC3E}">
        <p14:creationId xmlns:p14="http://schemas.microsoft.com/office/powerpoint/2010/main" val="942938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55A0D7-F579-461C-A5D8-BC8D8973F96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C4C7C81-65E4-475A-AF96-0F4EC482EF19}"/>
              </a:ext>
            </a:extLst>
          </p:cNvPr>
          <p:cNvSpPr>
            <a:spLocks noGrp="1"/>
          </p:cNvSpPr>
          <p:nvPr>
            <p:ph type="dt" sz="half" idx="10"/>
          </p:nvPr>
        </p:nvSpPr>
        <p:spPr/>
        <p:txBody>
          <a:bodyPr/>
          <a:lstStyle/>
          <a:p>
            <a:fld id="{9ED97F97-925A-4168-A42D-3766AFC2D610}" type="datetimeFigureOut">
              <a:rPr lang="en-GB" smtClean="0"/>
              <a:t>20/05/2024</a:t>
            </a:fld>
            <a:endParaRPr lang="en-GB" dirty="0"/>
          </a:p>
        </p:txBody>
      </p:sp>
      <p:sp>
        <p:nvSpPr>
          <p:cNvPr id="4" name="Footer Placeholder 3">
            <a:extLst>
              <a:ext uri="{FF2B5EF4-FFF2-40B4-BE49-F238E27FC236}">
                <a16:creationId xmlns:a16="http://schemas.microsoft.com/office/drawing/2014/main" id="{81462EC1-FA19-421B-B45C-5EC84BD072C8}"/>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0D47D488-AB79-400D-ABB4-6E7AFFAE84FC}"/>
              </a:ext>
            </a:extLst>
          </p:cNvPr>
          <p:cNvSpPr>
            <a:spLocks noGrp="1"/>
          </p:cNvSpPr>
          <p:nvPr>
            <p:ph type="sldNum" sz="quarter" idx="12"/>
          </p:nvPr>
        </p:nvSpPr>
        <p:spPr/>
        <p:txBody>
          <a:bodyPr/>
          <a:lstStyle/>
          <a:p>
            <a:fld id="{B9054D41-D45B-4FF5-B65B-DADF9F5BFA2C}" type="slidenum">
              <a:rPr lang="en-GB" smtClean="0"/>
              <a:t>‹#›</a:t>
            </a:fld>
            <a:endParaRPr lang="en-GB" dirty="0"/>
          </a:p>
        </p:txBody>
      </p:sp>
    </p:spTree>
    <p:extLst>
      <p:ext uri="{BB962C8B-B14F-4D97-AF65-F5344CB8AC3E}">
        <p14:creationId xmlns:p14="http://schemas.microsoft.com/office/powerpoint/2010/main" val="42774949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B3B0468-7FEC-422A-9C50-345091E5FEEF}"/>
              </a:ext>
            </a:extLst>
          </p:cNvPr>
          <p:cNvSpPr>
            <a:spLocks noGrp="1"/>
          </p:cNvSpPr>
          <p:nvPr>
            <p:ph type="dt" sz="half" idx="10"/>
          </p:nvPr>
        </p:nvSpPr>
        <p:spPr/>
        <p:txBody>
          <a:bodyPr/>
          <a:lstStyle/>
          <a:p>
            <a:fld id="{9ED97F97-925A-4168-A42D-3766AFC2D610}" type="datetimeFigureOut">
              <a:rPr lang="en-GB" smtClean="0"/>
              <a:t>20/05/2024</a:t>
            </a:fld>
            <a:endParaRPr lang="en-GB" dirty="0"/>
          </a:p>
        </p:txBody>
      </p:sp>
      <p:sp>
        <p:nvSpPr>
          <p:cNvPr id="3" name="Footer Placeholder 2">
            <a:extLst>
              <a:ext uri="{FF2B5EF4-FFF2-40B4-BE49-F238E27FC236}">
                <a16:creationId xmlns:a16="http://schemas.microsoft.com/office/drawing/2014/main" id="{2856B307-C610-41D7-8086-85DD9220356F}"/>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38CAECE2-9D3A-4182-9D0D-5FE4DE2CA6EC}"/>
              </a:ext>
            </a:extLst>
          </p:cNvPr>
          <p:cNvSpPr>
            <a:spLocks noGrp="1"/>
          </p:cNvSpPr>
          <p:nvPr>
            <p:ph type="sldNum" sz="quarter" idx="12"/>
          </p:nvPr>
        </p:nvSpPr>
        <p:spPr/>
        <p:txBody>
          <a:bodyPr/>
          <a:lstStyle/>
          <a:p>
            <a:fld id="{B9054D41-D45B-4FF5-B65B-DADF9F5BFA2C}" type="slidenum">
              <a:rPr lang="en-GB" smtClean="0"/>
              <a:t>‹#›</a:t>
            </a:fld>
            <a:endParaRPr lang="en-GB" dirty="0"/>
          </a:p>
        </p:txBody>
      </p:sp>
    </p:spTree>
    <p:extLst>
      <p:ext uri="{BB962C8B-B14F-4D97-AF65-F5344CB8AC3E}">
        <p14:creationId xmlns:p14="http://schemas.microsoft.com/office/powerpoint/2010/main" val="604661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7DE1D-B41A-405B-B672-1000C3E83A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2C81FF8-5218-4392-9EB0-9D96C7B6A49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2D8AE35-CDAA-4FAE-A260-15A201D31D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3F2B5D7-9951-4030-9BFB-C2F08E367897}"/>
              </a:ext>
            </a:extLst>
          </p:cNvPr>
          <p:cNvSpPr>
            <a:spLocks noGrp="1"/>
          </p:cNvSpPr>
          <p:nvPr>
            <p:ph type="dt" sz="half" idx="10"/>
          </p:nvPr>
        </p:nvSpPr>
        <p:spPr/>
        <p:txBody>
          <a:bodyPr/>
          <a:lstStyle/>
          <a:p>
            <a:fld id="{9ED97F97-925A-4168-A42D-3766AFC2D610}" type="datetimeFigureOut">
              <a:rPr lang="en-GB" smtClean="0"/>
              <a:t>20/05/2024</a:t>
            </a:fld>
            <a:endParaRPr lang="en-GB" dirty="0"/>
          </a:p>
        </p:txBody>
      </p:sp>
      <p:sp>
        <p:nvSpPr>
          <p:cNvPr id="6" name="Footer Placeholder 5">
            <a:extLst>
              <a:ext uri="{FF2B5EF4-FFF2-40B4-BE49-F238E27FC236}">
                <a16:creationId xmlns:a16="http://schemas.microsoft.com/office/drawing/2014/main" id="{1A51C664-6D0E-47CE-B52A-4D797AB9B13C}"/>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8871FAB8-9F0C-4377-936E-2D07DF3808F6}"/>
              </a:ext>
            </a:extLst>
          </p:cNvPr>
          <p:cNvSpPr>
            <a:spLocks noGrp="1"/>
          </p:cNvSpPr>
          <p:nvPr>
            <p:ph type="sldNum" sz="quarter" idx="12"/>
          </p:nvPr>
        </p:nvSpPr>
        <p:spPr/>
        <p:txBody>
          <a:bodyPr/>
          <a:lstStyle/>
          <a:p>
            <a:fld id="{B9054D41-D45B-4FF5-B65B-DADF9F5BFA2C}" type="slidenum">
              <a:rPr lang="en-GB" smtClean="0"/>
              <a:t>‹#›</a:t>
            </a:fld>
            <a:endParaRPr lang="en-GB" dirty="0"/>
          </a:p>
        </p:txBody>
      </p:sp>
    </p:spTree>
    <p:extLst>
      <p:ext uri="{BB962C8B-B14F-4D97-AF65-F5344CB8AC3E}">
        <p14:creationId xmlns:p14="http://schemas.microsoft.com/office/powerpoint/2010/main" val="27054555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705A5E-0F68-4E9B-9F86-D1F051202A3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1418F0B-8C91-4D93-9E69-A7E94A0A56C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F4C9C47B-B619-4EE3-85EA-7BDAB0AE04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50E8778-0F08-4422-B880-0E5A6D5A1EE3}"/>
              </a:ext>
            </a:extLst>
          </p:cNvPr>
          <p:cNvSpPr>
            <a:spLocks noGrp="1"/>
          </p:cNvSpPr>
          <p:nvPr>
            <p:ph type="dt" sz="half" idx="10"/>
          </p:nvPr>
        </p:nvSpPr>
        <p:spPr/>
        <p:txBody>
          <a:bodyPr/>
          <a:lstStyle/>
          <a:p>
            <a:fld id="{9ED97F97-925A-4168-A42D-3766AFC2D610}" type="datetimeFigureOut">
              <a:rPr lang="en-GB" smtClean="0"/>
              <a:t>20/05/2024</a:t>
            </a:fld>
            <a:endParaRPr lang="en-GB" dirty="0"/>
          </a:p>
        </p:txBody>
      </p:sp>
      <p:sp>
        <p:nvSpPr>
          <p:cNvPr id="6" name="Footer Placeholder 5">
            <a:extLst>
              <a:ext uri="{FF2B5EF4-FFF2-40B4-BE49-F238E27FC236}">
                <a16:creationId xmlns:a16="http://schemas.microsoft.com/office/drawing/2014/main" id="{C72A183C-2347-4708-B472-F452AD74C2D6}"/>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2726DBFD-B8A3-4612-BBFC-4A95DFB7D0D2}"/>
              </a:ext>
            </a:extLst>
          </p:cNvPr>
          <p:cNvSpPr>
            <a:spLocks noGrp="1"/>
          </p:cNvSpPr>
          <p:nvPr>
            <p:ph type="sldNum" sz="quarter" idx="12"/>
          </p:nvPr>
        </p:nvSpPr>
        <p:spPr/>
        <p:txBody>
          <a:bodyPr/>
          <a:lstStyle/>
          <a:p>
            <a:fld id="{B9054D41-D45B-4FF5-B65B-DADF9F5BFA2C}" type="slidenum">
              <a:rPr lang="en-GB" smtClean="0"/>
              <a:t>‹#›</a:t>
            </a:fld>
            <a:endParaRPr lang="en-GB" dirty="0"/>
          </a:p>
        </p:txBody>
      </p:sp>
    </p:spTree>
    <p:extLst>
      <p:ext uri="{BB962C8B-B14F-4D97-AF65-F5344CB8AC3E}">
        <p14:creationId xmlns:p14="http://schemas.microsoft.com/office/powerpoint/2010/main" val="25943197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0E731F-D555-4D47-A920-CC0A937CB9D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D203716-FBDF-41A4-87D3-8653CE57DF6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E95B8E0-504C-4495-9325-524E9631041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D97F97-925A-4168-A42D-3766AFC2D610}" type="datetimeFigureOut">
              <a:rPr lang="en-GB" smtClean="0"/>
              <a:t>20/05/2024</a:t>
            </a:fld>
            <a:endParaRPr lang="en-GB" dirty="0"/>
          </a:p>
        </p:txBody>
      </p:sp>
      <p:sp>
        <p:nvSpPr>
          <p:cNvPr id="5" name="Footer Placeholder 4">
            <a:extLst>
              <a:ext uri="{FF2B5EF4-FFF2-40B4-BE49-F238E27FC236}">
                <a16:creationId xmlns:a16="http://schemas.microsoft.com/office/drawing/2014/main" id="{51C9EBDE-5F84-4CD4-A269-EB2600AD2D5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5BEA7F2C-C940-4B1B-AA63-21425B7EEC1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054D41-D45B-4FF5-B65B-DADF9F5BFA2C}" type="slidenum">
              <a:rPr lang="en-GB" smtClean="0"/>
              <a:t>‹#›</a:t>
            </a:fld>
            <a:endParaRPr lang="en-GB" dirty="0"/>
          </a:p>
        </p:txBody>
      </p:sp>
    </p:spTree>
    <p:extLst>
      <p:ext uri="{BB962C8B-B14F-4D97-AF65-F5344CB8AC3E}">
        <p14:creationId xmlns:p14="http://schemas.microsoft.com/office/powerpoint/2010/main" val="9477784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lym18@aber.ac.uk"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3A828F-F6E5-40C2-8833-359AF55CF96C}"/>
              </a:ext>
            </a:extLst>
          </p:cNvPr>
          <p:cNvSpPr>
            <a:spLocks noGrp="1"/>
          </p:cNvSpPr>
          <p:nvPr>
            <p:ph type="ctrTitle"/>
          </p:nvPr>
        </p:nvSpPr>
        <p:spPr/>
        <p:txBody>
          <a:bodyPr>
            <a:normAutofit/>
          </a:bodyPr>
          <a:lstStyle/>
          <a:p>
            <a:pPr algn="just">
              <a:lnSpc>
                <a:spcPct val="107000"/>
              </a:lnSpc>
              <a:spcAft>
                <a:spcPts val="800"/>
              </a:spcAft>
            </a:pPr>
            <a:r>
              <a:rPr lang="en-GB" sz="3200" b="1" dirty="0">
                <a:effectLst/>
                <a:latin typeface="Arial" panose="020B0604020202020204" pitchFamily="34" charset="0"/>
                <a:ea typeface="Calibri" panose="020F0502020204030204" pitchFamily="34" charset="0"/>
                <a:cs typeface="Times New Roman" panose="02020603050405020304" pitchFamily="18" charset="0"/>
              </a:rPr>
              <a:t>Evaluating the role of agency in community development practice in Wales</a:t>
            </a: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Subtitle 2">
            <a:extLst>
              <a:ext uri="{FF2B5EF4-FFF2-40B4-BE49-F238E27FC236}">
                <a16:creationId xmlns:a16="http://schemas.microsoft.com/office/drawing/2014/main" id="{79D1FADD-564B-44B9-AF08-D363BA6472AA}"/>
              </a:ext>
            </a:extLst>
          </p:cNvPr>
          <p:cNvSpPr>
            <a:spLocks noGrp="1"/>
          </p:cNvSpPr>
          <p:nvPr>
            <p:ph type="subTitle" idx="1"/>
          </p:nvPr>
        </p:nvSpPr>
        <p:spPr/>
        <p:txBody>
          <a:bodyPr/>
          <a:lstStyle/>
          <a:p>
            <a:r>
              <a:rPr lang="en-GB" b="1" dirty="0"/>
              <a:t>Dr Lyndon Murphy</a:t>
            </a:r>
          </a:p>
          <a:p>
            <a:r>
              <a:rPr lang="en-GB" sz="1800" dirty="0">
                <a:effectLst/>
                <a:latin typeface="Arial" panose="020B0604020202020204" pitchFamily="34" charset="0"/>
                <a:ea typeface="Calibri" panose="020F0502020204030204" pitchFamily="34" charset="0"/>
              </a:rPr>
              <a:t>Aberystwyth Business School</a:t>
            </a:r>
          </a:p>
          <a:p>
            <a:r>
              <a:rPr lang="en-GB" sz="1800" u="sng" dirty="0">
                <a:solidFill>
                  <a:srgbClr val="0563C1"/>
                </a:solidFill>
                <a:effectLst/>
                <a:latin typeface="Arial" panose="020B0604020202020204" pitchFamily="34" charset="0"/>
                <a:ea typeface="Calibri" panose="020F0502020204030204" pitchFamily="34" charset="0"/>
                <a:cs typeface="Times New Roman" panose="02020603050405020304" pitchFamily="18" charset="0"/>
                <a:hlinkClick r:id="rId2"/>
              </a:rPr>
              <a:t>lym18@aber.ac.uk</a:t>
            </a:r>
            <a:endParaRPr lang="en-GB" b="1" dirty="0"/>
          </a:p>
        </p:txBody>
      </p:sp>
      <p:pic>
        <p:nvPicPr>
          <p:cNvPr id="1026" name="Picture 1" descr="Aber Uni logo with 1872">
            <a:extLst>
              <a:ext uri="{FF2B5EF4-FFF2-40B4-BE49-F238E27FC236}">
                <a16:creationId xmlns:a16="http://schemas.microsoft.com/office/drawing/2014/main" id="{427BE539-B3F6-4C44-9159-22F9959A78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28397" y="481013"/>
            <a:ext cx="3787479" cy="771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06199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4F37B-0FA3-4F76-AD81-703F6FE48DD2}"/>
              </a:ext>
            </a:extLst>
          </p:cNvPr>
          <p:cNvSpPr>
            <a:spLocks noGrp="1"/>
          </p:cNvSpPr>
          <p:nvPr>
            <p:ph type="title"/>
          </p:nvPr>
        </p:nvSpPr>
        <p:spPr>
          <a:xfrm>
            <a:off x="446314" y="311351"/>
            <a:ext cx="10515600" cy="1325563"/>
          </a:xfrm>
        </p:spPr>
        <p:txBody>
          <a:bodyPr>
            <a:noAutofit/>
          </a:bodyPr>
          <a:lstStyle/>
          <a:p>
            <a:r>
              <a:rPr lang="en-GB" sz="3200" b="1" dirty="0">
                <a:latin typeface="Calibri" panose="020F0502020204030204" pitchFamily="34" charset="0"/>
                <a:ea typeface="Times New Roman" panose="02020603050405020304" pitchFamily="18" charset="0"/>
              </a:rPr>
              <a:t>Agency theme</a:t>
            </a:r>
            <a:endParaRPr lang="en-GB" sz="3200" dirty="0"/>
          </a:p>
        </p:txBody>
      </p:sp>
      <p:sp>
        <p:nvSpPr>
          <p:cNvPr id="4" name="Content Placeholder 3">
            <a:extLst>
              <a:ext uri="{FF2B5EF4-FFF2-40B4-BE49-F238E27FC236}">
                <a16:creationId xmlns:a16="http://schemas.microsoft.com/office/drawing/2014/main" id="{1513078A-5D74-4293-BC14-1B3EE3627432}"/>
              </a:ext>
            </a:extLst>
          </p:cNvPr>
          <p:cNvSpPr>
            <a:spLocks noGrp="1"/>
          </p:cNvSpPr>
          <p:nvPr>
            <p:ph sz="half" idx="1"/>
          </p:nvPr>
        </p:nvSpPr>
        <p:spPr>
          <a:xfrm>
            <a:off x="907402" y="1806575"/>
            <a:ext cx="10377196" cy="4740073"/>
          </a:xfrm>
        </p:spPr>
        <p:txBody>
          <a:bodyPr>
            <a:normAutofit/>
          </a:bodyPr>
          <a:lstStyle/>
          <a:p>
            <a:r>
              <a:rPr lang="en-GB" sz="2400" dirty="0"/>
              <a:t>“They don’t talk to people… they come up with this stuff without consultation” (Interviewee B)</a:t>
            </a:r>
          </a:p>
          <a:p>
            <a:endParaRPr lang="en-GB" sz="2400" dirty="0"/>
          </a:p>
          <a:p>
            <a:endParaRPr lang="en-GB" sz="2400" dirty="0"/>
          </a:p>
          <a:p>
            <a:endParaRPr lang="en-GB" sz="2400" dirty="0"/>
          </a:p>
          <a:p>
            <a:r>
              <a:rPr lang="en-GB" sz="2400" dirty="0"/>
              <a:t>“The community had no involvement in designing the outcomes (of the community development initiatives)” (Interviewee C)</a:t>
            </a:r>
          </a:p>
          <a:p>
            <a:endParaRPr lang="en-GB" sz="2400" dirty="0"/>
          </a:p>
          <a:p>
            <a:endParaRPr lang="en-GB" sz="2400" dirty="0"/>
          </a:p>
          <a:p>
            <a:r>
              <a:rPr lang="en-GB" sz="2400" dirty="0"/>
              <a:t>“If they were able to do it, they would have done it already” (Interviewee E)</a:t>
            </a:r>
          </a:p>
          <a:p>
            <a:endParaRPr lang="en-GB" sz="2000" dirty="0"/>
          </a:p>
          <a:p>
            <a:endParaRPr lang="en-GB" sz="2000" dirty="0"/>
          </a:p>
          <a:p>
            <a:endParaRPr lang="en-GB" sz="2000" dirty="0"/>
          </a:p>
          <a:p>
            <a:endParaRPr lang="en-GB" sz="2000" dirty="0"/>
          </a:p>
          <a:p>
            <a:endParaRPr lang="en-GB" sz="2000" dirty="0">
              <a:latin typeface="Calibri" panose="020F0502020204030204" pitchFamily="34" charset="0"/>
            </a:endParaRPr>
          </a:p>
        </p:txBody>
      </p:sp>
      <p:pic>
        <p:nvPicPr>
          <p:cNvPr id="8" name="Picture 1" descr="Aber Uni logo with 1872">
            <a:extLst>
              <a:ext uri="{FF2B5EF4-FFF2-40B4-BE49-F238E27FC236}">
                <a16:creationId xmlns:a16="http://schemas.microsoft.com/office/drawing/2014/main" id="{05B2420A-0034-4455-BAB2-36137BB2DA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8397" y="481013"/>
            <a:ext cx="3787479" cy="771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214417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4F37B-0FA3-4F76-AD81-703F6FE48DD2}"/>
              </a:ext>
            </a:extLst>
          </p:cNvPr>
          <p:cNvSpPr>
            <a:spLocks noGrp="1"/>
          </p:cNvSpPr>
          <p:nvPr>
            <p:ph type="title"/>
          </p:nvPr>
        </p:nvSpPr>
        <p:spPr>
          <a:xfrm>
            <a:off x="446314" y="311351"/>
            <a:ext cx="10515600" cy="1325563"/>
          </a:xfrm>
        </p:spPr>
        <p:txBody>
          <a:bodyPr>
            <a:noAutofit/>
          </a:bodyPr>
          <a:lstStyle/>
          <a:p>
            <a:br>
              <a:rPr lang="en-GB" sz="3200" dirty="0">
                <a:effectLst/>
                <a:latin typeface="Calibri" panose="020F0502020204030204" pitchFamily="34" charset="0"/>
                <a:ea typeface="Times New Roman" panose="02020603050405020304" pitchFamily="18" charset="0"/>
              </a:rPr>
            </a:br>
            <a:r>
              <a:rPr lang="en-GB" sz="3200" b="1" dirty="0">
                <a:latin typeface="Calibri" panose="020F0502020204030204" pitchFamily="34" charset="0"/>
                <a:ea typeface="Times New Roman" panose="02020603050405020304" pitchFamily="18" charset="0"/>
              </a:rPr>
              <a:t>Recommendations</a:t>
            </a:r>
            <a:endParaRPr lang="en-GB" sz="3200" dirty="0"/>
          </a:p>
        </p:txBody>
      </p:sp>
      <p:sp>
        <p:nvSpPr>
          <p:cNvPr id="4" name="Content Placeholder 3">
            <a:extLst>
              <a:ext uri="{FF2B5EF4-FFF2-40B4-BE49-F238E27FC236}">
                <a16:creationId xmlns:a16="http://schemas.microsoft.com/office/drawing/2014/main" id="{1513078A-5D74-4293-BC14-1B3EE3627432}"/>
              </a:ext>
            </a:extLst>
          </p:cNvPr>
          <p:cNvSpPr>
            <a:spLocks noGrp="1"/>
          </p:cNvSpPr>
          <p:nvPr>
            <p:ph sz="half" idx="1"/>
          </p:nvPr>
        </p:nvSpPr>
        <p:spPr>
          <a:xfrm>
            <a:off x="907401" y="1806575"/>
            <a:ext cx="10802817" cy="4570411"/>
          </a:xfrm>
        </p:spPr>
        <p:txBody>
          <a:bodyPr>
            <a:normAutofit/>
          </a:bodyPr>
          <a:lstStyle/>
          <a:p>
            <a:r>
              <a:rPr lang="en-GB" sz="2400" dirty="0"/>
              <a:t>“People need to be at the heart of this… treat people like people” (Interviewee B)</a:t>
            </a:r>
          </a:p>
          <a:p>
            <a:endParaRPr lang="en-GB" sz="2400" dirty="0"/>
          </a:p>
          <a:p>
            <a:endParaRPr lang="en-GB" sz="2400" dirty="0"/>
          </a:p>
          <a:p>
            <a:r>
              <a:rPr lang="en-GB" sz="2400" dirty="0"/>
              <a:t>Due to a “lack of partnership mentality… no joining up, no integration…(there is a) need to create collaboration not competition” (Interviewee F)</a:t>
            </a:r>
          </a:p>
          <a:p>
            <a:endParaRPr lang="en-GB" sz="2000" dirty="0"/>
          </a:p>
          <a:p>
            <a:endParaRPr lang="en-GB" sz="2000" dirty="0"/>
          </a:p>
          <a:p>
            <a:endParaRPr lang="en-GB" sz="2000" dirty="0">
              <a:latin typeface="Calibri" panose="020F0502020204030204" pitchFamily="34" charset="0"/>
            </a:endParaRPr>
          </a:p>
        </p:txBody>
      </p:sp>
      <p:pic>
        <p:nvPicPr>
          <p:cNvPr id="8" name="Picture 1" descr="Aber Uni logo with 1872">
            <a:extLst>
              <a:ext uri="{FF2B5EF4-FFF2-40B4-BE49-F238E27FC236}">
                <a16:creationId xmlns:a16="http://schemas.microsoft.com/office/drawing/2014/main" id="{05B2420A-0034-4455-BAB2-36137BB2DA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8397" y="481013"/>
            <a:ext cx="3787479" cy="771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23423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4F37B-0FA3-4F76-AD81-703F6FE48DD2}"/>
              </a:ext>
            </a:extLst>
          </p:cNvPr>
          <p:cNvSpPr>
            <a:spLocks noGrp="1"/>
          </p:cNvSpPr>
          <p:nvPr>
            <p:ph type="title"/>
          </p:nvPr>
        </p:nvSpPr>
        <p:spPr>
          <a:xfrm>
            <a:off x="446314" y="311351"/>
            <a:ext cx="10515600" cy="1325563"/>
          </a:xfrm>
        </p:spPr>
        <p:txBody>
          <a:bodyPr>
            <a:noAutofit/>
          </a:bodyPr>
          <a:lstStyle/>
          <a:p>
            <a:br>
              <a:rPr lang="en-GB" sz="3200" dirty="0">
                <a:effectLst/>
                <a:latin typeface="Calibri" panose="020F0502020204030204" pitchFamily="34" charset="0"/>
                <a:ea typeface="Times New Roman" panose="02020603050405020304" pitchFamily="18" charset="0"/>
              </a:rPr>
            </a:br>
            <a:r>
              <a:rPr lang="en-GB" sz="3200" b="1" dirty="0">
                <a:effectLst/>
                <a:latin typeface="Calibri" panose="020F0502020204030204" pitchFamily="34" charset="0"/>
                <a:ea typeface="Times New Roman" panose="02020603050405020304" pitchFamily="18" charset="0"/>
              </a:rPr>
              <a:t>Early-stage P</a:t>
            </a:r>
            <a:r>
              <a:rPr lang="en-GB" sz="3200" b="1" dirty="0">
                <a:latin typeface="Calibri" panose="020F0502020204030204" pitchFamily="34" charset="0"/>
                <a:ea typeface="Times New Roman" panose="02020603050405020304" pitchFamily="18" charset="0"/>
              </a:rPr>
              <a:t>olicy implications</a:t>
            </a:r>
            <a:endParaRPr lang="en-GB" sz="3200" b="1" dirty="0"/>
          </a:p>
        </p:txBody>
      </p:sp>
      <p:sp>
        <p:nvSpPr>
          <p:cNvPr id="4" name="Content Placeholder 3">
            <a:extLst>
              <a:ext uri="{FF2B5EF4-FFF2-40B4-BE49-F238E27FC236}">
                <a16:creationId xmlns:a16="http://schemas.microsoft.com/office/drawing/2014/main" id="{1513078A-5D74-4293-BC14-1B3EE3627432}"/>
              </a:ext>
            </a:extLst>
          </p:cNvPr>
          <p:cNvSpPr>
            <a:spLocks noGrp="1"/>
          </p:cNvSpPr>
          <p:nvPr>
            <p:ph sz="half" idx="1"/>
          </p:nvPr>
        </p:nvSpPr>
        <p:spPr>
          <a:xfrm>
            <a:off x="907402" y="1806575"/>
            <a:ext cx="10377196" cy="4740073"/>
          </a:xfrm>
        </p:spPr>
        <p:txBody>
          <a:bodyPr>
            <a:normAutofit fontScale="92500" lnSpcReduction="10000"/>
          </a:bodyPr>
          <a:lstStyle/>
          <a:p>
            <a:r>
              <a:rPr lang="en-GB" sz="2400" kern="100" dirty="0">
                <a:effectLst/>
                <a:ea typeface="Calibri" panose="020F0502020204030204" pitchFamily="34" charset="0"/>
                <a:cs typeface="Times New Roman" panose="02020603050405020304" pitchFamily="18" charset="0"/>
              </a:rPr>
              <a:t>Exploring human agency creates opportunities for more ‘nuanced and specific’ policy suggestions Sotarauta and Grillitsch (2023)</a:t>
            </a:r>
          </a:p>
          <a:p>
            <a:pPr marL="0" indent="0">
              <a:buNone/>
            </a:pPr>
            <a:endParaRPr lang="en-GB" sz="2400" kern="100" dirty="0">
              <a:effectLst/>
              <a:ea typeface="Calibri" panose="020F0502020204030204" pitchFamily="34" charset="0"/>
              <a:cs typeface="Times New Roman" panose="02020603050405020304" pitchFamily="18" charset="0"/>
            </a:endParaRPr>
          </a:p>
          <a:p>
            <a:r>
              <a:rPr lang="en-GB" sz="2400" dirty="0">
                <a:effectLst/>
                <a:ea typeface="Calibri" panose="020F0502020204030204" pitchFamily="34" charset="0"/>
                <a:cs typeface="Times New Roman" panose="02020603050405020304" pitchFamily="18" charset="0"/>
              </a:rPr>
              <a:t>Why do some regions manage to change their development path, while others appear stuck in their story? …. the role of agency might hold answers to these questions. Rekers and Stihl (2021)</a:t>
            </a:r>
          </a:p>
          <a:p>
            <a:endParaRPr lang="en-GB" sz="2400" dirty="0">
              <a:ea typeface="Calibri" panose="020F0502020204030204" pitchFamily="34" charset="0"/>
              <a:cs typeface="Times New Roman" panose="02020603050405020304" pitchFamily="18" charset="0"/>
            </a:endParaRPr>
          </a:p>
          <a:p>
            <a:r>
              <a:rPr lang="en-GB" sz="2400" kern="100" dirty="0">
                <a:effectLst/>
                <a:ea typeface="Calibri" panose="020F0502020204030204" pitchFamily="34" charset="0"/>
                <a:cs typeface="Times New Roman" panose="02020603050405020304" pitchFamily="18" charset="0"/>
              </a:rPr>
              <a:t>Grillitsch et al.(2021) transformative change agency, as opposed to reproductive agency, is based on a long-term perspective which gives agents the capacity–at least temporally–to mould and change capabilities and institutions</a:t>
            </a:r>
          </a:p>
          <a:p>
            <a:endParaRPr lang="en-GB" sz="2400" dirty="0">
              <a:effectLst/>
              <a:ea typeface="Calibri" panose="020F0502020204030204" pitchFamily="34" charset="0"/>
            </a:endParaRPr>
          </a:p>
          <a:p>
            <a:r>
              <a:rPr lang="en-GB" sz="2400" dirty="0">
                <a:effectLst/>
                <a:ea typeface="Calibri" panose="020F0502020204030204" pitchFamily="34" charset="0"/>
              </a:rPr>
              <a:t>What is missing? - An understanding of how power affects the ability to deploy agency and achieve change’ Huggins and Thompson (2021) </a:t>
            </a:r>
            <a:endParaRPr lang="en-GB" sz="2400" kern="100" dirty="0">
              <a:effectLst/>
              <a:ea typeface="Calibri" panose="020F0502020204030204" pitchFamily="34" charset="0"/>
              <a:cs typeface="Times New Roman" panose="02020603050405020304" pitchFamily="18" charset="0"/>
            </a:endParaRPr>
          </a:p>
          <a:p>
            <a:endParaRPr lang="en-GB" sz="2000" dirty="0"/>
          </a:p>
          <a:p>
            <a:endParaRPr lang="en-GB" sz="2000" dirty="0">
              <a:latin typeface="Calibri" panose="020F0502020204030204" pitchFamily="34" charset="0"/>
            </a:endParaRPr>
          </a:p>
        </p:txBody>
      </p:sp>
      <p:pic>
        <p:nvPicPr>
          <p:cNvPr id="8" name="Picture 1" descr="Aber Uni logo with 1872">
            <a:extLst>
              <a:ext uri="{FF2B5EF4-FFF2-40B4-BE49-F238E27FC236}">
                <a16:creationId xmlns:a16="http://schemas.microsoft.com/office/drawing/2014/main" id="{05B2420A-0034-4455-BAB2-36137BB2DA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8397" y="481013"/>
            <a:ext cx="3787479" cy="771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5132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4F37B-0FA3-4F76-AD81-703F6FE48DD2}"/>
              </a:ext>
            </a:extLst>
          </p:cNvPr>
          <p:cNvSpPr>
            <a:spLocks noGrp="1"/>
          </p:cNvSpPr>
          <p:nvPr>
            <p:ph type="title"/>
          </p:nvPr>
        </p:nvSpPr>
        <p:spPr>
          <a:xfrm>
            <a:off x="446314" y="311351"/>
            <a:ext cx="10515600" cy="1325563"/>
          </a:xfrm>
        </p:spPr>
        <p:txBody>
          <a:bodyPr>
            <a:noAutofit/>
          </a:bodyPr>
          <a:lstStyle/>
          <a:p>
            <a:br>
              <a:rPr lang="en-GB" sz="3200" dirty="0">
                <a:effectLst/>
                <a:latin typeface="Calibri" panose="020F0502020204030204" pitchFamily="34" charset="0"/>
                <a:ea typeface="Times New Roman" panose="02020603050405020304" pitchFamily="18" charset="0"/>
              </a:rPr>
            </a:br>
            <a:r>
              <a:rPr lang="en-GB" sz="3200" b="1" dirty="0">
                <a:effectLst/>
                <a:latin typeface="Calibri" panose="020F0502020204030204" pitchFamily="34" charset="0"/>
                <a:ea typeface="Times New Roman" panose="02020603050405020304" pitchFamily="18" charset="0"/>
              </a:rPr>
              <a:t>Interpretations of community development</a:t>
            </a:r>
            <a:endParaRPr lang="en-GB" sz="3200" dirty="0"/>
          </a:p>
        </p:txBody>
      </p:sp>
      <p:sp>
        <p:nvSpPr>
          <p:cNvPr id="4" name="Content Placeholder 3">
            <a:extLst>
              <a:ext uri="{FF2B5EF4-FFF2-40B4-BE49-F238E27FC236}">
                <a16:creationId xmlns:a16="http://schemas.microsoft.com/office/drawing/2014/main" id="{1513078A-5D74-4293-BC14-1B3EE3627432}"/>
              </a:ext>
            </a:extLst>
          </p:cNvPr>
          <p:cNvSpPr>
            <a:spLocks noGrp="1"/>
          </p:cNvSpPr>
          <p:nvPr>
            <p:ph sz="half" idx="1"/>
          </p:nvPr>
        </p:nvSpPr>
        <p:spPr>
          <a:xfrm>
            <a:off x="907401" y="1806575"/>
            <a:ext cx="10851979" cy="4879360"/>
          </a:xfrm>
        </p:spPr>
        <p:txBody>
          <a:bodyPr>
            <a:normAutofit fontScale="85000" lnSpcReduction="20000"/>
          </a:bodyPr>
          <a:lstStyle/>
          <a:p>
            <a:r>
              <a:rPr lang="en-GB" sz="2600" dirty="0">
                <a:effectLst/>
                <a:ea typeface="Calibri" panose="020F0502020204030204" pitchFamily="34" charset="0"/>
              </a:rPr>
              <a:t>A community is often considered to have geographic, sometimes physical delineations separating it from other communities (Schutte, 2022). </a:t>
            </a:r>
            <a:endParaRPr lang="en-GB" sz="2600" dirty="0">
              <a:effectLst/>
              <a:ea typeface="Calibri" panose="020F0502020204030204" pitchFamily="34" charset="0"/>
              <a:cs typeface="Times New Roman" panose="02020603050405020304" pitchFamily="18" charset="0"/>
            </a:endParaRPr>
          </a:p>
          <a:p>
            <a:endParaRPr lang="en-GB" sz="2600" dirty="0">
              <a:effectLst/>
              <a:ea typeface="Calibri" panose="020F0502020204030204" pitchFamily="34" charset="0"/>
              <a:cs typeface="Times New Roman" panose="02020603050405020304" pitchFamily="18" charset="0"/>
            </a:endParaRPr>
          </a:p>
          <a:p>
            <a:r>
              <a:rPr lang="en-GB" sz="2600" dirty="0">
                <a:effectLst/>
                <a:ea typeface="Calibri" panose="020F0502020204030204" pitchFamily="34" charset="0"/>
                <a:cs typeface="Times New Roman" panose="02020603050405020304" pitchFamily="18" charset="0"/>
              </a:rPr>
              <a:t>Community development as a process which focuses on developing the prerequisites for community based ‘economic and social progress’ (United Nations, 1955 (cited by Gilchrist, 2004)). </a:t>
            </a:r>
          </a:p>
          <a:p>
            <a:pPr marL="0" indent="0">
              <a:buNone/>
            </a:pPr>
            <a:endParaRPr lang="en-GB" sz="2600" dirty="0">
              <a:ea typeface="Calibri" panose="020F0502020204030204" pitchFamily="34" charset="0"/>
              <a:cs typeface="Times New Roman" panose="02020603050405020304" pitchFamily="18" charset="0"/>
            </a:endParaRPr>
          </a:p>
          <a:p>
            <a:r>
              <a:rPr lang="en-GB" sz="2600" dirty="0">
                <a:effectLst/>
                <a:ea typeface="Calibri" panose="020F0502020204030204" pitchFamily="34" charset="0"/>
                <a:cs typeface="Times New Roman" panose="02020603050405020304" pitchFamily="18" charset="0"/>
              </a:rPr>
              <a:t>Political economy model of community development may focus on wealth accumulation (Barseghyan and Coate, 2021) </a:t>
            </a:r>
          </a:p>
          <a:p>
            <a:endParaRPr lang="en-GB" sz="2600" dirty="0">
              <a:effectLst/>
              <a:ea typeface="Calibri" panose="020F0502020204030204" pitchFamily="34" charset="0"/>
              <a:cs typeface="Times New Roman" panose="02020603050405020304" pitchFamily="18" charset="0"/>
            </a:endParaRPr>
          </a:p>
          <a:p>
            <a:r>
              <a:rPr lang="en-GB" sz="2600" dirty="0">
                <a:effectLst/>
                <a:ea typeface="Calibri" panose="020F0502020204030204" pitchFamily="34" charset="0"/>
                <a:cs typeface="Times New Roman" panose="02020603050405020304" pitchFamily="18" charset="0"/>
              </a:rPr>
              <a:t>Each place has its own history, legacy and institutions that contributes to the evolution of its development and is a lens which politics, sustainability and culture are viewed (Pike et al, 2006).</a:t>
            </a:r>
          </a:p>
          <a:p>
            <a:endParaRPr lang="en-GB" sz="2600" dirty="0">
              <a:effectLst/>
              <a:ea typeface="Calibri" panose="020F0502020204030204" pitchFamily="34" charset="0"/>
              <a:cs typeface="Times New Roman" panose="02020603050405020304" pitchFamily="18" charset="0"/>
            </a:endParaRPr>
          </a:p>
          <a:p>
            <a:r>
              <a:rPr lang="en-GB" sz="2600" dirty="0">
                <a:effectLst/>
                <a:ea typeface="Calibri" panose="020F0502020204030204" pitchFamily="34" charset="0"/>
              </a:rPr>
              <a:t>The need to consider alternative ways of interpreting the challenges faced by ‘left behind’ places is gathering momentum (MacKinnon et al, 2022)</a:t>
            </a:r>
            <a:endParaRPr lang="en-GB" sz="2600" dirty="0">
              <a:effectLst/>
              <a:ea typeface="Calibri" panose="020F0502020204030204" pitchFamily="34" charset="0"/>
              <a:cs typeface="Times New Roman" panose="02020603050405020304" pitchFamily="18" charset="0"/>
            </a:endParaRPr>
          </a:p>
          <a:p>
            <a:endParaRPr lang="en-GB" sz="2000" dirty="0"/>
          </a:p>
          <a:p>
            <a:endParaRPr lang="en-GB" sz="2000" dirty="0">
              <a:latin typeface="Calibri" panose="020F0502020204030204" pitchFamily="34" charset="0"/>
            </a:endParaRPr>
          </a:p>
        </p:txBody>
      </p:sp>
      <p:pic>
        <p:nvPicPr>
          <p:cNvPr id="8" name="Picture 1" descr="Aber Uni logo with 1872">
            <a:extLst>
              <a:ext uri="{FF2B5EF4-FFF2-40B4-BE49-F238E27FC236}">
                <a16:creationId xmlns:a16="http://schemas.microsoft.com/office/drawing/2014/main" id="{05B2420A-0034-4455-BAB2-36137BB2DA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8397" y="481013"/>
            <a:ext cx="3787479" cy="771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05364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4F37B-0FA3-4F76-AD81-703F6FE48DD2}"/>
              </a:ext>
            </a:extLst>
          </p:cNvPr>
          <p:cNvSpPr>
            <a:spLocks noGrp="1"/>
          </p:cNvSpPr>
          <p:nvPr>
            <p:ph type="title"/>
          </p:nvPr>
        </p:nvSpPr>
        <p:spPr>
          <a:xfrm>
            <a:off x="446314" y="311351"/>
            <a:ext cx="10515600" cy="1325563"/>
          </a:xfrm>
        </p:spPr>
        <p:txBody>
          <a:bodyPr>
            <a:noAutofit/>
          </a:bodyPr>
          <a:lstStyle/>
          <a:p>
            <a:br>
              <a:rPr lang="en-GB" sz="3200" dirty="0">
                <a:effectLst/>
                <a:latin typeface="Calibri" panose="020F0502020204030204" pitchFamily="34" charset="0"/>
                <a:ea typeface="Times New Roman" panose="02020603050405020304" pitchFamily="18" charset="0"/>
              </a:rPr>
            </a:br>
            <a:r>
              <a:rPr lang="en-GB" sz="3200" b="1" dirty="0">
                <a:effectLst/>
                <a:latin typeface="Calibri" panose="020F0502020204030204" pitchFamily="34" charset="0"/>
                <a:ea typeface="Times New Roman" panose="02020603050405020304" pitchFamily="18" charset="0"/>
              </a:rPr>
              <a:t>Project o</a:t>
            </a:r>
            <a:r>
              <a:rPr lang="en-GB" sz="3200" b="1" dirty="0">
                <a:latin typeface="Calibri" panose="020F0502020204030204" pitchFamily="34" charset="0"/>
                <a:ea typeface="Times New Roman" panose="02020603050405020304" pitchFamily="18" charset="0"/>
              </a:rPr>
              <a:t>bjectives</a:t>
            </a:r>
            <a:endParaRPr lang="en-GB" sz="3200" b="1" dirty="0"/>
          </a:p>
        </p:txBody>
      </p:sp>
      <p:sp>
        <p:nvSpPr>
          <p:cNvPr id="4" name="Content Placeholder 3">
            <a:extLst>
              <a:ext uri="{FF2B5EF4-FFF2-40B4-BE49-F238E27FC236}">
                <a16:creationId xmlns:a16="http://schemas.microsoft.com/office/drawing/2014/main" id="{1513078A-5D74-4293-BC14-1B3EE3627432}"/>
              </a:ext>
            </a:extLst>
          </p:cNvPr>
          <p:cNvSpPr>
            <a:spLocks noGrp="1"/>
          </p:cNvSpPr>
          <p:nvPr>
            <p:ph sz="half" idx="1"/>
          </p:nvPr>
        </p:nvSpPr>
        <p:spPr>
          <a:xfrm>
            <a:off x="907402" y="1806576"/>
            <a:ext cx="10377196" cy="4456572"/>
          </a:xfrm>
        </p:spPr>
        <p:txBody>
          <a:bodyPr>
            <a:normAutofit/>
          </a:bodyPr>
          <a:lstStyle/>
          <a:p>
            <a:r>
              <a:rPr lang="en-GB" sz="2400" dirty="0">
                <a:effectLst/>
                <a:ea typeface="Calibri" panose="020F0502020204030204" pitchFamily="34" charset="0"/>
                <a:cs typeface="Times New Roman" panose="02020603050405020304" pitchFamily="18" charset="0"/>
              </a:rPr>
              <a:t>The primary purpose of this research project is to analyse the role of agency in community development practice in Wales. </a:t>
            </a:r>
          </a:p>
          <a:p>
            <a:endParaRPr lang="en-GB" sz="2400" dirty="0">
              <a:ea typeface="Calibri" panose="020F0502020204030204" pitchFamily="34" charset="0"/>
              <a:cs typeface="Times New Roman" panose="02020603050405020304" pitchFamily="18" charset="0"/>
            </a:endParaRPr>
          </a:p>
          <a:p>
            <a:r>
              <a:rPr lang="en-GB" sz="2400" dirty="0">
                <a:effectLst/>
                <a:ea typeface="Calibri" panose="020F0502020204030204" pitchFamily="34" charset="0"/>
                <a:cs typeface="Times New Roman" panose="02020603050405020304" pitchFamily="18" charset="0"/>
              </a:rPr>
              <a:t>To analyse community development stakeholder views. </a:t>
            </a:r>
          </a:p>
          <a:p>
            <a:endParaRPr lang="en-GB" sz="2400" dirty="0">
              <a:ea typeface="Calibri" panose="020F0502020204030204" pitchFamily="34" charset="0"/>
              <a:cs typeface="Times New Roman" panose="02020603050405020304" pitchFamily="18" charset="0"/>
            </a:endParaRPr>
          </a:p>
          <a:p>
            <a:r>
              <a:rPr lang="en-GB" sz="2400" dirty="0">
                <a:ea typeface="Calibri" panose="020F0502020204030204" pitchFamily="34" charset="0"/>
                <a:cs typeface="Times New Roman" panose="02020603050405020304" pitchFamily="18" charset="0"/>
              </a:rPr>
              <a:t>To evaluate </a:t>
            </a:r>
            <a:r>
              <a:rPr lang="en-GB" sz="2400" dirty="0">
                <a:effectLst/>
                <a:ea typeface="Calibri" panose="020F0502020204030204" pitchFamily="34" charset="0"/>
                <a:cs typeface="Times New Roman" panose="02020603050405020304" pitchFamily="18" charset="0"/>
              </a:rPr>
              <a:t>stakeholder views of community development practice</a:t>
            </a:r>
          </a:p>
          <a:p>
            <a:endParaRPr lang="en-GB" sz="2400" dirty="0">
              <a:effectLst/>
              <a:ea typeface="Calibri" panose="020F0502020204030204" pitchFamily="34" charset="0"/>
              <a:cs typeface="Times New Roman" panose="02020603050405020304" pitchFamily="18" charset="0"/>
            </a:endParaRPr>
          </a:p>
          <a:p>
            <a:r>
              <a:rPr lang="en-GB" sz="2400" dirty="0">
                <a:effectLst/>
                <a:ea typeface="Calibri" panose="020F0502020204030204" pitchFamily="34" charset="0"/>
                <a:cs typeface="Times New Roman" panose="02020603050405020304" pitchFamily="18" charset="0"/>
              </a:rPr>
              <a:t>To evaluate stakeholder involvement in policy making - designed to increase levels of agency amongst community stakeholders.</a:t>
            </a:r>
          </a:p>
          <a:p>
            <a:endParaRPr lang="en-GB" sz="2000" dirty="0"/>
          </a:p>
          <a:p>
            <a:endParaRPr lang="en-GB" sz="2000" dirty="0">
              <a:latin typeface="Calibri" panose="020F0502020204030204" pitchFamily="34" charset="0"/>
            </a:endParaRPr>
          </a:p>
        </p:txBody>
      </p:sp>
      <p:pic>
        <p:nvPicPr>
          <p:cNvPr id="8" name="Picture 1" descr="Aber Uni logo with 1872">
            <a:extLst>
              <a:ext uri="{FF2B5EF4-FFF2-40B4-BE49-F238E27FC236}">
                <a16:creationId xmlns:a16="http://schemas.microsoft.com/office/drawing/2014/main" id="{05B2420A-0034-4455-BAB2-36137BB2DA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8397" y="481013"/>
            <a:ext cx="3787479" cy="771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09405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4F37B-0FA3-4F76-AD81-703F6FE48DD2}"/>
              </a:ext>
            </a:extLst>
          </p:cNvPr>
          <p:cNvSpPr>
            <a:spLocks noGrp="1"/>
          </p:cNvSpPr>
          <p:nvPr>
            <p:ph type="title"/>
          </p:nvPr>
        </p:nvSpPr>
        <p:spPr>
          <a:xfrm>
            <a:off x="446314" y="311351"/>
            <a:ext cx="10515600" cy="1325563"/>
          </a:xfrm>
        </p:spPr>
        <p:txBody>
          <a:bodyPr>
            <a:noAutofit/>
          </a:bodyPr>
          <a:lstStyle/>
          <a:p>
            <a:br>
              <a:rPr lang="en-GB" sz="3200" dirty="0">
                <a:effectLst/>
                <a:latin typeface="Calibri" panose="020F0502020204030204" pitchFamily="34" charset="0"/>
                <a:ea typeface="Times New Roman" panose="02020603050405020304" pitchFamily="18" charset="0"/>
              </a:rPr>
            </a:br>
            <a:r>
              <a:rPr lang="en-GB" sz="3200" b="1" dirty="0">
                <a:effectLst/>
                <a:latin typeface="Arial" panose="020B0604020202020204" pitchFamily="34" charset="0"/>
                <a:ea typeface="Calibri" panose="020F0502020204030204" pitchFamily="34" charset="0"/>
                <a:cs typeface="Times New Roman" panose="02020603050405020304" pitchFamily="18" charset="0"/>
              </a:rPr>
              <a:t>Background/context</a:t>
            </a:r>
            <a:br>
              <a:rPr lang="en-GB" sz="3200" dirty="0">
                <a:effectLst/>
                <a:latin typeface="Calibri" panose="020F0502020204030204" pitchFamily="34" charset="0"/>
                <a:ea typeface="Calibri" panose="020F0502020204030204" pitchFamily="34" charset="0"/>
                <a:cs typeface="Times New Roman" panose="02020603050405020304" pitchFamily="18" charset="0"/>
              </a:rPr>
            </a:br>
            <a:endParaRPr lang="en-GB" sz="3200" dirty="0"/>
          </a:p>
        </p:txBody>
      </p:sp>
      <p:sp>
        <p:nvSpPr>
          <p:cNvPr id="4" name="Content Placeholder 3">
            <a:extLst>
              <a:ext uri="{FF2B5EF4-FFF2-40B4-BE49-F238E27FC236}">
                <a16:creationId xmlns:a16="http://schemas.microsoft.com/office/drawing/2014/main" id="{1513078A-5D74-4293-BC14-1B3EE3627432}"/>
              </a:ext>
            </a:extLst>
          </p:cNvPr>
          <p:cNvSpPr>
            <a:spLocks noGrp="1"/>
          </p:cNvSpPr>
          <p:nvPr>
            <p:ph sz="half" idx="1"/>
          </p:nvPr>
        </p:nvSpPr>
        <p:spPr>
          <a:xfrm>
            <a:off x="907402" y="1806575"/>
            <a:ext cx="10377196" cy="4740073"/>
          </a:xfrm>
        </p:spPr>
        <p:txBody>
          <a:bodyPr>
            <a:normAutofit lnSpcReduction="10000"/>
          </a:bodyPr>
          <a:lstStyle/>
          <a:p>
            <a:pPr algn="just">
              <a:lnSpc>
                <a:spcPct val="107000"/>
              </a:lnSpc>
              <a:spcAft>
                <a:spcPts val="800"/>
              </a:spcAft>
            </a:pPr>
            <a:r>
              <a:rPr lang="en-GB" sz="2400" dirty="0">
                <a:effectLst/>
                <a:ea typeface="Calibri" panose="020F0502020204030204" pitchFamily="34" charset="0"/>
                <a:cs typeface="Times New Roman" panose="02020603050405020304" pitchFamily="18" charset="0"/>
              </a:rPr>
              <a:t>Welsh area-based initiative (ABI)/regeneration policy has its roots in the land reclamation schemes of the 1960s and 1970s (Welsh Government, 2016). </a:t>
            </a:r>
          </a:p>
          <a:p>
            <a:pPr algn="just">
              <a:lnSpc>
                <a:spcPct val="107000"/>
              </a:lnSpc>
              <a:spcAft>
                <a:spcPts val="800"/>
              </a:spcAft>
            </a:pPr>
            <a:endParaRPr lang="en-GB" sz="2400" dirty="0">
              <a:effectLst/>
              <a:ea typeface="Calibri" panose="020F0502020204030204" pitchFamily="34" charset="0"/>
              <a:cs typeface="Times New Roman" panose="02020603050405020304" pitchFamily="18" charset="0"/>
            </a:endParaRPr>
          </a:p>
          <a:p>
            <a:pPr algn="just">
              <a:lnSpc>
                <a:spcPct val="107000"/>
              </a:lnSpc>
              <a:spcAft>
                <a:spcPts val="800"/>
              </a:spcAft>
            </a:pPr>
            <a:r>
              <a:rPr lang="en-GB" sz="2400" dirty="0">
                <a:effectLst/>
                <a:ea typeface="Calibri" panose="020F0502020204030204" pitchFamily="34" charset="0"/>
                <a:cs typeface="Times New Roman" panose="02020603050405020304" pitchFamily="18" charset="0"/>
              </a:rPr>
              <a:t>Land reclamation and property-based regeneration schemes are comparatively expensive. Adamson et al (2012) describe regeneration programmes in Wales as being expensive and charged with achieving an ‘uphill task’. </a:t>
            </a:r>
          </a:p>
          <a:p>
            <a:pPr algn="just">
              <a:lnSpc>
                <a:spcPct val="107000"/>
              </a:lnSpc>
              <a:spcAft>
                <a:spcPts val="800"/>
              </a:spcAft>
            </a:pPr>
            <a:endParaRPr lang="en-GB" sz="2400" dirty="0">
              <a:effectLst/>
              <a:ea typeface="Calibri" panose="020F0502020204030204" pitchFamily="34" charset="0"/>
              <a:cs typeface="Times New Roman" panose="02020603050405020304" pitchFamily="18" charset="0"/>
            </a:endParaRPr>
          </a:p>
          <a:p>
            <a:pPr algn="just">
              <a:lnSpc>
                <a:spcPct val="107000"/>
              </a:lnSpc>
              <a:spcAft>
                <a:spcPts val="800"/>
              </a:spcAft>
            </a:pPr>
            <a:r>
              <a:rPr lang="en-GB" sz="2400" dirty="0">
                <a:effectLst/>
                <a:ea typeface="Calibri" panose="020F0502020204030204" pitchFamily="34" charset="0"/>
                <a:cs typeface="Times New Roman" panose="02020603050405020304" pitchFamily="18" charset="0"/>
              </a:rPr>
              <a:t>Welsh policy developed into property-based regeneration and subsequently in the late 1980s into education and training. Welsh ABI policy further evolved with the 2001 launch of the Communities First programme. </a:t>
            </a:r>
          </a:p>
          <a:p>
            <a:endParaRPr lang="en-GB" sz="2000" dirty="0"/>
          </a:p>
          <a:p>
            <a:endParaRPr lang="en-GB" sz="2000" dirty="0">
              <a:latin typeface="Calibri" panose="020F0502020204030204" pitchFamily="34" charset="0"/>
            </a:endParaRPr>
          </a:p>
        </p:txBody>
      </p:sp>
      <p:pic>
        <p:nvPicPr>
          <p:cNvPr id="8" name="Picture 1" descr="Aber Uni logo with 1872">
            <a:extLst>
              <a:ext uri="{FF2B5EF4-FFF2-40B4-BE49-F238E27FC236}">
                <a16:creationId xmlns:a16="http://schemas.microsoft.com/office/drawing/2014/main" id="{05B2420A-0034-4455-BAB2-36137BB2DA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8397" y="481013"/>
            <a:ext cx="3787479" cy="771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02444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4F37B-0FA3-4F76-AD81-703F6FE48DD2}"/>
              </a:ext>
            </a:extLst>
          </p:cNvPr>
          <p:cNvSpPr>
            <a:spLocks noGrp="1"/>
          </p:cNvSpPr>
          <p:nvPr>
            <p:ph type="title"/>
          </p:nvPr>
        </p:nvSpPr>
        <p:spPr>
          <a:xfrm>
            <a:off x="446314" y="311351"/>
            <a:ext cx="10515600" cy="1325563"/>
          </a:xfrm>
        </p:spPr>
        <p:txBody>
          <a:bodyPr>
            <a:noAutofit/>
          </a:bodyPr>
          <a:lstStyle/>
          <a:p>
            <a:br>
              <a:rPr lang="en-GB" sz="3200" dirty="0">
                <a:effectLst/>
                <a:latin typeface="Calibri" panose="020F0502020204030204" pitchFamily="34" charset="0"/>
                <a:ea typeface="Times New Roman" panose="02020603050405020304" pitchFamily="18" charset="0"/>
              </a:rPr>
            </a:br>
            <a:r>
              <a:rPr lang="en-GB" sz="3200" b="1" dirty="0">
                <a:latin typeface="Calibri" panose="020F0502020204030204" pitchFamily="34" charset="0"/>
                <a:ea typeface="Times New Roman" panose="02020603050405020304" pitchFamily="18" charset="0"/>
              </a:rPr>
              <a:t>Defining agency</a:t>
            </a:r>
            <a:endParaRPr lang="en-GB" sz="3200" dirty="0"/>
          </a:p>
        </p:txBody>
      </p:sp>
      <p:sp>
        <p:nvSpPr>
          <p:cNvPr id="4" name="Content Placeholder 3">
            <a:extLst>
              <a:ext uri="{FF2B5EF4-FFF2-40B4-BE49-F238E27FC236}">
                <a16:creationId xmlns:a16="http://schemas.microsoft.com/office/drawing/2014/main" id="{1513078A-5D74-4293-BC14-1B3EE3627432}"/>
              </a:ext>
            </a:extLst>
          </p:cNvPr>
          <p:cNvSpPr>
            <a:spLocks noGrp="1"/>
          </p:cNvSpPr>
          <p:nvPr>
            <p:ph sz="half" idx="1"/>
          </p:nvPr>
        </p:nvSpPr>
        <p:spPr>
          <a:xfrm>
            <a:off x="907402" y="1806575"/>
            <a:ext cx="10377196" cy="4859695"/>
          </a:xfrm>
        </p:spPr>
        <p:txBody>
          <a:bodyPr>
            <a:normAutofit/>
          </a:bodyPr>
          <a:lstStyle/>
          <a:p>
            <a:r>
              <a:rPr lang="en-GB" sz="2400" dirty="0">
                <a:effectLst/>
                <a:ea typeface="Calibri" panose="020F0502020204030204" pitchFamily="34" charset="0"/>
                <a:cs typeface="Times New Roman" panose="02020603050405020304" pitchFamily="18" charset="0"/>
              </a:rPr>
              <a:t>The concept of agency can be defined as ‘the power to originate action’ Bandura (2001) </a:t>
            </a:r>
          </a:p>
          <a:p>
            <a:endParaRPr lang="en-GB" sz="2400" dirty="0">
              <a:effectLst/>
              <a:ea typeface="Calibri" panose="020F0502020204030204" pitchFamily="34" charset="0"/>
              <a:cs typeface="Times New Roman" panose="02020603050405020304" pitchFamily="18" charset="0"/>
            </a:endParaRPr>
          </a:p>
          <a:p>
            <a:r>
              <a:rPr lang="en-GB" sz="2400" dirty="0">
                <a:effectLst/>
                <a:ea typeface="Calibri" panose="020F0502020204030204" pitchFamily="34" charset="0"/>
                <a:cs typeface="Times New Roman" panose="02020603050405020304" pitchFamily="18" charset="0"/>
              </a:rPr>
              <a:t>‘Capacity of people to order their world’ (Bhattacharyya, 2004). </a:t>
            </a:r>
          </a:p>
          <a:p>
            <a:endParaRPr lang="en-GB" sz="2400" dirty="0">
              <a:ea typeface="Calibri" panose="020F0502020204030204" pitchFamily="34" charset="0"/>
              <a:cs typeface="Times New Roman" panose="02020603050405020304" pitchFamily="18" charset="0"/>
            </a:endParaRPr>
          </a:p>
          <a:p>
            <a:r>
              <a:rPr lang="en-GB" sz="2400" dirty="0">
                <a:effectLst/>
                <a:ea typeface="Calibri" panose="020F0502020204030204" pitchFamily="34" charset="0"/>
                <a:cs typeface="Times New Roman" panose="02020603050405020304" pitchFamily="18" charset="0"/>
              </a:rPr>
              <a:t>Power affects human agency in the efficacy of regional actors’ capability to influence regional development policy and practice (Nilsen et al, 2023). </a:t>
            </a:r>
          </a:p>
          <a:p>
            <a:endParaRPr lang="en-GB" sz="2400" dirty="0">
              <a:ea typeface="Calibri" panose="020F0502020204030204" pitchFamily="34" charset="0"/>
              <a:cs typeface="Times New Roman" panose="02020603050405020304" pitchFamily="18" charset="0"/>
            </a:endParaRPr>
          </a:p>
          <a:p>
            <a:r>
              <a:rPr lang="en-GB" sz="2400" dirty="0">
                <a:effectLst/>
                <a:ea typeface="Calibri" panose="020F0502020204030204" pitchFamily="34" charset="0"/>
                <a:cs typeface="Times New Roman" panose="02020603050405020304" pitchFamily="18" charset="0"/>
              </a:rPr>
              <a:t>Sen (2005) supports the need for people to have the capability to lead the lives they wish to lead, having a form of power over their own destiny</a:t>
            </a:r>
            <a:r>
              <a:rPr lang="en-GB" sz="1800" dirty="0">
                <a:effectLst/>
                <a:latin typeface="Arial" panose="020B060402020202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2000" dirty="0"/>
          </a:p>
          <a:p>
            <a:endParaRPr lang="en-GB" sz="2000" dirty="0">
              <a:latin typeface="Calibri" panose="020F0502020204030204" pitchFamily="34" charset="0"/>
            </a:endParaRPr>
          </a:p>
        </p:txBody>
      </p:sp>
      <p:pic>
        <p:nvPicPr>
          <p:cNvPr id="8" name="Picture 1" descr="Aber Uni logo with 1872">
            <a:extLst>
              <a:ext uri="{FF2B5EF4-FFF2-40B4-BE49-F238E27FC236}">
                <a16:creationId xmlns:a16="http://schemas.microsoft.com/office/drawing/2014/main" id="{05B2420A-0034-4455-BAB2-36137BB2DA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8397" y="481013"/>
            <a:ext cx="3787479" cy="771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96904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4F37B-0FA3-4F76-AD81-703F6FE48DD2}"/>
              </a:ext>
            </a:extLst>
          </p:cNvPr>
          <p:cNvSpPr>
            <a:spLocks noGrp="1"/>
          </p:cNvSpPr>
          <p:nvPr>
            <p:ph type="title"/>
          </p:nvPr>
        </p:nvSpPr>
        <p:spPr>
          <a:xfrm>
            <a:off x="446314" y="311351"/>
            <a:ext cx="10515600" cy="1325563"/>
          </a:xfrm>
        </p:spPr>
        <p:txBody>
          <a:bodyPr>
            <a:noAutofit/>
          </a:bodyPr>
          <a:lstStyle/>
          <a:p>
            <a:br>
              <a:rPr lang="en-GB" sz="3200" dirty="0">
                <a:effectLst/>
                <a:latin typeface="Calibri" panose="020F0502020204030204" pitchFamily="34" charset="0"/>
                <a:ea typeface="Times New Roman" panose="02020603050405020304" pitchFamily="18" charset="0"/>
              </a:rPr>
            </a:br>
            <a:r>
              <a:rPr lang="en-GB" sz="3200" b="1" dirty="0">
                <a:latin typeface="Calibri" panose="020F0502020204030204" pitchFamily="34" charset="0"/>
                <a:ea typeface="Times New Roman" panose="02020603050405020304" pitchFamily="18" charset="0"/>
              </a:rPr>
              <a:t>Agency and community development</a:t>
            </a:r>
            <a:endParaRPr lang="en-GB" sz="3200" dirty="0"/>
          </a:p>
        </p:txBody>
      </p:sp>
      <p:sp>
        <p:nvSpPr>
          <p:cNvPr id="4" name="Content Placeholder 3">
            <a:extLst>
              <a:ext uri="{FF2B5EF4-FFF2-40B4-BE49-F238E27FC236}">
                <a16:creationId xmlns:a16="http://schemas.microsoft.com/office/drawing/2014/main" id="{1513078A-5D74-4293-BC14-1B3EE3627432}"/>
              </a:ext>
            </a:extLst>
          </p:cNvPr>
          <p:cNvSpPr>
            <a:spLocks noGrp="1"/>
          </p:cNvSpPr>
          <p:nvPr>
            <p:ph sz="half" idx="1"/>
          </p:nvPr>
        </p:nvSpPr>
        <p:spPr>
          <a:xfrm>
            <a:off x="907402" y="1806576"/>
            <a:ext cx="10377196" cy="3672302"/>
          </a:xfrm>
        </p:spPr>
        <p:txBody>
          <a:bodyPr>
            <a:normAutofit/>
          </a:bodyPr>
          <a:lstStyle/>
          <a:p>
            <a:r>
              <a:rPr lang="en-GB" sz="2400" dirty="0">
                <a:effectLst/>
                <a:ea typeface="Calibri" panose="020F0502020204030204" pitchFamily="34" charset="0"/>
                <a:cs typeface="Times New Roman" panose="02020603050405020304" pitchFamily="18" charset="0"/>
              </a:rPr>
              <a:t>Creating community and individual agency is often considered to be the cornerstone of community development practice. </a:t>
            </a:r>
          </a:p>
          <a:p>
            <a:endParaRPr lang="en-GB" sz="2400" dirty="0">
              <a:ea typeface="Calibri" panose="020F0502020204030204" pitchFamily="34" charset="0"/>
              <a:cs typeface="Times New Roman" panose="02020603050405020304" pitchFamily="18" charset="0"/>
            </a:endParaRPr>
          </a:p>
          <a:p>
            <a:endParaRPr lang="en-GB" sz="2400" dirty="0">
              <a:ea typeface="Calibri" panose="020F0502020204030204" pitchFamily="34" charset="0"/>
              <a:cs typeface="Times New Roman" panose="02020603050405020304" pitchFamily="18" charset="0"/>
            </a:endParaRPr>
          </a:p>
          <a:p>
            <a:r>
              <a:rPr lang="en-GB" sz="2400" dirty="0">
                <a:effectLst/>
                <a:ea typeface="Calibri" panose="020F0502020204030204" pitchFamily="34" charset="0"/>
                <a:cs typeface="Times New Roman" panose="02020603050405020304" pitchFamily="18" charset="0"/>
              </a:rPr>
              <a:t>Bhattacharyya (2004) states the ‘purpose of development is to support agency’. </a:t>
            </a:r>
          </a:p>
          <a:p>
            <a:endParaRPr lang="en-GB" sz="2400" dirty="0">
              <a:ea typeface="Calibri" panose="020F0502020204030204" pitchFamily="34" charset="0"/>
              <a:cs typeface="Times New Roman" panose="02020603050405020304" pitchFamily="18" charset="0"/>
            </a:endParaRPr>
          </a:p>
          <a:p>
            <a:endParaRPr lang="en-GB" sz="2000" dirty="0"/>
          </a:p>
          <a:p>
            <a:endParaRPr lang="en-GB" sz="2000" dirty="0">
              <a:latin typeface="Calibri" panose="020F0502020204030204" pitchFamily="34" charset="0"/>
            </a:endParaRPr>
          </a:p>
        </p:txBody>
      </p:sp>
      <p:pic>
        <p:nvPicPr>
          <p:cNvPr id="8" name="Picture 1" descr="Aber Uni logo with 1872">
            <a:extLst>
              <a:ext uri="{FF2B5EF4-FFF2-40B4-BE49-F238E27FC236}">
                <a16:creationId xmlns:a16="http://schemas.microsoft.com/office/drawing/2014/main" id="{05B2420A-0034-4455-BAB2-36137BB2DA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8397" y="481013"/>
            <a:ext cx="3787479" cy="771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84719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4F37B-0FA3-4F76-AD81-703F6FE48DD2}"/>
              </a:ext>
            </a:extLst>
          </p:cNvPr>
          <p:cNvSpPr>
            <a:spLocks noGrp="1"/>
          </p:cNvSpPr>
          <p:nvPr>
            <p:ph type="title"/>
          </p:nvPr>
        </p:nvSpPr>
        <p:spPr/>
        <p:txBody>
          <a:bodyPr>
            <a:noAutofit/>
          </a:bodyPr>
          <a:lstStyle/>
          <a:p>
            <a:r>
              <a:rPr lang="en-GB" sz="4000" b="1" dirty="0">
                <a:latin typeface="Calibri" panose="020F0502020204030204" pitchFamily="34" charset="0"/>
                <a:ea typeface="Times New Roman" panose="02020603050405020304" pitchFamily="18" charset="0"/>
              </a:rPr>
              <a:t>Research methods</a:t>
            </a:r>
            <a:endParaRPr lang="en-GB" sz="4000" dirty="0"/>
          </a:p>
        </p:txBody>
      </p:sp>
      <p:sp>
        <p:nvSpPr>
          <p:cNvPr id="4" name="Content Placeholder 3">
            <a:extLst>
              <a:ext uri="{FF2B5EF4-FFF2-40B4-BE49-F238E27FC236}">
                <a16:creationId xmlns:a16="http://schemas.microsoft.com/office/drawing/2014/main" id="{1513078A-5D74-4293-BC14-1B3EE3627432}"/>
              </a:ext>
            </a:extLst>
          </p:cNvPr>
          <p:cNvSpPr>
            <a:spLocks noGrp="1"/>
          </p:cNvSpPr>
          <p:nvPr>
            <p:ph sz="half" idx="1"/>
          </p:nvPr>
        </p:nvSpPr>
        <p:spPr/>
        <p:txBody>
          <a:bodyPr>
            <a:normAutofit/>
          </a:bodyPr>
          <a:lstStyle/>
          <a:p>
            <a:r>
              <a:rPr lang="en-GB" sz="3200" dirty="0"/>
              <a:t>Key informant - semi-structured interviews</a:t>
            </a:r>
          </a:p>
          <a:p>
            <a:endParaRPr lang="en-GB" sz="3200" dirty="0"/>
          </a:p>
          <a:p>
            <a:r>
              <a:rPr lang="en-GB" sz="3200" dirty="0"/>
              <a:t>Thematic analysis</a:t>
            </a:r>
          </a:p>
          <a:p>
            <a:endParaRPr lang="en-GB" sz="3200" dirty="0"/>
          </a:p>
          <a:p>
            <a:r>
              <a:rPr lang="en-GB" sz="3200" dirty="0"/>
              <a:t>Survey on-going</a:t>
            </a:r>
          </a:p>
          <a:p>
            <a:endParaRPr lang="en-GB" sz="3200" dirty="0"/>
          </a:p>
          <a:p>
            <a:pPr marL="0" indent="0">
              <a:buNone/>
            </a:pPr>
            <a:endParaRPr lang="en-GB" sz="2000" dirty="0"/>
          </a:p>
          <a:p>
            <a:endParaRPr lang="en-GB" sz="2000" dirty="0"/>
          </a:p>
          <a:p>
            <a:endParaRPr lang="en-GB" sz="2000" dirty="0">
              <a:latin typeface="Calibri" panose="020F0502020204030204" pitchFamily="34" charset="0"/>
            </a:endParaRPr>
          </a:p>
        </p:txBody>
      </p:sp>
      <p:graphicFrame>
        <p:nvGraphicFramePr>
          <p:cNvPr id="5" name="Content Placeholder 4">
            <a:extLst>
              <a:ext uri="{FF2B5EF4-FFF2-40B4-BE49-F238E27FC236}">
                <a16:creationId xmlns:a16="http://schemas.microsoft.com/office/drawing/2014/main" id="{D7D18260-C1AC-B7C1-9D75-CD0D820050BC}"/>
              </a:ext>
            </a:extLst>
          </p:cNvPr>
          <p:cNvGraphicFramePr>
            <a:graphicFrameLocks noGrp="1"/>
          </p:cNvGraphicFramePr>
          <p:nvPr>
            <p:ph sz="half" idx="2"/>
            <p:extLst>
              <p:ext uri="{D42A27DB-BD31-4B8C-83A1-F6EECF244321}">
                <p14:modId xmlns:p14="http://schemas.microsoft.com/office/powerpoint/2010/main" val="4034224534"/>
              </p:ext>
            </p:extLst>
          </p:nvPr>
        </p:nvGraphicFramePr>
        <p:xfrm>
          <a:off x="5820698" y="1395723"/>
          <a:ext cx="6017342" cy="5349208"/>
        </p:xfrm>
        <a:graphic>
          <a:graphicData uri="http://schemas.openxmlformats.org/drawingml/2006/table">
            <a:tbl>
              <a:tblPr firstRow="1" firstCol="1" bandRow="1">
                <a:tableStyleId>{5C22544A-7EE6-4342-B048-85BDC9FD1C3A}</a:tableStyleId>
              </a:tblPr>
              <a:tblGrid>
                <a:gridCol w="1110665">
                  <a:extLst>
                    <a:ext uri="{9D8B030D-6E8A-4147-A177-3AD203B41FA5}">
                      <a16:colId xmlns:a16="http://schemas.microsoft.com/office/drawing/2014/main" val="2230501606"/>
                    </a:ext>
                  </a:extLst>
                </a:gridCol>
                <a:gridCol w="4906677">
                  <a:extLst>
                    <a:ext uri="{9D8B030D-6E8A-4147-A177-3AD203B41FA5}">
                      <a16:colId xmlns:a16="http://schemas.microsoft.com/office/drawing/2014/main" val="1217343414"/>
                    </a:ext>
                  </a:extLst>
                </a:gridCol>
              </a:tblGrid>
              <a:tr h="838334">
                <a:tc>
                  <a:txBody>
                    <a:bodyPr/>
                    <a:lstStyle/>
                    <a:p>
                      <a:pPr>
                        <a:lnSpc>
                          <a:spcPct val="115000"/>
                        </a:lnSpc>
                        <a:spcAft>
                          <a:spcPts val="800"/>
                        </a:spcAft>
                      </a:pPr>
                      <a:r>
                        <a:rPr lang="en-GB" sz="1200" kern="100" dirty="0">
                          <a:effectLst/>
                        </a:rPr>
                        <a:t>Interviewee</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pPr>
                      <a:r>
                        <a:rPr lang="en-GB" sz="1200" kern="100" dirty="0">
                          <a:effectLst/>
                        </a:rPr>
                        <a:t>Role</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83493578"/>
                  </a:ext>
                </a:extLst>
              </a:tr>
              <a:tr h="408060">
                <a:tc>
                  <a:txBody>
                    <a:bodyPr/>
                    <a:lstStyle/>
                    <a:p>
                      <a:pPr>
                        <a:lnSpc>
                          <a:spcPct val="115000"/>
                        </a:lnSpc>
                        <a:spcAft>
                          <a:spcPts val="800"/>
                        </a:spcAft>
                      </a:pPr>
                      <a:r>
                        <a:rPr lang="en-GB" sz="1200" kern="100" dirty="0">
                          <a:effectLst/>
                        </a:rPr>
                        <a:t>A</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pPr>
                      <a:r>
                        <a:rPr lang="en-GB" sz="1200" kern="100" dirty="0">
                          <a:effectLst/>
                        </a:rPr>
                        <a:t>Regional Collaborative and Improvement Officer</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51833025"/>
                  </a:ext>
                </a:extLst>
              </a:tr>
              <a:tr h="408060">
                <a:tc>
                  <a:txBody>
                    <a:bodyPr/>
                    <a:lstStyle/>
                    <a:p>
                      <a:pPr>
                        <a:lnSpc>
                          <a:spcPct val="115000"/>
                        </a:lnSpc>
                        <a:spcAft>
                          <a:spcPts val="800"/>
                        </a:spcAft>
                      </a:pPr>
                      <a:r>
                        <a:rPr lang="en-GB" sz="1200" kern="100" dirty="0">
                          <a:effectLst/>
                        </a:rPr>
                        <a:t>B</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pPr>
                      <a:r>
                        <a:rPr lang="en-GB" sz="1200" kern="100" dirty="0">
                          <a:effectLst/>
                        </a:rPr>
                        <a:t>Community Development Officer</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32314581"/>
                  </a:ext>
                </a:extLst>
              </a:tr>
              <a:tr h="408060">
                <a:tc>
                  <a:txBody>
                    <a:bodyPr/>
                    <a:lstStyle/>
                    <a:p>
                      <a:pPr>
                        <a:lnSpc>
                          <a:spcPct val="115000"/>
                        </a:lnSpc>
                        <a:spcAft>
                          <a:spcPts val="800"/>
                        </a:spcAft>
                      </a:pPr>
                      <a:r>
                        <a:rPr lang="en-GB" sz="1200" kern="100" dirty="0">
                          <a:effectLst/>
                        </a:rPr>
                        <a:t>C</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pPr>
                      <a:r>
                        <a:rPr lang="en-GB" sz="1200" kern="100" dirty="0">
                          <a:effectLst/>
                        </a:rPr>
                        <a:t>Community Development Project Manager</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8621183"/>
                  </a:ext>
                </a:extLst>
              </a:tr>
              <a:tr h="408060">
                <a:tc>
                  <a:txBody>
                    <a:bodyPr/>
                    <a:lstStyle/>
                    <a:p>
                      <a:pPr>
                        <a:lnSpc>
                          <a:spcPct val="115000"/>
                        </a:lnSpc>
                        <a:spcAft>
                          <a:spcPts val="800"/>
                        </a:spcAft>
                      </a:pPr>
                      <a:r>
                        <a:rPr lang="en-GB" sz="1200" kern="100" dirty="0">
                          <a:effectLst/>
                        </a:rPr>
                        <a:t>D</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pPr>
                      <a:r>
                        <a:rPr lang="en-GB" sz="1200" kern="100" dirty="0">
                          <a:effectLst/>
                        </a:rPr>
                        <a:t>Community Development Project Manager</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5260152"/>
                  </a:ext>
                </a:extLst>
              </a:tr>
              <a:tr h="408060">
                <a:tc>
                  <a:txBody>
                    <a:bodyPr/>
                    <a:lstStyle/>
                    <a:p>
                      <a:pPr>
                        <a:lnSpc>
                          <a:spcPct val="115000"/>
                        </a:lnSpc>
                        <a:spcAft>
                          <a:spcPts val="800"/>
                        </a:spcAft>
                      </a:pPr>
                      <a:r>
                        <a:rPr lang="en-GB" sz="1200" kern="100" dirty="0">
                          <a:effectLst/>
                        </a:rPr>
                        <a:t>E</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pPr>
                      <a:r>
                        <a:rPr lang="en-GB" sz="1200" kern="100" dirty="0">
                          <a:effectLst/>
                        </a:rPr>
                        <a:t>Welsh Local Government Association Manager</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77984478"/>
                  </a:ext>
                </a:extLst>
              </a:tr>
              <a:tr h="408060">
                <a:tc>
                  <a:txBody>
                    <a:bodyPr/>
                    <a:lstStyle/>
                    <a:p>
                      <a:pPr>
                        <a:lnSpc>
                          <a:spcPct val="115000"/>
                        </a:lnSpc>
                        <a:spcAft>
                          <a:spcPts val="800"/>
                        </a:spcAft>
                      </a:pPr>
                      <a:r>
                        <a:rPr lang="en-GB" sz="1200" kern="100" dirty="0">
                          <a:effectLst/>
                        </a:rPr>
                        <a:t>F</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pPr>
                      <a:r>
                        <a:rPr lang="en-GB" sz="1200" kern="100" dirty="0">
                          <a:effectLst/>
                        </a:rPr>
                        <a:t>Strategic Partnership Manager (Health)</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26455509"/>
                  </a:ext>
                </a:extLst>
              </a:tr>
              <a:tr h="838334">
                <a:tc>
                  <a:txBody>
                    <a:bodyPr/>
                    <a:lstStyle/>
                    <a:p>
                      <a:pPr>
                        <a:lnSpc>
                          <a:spcPct val="115000"/>
                        </a:lnSpc>
                        <a:spcAft>
                          <a:spcPts val="800"/>
                        </a:spcAft>
                      </a:pPr>
                      <a:r>
                        <a:rPr lang="en-GB" sz="1200" kern="100" dirty="0">
                          <a:effectLst/>
                        </a:rPr>
                        <a:t>G</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pPr>
                      <a:r>
                        <a:rPr lang="en-GB" sz="1200" kern="100" dirty="0">
                          <a:effectLst/>
                        </a:rPr>
                        <a:t>Childrens Play Development – social enterprise owner/manager</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12169161"/>
                  </a:ext>
                </a:extLst>
              </a:tr>
              <a:tr h="408060">
                <a:tc>
                  <a:txBody>
                    <a:bodyPr/>
                    <a:lstStyle/>
                    <a:p>
                      <a:pPr>
                        <a:lnSpc>
                          <a:spcPct val="115000"/>
                        </a:lnSpc>
                        <a:spcAft>
                          <a:spcPts val="800"/>
                        </a:spcAft>
                      </a:pPr>
                      <a:r>
                        <a:rPr lang="en-GB" sz="1200" kern="100" dirty="0">
                          <a:effectLst/>
                        </a:rPr>
                        <a:t>H</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pPr>
                      <a:r>
                        <a:rPr lang="en-GB" sz="1200" kern="100" dirty="0">
                          <a:effectLst/>
                        </a:rPr>
                        <a:t>Local Authority Deputy Chief Executive</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08218154"/>
                  </a:ext>
                </a:extLst>
              </a:tr>
              <a:tr h="408060">
                <a:tc>
                  <a:txBody>
                    <a:bodyPr/>
                    <a:lstStyle/>
                    <a:p>
                      <a:pPr>
                        <a:lnSpc>
                          <a:spcPct val="115000"/>
                        </a:lnSpc>
                        <a:spcAft>
                          <a:spcPts val="800"/>
                        </a:spcAft>
                      </a:pPr>
                      <a:r>
                        <a:rPr lang="en-GB" sz="1200" kern="100" dirty="0">
                          <a:effectLst/>
                        </a:rPr>
                        <a:t>I</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pPr>
                      <a:r>
                        <a:rPr lang="en-GB" sz="1200" kern="100" dirty="0">
                          <a:effectLst/>
                        </a:rPr>
                        <a:t>Crime and Anti-Social Behaviour Lead</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58952252"/>
                  </a:ext>
                </a:extLst>
              </a:tr>
              <a:tr h="408060">
                <a:tc>
                  <a:txBody>
                    <a:bodyPr/>
                    <a:lstStyle/>
                    <a:p>
                      <a:pPr>
                        <a:lnSpc>
                          <a:spcPct val="115000"/>
                        </a:lnSpc>
                        <a:spcAft>
                          <a:spcPts val="800"/>
                        </a:spcAft>
                      </a:pPr>
                      <a:r>
                        <a:rPr lang="en-GB" sz="1200" kern="100" dirty="0">
                          <a:effectLst/>
                        </a:rPr>
                        <a:t>J</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pPr>
                      <a:r>
                        <a:rPr lang="en-GB" sz="1200" kern="100" dirty="0">
                          <a:effectLst/>
                        </a:rPr>
                        <a:t>Community Development Project Manager</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18774950"/>
                  </a:ext>
                </a:extLst>
              </a:tr>
            </a:tbl>
          </a:graphicData>
        </a:graphic>
      </p:graphicFrame>
      <p:pic>
        <p:nvPicPr>
          <p:cNvPr id="8" name="Picture 1" descr="Aber Uni logo with 1872">
            <a:extLst>
              <a:ext uri="{FF2B5EF4-FFF2-40B4-BE49-F238E27FC236}">
                <a16:creationId xmlns:a16="http://schemas.microsoft.com/office/drawing/2014/main" id="{05B2420A-0034-4455-BAB2-36137BB2DA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8397" y="481013"/>
            <a:ext cx="3787479" cy="771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
            <a:extLst>
              <a:ext uri="{FF2B5EF4-FFF2-40B4-BE49-F238E27FC236}">
                <a16:creationId xmlns:a16="http://schemas.microsoft.com/office/drawing/2014/main" id="{B202A0BE-1B75-B996-BB84-27A11597B2BB}"/>
              </a:ext>
            </a:extLst>
          </p:cNvPr>
          <p:cNvSpPr>
            <a:spLocks noChangeArrowheads="1"/>
          </p:cNvSpPr>
          <p:nvPr/>
        </p:nvSpPr>
        <p:spPr bwMode="auto">
          <a:xfrm>
            <a:off x="-1" y="0"/>
            <a:ext cx="14670029"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dirty="0"/>
          </a:p>
        </p:txBody>
      </p:sp>
    </p:spTree>
    <p:extLst>
      <p:ext uri="{BB962C8B-B14F-4D97-AF65-F5344CB8AC3E}">
        <p14:creationId xmlns:p14="http://schemas.microsoft.com/office/powerpoint/2010/main" val="29292461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4F37B-0FA3-4F76-AD81-703F6FE48DD2}"/>
              </a:ext>
            </a:extLst>
          </p:cNvPr>
          <p:cNvSpPr>
            <a:spLocks noGrp="1"/>
          </p:cNvSpPr>
          <p:nvPr>
            <p:ph type="title"/>
          </p:nvPr>
        </p:nvSpPr>
        <p:spPr>
          <a:xfrm>
            <a:off x="446314" y="311351"/>
            <a:ext cx="10515600" cy="1325563"/>
          </a:xfrm>
        </p:spPr>
        <p:txBody>
          <a:bodyPr>
            <a:noAutofit/>
          </a:bodyPr>
          <a:lstStyle/>
          <a:p>
            <a:br>
              <a:rPr lang="en-GB" sz="3200" dirty="0">
                <a:effectLst/>
                <a:latin typeface="Calibri" panose="020F0502020204030204" pitchFamily="34" charset="0"/>
                <a:ea typeface="Times New Roman" panose="02020603050405020304" pitchFamily="18" charset="0"/>
              </a:rPr>
            </a:br>
            <a:r>
              <a:rPr lang="en-GB" sz="3200" b="1" dirty="0">
                <a:latin typeface="Calibri" panose="020F0502020204030204" pitchFamily="34" charset="0"/>
                <a:ea typeface="Times New Roman" panose="02020603050405020304" pitchFamily="18" charset="0"/>
              </a:rPr>
              <a:t>Early-stage findings</a:t>
            </a:r>
            <a:endParaRPr lang="en-GB" sz="3200" dirty="0"/>
          </a:p>
        </p:txBody>
      </p:sp>
      <p:sp>
        <p:nvSpPr>
          <p:cNvPr id="4" name="Content Placeholder 3">
            <a:extLst>
              <a:ext uri="{FF2B5EF4-FFF2-40B4-BE49-F238E27FC236}">
                <a16:creationId xmlns:a16="http://schemas.microsoft.com/office/drawing/2014/main" id="{1513078A-5D74-4293-BC14-1B3EE3627432}"/>
              </a:ext>
            </a:extLst>
          </p:cNvPr>
          <p:cNvSpPr>
            <a:spLocks noGrp="1"/>
          </p:cNvSpPr>
          <p:nvPr>
            <p:ph sz="half" idx="1"/>
          </p:nvPr>
        </p:nvSpPr>
        <p:spPr>
          <a:xfrm>
            <a:off x="907402" y="1806576"/>
            <a:ext cx="10708474" cy="4446740"/>
          </a:xfrm>
        </p:spPr>
        <p:txBody>
          <a:bodyPr>
            <a:normAutofit fontScale="77500" lnSpcReduction="20000"/>
          </a:bodyPr>
          <a:lstStyle/>
          <a:p>
            <a:pPr marL="0" indent="0">
              <a:buNone/>
            </a:pPr>
            <a:r>
              <a:rPr lang="en-GB" sz="3600" b="1" dirty="0"/>
              <a:t>    General Community Development theme</a:t>
            </a:r>
          </a:p>
          <a:p>
            <a:r>
              <a:rPr lang="en-GB" sz="3100" dirty="0"/>
              <a:t>“Macro-economic targets with micro finance to solve it” (Interviewee B)</a:t>
            </a:r>
          </a:p>
          <a:p>
            <a:endParaRPr lang="en-GB" sz="3100" dirty="0"/>
          </a:p>
          <a:p>
            <a:r>
              <a:rPr lang="en-GB" sz="3100" dirty="0"/>
              <a:t>“There is a fine line between encouraging community involvement and abdicating your responsibility” (Interviewee B)</a:t>
            </a:r>
          </a:p>
          <a:p>
            <a:endParaRPr lang="en-GB" sz="3100" dirty="0"/>
          </a:p>
          <a:p>
            <a:r>
              <a:rPr lang="en-GB" sz="3100" dirty="0"/>
              <a:t>“We need to build community fabric” (Interviewee C)</a:t>
            </a:r>
          </a:p>
          <a:p>
            <a:endParaRPr lang="en-GB" sz="3100" dirty="0"/>
          </a:p>
          <a:p>
            <a:r>
              <a:rPr lang="en-GB" sz="3100" dirty="0"/>
              <a:t>Welsh Government… “learning with us… always playing catch-up” (Interviewee C)</a:t>
            </a:r>
          </a:p>
          <a:p>
            <a:endParaRPr lang="en-GB" sz="3100" dirty="0"/>
          </a:p>
          <a:p>
            <a:r>
              <a:rPr lang="en-GB" sz="3100" dirty="0"/>
              <a:t>“Political cycles and long-term regeneration programmes don’t fit” (Interviewee D)</a:t>
            </a:r>
          </a:p>
          <a:p>
            <a:endParaRPr lang="en-GB" sz="2000" dirty="0"/>
          </a:p>
          <a:p>
            <a:endParaRPr lang="en-GB" sz="2000" dirty="0"/>
          </a:p>
          <a:p>
            <a:endParaRPr lang="en-GB" sz="2000" dirty="0">
              <a:latin typeface="Calibri" panose="020F0502020204030204" pitchFamily="34" charset="0"/>
            </a:endParaRPr>
          </a:p>
        </p:txBody>
      </p:sp>
      <p:pic>
        <p:nvPicPr>
          <p:cNvPr id="8" name="Picture 1" descr="Aber Uni logo with 1872">
            <a:extLst>
              <a:ext uri="{FF2B5EF4-FFF2-40B4-BE49-F238E27FC236}">
                <a16:creationId xmlns:a16="http://schemas.microsoft.com/office/drawing/2014/main" id="{05B2420A-0034-4455-BAB2-36137BB2DA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8397" y="481013"/>
            <a:ext cx="3787479" cy="771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23698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4F37B-0FA3-4F76-AD81-703F6FE48DD2}"/>
              </a:ext>
            </a:extLst>
          </p:cNvPr>
          <p:cNvSpPr>
            <a:spLocks noGrp="1"/>
          </p:cNvSpPr>
          <p:nvPr>
            <p:ph type="title"/>
          </p:nvPr>
        </p:nvSpPr>
        <p:spPr>
          <a:xfrm>
            <a:off x="446314" y="311351"/>
            <a:ext cx="10515600" cy="1325563"/>
          </a:xfrm>
        </p:spPr>
        <p:txBody>
          <a:bodyPr>
            <a:noAutofit/>
          </a:bodyPr>
          <a:lstStyle/>
          <a:p>
            <a:br>
              <a:rPr lang="en-GB" sz="3200" dirty="0">
                <a:effectLst/>
                <a:latin typeface="Calibri" panose="020F0502020204030204" pitchFamily="34" charset="0"/>
                <a:ea typeface="Times New Roman" panose="02020603050405020304" pitchFamily="18" charset="0"/>
              </a:rPr>
            </a:br>
            <a:r>
              <a:rPr lang="en-GB" sz="3200" b="1" dirty="0">
                <a:effectLst/>
                <a:latin typeface="+mn-lt"/>
                <a:ea typeface="Times New Roman" panose="02020603050405020304" pitchFamily="18" charset="0"/>
              </a:rPr>
              <a:t>P</a:t>
            </a:r>
            <a:r>
              <a:rPr lang="en-GB" sz="3200" b="1" dirty="0">
                <a:latin typeface="+mn-lt"/>
              </a:rPr>
              <a:t>ower theme</a:t>
            </a:r>
            <a:br>
              <a:rPr lang="en-GB" sz="3200" dirty="0"/>
            </a:br>
            <a:endParaRPr lang="en-GB" sz="3200" dirty="0"/>
          </a:p>
        </p:txBody>
      </p:sp>
      <p:sp>
        <p:nvSpPr>
          <p:cNvPr id="4" name="Content Placeholder 3">
            <a:extLst>
              <a:ext uri="{FF2B5EF4-FFF2-40B4-BE49-F238E27FC236}">
                <a16:creationId xmlns:a16="http://schemas.microsoft.com/office/drawing/2014/main" id="{1513078A-5D74-4293-BC14-1B3EE3627432}"/>
              </a:ext>
            </a:extLst>
          </p:cNvPr>
          <p:cNvSpPr>
            <a:spLocks noGrp="1"/>
          </p:cNvSpPr>
          <p:nvPr>
            <p:ph sz="half" idx="1"/>
          </p:nvPr>
        </p:nvSpPr>
        <p:spPr>
          <a:xfrm>
            <a:off x="907402" y="1806575"/>
            <a:ext cx="10377196" cy="4938354"/>
          </a:xfrm>
        </p:spPr>
        <p:txBody>
          <a:bodyPr>
            <a:normAutofit/>
          </a:bodyPr>
          <a:lstStyle/>
          <a:p>
            <a:r>
              <a:rPr lang="en-GB" sz="2400" dirty="0"/>
              <a:t>Community development projects led by “bigger beasts of the local authority” … dominated by… “loudest voices, shouting the loudest” (Interviewee C)</a:t>
            </a:r>
          </a:p>
          <a:p>
            <a:endParaRPr lang="en-GB" sz="2400" dirty="0"/>
          </a:p>
          <a:p>
            <a:endParaRPr lang="en-GB" sz="2400" dirty="0"/>
          </a:p>
          <a:p>
            <a:endParaRPr lang="en-GB" sz="2400" dirty="0"/>
          </a:p>
          <a:p>
            <a:r>
              <a:rPr lang="en-GB" sz="2400" dirty="0"/>
              <a:t>“Community development isn’t politically neutral (conflict of interest)” (Interviewee C)</a:t>
            </a:r>
          </a:p>
          <a:p>
            <a:endParaRPr lang="en-GB" sz="2400" dirty="0"/>
          </a:p>
          <a:p>
            <a:endParaRPr lang="en-GB" sz="2400" dirty="0"/>
          </a:p>
          <a:p>
            <a:endParaRPr lang="en-GB" sz="2400" dirty="0"/>
          </a:p>
          <a:p>
            <a:r>
              <a:rPr lang="en-GB" sz="2400" dirty="0"/>
              <a:t>“Local politics didn’t help local projects” (Interviewee H)</a:t>
            </a:r>
          </a:p>
          <a:p>
            <a:pPr marL="0" indent="0">
              <a:buNone/>
            </a:pPr>
            <a:endParaRPr lang="en-GB" sz="2000" dirty="0"/>
          </a:p>
          <a:p>
            <a:endParaRPr lang="en-GB" sz="2000" dirty="0"/>
          </a:p>
          <a:p>
            <a:endParaRPr lang="en-GB" sz="2000" dirty="0">
              <a:latin typeface="Calibri" panose="020F0502020204030204" pitchFamily="34" charset="0"/>
            </a:endParaRPr>
          </a:p>
        </p:txBody>
      </p:sp>
      <p:pic>
        <p:nvPicPr>
          <p:cNvPr id="8" name="Picture 1" descr="Aber Uni logo with 1872">
            <a:extLst>
              <a:ext uri="{FF2B5EF4-FFF2-40B4-BE49-F238E27FC236}">
                <a16:creationId xmlns:a16="http://schemas.microsoft.com/office/drawing/2014/main" id="{05B2420A-0034-4455-BAB2-36137BB2DA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8397" y="481013"/>
            <a:ext cx="3787479" cy="771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97434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7423</TotalTime>
  <Words>908</Words>
  <Application>Microsoft Office PowerPoint</Application>
  <PresentationFormat>Widescreen</PresentationFormat>
  <Paragraphs>121</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Aptos</vt:lpstr>
      <vt:lpstr>Arial</vt:lpstr>
      <vt:lpstr>Calibri</vt:lpstr>
      <vt:lpstr>Calibri Light</vt:lpstr>
      <vt:lpstr>Office Theme</vt:lpstr>
      <vt:lpstr>Evaluating the role of agency in community development practice in Wales</vt:lpstr>
      <vt:lpstr> Interpretations of community development</vt:lpstr>
      <vt:lpstr> Project objectives</vt:lpstr>
      <vt:lpstr> Background/context </vt:lpstr>
      <vt:lpstr> Defining agency</vt:lpstr>
      <vt:lpstr> Agency and community development</vt:lpstr>
      <vt:lpstr>Research methods</vt:lpstr>
      <vt:lpstr> Early-stage findings</vt:lpstr>
      <vt:lpstr> Power theme </vt:lpstr>
      <vt:lpstr>Agency theme</vt:lpstr>
      <vt:lpstr> Recommendations</vt:lpstr>
      <vt:lpstr> Early-stage Policy implications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Aberystwyth Business School</dc:title>
  <dc:creator>Andrew Thomas [ant42] (Staff)</dc:creator>
  <cp:lastModifiedBy>Lyndon Murphy</cp:lastModifiedBy>
  <cp:revision>23</cp:revision>
  <dcterms:created xsi:type="dcterms:W3CDTF">2022-02-11T15:49:42Z</dcterms:created>
  <dcterms:modified xsi:type="dcterms:W3CDTF">2024-05-21T22:01:34Z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MSIP_Label_f2dfecbd-fc97-4e8a-a9cd-19ed496c406e_Enabled">
    <vt:lpwstr>true</vt:lpwstr>
  </property>
  <property fmtid="{D5CDD505-2E9C-101B-9397-08002B2CF9AE}" pid="4" name="MSIP_Label_f2dfecbd-fc97-4e8a-a9cd-19ed496c406e_SetDate">
    <vt:lpwstr>2024-03-18T11:07:29Z</vt:lpwstr>
  </property>
  <property fmtid="{D5CDD505-2E9C-101B-9397-08002B2CF9AE}" pid="5" name="MSIP_Label_f2dfecbd-fc97-4e8a-a9cd-19ed496c406e_Method">
    <vt:lpwstr>Standard</vt:lpwstr>
  </property>
  <property fmtid="{D5CDD505-2E9C-101B-9397-08002B2CF9AE}" pid="6" name="MSIP_Label_f2dfecbd-fc97-4e8a-a9cd-19ed496c406e_Name">
    <vt:lpwstr>defa4170-0d19-0005-0004-bc88714345d2</vt:lpwstr>
  </property>
  <property fmtid="{D5CDD505-2E9C-101B-9397-08002B2CF9AE}" pid="7" name="MSIP_Label_f2dfecbd-fc97-4e8a-a9cd-19ed496c406e_SiteId">
    <vt:lpwstr>d47b090e-3f5a-4ca0-84d0-9f89d269f175</vt:lpwstr>
  </property>
  <property fmtid="{D5CDD505-2E9C-101B-9397-08002B2CF9AE}" pid="8" name="MSIP_Label_f2dfecbd-fc97-4e8a-a9cd-19ed496c406e_ActionId">
    <vt:lpwstr>229dcaf5-eb71-48e4-869c-760a3cc8226b</vt:lpwstr>
  </property>
  <property fmtid="{D5CDD505-2E9C-101B-9397-08002B2CF9AE}" pid="9" name="MSIP_Label_f2dfecbd-fc97-4e8a-a9cd-19ed496c406e_ContentBits">
    <vt:lpwstr>0</vt:lpwstr>
  </property>
</Properties>
</file>