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Lst>
  <p:notesMasterIdLst>
    <p:notesMasterId r:id="rId25"/>
  </p:notesMasterIdLst>
  <p:sldIdLst>
    <p:sldId id="256" r:id="rId5"/>
    <p:sldId id="261" r:id="rId6"/>
    <p:sldId id="260" r:id="rId7"/>
    <p:sldId id="262" r:id="rId8"/>
    <p:sldId id="258" r:id="rId9"/>
    <p:sldId id="257" r:id="rId10"/>
    <p:sldId id="273" r:id="rId11"/>
    <p:sldId id="276" r:id="rId12"/>
    <p:sldId id="259" r:id="rId13"/>
    <p:sldId id="266" r:id="rId14"/>
    <p:sldId id="267" r:id="rId15"/>
    <p:sldId id="269" r:id="rId16"/>
    <p:sldId id="270" r:id="rId17"/>
    <p:sldId id="275" r:id="rId18"/>
    <p:sldId id="271" r:id="rId19"/>
    <p:sldId id="264" r:id="rId20"/>
    <p:sldId id="265" r:id="rId21"/>
    <p:sldId id="263" r:id="rId22"/>
    <p:sldId id="272" r:id="rId23"/>
    <p:sldId id="27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FD0C43-B7C8-4235-99D7-037A98BE0769}" v="10" dt="2024-05-20T22:46:48.5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0628" autoAdjust="0"/>
  </p:normalViewPr>
  <p:slideViewPr>
    <p:cSldViewPr snapToGrid="0">
      <p:cViewPr varScale="1">
        <p:scale>
          <a:sx n="92" d="100"/>
          <a:sy n="92" d="100"/>
        </p:scale>
        <p:origin x="58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ifton, Nick" userId="08901d23-c61a-4712-ae86-a29538fa5e48" providerId="ADAL" clId="{34FD0C43-B7C8-4235-99D7-037A98BE0769}"/>
    <pc:docChg chg="undo custSel addSld delSld modSld sldOrd">
      <pc:chgData name="Clifton, Nick" userId="08901d23-c61a-4712-ae86-a29538fa5e48" providerId="ADAL" clId="{34FD0C43-B7C8-4235-99D7-037A98BE0769}" dt="2024-05-20T22:47:23.989" v="336" actId="113"/>
      <pc:docMkLst>
        <pc:docMk/>
      </pc:docMkLst>
      <pc:sldChg chg="addSp modSp mod modAnim">
        <pc:chgData name="Clifton, Nick" userId="08901d23-c61a-4712-ae86-a29538fa5e48" providerId="ADAL" clId="{34FD0C43-B7C8-4235-99D7-037A98BE0769}" dt="2024-05-20T21:47:19.962" v="223"/>
        <pc:sldMkLst>
          <pc:docMk/>
          <pc:sldMk cId="4124504600" sldId="257"/>
        </pc:sldMkLst>
        <pc:spChg chg="add mod">
          <ac:chgData name="Clifton, Nick" userId="08901d23-c61a-4712-ae86-a29538fa5e48" providerId="ADAL" clId="{34FD0C43-B7C8-4235-99D7-037A98BE0769}" dt="2024-05-20T21:46:23.180" v="93" actId="692"/>
          <ac:spMkLst>
            <pc:docMk/>
            <pc:sldMk cId="4124504600" sldId="257"/>
            <ac:spMk id="2" creationId="{29DC7E39-3696-309B-D0C2-135053FC19D2}"/>
          </ac:spMkLst>
        </pc:spChg>
        <pc:picChg chg="add mod">
          <ac:chgData name="Clifton, Nick" userId="08901d23-c61a-4712-ae86-a29538fa5e48" providerId="ADAL" clId="{34FD0C43-B7C8-4235-99D7-037A98BE0769}" dt="2024-05-20T21:46:40.984" v="98" actId="1076"/>
          <ac:picMkLst>
            <pc:docMk/>
            <pc:sldMk cId="4124504600" sldId="257"/>
            <ac:picMk id="3" creationId="{DDEACE01-6E75-8996-DE83-A220E94F7952}"/>
          </ac:picMkLst>
        </pc:picChg>
        <pc:picChg chg="add mod">
          <ac:chgData name="Clifton, Nick" userId="08901d23-c61a-4712-ae86-a29538fa5e48" providerId="ADAL" clId="{34FD0C43-B7C8-4235-99D7-037A98BE0769}" dt="2024-05-20T21:47:00.009" v="222" actId="1038"/>
          <ac:picMkLst>
            <pc:docMk/>
            <pc:sldMk cId="4124504600" sldId="257"/>
            <ac:picMk id="4" creationId="{D27DF5D0-4478-1E90-A59A-43DBBFE17EC2}"/>
          </ac:picMkLst>
        </pc:picChg>
      </pc:sldChg>
      <pc:sldChg chg="add del">
        <pc:chgData name="Clifton, Nick" userId="08901d23-c61a-4712-ae86-a29538fa5e48" providerId="ADAL" clId="{34FD0C43-B7C8-4235-99D7-037A98BE0769}" dt="2024-05-20T20:56:17.902" v="2"/>
        <pc:sldMkLst>
          <pc:docMk/>
          <pc:sldMk cId="2521310422" sldId="262"/>
        </pc:sldMkLst>
      </pc:sldChg>
      <pc:sldChg chg="modSp add del mod">
        <pc:chgData name="Clifton, Nick" userId="08901d23-c61a-4712-ae86-a29538fa5e48" providerId="ADAL" clId="{34FD0C43-B7C8-4235-99D7-037A98BE0769}" dt="2024-05-20T21:40:32.264" v="88" actId="113"/>
        <pc:sldMkLst>
          <pc:docMk/>
          <pc:sldMk cId="3914470517" sldId="262"/>
        </pc:sldMkLst>
        <pc:spChg chg="mod">
          <ac:chgData name="Clifton, Nick" userId="08901d23-c61a-4712-ae86-a29538fa5e48" providerId="ADAL" clId="{34FD0C43-B7C8-4235-99D7-037A98BE0769}" dt="2024-05-20T21:40:32.264" v="88" actId="113"/>
          <ac:spMkLst>
            <pc:docMk/>
            <pc:sldMk cId="3914470517" sldId="262"/>
            <ac:spMk id="3" creationId="{00000000-0000-0000-0000-000000000000}"/>
          </ac:spMkLst>
        </pc:spChg>
      </pc:sldChg>
      <pc:sldChg chg="add">
        <pc:chgData name="Clifton, Nick" userId="08901d23-c61a-4712-ae86-a29538fa5e48" providerId="ADAL" clId="{34FD0C43-B7C8-4235-99D7-037A98BE0769}" dt="2024-05-20T20:59:13.485" v="36"/>
        <pc:sldMkLst>
          <pc:docMk/>
          <pc:sldMk cId="2615733944" sldId="264"/>
        </pc:sldMkLst>
      </pc:sldChg>
      <pc:sldChg chg="del">
        <pc:chgData name="Clifton, Nick" userId="08901d23-c61a-4712-ae86-a29538fa5e48" providerId="ADAL" clId="{34FD0C43-B7C8-4235-99D7-037A98BE0769}" dt="2024-05-20T20:59:06.278" v="35" actId="2696"/>
        <pc:sldMkLst>
          <pc:docMk/>
          <pc:sldMk cId="2635281861" sldId="264"/>
        </pc:sldMkLst>
      </pc:sldChg>
      <pc:sldChg chg="del ord">
        <pc:chgData name="Clifton, Nick" userId="08901d23-c61a-4712-ae86-a29538fa5e48" providerId="ADAL" clId="{34FD0C43-B7C8-4235-99D7-037A98BE0769}" dt="2024-05-20T21:40:43.974" v="89" actId="2696"/>
        <pc:sldMkLst>
          <pc:docMk/>
          <pc:sldMk cId="2416425395" sldId="265"/>
        </pc:sldMkLst>
      </pc:sldChg>
      <pc:sldChg chg="add">
        <pc:chgData name="Clifton, Nick" userId="08901d23-c61a-4712-ae86-a29538fa5e48" providerId="ADAL" clId="{34FD0C43-B7C8-4235-99D7-037A98BE0769}" dt="2024-05-20T21:40:53.760" v="90"/>
        <pc:sldMkLst>
          <pc:docMk/>
          <pc:sldMk cId="3516243408" sldId="265"/>
        </pc:sldMkLst>
      </pc:sldChg>
      <pc:sldChg chg="modSp mod">
        <pc:chgData name="Clifton, Nick" userId="08901d23-c61a-4712-ae86-a29538fa5e48" providerId="ADAL" clId="{34FD0C43-B7C8-4235-99D7-037A98BE0769}" dt="2024-05-20T21:02:32.350" v="56" actId="20577"/>
        <pc:sldMkLst>
          <pc:docMk/>
          <pc:sldMk cId="3216888344" sldId="266"/>
        </pc:sldMkLst>
        <pc:spChg chg="mod">
          <ac:chgData name="Clifton, Nick" userId="08901d23-c61a-4712-ae86-a29538fa5e48" providerId="ADAL" clId="{34FD0C43-B7C8-4235-99D7-037A98BE0769}" dt="2024-05-20T21:02:32.350" v="56" actId="20577"/>
          <ac:spMkLst>
            <pc:docMk/>
            <pc:sldMk cId="3216888344" sldId="266"/>
            <ac:spMk id="2" creationId="{21D533D0-65F8-3664-046A-2B899E55E239}"/>
          </ac:spMkLst>
        </pc:spChg>
      </pc:sldChg>
      <pc:sldChg chg="modSp mod">
        <pc:chgData name="Clifton, Nick" userId="08901d23-c61a-4712-ae86-a29538fa5e48" providerId="ADAL" clId="{34FD0C43-B7C8-4235-99D7-037A98BE0769}" dt="2024-05-20T22:43:06.253" v="252" actId="113"/>
        <pc:sldMkLst>
          <pc:docMk/>
          <pc:sldMk cId="4024754857" sldId="269"/>
        </pc:sldMkLst>
        <pc:spChg chg="mod">
          <ac:chgData name="Clifton, Nick" userId="08901d23-c61a-4712-ae86-a29538fa5e48" providerId="ADAL" clId="{34FD0C43-B7C8-4235-99D7-037A98BE0769}" dt="2024-05-20T22:43:06.253" v="252" actId="113"/>
          <ac:spMkLst>
            <pc:docMk/>
            <pc:sldMk cId="4024754857" sldId="269"/>
            <ac:spMk id="3" creationId="{4EBC8E64-69E6-634C-2BA9-4DEAB98B2A33}"/>
          </ac:spMkLst>
        </pc:spChg>
      </pc:sldChg>
      <pc:sldChg chg="modSp mod">
        <pc:chgData name="Clifton, Nick" userId="08901d23-c61a-4712-ae86-a29538fa5e48" providerId="ADAL" clId="{34FD0C43-B7C8-4235-99D7-037A98BE0769}" dt="2024-05-20T22:47:23.989" v="336" actId="113"/>
        <pc:sldMkLst>
          <pc:docMk/>
          <pc:sldMk cId="2310495149" sldId="271"/>
        </pc:sldMkLst>
        <pc:spChg chg="mod">
          <ac:chgData name="Clifton, Nick" userId="08901d23-c61a-4712-ae86-a29538fa5e48" providerId="ADAL" clId="{34FD0C43-B7C8-4235-99D7-037A98BE0769}" dt="2024-05-20T22:47:23.989" v="336" actId="113"/>
          <ac:spMkLst>
            <pc:docMk/>
            <pc:sldMk cId="2310495149" sldId="271"/>
            <ac:spMk id="3" creationId="{9F664165-3705-E0D9-95BE-C53FC908572C}"/>
          </ac:spMkLst>
        </pc:spChg>
      </pc:sldChg>
      <pc:sldChg chg="modSp mod">
        <pc:chgData name="Clifton, Nick" userId="08901d23-c61a-4712-ae86-a29538fa5e48" providerId="ADAL" clId="{34FD0C43-B7C8-4235-99D7-037A98BE0769}" dt="2024-05-20T22:40:23.718" v="234" actId="113"/>
        <pc:sldMkLst>
          <pc:docMk/>
          <pc:sldMk cId="1952340439" sldId="273"/>
        </pc:sldMkLst>
        <pc:spChg chg="mod">
          <ac:chgData name="Clifton, Nick" userId="08901d23-c61a-4712-ae86-a29538fa5e48" providerId="ADAL" clId="{34FD0C43-B7C8-4235-99D7-037A98BE0769}" dt="2024-05-20T22:40:23.718" v="234" actId="113"/>
          <ac:spMkLst>
            <pc:docMk/>
            <pc:sldMk cId="1952340439" sldId="273"/>
            <ac:spMk id="3" creationId="{82E594C4-5A6C-B2B0-7427-C6F4F0392ECD}"/>
          </ac:spMkLst>
        </pc:spChg>
      </pc:sldChg>
      <pc:sldChg chg="addSp delSp modSp mod ord">
        <pc:chgData name="Clifton, Nick" userId="08901d23-c61a-4712-ae86-a29538fa5e48" providerId="ADAL" clId="{34FD0C43-B7C8-4235-99D7-037A98BE0769}" dt="2024-05-20T22:47:03.578" v="334" actId="20577"/>
        <pc:sldMkLst>
          <pc:docMk/>
          <pc:sldMk cId="3637113298" sldId="275"/>
        </pc:sldMkLst>
        <pc:spChg chg="add mod">
          <ac:chgData name="Clifton, Nick" userId="08901d23-c61a-4712-ae86-a29538fa5e48" providerId="ADAL" clId="{34FD0C43-B7C8-4235-99D7-037A98BE0769}" dt="2024-05-20T22:46:34.499" v="317" actId="122"/>
          <ac:spMkLst>
            <pc:docMk/>
            <pc:sldMk cId="3637113298" sldId="275"/>
            <ac:spMk id="3" creationId="{365CBDFB-A723-ACF7-4BE8-2E69094F7A63}"/>
          </ac:spMkLst>
        </pc:spChg>
        <pc:spChg chg="add del mod">
          <ac:chgData name="Clifton, Nick" userId="08901d23-c61a-4712-ae86-a29538fa5e48" providerId="ADAL" clId="{34FD0C43-B7C8-4235-99D7-037A98BE0769}" dt="2024-05-20T22:46:41.023" v="318" actId="478"/>
          <ac:spMkLst>
            <pc:docMk/>
            <pc:sldMk cId="3637113298" sldId="275"/>
            <ac:spMk id="5" creationId="{AFA2CFD5-46E6-ADA4-512F-148644AEF733}"/>
          </ac:spMkLst>
        </pc:spChg>
        <pc:spChg chg="add mod">
          <ac:chgData name="Clifton, Nick" userId="08901d23-c61a-4712-ae86-a29538fa5e48" providerId="ADAL" clId="{34FD0C43-B7C8-4235-99D7-037A98BE0769}" dt="2024-05-20T22:47:03.578" v="334" actId="20577"/>
          <ac:spMkLst>
            <pc:docMk/>
            <pc:sldMk cId="3637113298" sldId="275"/>
            <ac:spMk id="6" creationId="{B3F53BDC-6463-7AE4-2B73-66144FEE3E5E}"/>
          </ac:spMkLst>
        </pc:spChg>
        <pc:picChg chg="mod">
          <ac:chgData name="Clifton, Nick" userId="08901d23-c61a-4712-ae86-a29538fa5e48" providerId="ADAL" clId="{34FD0C43-B7C8-4235-99D7-037A98BE0769}" dt="2024-05-20T22:46:07.077" v="313" actId="1076"/>
          <ac:picMkLst>
            <pc:docMk/>
            <pc:sldMk cId="3637113298" sldId="275"/>
            <ac:picMk id="4" creationId="{00000000-0000-0000-0000-000000000000}"/>
          </ac:picMkLst>
        </pc:picChg>
      </pc:sldChg>
      <pc:sldChg chg="modSp mod">
        <pc:chgData name="Clifton, Nick" userId="08901d23-c61a-4712-ae86-a29538fa5e48" providerId="ADAL" clId="{34FD0C43-B7C8-4235-99D7-037A98BE0769}" dt="2024-05-20T22:41:49.979" v="244" actId="113"/>
        <pc:sldMkLst>
          <pc:docMk/>
          <pc:sldMk cId="2117246473" sldId="276"/>
        </pc:sldMkLst>
        <pc:spChg chg="mod">
          <ac:chgData name="Clifton, Nick" userId="08901d23-c61a-4712-ae86-a29538fa5e48" providerId="ADAL" clId="{34FD0C43-B7C8-4235-99D7-037A98BE0769}" dt="2024-05-20T22:41:49.979" v="244" actId="113"/>
          <ac:spMkLst>
            <pc:docMk/>
            <pc:sldMk cId="2117246473" sldId="276"/>
            <ac:spMk id="3" creationId="{4428B046-53D8-F80B-2888-B9538DAA37D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E16579-A429-438F-AAB1-5F08A4A64595}" type="datetimeFigureOut">
              <a:rPr lang="en-GB" smtClean="0"/>
              <a:t>20/05/2024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CB3D63-C886-4080-9AC8-C7B88B253AF2}" type="slidenum">
              <a:rPr lang="en-GB" smtClean="0"/>
              <a:t>‹#›</a:t>
            </a:fld>
            <a:endParaRPr lang="en-GB"/>
          </a:p>
        </p:txBody>
      </p:sp>
    </p:spTree>
    <p:extLst>
      <p:ext uri="{BB962C8B-B14F-4D97-AF65-F5344CB8AC3E}">
        <p14:creationId xmlns:p14="http://schemas.microsoft.com/office/powerpoint/2010/main" val="153716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 not recycling, captured by waste industry…</a:t>
            </a:r>
          </a:p>
          <a:p>
            <a:endParaRPr lang="en-GB" dirty="0"/>
          </a:p>
          <a:p>
            <a:r>
              <a:rPr lang="en-GB" dirty="0"/>
              <a:t>Hard after 300 </a:t>
            </a:r>
            <a:r>
              <a:rPr lang="en-GB" dirty="0" err="1"/>
              <a:t>years..etc</a:t>
            </a:r>
            <a:endParaRPr lang="en-GB" dirty="0"/>
          </a:p>
          <a:p>
            <a:endParaRPr lang="en-GB" dirty="0"/>
          </a:p>
          <a:p>
            <a:r>
              <a:rPr lang="en-GB" sz="1900" dirty="0">
                <a:solidFill>
                  <a:srgbClr val="000000"/>
                </a:solidFill>
                <a:latin typeface="Gill Sans MT" panose="020B0502020104020203" pitchFamily="34" charset="0"/>
              </a:rPr>
              <a:t>The Circularity Gap argues that environmental messaging over recent decades has primarily centred around waste management - especially the climate impact thereof - and is largely focused on the ‘use’ phase of goods. Similarly, it notes that legislation is largely guided by reducing emissions rather than reducing material use. It therefore recommends a focus on interventions earlier in the value chain, with a shift away from measuring waste collection and sorting. More generally, it notes that a shift in mindset will be needed both politically and from businesses to drive this more holistic approach, which in turn suggests the value of cross-disciplinary research related to culture and behaviour in relation to driving the CE. </a:t>
            </a:r>
            <a:endParaRPr lang="en-GB" dirty="0"/>
          </a:p>
        </p:txBody>
      </p:sp>
      <p:sp>
        <p:nvSpPr>
          <p:cNvPr id="4" name="Slide Number Placeholder 3"/>
          <p:cNvSpPr>
            <a:spLocks noGrp="1"/>
          </p:cNvSpPr>
          <p:nvPr>
            <p:ph type="sldNum" sz="quarter" idx="5"/>
          </p:nvPr>
        </p:nvSpPr>
        <p:spPr/>
        <p:txBody>
          <a:bodyPr/>
          <a:lstStyle/>
          <a:p>
            <a:fld id="{8B58A2E0-FB30-4B71-8324-15DDDC595183}" type="slidenum">
              <a:rPr lang="en-GB" smtClean="0"/>
              <a:t>2</a:t>
            </a:fld>
            <a:endParaRPr lang="en-GB" dirty="0"/>
          </a:p>
        </p:txBody>
      </p:sp>
    </p:spTree>
    <p:extLst>
      <p:ext uri="{BB962C8B-B14F-4D97-AF65-F5344CB8AC3E}">
        <p14:creationId xmlns:p14="http://schemas.microsoft.com/office/powerpoint/2010/main" val="2514339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Argue</a:t>
            </a:r>
            <a:r>
              <a:rPr lang="en-GB" baseline="0" dirty="0"/>
              <a:t> that looking at it like this is important because this can apply to most missions to a greater or lesser extent</a:t>
            </a:r>
            <a:endParaRPr lang="en-GB" dirty="0"/>
          </a:p>
          <a:p>
            <a:endParaRPr lang="en-GB" dirty="0"/>
          </a:p>
          <a:p>
            <a:r>
              <a:rPr lang="en-GB" dirty="0"/>
              <a:t>Conclusions return to –</a:t>
            </a:r>
          </a:p>
          <a:p>
            <a:r>
              <a:rPr lang="en-GB" dirty="0"/>
              <a:t>MIS – partial</a:t>
            </a:r>
          </a:p>
          <a:p>
            <a:r>
              <a:rPr lang="en-GB" dirty="0"/>
              <a:t>Transformative outcomes – uncertain (</a:t>
            </a:r>
            <a:r>
              <a:rPr lang="en-GB" dirty="0" err="1"/>
              <a:t>actionability</a:t>
            </a:r>
            <a:r>
              <a:rPr lang="en-GB" dirty="0"/>
              <a:t>?)</a:t>
            </a:r>
          </a:p>
          <a:p>
            <a:r>
              <a:rPr lang="en-GB" dirty="0"/>
              <a:t>(actually could have 2 versions of this</a:t>
            </a:r>
            <a:r>
              <a:rPr lang="en-GB" baseline="0" dirty="0"/>
              <a:t> framework – generic </a:t>
            </a:r>
            <a:r>
              <a:rPr lang="en-GB" baseline="0" dirty="0" err="1"/>
              <a:t>ie</a:t>
            </a:r>
            <a:r>
              <a:rPr lang="en-GB" baseline="0" dirty="0"/>
              <a:t> for benchmarking where the bits in brackets are firstly descriptive of what the label above is and secondly the assessed outcome (fuzzy/unfocused/partial/uncertain) – not consistent as is </a:t>
            </a:r>
            <a:endParaRPr lang="en-GB" dirty="0"/>
          </a:p>
        </p:txBody>
      </p:sp>
      <p:sp>
        <p:nvSpPr>
          <p:cNvPr id="4" name="Slide Number Placeholder 3"/>
          <p:cNvSpPr>
            <a:spLocks noGrp="1"/>
          </p:cNvSpPr>
          <p:nvPr>
            <p:ph type="sldNum" sz="quarter" idx="10"/>
          </p:nvPr>
        </p:nvSpPr>
        <p:spPr/>
        <p:txBody>
          <a:bodyPr/>
          <a:lstStyle/>
          <a:p>
            <a:fld id="{19CB3D63-C886-4080-9AC8-C7B88B253AF2}" type="slidenum">
              <a:rPr lang="en-GB" smtClean="0"/>
              <a:t>14</a:t>
            </a:fld>
            <a:endParaRPr lang="en-GB"/>
          </a:p>
        </p:txBody>
      </p:sp>
    </p:spTree>
    <p:extLst>
      <p:ext uri="{BB962C8B-B14F-4D97-AF65-F5344CB8AC3E}">
        <p14:creationId xmlns:p14="http://schemas.microsoft.com/office/powerpoint/2010/main" val="987701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9CB3D63-C886-4080-9AC8-C7B88B253AF2}" type="slidenum">
              <a:rPr lang="en-GB" smtClean="0"/>
              <a:t>15</a:t>
            </a:fld>
            <a:endParaRPr lang="en-GB"/>
          </a:p>
        </p:txBody>
      </p:sp>
    </p:spTree>
    <p:extLst>
      <p:ext uri="{BB962C8B-B14F-4D97-AF65-F5344CB8AC3E}">
        <p14:creationId xmlns:p14="http://schemas.microsoft.com/office/powerpoint/2010/main" val="2405050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9CB3D63-C886-4080-9AC8-C7B88B253AF2}" type="slidenum">
              <a:rPr lang="en-GB" smtClean="0"/>
              <a:t>16</a:t>
            </a:fld>
            <a:endParaRPr lang="en-GB"/>
          </a:p>
        </p:txBody>
      </p:sp>
    </p:spTree>
    <p:extLst>
      <p:ext uri="{BB962C8B-B14F-4D97-AF65-F5344CB8AC3E}">
        <p14:creationId xmlns:p14="http://schemas.microsoft.com/office/powerpoint/2010/main" val="17413106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Effectively engaging diverse stakeholders, including industry, academia, civil society, and the public, in mission-setting and implementation processes is challenging.</a:t>
            </a:r>
          </a:p>
          <a:p>
            <a:endParaRPr lang="en-GB" dirty="0"/>
          </a:p>
        </p:txBody>
      </p:sp>
      <p:sp>
        <p:nvSpPr>
          <p:cNvPr id="4" name="Slide Number Placeholder 3"/>
          <p:cNvSpPr>
            <a:spLocks noGrp="1"/>
          </p:cNvSpPr>
          <p:nvPr>
            <p:ph type="sldNum" sz="quarter" idx="5"/>
          </p:nvPr>
        </p:nvSpPr>
        <p:spPr/>
        <p:txBody>
          <a:bodyPr/>
          <a:lstStyle/>
          <a:p>
            <a:fld id="{19CB3D63-C886-4080-9AC8-C7B88B253AF2}" type="slidenum">
              <a:rPr lang="en-GB" smtClean="0"/>
              <a:t>17</a:t>
            </a:fld>
            <a:endParaRPr lang="en-GB"/>
          </a:p>
        </p:txBody>
      </p:sp>
    </p:spTree>
    <p:extLst>
      <p:ext uri="{BB962C8B-B14F-4D97-AF65-F5344CB8AC3E}">
        <p14:creationId xmlns:p14="http://schemas.microsoft.com/office/powerpoint/2010/main" val="3695214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9CB3D63-C886-4080-9AC8-C7B88B253AF2}" type="slidenum">
              <a:rPr lang="en-GB" smtClean="0"/>
              <a:t>3</a:t>
            </a:fld>
            <a:endParaRPr lang="en-GB"/>
          </a:p>
        </p:txBody>
      </p:sp>
    </p:spTree>
    <p:extLst>
      <p:ext uri="{BB962C8B-B14F-4D97-AF65-F5344CB8AC3E}">
        <p14:creationId xmlns:p14="http://schemas.microsoft.com/office/powerpoint/2010/main" val="816700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Top-down critique….</a:t>
            </a:r>
          </a:p>
          <a:p>
            <a:r>
              <a:rPr lang="en-GB" dirty="0"/>
              <a:t>Normativity bias</a:t>
            </a:r>
          </a:p>
          <a:p>
            <a:r>
              <a:rPr lang="en-GB" dirty="0"/>
              <a:t>Stakeholder monotony</a:t>
            </a:r>
          </a:p>
          <a:p>
            <a:r>
              <a:rPr lang="en-GB" dirty="0"/>
              <a:t>Picking winners</a:t>
            </a:r>
          </a:p>
          <a:p>
            <a:r>
              <a:rPr lang="en-GB" dirty="0"/>
              <a:t>Unintended effects</a:t>
            </a:r>
          </a:p>
          <a:p>
            <a:endParaRPr lang="en-GB" dirty="0"/>
          </a:p>
        </p:txBody>
      </p:sp>
      <p:sp>
        <p:nvSpPr>
          <p:cNvPr id="4" name="Slide Number Placeholder 3"/>
          <p:cNvSpPr>
            <a:spLocks noGrp="1"/>
          </p:cNvSpPr>
          <p:nvPr>
            <p:ph type="sldNum" sz="quarter" idx="10"/>
          </p:nvPr>
        </p:nvSpPr>
        <p:spPr/>
        <p:txBody>
          <a:bodyPr/>
          <a:lstStyle/>
          <a:p>
            <a:fld id="{19CB3D63-C886-4080-9AC8-C7B88B253AF2}" type="slidenum">
              <a:rPr lang="en-GB" smtClean="0"/>
              <a:t>4</a:t>
            </a:fld>
            <a:endParaRPr lang="en-GB"/>
          </a:p>
        </p:txBody>
      </p:sp>
    </p:spTree>
    <p:extLst>
      <p:ext uri="{BB962C8B-B14F-4D97-AF65-F5344CB8AC3E}">
        <p14:creationId xmlns:p14="http://schemas.microsoft.com/office/powerpoint/2010/main" val="3558722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Argue</a:t>
            </a:r>
            <a:r>
              <a:rPr lang="en-GB" baseline="0" dirty="0"/>
              <a:t> that looking at it like this is important because this can apply to most missions to a greater or lesser extent</a:t>
            </a:r>
            <a:endParaRPr lang="en-GB" dirty="0"/>
          </a:p>
          <a:p>
            <a:endParaRPr lang="en-GB" dirty="0"/>
          </a:p>
          <a:p>
            <a:r>
              <a:rPr lang="en-GB" dirty="0"/>
              <a:t>Conclusions return to –</a:t>
            </a:r>
          </a:p>
          <a:p>
            <a:r>
              <a:rPr lang="en-GB" dirty="0"/>
              <a:t>MIS – partial</a:t>
            </a:r>
          </a:p>
          <a:p>
            <a:r>
              <a:rPr lang="en-GB" dirty="0"/>
              <a:t>Transformative outcomes – uncertain (</a:t>
            </a:r>
            <a:r>
              <a:rPr lang="en-GB" dirty="0" err="1"/>
              <a:t>actionability</a:t>
            </a:r>
            <a:r>
              <a:rPr lang="en-GB" dirty="0"/>
              <a:t>?)</a:t>
            </a:r>
          </a:p>
          <a:p>
            <a:r>
              <a:rPr lang="en-GB" dirty="0"/>
              <a:t>(actually could have 2 versions of this</a:t>
            </a:r>
            <a:r>
              <a:rPr lang="en-GB" baseline="0" dirty="0"/>
              <a:t> framework – generic </a:t>
            </a:r>
            <a:r>
              <a:rPr lang="en-GB" baseline="0" dirty="0" err="1"/>
              <a:t>ie</a:t>
            </a:r>
            <a:r>
              <a:rPr lang="en-GB" baseline="0" dirty="0"/>
              <a:t> for benchmarking where the bits in brackets are firstly descriptive of what the label above is and secondly the assessed outcome (fuzzy/unfocused/partial/uncertain) – not consistent as is </a:t>
            </a:r>
            <a:endParaRPr lang="en-GB" dirty="0"/>
          </a:p>
        </p:txBody>
      </p:sp>
      <p:sp>
        <p:nvSpPr>
          <p:cNvPr id="4" name="Slide Number Placeholder 3"/>
          <p:cNvSpPr>
            <a:spLocks noGrp="1"/>
          </p:cNvSpPr>
          <p:nvPr>
            <p:ph type="sldNum" sz="quarter" idx="10"/>
          </p:nvPr>
        </p:nvSpPr>
        <p:spPr/>
        <p:txBody>
          <a:bodyPr/>
          <a:lstStyle/>
          <a:p>
            <a:fld id="{19CB3D63-C886-4080-9AC8-C7B88B253AF2}" type="slidenum">
              <a:rPr lang="en-GB" smtClean="0"/>
              <a:t>5</a:t>
            </a:fld>
            <a:endParaRPr lang="en-GB"/>
          </a:p>
        </p:txBody>
      </p:sp>
    </p:spTree>
    <p:extLst>
      <p:ext uri="{BB962C8B-B14F-4D97-AF65-F5344CB8AC3E}">
        <p14:creationId xmlns:p14="http://schemas.microsoft.com/office/powerpoint/2010/main" val="1943131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Can talk over method here</a:t>
            </a:r>
          </a:p>
          <a:p>
            <a:endParaRPr lang="en-GB" dirty="0"/>
          </a:p>
          <a:p>
            <a:r>
              <a:rPr lang="en-GB" dirty="0"/>
              <a:t>In this section we present empirical evidence from the CEIC, CCEN and ICE initiatives, the networks and actors involved and their experiences regarding how strong top-down direction setting is interpreted and implemented by practitioners within a nascent place-based CE-focused MIS.</a:t>
            </a:r>
          </a:p>
          <a:p>
            <a:endParaRPr lang="en-GB" dirty="0"/>
          </a:p>
        </p:txBody>
      </p:sp>
      <p:sp>
        <p:nvSpPr>
          <p:cNvPr id="4" name="Slide Number Placeholder 3"/>
          <p:cNvSpPr>
            <a:spLocks noGrp="1"/>
          </p:cNvSpPr>
          <p:nvPr>
            <p:ph type="sldNum" sz="quarter" idx="10"/>
          </p:nvPr>
        </p:nvSpPr>
        <p:spPr/>
        <p:txBody>
          <a:bodyPr/>
          <a:lstStyle/>
          <a:p>
            <a:fld id="{19CB3D63-C886-4080-9AC8-C7B88B253AF2}" type="slidenum">
              <a:rPr lang="en-GB" smtClean="0"/>
              <a:t>6</a:t>
            </a:fld>
            <a:endParaRPr lang="en-GB"/>
          </a:p>
        </p:txBody>
      </p:sp>
    </p:spTree>
    <p:extLst>
      <p:ext uri="{BB962C8B-B14F-4D97-AF65-F5344CB8AC3E}">
        <p14:creationId xmlns:p14="http://schemas.microsoft.com/office/powerpoint/2010/main" val="38365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even when broader MIS perspectives are understood by actors, actual CE delivery mechanisms proposed by horizontal practice networks tended to be operational and limited by resources at hand. </a:t>
            </a:r>
          </a:p>
          <a:p>
            <a:endParaRPr lang="en-GB" dirty="0"/>
          </a:p>
          <a:p>
            <a:r>
              <a:rPr lang="en-GB" dirty="0"/>
              <a:t>recent Welsh Government strategy documents (WMAP, Wales Innovates, Beyond Recycling) – make reference to the CE, while Wales Innovates refers to 4 ‘missions’ (Education, Economy, Health and Wellbeing, Climate and Nature) but in reality they are not missions in the sense we have discussed in this paper; rather they are more regular areas of silo-based policy discourse in which CE terminology is used widely but vaguely. </a:t>
            </a:r>
          </a:p>
          <a:p>
            <a:endParaRPr lang="en-GB" dirty="0"/>
          </a:p>
        </p:txBody>
      </p:sp>
      <p:sp>
        <p:nvSpPr>
          <p:cNvPr id="4" name="Slide Number Placeholder 3"/>
          <p:cNvSpPr>
            <a:spLocks noGrp="1"/>
          </p:cNvSpPr>
          <p:nvPr>
            <p:ph type="sldNum" sz="quarter" idx="5"/>
          </p:nvPr>
        </p:nvSpPr>
        <p:spPr/>
        <p:txBody>
          <a:bodyPr/>
          <a:lstStyle/>
          <a:p>
            <a:fld id="{19CB3D63-C886-4080-9AC8-C7B88B253AF2}" type="slidenum">
              <a:rPr lang="en-GB" smtClean="0"/>
              <a:t>7</a:t>
            </a:fld>
            <a:endParaRPr lang="en-GB"/>
          </a:p>
        </p:txBody>
      </p:sp>
    </p:spTree>
    <p:extLst>
      <p:ext uri="{BB962C8B-B14F-4D97-AF65-F5344CB8AC3E}">
        <p14:creationId xmlns:p14="http://schemas.microsoft.com/office/powerpoint/2010/main" val="3423302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By contrast, the same exercise undertaken by participants on the CCEN programme yielded very few comments about long-term visions for the CE, other than the need for the economy to be ‘less linear’, with most organisations focusing on the micro-level mechanisms.   No such unifying policy vision was in place for businesses that would allow them to explore value creation beyond economic value and resource efficiency.  This was further reinforced by the intended outcomes for businesses, which asked them to look internally for potential circular economy actions.   Figure x shows the </a:t>
            </a:r>
            <a:r>
              <a:rPr lang="en-GB" dirty="0" err="1"/>
              <a:t>wordclouds</a:t>
            </a:r>
            <a:r>
              <a:rPr lang="en-GB" dirty="0"/>
              <a:t> generated by CEIC’s seven Cardiff Capital Region cohorts and CCEN participants.  Macro-level circular visions are in dark text, whilst micro-level visions and mechanisms are in white text.</a:t>
            </a:r>
          </a:p>
        </p:txBody>
      </p:sp>
      <p:sp>
        <p:nvSpPr>
          <p:cNvPr id="4" name="Slide Number Placeholder 3"/>
          <p:cNvSpPr>
            <a:spLocks noGrp="1"/>
          </p:cNvSpPr>
          <p:nvPr>
            <p:ph type="sldNum" sz="quarter" idx="10"/>
          </p:nvPr>
        </p:nvSpPr>
        <p:spPr/>
        <p:txBody>
          <a:bodyPr/>
          <a:lstStyle/>
          <a:p>
            <a:fld id="{A3E98B95-470F-4A78-B3F4-F0FE7CABAEB4}" type="slidenum">
              <a:rPr lang="en-GB" smtClean="0"/>
              <a:t>9</a:t>
            </a:fld>
            <a:endParaRPr lang="en-GB"/>
          </a:p>
        </p:txBody>
      </p:sp>
    </p:spTree>
    <p:extLst>
      <p:ext uri="{BB962C8B-B14F-4D97-AF65-F5344CB8AC3E}">
        <p14:creationId xmlns:p14="http://schemas.microsoft.com/office/powerpoint/2010/main" val="798591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9CB3D63-C886-4080-9AC8-C7B88B253AF2}" type="slidenum">
              <a:rPr lang="en-GB" smtClean="0"/>
              <a:t>10</a:t>
            </a:fld>
            <a:endParaRPr lang="en-GB"/>
          </a:p>
        </p:txBody>
      </p:sp>
    </p:spTree>
    <p:extLst>
      <p:ext uri="{BB962C8B-B14F-4D97-AF65-F5344CB8AC3E}">
        <p14:creationId xmlns:p14="http://schemas.microsoft.com/office/powerpoint/2010/main" val="2834711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9CB3D63-C886-4080-9AC8-C7B88B253AF2}" type="slidenum">
              <a:rPr lang="en-GB" smtClean="0"/>
              <a:t>11</a:t>
            </a:fld>
            <a:endParaRPr lang="en-GB"/>
          </a:p>
        </p:txBody>
      </p:sp>
    </p:spTree>
    <p:extLst>
      <p:ext uri="{BB962C8B-B14F-4D97-AF65-F5344CB8AC3E}">
        <p14:creationId xmlns:p14="http://schemas.microsoft.com/office/powerpoint/2010/main" val="2052989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5B52691-722C-48BD-AFA4-23515ECF608E}" type="datetimeFigureOut">
              <a:rPr lang="en-GB" smtClean="0"/>
              <a:t>20/05/2024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E45444-E536-469A-971D-D2EEB14FB3D4}" type="slidenum">
              <a:rPr lang="en-GB" smtClean="0"/>
              <a:t>‹#›</a:t>
            </a:fld>
            <a:endParaRPr lang="en-GB"/>
          </a:p>
        </p:txBody>
      </p:sp>
    </p:spTree>
    <p:extLst>
      <p:ext uri="{BB962C8B-B14F-4D97-AF65-F5344CB8AC3E}">
        <p14:creationId xmlns:p14="http://schemas.microsoft.com/office/powerpoint/2010/main" val="3795819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5B52691-722C-48BD-AFA4-23515ECF608E}" type="datetimeFigureOut">
              <a:rPr lang="en-GB" smtClean="0"/>
              <a:t>20/05/2024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E45444-E536-469A-971D-D2EEB14FB3D4}" type="slidenum">
              <a:rPr lang="en-GB" smtClean="0"/>
              <a:t>‹#›</a:t>
            </a:fld>
            <a:endParaRPr lang="en-GB"/>
          </a:p>
        </p:txBody>
      </p:sp>
    </p:spTree>
    <p:extLst>
      <p:ext uri="{BB962C8B-B14F-4D97-AF65-F5344CB8AC3E}">
        <p14:creationId xmlns:p14="http://schemas.microsoft.com/office/powerpoint/2010/main" val="2684581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5B52691-722C-48BD-AFA4-23515ECF608E}" type="datetimeFigureOut">
              <a:rPr lang="en-GB" smtClean="0"/>
              <a:t>20/05/2024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E45444-E536-469A-971D-D2EEB14FB3D4}" type="slidenum">
              <a:rPr lang="en-GB" smtClean="0"/>
              <a:t>‹#›</a:t>
            </a:fld>
            <a:endParaRPr lang="en-GB"/>
          </a:p>
        </p:txBody>
      </p:sp>
    </p:spTree>
    <p:extLst>
      <p:ext uri="{BB962C8B-B14F-4D97-AF65-F5344CB8AC3E}">
        <p14:creationId xmlns:p14="http://schemas.microsoft.com/office/powerpoint/2010/main" val="1781508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5B52691-722C-48BD-AFA4-23515ECF608E}" type="datetimeFigureOut">
              <a:rPr lang="en-GB" smtClean="0"/>
              <a:t>20/05/2024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E45444-E536-469A-971D-D2EEB14FB3D4}" type="slidenum">
              <a:rPr lang="en-GB" smtClean="0"/>
              <a:t>‹#›</a:t>
            </a:fld>
            <a:endParaRPr lang="en-GB"/>
          </a:p>
        </p:txBody>
      </p:sp>
    </p:spTree>
    <p:extLst>
      <p:ext uri="{BB962C8B-B14F-4D97-AF65-F5344CB8AC3E}">
        <p14:creationId xmlns:p14="http://schemas.microsoft.com/office/powerpoint/2010/main" val="520196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5B52691-722C-48BD-AFA4-23515ECF608E}" type="datetimeFigureOut">
              <a:rPr lang="en-GB" smtClean="0"/>
              <a:t>20/05/2024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E45444-E536-469A-971D-D2EEB14FB3D4}" type="slidenum">
              <a:rPr lang="en-GB" smtClean="0"/>
              <a:t>‹#›</a:t>
            </a:fld>
            <a:endParaRPr lang="en-GB"/>
          </a:p>
        </p:txBody>
      </p:sp>
    </p:spTree>
    <p:extLst>
      <p:ext uri="{BB962C8B-B14F-4D97-AF65-F5344CB8AC3E}">
        <p14:creationId xmlns:p14="http://schemas.microsoft.com/office/powerpoint/2010/main" val="2394762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5B52691-722C-48BD-AFA4-23515ECF608E}" type="datetimeFigureOut">
              <a:rPr lang="en-GB" smtClean="0"/>
              <a:t>20/05/2024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E45444-E536-469A-971D-D2EEB14FB3D4}" type="slidenum">
              <a:rPr lang="en-GB" smtClean="0"/>
              <a:t>‹#›</a:t>
            </a:fld>
            <a:endParaRPr lang="en-GB"/>
          </a:p>
        </p:txBody>
      </p:sp>
    </p:spTree>
    <p:extLst>
      <p:ext uri="{BB962C8B-B14F-4D97-AF65-F5344CB8AC3E}">
        <p14:creationId xmlns:p14="http://schemas.microsoft.com/office/powerpoint/2010/main" val="770398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5B52691-722C-48BD-AFA4-23515ECF608E}" type="datetimeFigureOut">
              <a:rPr lang="en-GB" smtClean="0"/>
              <a:t>20/05/2024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9E45444-E536-469A-971D-D2EEB14FB3D4}" type="slidenum">
              <a:rPr lang="en-GB" smtClean="0"/>
              <a:t>‹#›</a:t>
            </a:fld>
            <a:endParaRPr lang="en-GB"/>
          </a:p>
        </p:txBody>
      </p:sp>
    </p:spTree>
    <p:extLst>
      <p:ext uri="{BB962C8B-B14F-4D97-AF65-F5344CB8AC3E}">
        <p14:creationId xmlns:p14="http://schemas.microsoft.com/office/powerpoint/2010/main" val="3538751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5B52691-722C-48BD-AFA4-23515ECF608E}" type="datetimeFigureOut">
              <a:rPr lang="en-GB" smtClean="0"/>
              <a:t>20/05/2024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9E45444-E536-469A-971D-D2EEB14FB3D4}" type="slidenum">
              <a:rPr lang="en-GB" smtClean="0"/>
              <a:t>‹#›</a:t>
            </a:fld>
            <a:endParaRPr lang="en-GB"/>
          </a:p>
        </p:txBody>
      </p:sp>
    </p:spTree>
    <p:extLst>
      <p:ext uri="{BB962C8B-B14F-4D97-AF65-F5344CB8AC3E}">
        <p14:creationId xmlns:p14="http://schemas.microsoft.com/office/powerpoint/2010/main" val="491754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B52691-722C-48BD-AFA4-23515ECF608E}" type="datetimeFigureOut">
              <a:rPr lang="en-GB" smtClean="0"/>
              <a:t>20/05/2024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9E45444-E536-469A-971D-D2EEB14FB3D4}" type="slidenum">
              <a:rPr lang="en-GB" smtClean="0"/>
              <a:t>‹#›</a:t>
            </a:fld>
            <a:endParaRPr lang="en-GB"/>
          </a:p>
        </p:txBody>
      </p:sp>
    </p:spTree>
    <p:extLst>
      <p:ext uri="{BB962C8B-B14F-4D97-AF65-F5344CB8AC3E}">
        <p14:creationId xmlns:p14="http://schemas.microsoft.com/office/powerpoint/2010/main" val="3650034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5B52691-722C-48BD-AFA4-23515ECF608E}" type="datetimeFigureOut">
              <a:rPr lang="en-GB" smtClean="0"/>
              <a:t>20/05/2024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E45444-E536-469A-971D-D2EEB14FB3D4}" type="slidenum">
              <a:rPr lang="en-GB" smtClean="0"/>
              <a:t>‹#›</a:t>
            </a:fld>
            <a:endParaRPr lang="en-GB"/>
          </a:p>
        </p:txBody>
      </p:sp>
    </p:spTree>
    <p:extLst>
      <p:ext uri="{BB962C8B-B14F-4D97-AF65-F5344CB8AC3E}">
        <p14:creationId xmlns:p14="http://schemas.microsoft.com/office/powerpoint/2010/main" val="2221198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5B52691-722C-48BD-AFA4-23515ECF608E}" type="datetimeFigureOut">
              <a:rPr lang="en-GB" smtClean="0"/>
              <a:t>20/05/2024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E45444-E536-469A-971D-D2EEB14FB3D4}" type="slidenum">
              <a:rPr lang="en-GB" smtClean="0"/>
              <a:t>‹#›</a:t>
            </a:fld>
            <a:endParaRPr lang="en-GB"/>
          </a:p>
        </p:txBody>
      </p:sp>
    </p:spTree>
    <p:extLst>
      <p:ext uri="{BB962C8B-B14F-4D97-AF65-F5344CB8AC3E}">
        <p14:creationId xmlns:p14="http://schemas.microsoft.com/office/powerpoint/2010/main" val="213575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B52691-722C-48BD-AFA4-23515ECF608E}" type="datetimeFigureOut">
              <a:rPr lang="en-GB" smtClean="0"/>
              <a:t>20/05/2024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E45444-E536-469A-971D-D2EEB14FB3D4}" type="slidenum">
              <a:rPr lang="en-GB" smtClean="0"/>
              <a:t>‹#›</a:t>
            </a:fld>
            <a:endParaRPr lang="en-GB"/>
          </a:p>
        </p:txBody>
      </p:sp>
    </p:spTree>
    <p:extLst>
      <p:ext uri="{BB962C8B-B14F-4D97-AF65-F5344CB8AC3E}">
        <p14:creationId xmlns:p14="http://schemas.microsoft.com/office/powerpoint/2010/main" val="2014166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nclifton@cardiffmet.ac.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25925"/>
            <a:ext cx="9144000" cy="2387600"/>
          </a:xfrm>
        </p:spPr>
        <p:txBody>
          <a:bodyPr>
            <a:normAutofit fontScale="90000"/>
          </a:bodyPr>
          <a:lstStyle/>
          <a:p>
            <a:r>
              <a:rPr lang="en-GB" dirty="0"/>
              <a:t>Missing missions, partial missions? Translating circular economy directionality into place-based transformative action.</a:t>
            </a:r>
          </a:p>
        </p:txBody>
      </p:sp>
      <p:sp>
        <p:nvSpPr>
          <p:cNvPr id="3" name="Subtitle 2"/>
          <p:cNvSpPr>
            <a:spLocks noGrp="1"/>
          </p:cNvSpPr>
          <p:nvPr>
            <p:ph type="subTitle" idx="1"/>
          </p:nvPr>
        </p:nvSpPr>
        <p:spPr>
          <a:xfrm>
            <a:off x="1524000" y="4507196"/>
            <a:ext cx="9144000" cy="1655762"/>
          </a:xfrm>
        </p:spPr>
        <p:txBody>
          <a:bodyPr>
            <a:normAutofit fontScale="62500" lnSpcReduction="20000"/>
          </a:bodyPr>
          <a:lstStyle/>
          <a:p>
            <a:r>
              <a:rPr lang="en-GB" dirty="0"/>
              <a:t>Prof Nick Clifton </a:t>
            </a:r>
            <a:r>
              <a:rPr lang="en-GB" baseline="30000" dirty="0"/>
              <a:t>1</a:t>
            </a:r>
            <a:r>
              <a:rPr lang="en-GB" dirty="0"/>
              <a:t> </a:t>
            </a:r>
            <a:r>
              <a:rPr lang="en-GB" dirty="0">
                <a:hlinkClick r:id="rId2"/>
              </a:rPr>
              <a:t>nclifton@cardiffmet.ac.uk</a:t>
            </a:r>
            <a:endParaRPr lang="en-GB" dirty="0"/>
          </a:p>
          <a:p>
            <a:r>
              <a:rPr lang="en-GB" dirty="0"/>
              <a:t>Dr Katie Beverley </a:t>
            </a:r>
            <a:r>
              <a:rPr lang="en-GB" baseline="30000" dirty="0"/>
              <a:t>1</a:t>
            </a:r>
            <a:endParaRPr lang="en-GB" dirty="0"/>
          </a:p>
          <a:p>
            <a:r>
              <a:rPr lang="en-GB" dirty="0"/>
              <a:t>Dr Gary Walpole </a:t>
            </a:r>
            <a:r>
              <a:rPr lang="en-GB" baseline="30000" dirty="0"/>
              <a:t>1</a:t>
            </a:r>
            <a:endParaRPr lang="en-GB" dirty="0"/>
          </a:p>
          <a:p>
            <a:r>
              <a:rPr lang="en-GB" dirty="0"/>
              <a:t>Dr Carla de Laurentis </a:t>
            </a:r>
            <a:r>
              <a:rPr lang="en-GB" baseline="30000" dirty="0"/>
              <a:t>2</a:t>
            </a:r>
          </a:p>
          <a:p>
            <a:r>
              <a:rPr lang="en-GB" sz="1900" baseline="30000" dirty="0"/>
              <a:t>1 </a:t>
            </a:r>
            <a:r>
              <a:rPr lang="en-GB" sz="1900" dirty="0"/>
              <a:t>Cardiff Metropolitan University</a:t>
            </a:r>
          </a:p>
          <a:p>
            <a:r>
              <a:rPr lang="en-GB" sz="1900" baseline="30000" dirty="0"/>
              <a:t>2</a:t>
            </a:r>
            <a:r>
              <a:rPr lang="en-GB" sz="1900" dirty="0"/>
              <a:t> University of the West of England</a:t>
            </a:r>
          </a:p>
          <a:p>
            <a:endParaRPr lang="en-GB" dirty="0"/>
          </a:p>
        </p:txBody>
      </p:sp>
    </p:spTree>
    <p:extLst>
      <p:ext uri="{BB962C8B-B14F-4D97-AF65-F5344CB8AC3E}">
        <p14:creationId xmlns:p14="http://schemas.microsoft.com/office/powerpoint/2010/main" val="33410059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533D0-65F8-3664-046A-2B899E55E239}"/>
              </a:ext>
            </a:extLst>
          </p:cNvPr>
          <p:cNvSpPr>
            <a:spLocks noGrp="1"/>
          </p:cNvSpPr>
          <p:nvPr>
            <p:ph type="title"/>
          </p:nvPr>
        </p:nvSpPr>
        <p:spPr/>
        <p:txBody>
          <a:bodyPr/>
          <a:lstStyle/>
          <a:p>
            <a:r>
              <a:rPr lang="en-GB"/>
              <a:t>What did we do?</a:t>
            </a:r>
            <a:endParaRPr lang="en-GB" dirty="0"/>
          </a:p>
        </p:txBody>
      </p:sp>
      <p:sp>
        <p:nvSpPr>
          <p:cNvPr id="3" name="Content Placeholder 2">
            <a:extLst>
              <a:ext uri="{FF2B5EF4-FFF2-40B4-BE49-F238E27FC236}">
                <a16:creationId xmlns:a16="http://schemas.microsoft.com/office/drawing/2014/main" id="{CDF59ED8-6947-E1B9-4C6B-1E2045A60B6C}"/>
              </a:ext>
            </a:extLst>
          </p:cNvPr>
          <p:cNvSpPr>
            <a:spLocks noGrp="1"/>
          </p:cNvSpPr>
          <p:nvPr>
            <p:ph idx="1"/>
          </p:nvPr>
        </p:nvSpPr>
        <p:spPr/>
        <p:txBody>
          <a:bodyPr>
            <a:normAutofit fontScale="92500" lnSpcReduction="20000"/>
          </a:bodyPr>
          <a:lstStyle/>
          <a:p>
            <a:r>
              <a:rPr lang="en-GB" dirty="0"/>
              <a:t>This study addresses debates on governance structures and stakeholder collaboration in Mission-oriented Innovation Systems (MIS).</a:t>
            </a:r>
          </a:p>
          <a:p>
            <a:r>
              <a:rPr lang="en-GB" dirty="0"/>
              <a:t>Explores the complexities of engaging diverse stakeholders in mission-setting and implementation processes for transitioning to a Circular Economy (CE) at various scales.</a:t>
            </a:r>
          </a:p>
          <a:p>
            <a:r>
              <a:rPr lang="en-GB" dirty="0"/>
              <a:t>Considers the long-term sustainability and resilience of CE MIS, suggesting strategies for fostering enduring capabilities and systemic change.</a:t>
            </a:r>
          </a:p>
          <a:p>
            <a:r>
              <a:rPr lang="en-GB" dirty="0"/>
              <a:t>Wales is used as a place-based case study, exemplifying multi-level governance (regional, national, European) and representing a peripheral, formerly industrial location in a G7 economy.</a:t>
            </a:r>
          </a:p>
          <a:p>
            <a:r>
              <a:rPr lang="en-GB" dirty="0"/>
              <a:t>Analyses a unique dataset of CE-related interventions, networks, and participants to provide insights.</a:t>
            </a:r>
          </a:p>
        </p:txBody>
      </p:sp>
    </p:spTree>
    <p:extLst>
      <p:ext uri="{BB962C8B-B14F-4D97-AF65-F5344CB8AC3E}">
        <p14:creationId xmlns:p14="http://schemas.microsoft.com/office/powerpoint/2010/main" val="3216888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182F7-1073-5D34-B217-260A379EAAB2}"/>
              </a:ext>
            </a:extLst>
          </p:cNvPr>
          <p:cNvSpPr>
            <a:spLocks noGrp="1"/>
          </p:cNvSpPr>
          <p:nvPr>
            <p:ph type="title"/>
          </p:nvPr>
        </p:nvSpPr>
        <p:spPr/>
        <p:txBody>
          <a:bodyPr/>
          <a:lstStyle/>
          <a:p>
            <a:r>
              <a:rPr lang="en-GB" dirty="0"/>
              <a:t>Contribution…</a:t>
            </a:r>
          </a:p>
        </p:txBody>
      </p:sp>
      <p:sp>
        <p:nvSpPr>
          <p:cNvPr id="3" name="Content Placeholder 2">
            <a:extLst>
              <a:ext uri="{FF2B5EF4-FFF2-40B4-BE49-F238E27FC236}">
                <a16:creationId xmlns:a16="http://schemas.microsoft.com/office/drawing/2014/main" id="{9EEF3B9F-7A13-116A-ED71-402B4A3C9FBA}"/>
              </a:ext>
            </a:extLst>
          </p:cNvPr>
          <p:cNvSpPr>
            <a:spLocks noGrp="1"/>
          </p:cNvSpPr>
          <p:nvPr>
            <p:ph idx="1"/>
          </p:nvPr>
        </p:nvSpPr>
        <p:spPr/>
        <p:txBody>
          <a:bodyPr>
            <a:normAutofit fontScale="85000" lnSpcReduction="20000"/>
          </a:bodyPr>
          <a:lstStyle/>
          <a:p>
            <a:r>
              <a:rPr lang="en-GB" dirty="0"/>
              <a:t>The key contribution is specifying how top-down, ill-defined directionality is interpreted and implemented via horizontal networks of Circular Economy (CE) practice.</a:t>
            </a:r>
          </a:p>
          <a:p>
            <a:endParaRPr lang="en-GB" dirty="0"/>
          </a:p>
          <a:p>
            <a:r>
              <a:rPr lang="en-GB" dirty="0"/>
              <a:t>Achieving ‘actionable’ directionality (involving overcoming barriers rather than conflicts of interest per se) is a condition for holistic and sustainable transformation.</a:t>
            </a:r>
          </a:p>
          <a:p>
            <a:endParaRPr lang="en-GB" dirty="0"/>
          </a:p>
          <a:p>
            <a:r>
              <a:rPr lang="en-GB" dirty="0"/>
              <a:t>Potential paradox:</a:t>
            </a:r>
          </a:p>
          <a:p>
            <a:pPr lvl="1"/>
            <a:r>
              <a:rPr lang="en-GB" dirty="0"/>
              <a:t>network actors creating their own meanings may diverge from the intended directionality.</a:t>
            </a:r>
          </a:p>
          <a:p>
            <a:endParaRPr lang="en-GB" dirty="0"/>
          </a:p>
          <a:p>
            <a:pPr lvl="1"/>
            <a:r>
              <a:rPr lang="en-GB" dirty="0"/>
              <a:t>Conversely, if the focus on CE is too abstract and disconnected from daily practices, it will likely remain unactioned.</a:t>
            </a:r>
          </a:p>
        </p:txBody>
      </p:sp>
    </p:spTree>
    <p:extLst>
      <p:ext uri="{BB962C8B-B14F-4D97-AF65-F5344CB8AC3E}">
        <p14:creationId xmlns:p14="http://schemas.microsoft.com/office/powerpoint/2010/main" val="159706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8045B-1192-F4BC-D0DA-954440F8E053}"/>
              </a:ext>
            </a:extLst>
          </p:cNvPr>
          <p:cNvSpPr>
            <a:spLocks noGrp="1"/>
          </p:cNvSpPr>
          <p:nvPr>
            <p:ph type="title"/>
          </p:nvPr>
        </p:nvSpPr>
        <p:spPr/>
        <p:txBody>
          <a:bodyPr/>
          <a:lstStyle/>
          <a:p>
            <a:r>
              <a:rPr lang="en-GB" dirty="0"/>
              <a:t>Conclusions 1</a:t>
            </a:r>
          </a:p>
        </p:txBody>
      </p:sp>
      <p:sp>
        <p:nvSpPr>
          <p:cNvPr id="3" name="Content Placeholder 2">
            <a:extLst>
              <a:ext uri="{FF2B5EF4-FFF2-40B4-BE49-F238E27FC236}">
                <a16:creationId xmlns:a16="http://schemas.microsoft.com/office/drawing/2014/main" id="{4EBC8E64-69E6-634C-2BA9-4DEAB98B2A33}"/>
              </a:ext>
            </a:extLst>
          </p:cNvPr>
          <p:cNvSpPr>
            <a:spLocks noGrp="1"/>
          </p:cNvSpPr>
          <p:nvPr>
            <p:ph idx="1"/>
          </p:nvPr>
        </p:nvSpPr>
        <p:spPr/>
        <p:txBody>
          <a:bodyPr>
            <a:normAutofit lnSpcReduction="10000"/>
          </a:bodyPr>
          <a:lstStyle/>
          <a:p>
            <a:r>
              <a:rPr lang="en-GB" dirty="0"/>
              <a:t>The </a:t>
            </a:r>
            <a:r>
              <a:rPr lang="en-GB" b="1" dirty="0"/>
              <a:t>MIS approach </a:t>
            </a:r>
            <a:r>
              <a:rPr lang="en-GB" dirty="0"/>
              <a:t>offers a </a:t>
            </a:r>
            <a:r>
              <a:rPr lang="en-GB" b="1" dirty="0"/>
              <a:t>useful framework </a:t>
            </a:r>
            <a:r>
              <a:rPr lang="en-GB" dirty="0"/>
              <a:t>for investigating governance structures and stakeholder collaboration dynamics.</a:t>
            </a:r>
          </a:p>
          <a:p>
            <a:r>
              <a:rPr lang="en-GB" dirty="0"/>
              <a:t>Our analysis identified a </a:t>
            </a:r>
            <a:r>
              <a:rPr lang="en-GB" b="1" dirty="0"/>
              <a:t>‘partial mission’ </a:t>
            </a:r>
            <a:r>
              <a:rPr lang="en-GB" dirty="0"/>
              <a:t>in the scale and scope of the Circular Economy (CE) in Wales.</a:t>
            </a:r>
          </a:p>
          <a:p>
            <a:r>
              <a:rPr lang="en-GB" dirty="0"/>
              <a:t>This mission is nascent, </a:t>
            </a:r>
            <a:r>
              <a:rPr lang="en-GB" b="1" dirty="0"/>
              <a:t>lacking longer-term outcomes </a:t>
            </a:r>
            <a:r>
              <a:rPr lang="en-GB" dirty="0"/>
              <a:t>and evaluation, and relies on </a:t>
            </a:r>
            <a:r>
              <a:rPr lang="en-GB" b="1" dirty="0"/>
              <a:t>limited resources for experimentation and implementation</a:t>
            </a:r>
            <a:r>
              <a:rPr lang="en-GB" dirty="0"/>
              <a:t>.</a:t>
            </a:r>
          </a:p>
          <a:p>
            <a:r>
              <a:rPr lang="en-GB" dirty="0"/>
              <a:t>Actually- </a:t>
            </a:r>
            <a:r>
              <a:rPr lang="en-GB" b="1" u="sng" dirty="0"/>
              <a:t>most missions are likely ‘partial’</a:t>
            </a:r>
            <a:r>
              <a:rPr lang="en-GB" u="sng" dirty="0"/>
              <a:t> </a:t>
            </a:r>
            <a:r>
              <a:rPr lang="en-GB" dirty="0"/>
              <a:t>due to contextual, capability, and resource constraints.</a:t>
            </a:r>
          </a:p>
          <a:p>
            <a:r>
              <a:rPr lang="en-GB" dirty="0"/>
              <a:t>Understanding the </a:t>
            </a:r>
            <a:r>
              <a:rPr lang="en-GB" b="1" dirty="0"/>
              <a:t>progression from partial to full MIS </a:t>
            </a:r>
            <a:r>
              <a:rPr lang="en-GB" dirty="0"/>
              <a:t>is crucial.</a:t>
            </a:r>
          </a:p>
        </p:txBody>
      </p:sp>
    </p:spTree>
    <p:extLst>
      <p:ext uri="{BB962C8B-B14F-4D97-AF65-F5344CB8AC3E}">
        <p14:creationId xmlns:p14="http://schemas.microsoft.com/office/powerpoint/2010/main" val="4024754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ADD27-920B-5E44-7DEE-E33EFA53D5BB}"/>
              </a:ext>
            </a:extLst>
          </p:cNvPr>
          <p:cNvSpPr>
            <a:spLocks noGrp="1"/>
          </p:cNvSpPr>
          <p:nvPr>
            <p:ph type="title"/>
          </p:nvPr>
        </p:nvSpPr>
        <p:spPr/>
        <p:txBody>
          <a:bodyPr/>
          <a:lstStyle/>
          <a:p>
            <a:r>
              <a:rPr lang="en-GB" dirty="0"/>
              <a:t>Conclusions 2</a:t>
            </a:r>
          </a:p>
        </p:txBody>
      </p:sp>
      <p:sp>
        <p:nvSpPr>
          <p:cNvPr id="3" name="Content Placeholder 2">
            <a:extLst>
              <a:ext uri="{FF2B5EF4-FFF2-40B4-BE49-F238E27FC236}">
                <a16:creationId xmlns:a16="http://schemas.microsoft.com/office/drawing/2014/main" id="{B2F1627A-AB06-D776-0DA8-1885F4EC1247}"/>
              </a:ext>
            </a:extLst>
          </p:cNvPr>
          <p:cNvSpPr>
            <a:spLocks noGrp="1"/>
          </p:cNvSpPr>
          <p:nvPr>
            <p:ph idx="1"/>
          </p:nvPr>
        </p:nvSpPr>
        <p:spPr/>
        <p:txBody>
          <a:bodyPr>
            <a:normAutofit fontScale="92500" lnSpcReduction="10000"/>
          </a:bodyPr>
          <a:lstStyle/>
          <a:p>
            <a:r>
              <a:rPr lang="en-GB" dirty="0"/>
              <a:t>Grillitsch et al (2019) concluded that overall “…an embedded state is capable of creating and animating networks”- this is a work in progress in Wales. </a:t>
            </a:r>
          </a:p>
          <a:p>
            <a:r>
              <a:rPr lang="en-GB" dirty="0"/>
              <a:t>WFGA is too vague and all-encompassing to represent a mission in its own right, CEIC, CCEN and ICE are operational means to an end</a:t>
            </a:r>
          </a:p>
          <a:p>
            <a:pPr>
              <a:buFont typeface="Wingdings" panose="05000000000000000000" pitchFamily="2" charset="2"/>
              <a:buChar char="Ø"/>
            </a:pPr>
            <a:r>
              <a:rPr lang="en-GB" dirty="0"/>
              <a:t>in Wales an actual CE mission is at present missing, or at least in partial existence somewhere in the hinterland between these aspirational and operational mechanisms.</a:t>
            </a:r>
          </a:p>
          <a:p>
            <a:r>
              <a:rPr lang="en-GB" dirty="0"/>
              <a:t>Moving towards a more fully developed CE MIS also requires the alignment of other key policy strategies (innovation, manufacturing, economy)</a:t>
            </a:r>
          </a:p>
          <a:p>
            <a:pPr lvl="1"/>
            <a:r>
              <a:rPr lang="en-GB" dirty="0"/>
              <a:t>at present in Wales these employ broad mission terminology, in combination with micro level vignettes, but the two are typically not connected. </a:t>
            </a:r>
          </a:p>
        </p:txBody>
      </p:sp>
    </p:spTree>
    <p:extLst>
      <p:ext uri="{BB962C8B-B14F-4D97-AF65-F5344CB8AC3E}">
        <p14:creationId xmlns:p14="http://schemas.microsoft.com/office/powerpoint/2010/main" val="18601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Conceptual Framework</a:t>
            </a: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2623127" y="1289684"/>
            <a:ext cx="6255125" cy="5157297"/>
          </a:xfrm>
          <a:prstGeom prst="rect">
            <a:avLst/>
          </a:prstGeom>
          <a:noFill/>
        </p:spPr>
      </p:pic>
      <p:sp>
        <p:nvSpPr>
          <p:cNvPr id="3" name="TextBox 2">
            <a:extLst>
              <a:ext uri="{FF2B5EF4-FFF2-40B4-BE49-F238E27FC236}">
                <a16:creationId xmlns:a16="http://schemas.microsoft.com/office/drawing/2014/main" id="{365CBDFB-A723-ACF7-4BE8-2E69094F7A63}"/>
              </a:ext>
            </a:extLst>
          </p:cNvPr>
          <p:cNvSpPr txBox="1"/>
          <p:nvPr/>
        </p:nvSpPr>
        <p:spPr>
          <a:xfrm>
            <a:off x="8804664" y="4783099"/>
            <a:ext cx="1648591" cy="369332"/>
          </a:xfrm>
          <a:prstGeom prst="rect">
            <a:avLst/>
          </a:prstGeom>
          <a:noFill/>
          <a:ln w="22225">
            <a:solidFill>
              <a:schemeClr val="tx1"/>
            </a:solidFill>
            <a:prstDash val="sysDot"/>
          </a:ln>
        </p:spPr>
        <p:txBody>
          <a:bodyPr wrap="square" rtlCol="0">
            <a:spAutoFit/>
          </a:bodyPr>
          <a:lstStyle/>
          <a:p>
            <a:pPr algn="ctr"/>
            <a:r>
              <a:rPr lang="en-GB" dirty="0"/>
              <a:t>Partial?</a:t>
            </a:r>
          </a:p>
        </p:txBody>
      </p:sp>
      <p:sp>
        <p:nvSpPr>
          <p:cNvPr id="6" name="TextBox 5">
            <a:extLst>
              <a:ext uri="{FF2B5EF4-FFF2-40B4-BE49-F238E27FC236}">
                <a16:creationId xmlns:a16="http://schemas.microsoft.com/office/drawing/2014/main" id="{B3F53BDC-6463-7AE4-2B73-66144FEE3E5E}"/>
              </a:ext>
            </a:extLst>
          </p:cNvPr>
          <p:cNvSpPr txBox="1"/>
          <p:nvPr/>
        </p:nvSpPr>
        <p:spPr>
          <a:xfrm>
            <a:off x="9196055" y="5694036"/>
            <a:ext cx="1648591" cy="369332"/>
          </a:xfrm>
          <a:prstGeom prst="rect">
            <a:avLst/>
          </a:prstGeom>
          <a:noFill/>
          <a:ln w="22225">
            <a:solidFill>
              <a:schemeClr val="tx1"/>
            </a:solidFill>
            <a:prstDash val="sysDot"/>
          </a:ln>
        </p:spPr>
        <p:txBody>
          <a:bodyPr wrap="square" rtlCol="0">
            <a:spAutoFit/>
          </a:bodyPr>
          <a:lstStyle/>
          <a:p>
            <a:pPr algn="ctr"/>
            <a:r>
              <a:rPr lang="en-GB" dirty="0"/>
              <a:t>Uncertain?</a:t>
            </a:r>
          </a:p>
        </p:txBody>
      </p:sp>
    </p:spTree>
    <p:extLst>
      <p:ext uri="{BB962C8B-B14F-4D97-AF65-F5344CB8AC3E}">
        <p14:creationId xmlns:p14="http://schemas.microsoft.com/office/powerpoint/2010/main" val="3637113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F48C9-6043-30E6-B67F-12FD8DE0F3FD}"/>
              </a:ext>
            </a:extLst>
          </p:cNvPr>
          <p:cNvSpPr>
            <a:spLocks noGrp="1"/>
          </p:cNvSpPr>
          <p:nvPr>
            <p:ph type="title"/>
          </p:nvPr>
        </p:nvSpPr>
        <p:spPr/>
        <p:txBody>
          <a:bodyPr/>
          <a:lstStyle/>
          <a:p>
            <a:r>
              <a:rPr lang="en-GB" dirty="0"/>
              <a:t>And finally…</a:t>
            </a:r>
          </a:p>
        </p:txBody>
      </p:sp>
      <p:sp>
        <p:nvSpPr>
          <p:cNvPr id="3" name="Content Placeholder 2">
            <a:extLst>
              <a:ext uri="{FF2B5EF4-FFF2-40B4-BE49-F238E27FC236}">
                <a16:creationId xmlns:a16="http://schemas.microsoft.com/office/drawing/2014/main" id="{9F664165-3705-E0D9-95BE-C53FC908572C}"/>
              </a:ext>
            </a:extLst>
          </p:cNvPr>
          <p:cNvSpPr>
            <a:spLocks noGrp="1"/>
          </p:cNvSpPr>
          <p:nvPr>
            <p:ph idx="1"/>
          </p:nvPr>
        </p:nvSpPr>
        <p:spPr/>
        <p:txBody>
          <a:bodyPr/>
          <a:lstStyle/>
          <a:p>
            <a:r>
              <a:rPr lang="en-GB" b="1" dirty="0"/>
              <a:t>Resources</a:t>
            </a:r>
            <a:r>
              <a:rPr lang="en-GB" dirty="0"/>
              <a:t>: CEIC supported through Welsh Government / European funding (£3.7m over 3 years), while CCEN was much smaller in scope via UK Government’s Community Renewal Fund (£60k, 1 year pilot) and promoted by a single UA (Cardiff), ICE smaller still (Innovate UK, £10k, 6 months). </a:t>
            </a:r>
          </a:p>
          <a:p>
            <a:r>
              <a:rPr lang="en-GB" b="1" dirty="0"/>
              <a:t>WFGA</a:t>
            </a:r>
            <a:r>
              <a:rPr lang="en-GB" dirty="0"/>
              <a:t> also under-resourced, </a:t>
            </a:r>
            <a:r>
              <a:rPr lang="en-GB" b="1" dirty="0"/>
              <a:t>wider constraints </a:t>
            </a:r>
            <a:r>
              <a:rPr lang="en-GB" dirty="0"/>
              <a:t>too</a:t>
            </a:r>
          </a:p>
          <a:p>
            <a:r>
              <a:rPr lang="en-GB" b="1" dirty="0"/>
              <a:t>Single case</a:t>
            </a:r>
            <a:r>
              <a:rPr lang="en-GB" dirty="0"/>
              <a:t>, data from existing programmes / monitoring structures</a:t>
            </a:r>
          </a:p>
          <a:p>
            <a:r>
              <a:rPr lang="en-GB" b="1" dirty="0"/>
              <a:t>Further research</a:t>
            </a:r>
            <a:r>
              <a:rPr lang="en-GB" dirty="0"/>
              <a:t>, primary data, innovation biographies, functions, experimentation develop naturally over time, or further animation required?</a:t>
            </a:r>
          </a:p>
        </p:txBody>
      </p:sp>
    </p:spTree>
    <p:extLst>
      <p:ext uri="{BB962C8B-B14F-4D97-AF65-F5344CB8AC3E}">
        <p14:creationId xmlns:p14="http://schemas.microsoft.com/office/powerpoint/2010/main" val="2310495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78E9C-5C43-AA77-8C19-340C48BD4F03}"/>
              </a:ext>
            </a:extLst>
          </p:cNvPr>
          <p:cNvSpPr>
            <a:spLocks noGrp="1"/>
          </p:cNvSpPr>
          <p:nvPr>
            <p:ph type="title"/>
          </p:nvPr>
        </p:nvSpPr>
        <p:spPr/>
        <p:txBody>
          <a:bodyPr/>
          <a:lstStyle/>
          <a:p>
            <a:r>
              <a:rPr lang="en-GB" dirty="0"/>
              <a:t>Mission orientation, directionality and transformative innovation</a:t>
            </a:r>
          </a:p>
        </p:txBody>
      </p:sp>
      <p:sp>
        <p:nvSpPr>
          <p:cNvPr id="3" name="Content Placeholder 2">
            <a:extLst>
              <a:ext uri="{FF2B5EF4-FFF2-40B4-BE49-F238E27FC236}">
                <a16:creationId xmlns:a16="http://schemas.microsoft.com/office/drawing/2014/main" id="{E9236E7A-0247-01CC-CD50-354712F173B6}"/>
              </a:ext>
            </a:extLst>
          </p:cNvPr>
          <p:cNvSpPr>
            <a:spLocks noGrp="1"/>
          </p:cNvSpPr>
          <p:nvPr>
            <p:ph idx="1"/>
          </p:nvPr>
        </p:nvSpPr>
        <p:spPr>
          <a:xfrm>
            <a:off x="838200" y="1825624"/>
            <a:ext cx="10515600" cy="5032375"/>
          </a:xfrm>
        </p:spPr>
        <p:txBody>
          <a:bodyPr>
            <a:normAutofit/>
          </a:bodyPr>
          <a:lstStyle/>
          <a:p>
            <a:r>
              <a:rPr lang="en-GB" b="1" dirty="0"/>
              <a:t>Shared visions </a:t>
            </a:r>
            <a:r>
              <a:rPr lang="en-GB" dirty="0"/>
              <a:t>align sectors and social groups with common values and objectives (collective learning processes), supporting the innovation system's </a:t>
            </a:r>
            <a:r>
              <a:rPr lang="en-GB" b="1" dirty="0"/>
              <a:t>unified function </a:t>
            </a:r>
            <a:r>
              <a:rPr lang="en-GB" dirty="0"/>
              <a:t>(Raven et al., 2010; Weidenfeld et al, 2021).</a:t>
            </a:r>
          </a:p>
          <a:p>
            <a:r>
              <a:rPr lang="en-GB" b="1" dirty="0"/>
              <a:t>Directionality</a:t>
            </a:r>
            <a:r>
              <a:rPr lang="en-GB" dirty="0"/>
              <a:t> encourages developing incentives to address </a:t>
            </a:r>
            <a:r>
              <a:rPr lang="en-GB" b="1" dirty="0"/>
              <a:t>root causes</a:t>
            </a:r>
            <a:r>
              <a:rPr lang="en-GB" dirty="0"/>
              <a:t>, like innovation system barriers and circular economy capabilities (</a:t>
            </a:r>
            <a:r>
              <a:rPr lang="en-GB" dirty="0" err="1"/>
              <a:t>Hekkert</a:t>
            </a:r>
            <a:r>
              <a:rPr lang="en-GB" dirty="0"/>
              <a:t> et al, 2020).</a:t>
            </a:r>
          </a:p>
          <a:p>
            <a:r>
              <a:rPr lang="en-GB" dirty="0"/>
              <a:t>Directionality's complexity demands more </a:t>
            </a:r>
            <a:r>
              <a:rPr lang="en-GB" b="1" dirty="0"/>
              <a:t>nation-state involvement </a:t>
            </a:r>
            <a:r>
              <a:rPr lang="en-GB" dirty="0"/>
              <a:t>and enhanced </a:t>
            </a:r>
            <a:r>
              <a:rPr lang="en-GB" b="1" dirty="0"/>
              <a:t>policy capabilities</a:t>
            </a:r>
            <a:r>
              <a:rPr lang="en-GB" dirty="0"/>
              <a:t>, diverse instruments &amp; mechanisms, policy coordination and </a:t>
            </a:r>
            <a:r>
              <a:rPr lang="en-GB" b="1" dirty="0"/>
              <a:t>coherence, steering</a:t>
            </a:r>
            <a:r>
              <a:rPr lang="en-GB" dirty="0"/>
              <a:t>. Targets &amp; milestones (Rogge and Reichardt, 2016; Weidenfeld et al, 2021; </a:t>
            </a:r>
            <a:r>
              <a:rPr lang="en-GB" dirty="0" err="1"/>
              <a:t>Hekkert</a:t>
            </a:r>
            <a:r>
              <a:rPr lang="en-GB" dirty="0"/>
              <a:t> et al, 2020; (</a:t>
            </a:r>
            <a:r>
              <a:rPr lang="en-GB" dirty="0" err="1"/>
              <a:t>Schot</a:t>
            </a:r>
            <a:r>
              <a:rPr lang="en-GB" dirty="0"/>
              <a:t> and </a:t>
            </a:r>
            <a:r>
              <a:rPr lang="en-GB" dirty="0" err="1"/>
              <a:t>Steinmueller</a:t>
            </a:r>
            <a:r>
              <a:rPr lang="en-GB" dirty="0"/>
              <a:t> 2018; Wittmann et al, 2020).</a:t>
            </a:r>
          </a:p>
        </p:txBody>
      </p:sp>
    </p:spTree>
    <p:extLst>
      <p:ext uri="{BB962C8B-B14F-4D97-AF65-F5344CB8AC3E}">
        <p14:creationId xmlns:p14="http://schemas.microsoft.com/office/powerpoint/2010/main" val="2615733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5DEDE-FBBE-A2A1-4BE5-75A129413B08}"/>
              </a:ext>
            </a:extLst>
          </p:cNvPr>
          <p:cNvSpPr>
            <a:spLocks noGrp="1"/>
          </p:cNvSpPr>
          <p:nvPr>
            <p:ph type="title"/>
          </p:nvPr>
        </p:nvSpPr>
        <p:spPr/>
        <p:txBody>
          <a:bodyPr/>
          <a:lstStyle/>
          <a:p>
            <a:r>
              <a:rPr lang="en-GB" dirty="0"/>
              <a:t>Questions arising</a:t>
            </a:r>
          </a:p>
        </p:txBody>
      </p:sp>
      <p:sp>
        <p:nvSpPr>
          <p:cNvPr id="3" name="Content Placeholder 2">
            <a:extLst>
              <a:ext uri="{FF2B5EF4-FFF2-40B4-BE49-F238E27FC236}">
                <a16:creationId xmlns:a16="http://schemas.microsoft.com/office/drawing/2014/main" id="{8BCBBF4F-713C-AA37-5049-280EFA11F398}"/>
              </a:ext>
            </a:extLst>
          </p:cNvPr>
          <p:cNvSpPr>
            <a:spLocks noGrp="1"/>
          </p:cNvSpPr>
          <p:nvPr>
            <p:ph idx="1"/>
          </p:nvPr>
        </p:nvSpPr>
        <p:spPr/>
        <p:txBody>
          <a:bodyPr>
            <a:normAutofit lnSpcReduction="10000"/>
          </a:bodyPr>
          <a:lstStyle/>
          <a:p>
            <a:r>
              <a:rPr lang="en-GB" dirty="0"/>
              <a:t>How MIS come into existence shapes subsequent impact?</a:t>
            </a:r>
          </a:p>
          <a:p>
            <a:r>
              <a:rPr lang="en-GB" dirty="0"/>
              <a:t>Governance structures of Mission-oriented Innovation Systems (MIS) and diverse stakeholder collaboration dynamics at different scales?</a:t>
            </a:r>
          </a:p>
          <a:p>
            <a:pPr lvl="1"/>
            <a:r>
              <a:rPr lang="en-GB" dirty="0"/>
              <a:t>require more attention compared to technical aspects of CE.</a:t>
            </a:r>
          </a:p>
          <a:p>
            <a:r>
              <a:rPr lang="en-GB" dirty="0"/>
              <a:t>The long-term sustainability and resilience of MIS need to be considered.</a:t>
            </a:r>
          </a:p>
          <a:p>
            <a:r>
              <a:rPr lang="en-GB" dirty="0"/>
              <a:t>Ensuring that mission-driven initiatives achieve short-term goals while building enduring capabilities and fostering systemic change is crucial.</a:t>
            </a:r>
          </a:p>
          <a:p>
            <a:r>
              <a:rPr lang="en-GB" dirty="0"/>
              <a:t>Addressing the root causes of societal challenges is essential for the success of MIS initiatives.</a:t>
            </a:r>
          </a:p>
        </p:txBody>
      </p:sp>
    </p:spTree>
    <p:extLst>
      <p:ext uri="{BB962C8B-B14F-4D97-AF65-F5344CB8AC3E}">
        <p14:creationId xmlns:p14="http://schemas.microsoft.com/office/powerpoint/2010/main" val="3516243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7CCE5-CF77-482F-CB87-FE26743C035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E575864-E795-1104-C0B1-90F3C0960265}"/>
              </a:ext>
            </a:extLst>
          </p:cNvPr>
          <p:cNvSpPr>
            <a:spLocks noGrp="1"/>
          </p:cNvSpPr>
          <p:nvPr>
            <p:ph idx="1"/>
          </p:nvPr>
        </p:nvSpPr>
        <p:spPr/>
        <p:txBody>
          <a:bodyPr/>
          <a:lstStyle/>
          <a:p>
            <a:r>
              <a:rPr lang="en-GB" dirty="0" err="1"/>
              <a:t>Sotarauta</a:t>
            </a:r>
            <a:r>
              <a:rPr lang="en-GB" dirty="0"/>
              <a:t> (2009) discerns formal powers—enabling institution creation and resource allocation—from the two most significant agency-based sources of directionality, network power and interpretative power. Network power encompasses resource mobilization, information control, and trust building. Interpretative power involves reshaping meanings and articulating convincing future models and visions. Thus, influential actors within networks hold greater sway in promoting or impeding change. </a:t>
            </a:r>
          </a:p>
        </p:txBody>
      </p:sp>
    </p:spTree>
    <p:extLst>
      <p:ext uri="{BB962C8B-B14F-4D97-AF65-F5344CB8AC3E}">
        <p14:creationId xmlns:p14="http://schemas.microsoft.com/office/powerpoint/2010/main" val="693469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1AF01-8938-5470-6719-932840C7E8A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2970F80-FE5C-B822-A9F1-D2A8BCF8985B}"/>
              </a:ext>
            </a:extLst>
          </p:cNvPr>
          <p:cNvSpPr>
            <a:spLocks noGrp="1"/>
          </p:cNvSpPr>
          <p:nvPr>
            <p:ph idx="1"/>
          </p:nvPr>
        </p:nvSpPr>
        <p:spPr/>
        <p:txBody>
          <a:bodyPr>
            <a:normAutofit/>
          </a:bodyPr>
          <a:lstStyle/>
          <a:p>
            <a:r>
              <a:rPr lang="en-GB" dirty="0"/>
              <a:t>CEIC intervention set out to create institutional entrepreneurs within public service delivery</a:t>
            </a:r>
          </a:p>
          <a:p>
            <a:r>
              <a:rPr lang="en-GB" dirty="0"/>
              <a:t>disruption caused by the pandemic and its impact on the priorities and workloads of senior leaders affected the profile of CEIC public sector applicants; just under half of the applicants held roles with organisational decision-making responsibility.</a:t>
            </a:r>
          </a:p>
        </p:txBody>
      </p:sp>
    </p:spTree>
    <p:extLst>
      <p:ext uri="{BB962C8B-B14F-4D97-AF65-F5344CB8AC3E}">
        <p14:creationId xmlns:p14="http://schemas.microsoft.com/office/powerpoint/2010/main" val="3309065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ECFA2-1FA1-4BF8-A3BB-D5A44223A07F}"/>
              </a:ext>
            </a:extLst>
          </p:cNvPr>
          <p:cNvSpPr>
            <a:spLocks noGrp="1"/>
          </p:cNvSpPr>
          <p:nvPr>
            <p:ph type="title"/>
          </p:nvPr>
        </p:nvSpPr>
        <p:spPr>
          <a:xfrm>
            <a:off x="838200" y="365125"/>
            <a:ext cx="11099800" cy="1325563"/>
          </a:xfrm>
        </p:spPr>
        <p:txBody>
          <a:bodyPr/>
          <a:lstStyle/>
          <a:p>
            <a:r>
              <a:rPr lang="en-GB" dirty="0"/>
              <a:t>Context</a:t>
            </a:r>
          </a:p>
        </p:txBody>
      </p:sp>
      <p:sp>
        <p:nvSpPr>
          <p:cNvPr id="3" name="Content Placeholder 2">
            <a:extLst>
              <a:ext uri="{FF2B5EF4-FFF2-40B4-BE49-F238E27FC236}">
                <a16:creationId xmlns:a16="http://schemas.microsoft.com/office/drawing/2014/main" id="{D65233B9-2EDB-4D53-ADE8-86FD31DD1B43}"/>
              </a:ext>
            </a:extLst>
          </p:cNvPr>
          <p:cNvSpPr>
            <a:spLocks noGrp="1"/>
          </p:cNvSpPr>
          <p:nvPr>
            <p:ph idx="1"/>
          </p:nvPr>
        </p:nvSpPr>
        <p:spPr>
          <a:xfrm>
            <a:off x="838200" y="1465789"/>
            <a:ext cx="10886954" cy="4529898"/>
          </a:xfrm>
        </p:spPr>
        <p:txBody>
          <a:bodyPr>
            <a:noAutofit/>
          </a:bodyPr>
          <a:lstStyle/>
          <a:p>
            <a:pPr algn="just">
              <a:lnSpc>
                <a:spcPct val="100000"/>
              </a:lnSpc>
              <a:spcBef>
                <a:spcPts val="600"/>
              </a:spcBef>
              <a:buFont typeface="Wingdings" panose="05000000000000000000" pitchFamily="2" charset="2"/>
              <a:buChar char="Ø"/>
            </a:pPr>
            <a:r>
              <a:rPr lang="en-GB" sz="2400" b="0" i="0" u="none" strike="noStrike" dirty="0">
                <a:solidFill>
                  <a:srgbClr val="000000"/>
                </a:solidFill>
              </a:rPr>
              <a:t>The </a:t>
            </a:r>
            <a:r>
              <a:rPr lang="en-GB" sz="2400" b="1" i="0" u="none" strike="noStrike" dirty="0">
                <a:solidFill>
                  <a:srgbClr val="000000"/>
                </a:solidFill>
              </a:rPr>
              <a:t>Circular Economy </a:t>
            </a:r>
            <a:r>
              <a:rPr lang="en-GB" sz="2400" b="0" i="0" u="none" strike="noStrike" dirty="0">
                <a:solidFill>
                  <a:srgbClr val="000000"/>
                </a:solidFill>
              </a:rPr>
              <a:t>concept- development strategy and business model innovation that </a:t>
            </a:r>
            <a:r>
              <a:rPr lang="en-GB" sz="2400" b="1" i="0" u="none" strike="noStrike" dirty="0">
                <a:solidFill>
                  <a:srgbClr val="000000"/>
                </a:solidFill>
              </a:rPr>
              <a:t>enables economic growth</a:t>
            </a:r>
            <a:r>
              <a:rPr lang="en-GB" sz="2400" b="0" i="0" u="none" strike="noStrike" dirty="0">
                <a:solidFill>
                  <a:srgbClr val="000000"/>
                </a:solidFill>
              </a:rPr>
              <a:t> while optimizing consumption and resources (MacArthur </a:t>
            </a:r>
            <a:r>
              <a:rPr lang="en-GB" sz="2400" b="0" i="0" u="none" strike="noStrike" dirty="0">
                <a:solidFill>
                  <a:srgbClr val="000085"/>
                </a:solidFill>
              </a:rPr>
              <a:t>2013</a:t>
            </a:r>
            <a:r>
              <a:rPr lang="en-GB" sz="2400" b="0" i="0" u="none" strike="noStrike" dirty="0">
                <a:solidFill>
                  <a:srgbClr val="000000"/>
                </a:solidFill>
              </a:rPr>
              <a:t>). It is a </a:t>
            </a:r>
            <a:r>
              <a:rPr lang="en-GB" sz="2400" b="1" i="0" u="none" strike="noStrike" dirty="0">
                <a:solidFill>
                  <a:srgbClr val="000000"/>
                </a:solidFill>
              </a:rPr>
              <a:t>restorative and regenerative </a:t>
            </a:r>
            <a:r>
              <a:rPr lang="en-GB" sz="2400" b="0" i="0" u="none" strike="noStrike" dirty="0">
                <a:solidFill>
                  <a:srgbClr val="000000"/>
                </a:solidFill>
              </a:rPr>
              <a:t>process by design, aiming to keep products, components, and materials at their highest utility and value, which is hugely </a:t>
            </a:r>
            <a:r>
              <a:rPr lang="en-GB" sz="2400" b="1" i="0" u="none" strike="noStrike" dirty="0">
                <a:solidFill>
                  <a:srgbClr val="000000"/>
                </a:solidFill>
              </a:rPr>
              <a:t>different to the conventional linear – take, make, waste – economy </a:t>
            </a:r>
            <a:r>
              <a:rPr lang="en-GB" sz="2400" b="0" i="0" u="none" strike="noStrike" dirty="0">
                <a:solidFill>
                  <a:srgbClr val="000000"/>
                </a:solidFill>
              </a:rPr>
              <a:t>(MacArthur </a:t>
            </a:r>
            <a:r>
              <a:rPr lang="en-GB" sz="2400" b="0" i="0" u="none" strike="noStrike" dirty="0">
                <a:solidFill>
                  <a:srgbClr val="000085"/>
                </a:solidFill>
              </a:rPr>
              <a:t>2013</a:t>
            </a:r>
            <a:r>
              <a:rPr lang="en-GB" sz="2400" b="0" i="0" u="none" strike="noStrike" dirty="0">
                <a:solidFill>
                  <a:srgbClr val="000000"/>
                </a:solidFill>
              </a:rPr>
              <a:t>). Defined as:</a:t>
            </a:r>
          </a:p>
          <a:p>
            <a:pPr marL="457200" lvl="1" indent="0" algn="just">
              <a:lnSpc>
                <a:spcPct val="120000"/>
              </a:lnSpc>
              <a:spcBef>
                <a:spcPts val="600"/>
              </a:spcBef>
              <a:buFont typeface="+mj-lt"/>
              <a:buAutoNum type="arabicPeriod"/>
            </a:pPr>
            <a:r>
              <a:rPr lang="en-GB" sz="1800" b="0" i="0" u="none" strike="noStrike" dirty="0">
                <a:solidFill>
                  <a:srgbClr val="000000"/>
                </a:solidFill>
              </a:rPr>
              <a:t>Design out waste and pollution,</a:t>
            </a:r>
          </a:p>
          <a:p>
            <a:pPr marL="457200" lvl="1" indent="0" algn="just">
              <a:lnSpc>
                <a:spcPct val="120000"/>
              </a:lnSpc>
              <a:spcBef>
                <a:spcPts val="600"/>
              </a:spcBef>
              <a:buFont typeface="+mj-lt"/>
              <a:buAutoNum type="arabicPeriod"/>
            </a:pPr>
            <a:r>
              <a:rPr lang="en-GB" sz="1800" b="0" i="0" u="none" strike="noStrike" dirty="0">
                <a:solidFill>
                  <a:srgbClr val="000000"/>
                </a:solidFill>
              </a:rPr>
              <a:t>Keep products and materials in use </a:t>
            </a:r>
          </a:p>
          <a:p>
            <a:pPr marL="457200" lvl="1" indent="0" algn="just">
              <a:lnSpc>
                <a:spcPct val="120000"/>
              </a:lnSpc>
              <a:spcBef>
                <a:spcPts val="600"/>
              </a:spcBef>
              <a:buFont typeface="+mj-lt"/>
              <a:buAutoNum type="arabicPeriod"/>
            </a:pPr>
            <a:r>
              <a:rPr lang="en-GB" sz="1800" b="0" i="0" u="none" strike="noStrike" dirty="0">
                <a:solidFill>
                  <a:srgbClr val="000000"/>
                </a:solidFill>
              </a:rPr>
              <a:t>Regenerate natural system </a:t>
            </a:r>
            <a:r>
              <a:rPr lang="en-GB" sz="1800" dirty="0">
                <a:solidFill>
                  <a:srgbClr val="000000"/>
                </a:solidFill>
              </a:rPr>
              <a:t>(Ellen MacArthur Foundation </a:t>
            </a:r>
            <a:r>
              <a:rPr lang="en-GB" sz="1800" dirty="0">
                <a:solidFill>
                  <a:srgbClr val="000085"/>
                </a:solidFill>
              </a:rPr>
              <a:t>2022</a:t>
            </a:r>
            <a:r>
              <a:rPr lang="en-GB" sz="1800" dirty="0">
                <a:solidFill>
                  <a:srgbClr val="000000"/>
                </a:solidFill>
              </a:rPr>
              <a:t>).</a:t>
            </a:r>
            <a:endParaRPr lang="en-GB" sz="1800" dirty="0"/>
          </a:p>
          <a:p>
            <a:pPr algn="l"/>
            <a:endParaRPr lang="en-GB" sz="900" b="0" i="0" u="none" strike="noStrike" dirty="0">
              <a:solidFill>
                <a:srgbClr val="000000"/>
              </a:solidFill>
            </a:endParaRPr>
          </a:p>
          <a:p>
            <a:pPr>
              <a:lnSpc>
                <a:spcPct val="100000"/>
              </a:lnSpc>
              <a:buFont typeface="Wingdings" panose="05000000000000000000" pitchFamily="2" charset="2"/>
              <a:buChar char="Ø"/>
            </a:pPr>
            <a:r>
              <a:rPr lang="en-GB" sz="2400" b="0" i="0" u="none" strike="noStrike" dirty="0">
                <a:solidFill>
                  <a:srgbClr val="000000"/>
                </a:solidFill>
              </a:rPr>
              <a:t>CE policies are opportunities to inform emerging normative perspectives that see innovation and economic development policies as </a:t>
            </a:r>
            <a:r>
              <a:rPr lang="en-GB" sz="2400" b="1" i="0" u="none" strike="noStrike" dirty="0">
                <a:solidFill>
                  <a:srgbClr val="000000"/>
                </a:solidFill>
              </a:rPr>
              <a:t>instruments to support social change </a:t>
            </a:r>
            <a:r>
              <a:rPr lang="en-GB" sz="2400" b="0" i="0" u="none" strike="noStrike" dirty="0">
                <a:solidFill>
                  <a:srgbClr val="000000"/>
                </a:solidFill>
              </a:rPr>
              <a:t>and contribute to the public good (</a:t>
            </a:r>
            <a:r>
              <a:rPr lang="en-GB" sz="2400" b="0" i="0" u="none" strike="noStrike" dirty="0" err="1">
                <a:solidFill>
                  <a:srgbClr val="000000"/>
                </a:solidFill>
              </a:rPr>
              <a:t>Mazzucato</a:t>
            </a:r>
            <a:r>
              <a:rPr lang="en-GB" sz="2400" b="0" i="0" u="none" strike="noStrike" dirty="0">
                <a:solidFill>
                  <a:srgbClr val="000000"/>
                </a:solidFill>
              </a:rPr>
              <a:t>, 2013; Lazarevic et al., 2022). </a:t>
            </a:r>
          </a:p>
        </p:txBody>
      </p:sp>
    </p:spTree>
    <p:extLst>
      <p:ext uri="{BB962C8B-B14F-4D97-AF65-F5344CB8AC3E}">
        <p14:creationId xmlns:p14="http://schemas.microsoft.com/office/powerpoint/2010/main" val="11739906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65D0B-784C-1723-8951-5C55F278C28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07FD036-5AF9-8659-4CDC-43E8C49C05B1}"/>
              </a:ext>
            </a:extLst>
          </p:cNvPr>
          <p:cNvSpPr>
            <a:spLocks noGrp="1"/>
          </p:cNvSpPr>
          <p:nvPr>
            <p:ph idx="1"/>
          </p:nvPr>
        </p:nvSpPr>
        <p:spPr/>
        <p:txBody>
          <a:bodyPr/>
          <a:lstStyle/>
          <a:p>
            <a:r>
              <a:rPr lang="en-GB" dirty="0"/>
              <a:t>This section has reported evidence from CEIC, CENN and ICE; emerging themes highlight the complex interplay of actors, incentives, knowledge sharing, agency, and policy in driving CE initiatives. We discuss these themes further below.</a:t>
            </a:r>
          </a:p>
        </p:txBody>
      </p:sp>
    </p:spTree>
    <p:extLst>
      <p:ext uri="{BB962C8B-B14F-4D97-AF65-F5344CB8AC3E}">
        <p14:creationId xmlns:p14="http://schemas.microsoft.com/office/powerpoint/2010/main" val="1090888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p:txBody>
          <a:bodyPr>
            <a:normAutofit fontScale="92500" lnSpcReduction="10000"/>
          </a:bodyPr>
          <a:lstStyle/>
          <a:p>
            <a:r>
              <a:rPr lang="en-GB" dirty="0"/>
              <a:t>Investigates how </a:t>
            </a:r>
            <a:r>
              <a:rPr lang="en-GB" b="1" dirty="0"/>
              <a:t>top-down direction </a:t>
            </a:r>
            <a:r>
              <a:rPr lang="en-GB" dirty="0"/>
              <a:t>setting is specified and implemented within </a:t>
            </a:r>
            <a:r>
              <a:rPr lang="en-GB" b="1" dirty="0"/>
              <a:t>horizontal networks of practice</a:t>
            </a:r>
            <a:r>
              <a:rPr lang="en-GB" dirty="0"/>
              <a:t>.</a:t>
            </a:r>
          </a:p>
          <a:p>
            <a:r>
              <a:rPr lang="en-GB" dirty="0"/>
              <a:t>Emphasises the importance of this under-investigated area for </a:t>
            </a:r>
            <a:r>
              <a:rPr lang="en-GB" b="1" dirty="0"/>
              <a:t>achieving transformative outcomes</a:t>
            </a:r>
            <a:r>
              <a:rPr lang="en-GB" dirty="0"/>
              <a:t>.</a:t>
            </a:r>
          </a:p>
          <a:p>
            <a:r>
              <a:rPr lang="en-GB" dirty="0"/>
              <a:t>Explores how </a:t>
            </a:r>
            <a:r>
              <a:rPr lang="en-GB" b="1" dirty="0"/>
              <a:t>‘actionable directionality’ </a:t>
            </a:r>
            <a:r>
              <a:rPr lang="en-GB" dirty="0"/>
              <a:t>can influence progress.</a:t>
            </a:r>
          </a:p>
          <a:p>
            <a:r>
              <a:rPr lang="en-GB" dirty="0"/>
              <a:t>Introduces the concept of </a:t>
            </a:r>
            <a:r>
              <a:rPr lang="en-GB" b="1" dirty="0"/>
              <a:t>nascent or partial missions </a:t>
            </a:r>
            <a:r>
              <a:rPr lang="en-GB" dirty="0"/>
              <a:t>and discusses options for expanding them in scale and scope.</a:t>
            </a:r>
          </a:p>
          <a:p>
            <a:r>
              <a:rPr lang="en-GB" dirty="0"/>
              <a:t>Uses </a:t>
            </a:r>
            <a:r>
              <a:rPr lang="en-GB" b="1" dirty="0"/>
              <a:t>Wales as a case study</a:t>
            </a:r>
            <a:r>
              <a:rPr lang="en-GB" dirty="0"/>
              <a:t>, drawing on a unique dataset of Circular Economy (CE) related interventions, networks, and participants.</a:t>
            </a:r>
          </a:p>
          <a:p>
            <a:r>
              <a:rPr lang="en-GB" dirty="0"/>
              <a:t>Outlines </a:t>
            </a:r>
            <a:r>
              <a:rPr lang="en-GB" b="1" dirty="0"/>
              <a:t>implications for policy-making </a:t>
            </a:r>
            <a:r>
              <a:rPr lang="en-GB" dirty="0"/>
              <a:t>and proposes </a:t>
            </a:r>
            <a:r>
              <a:rPr lang="en-GB" b="1" dirty="0"/>
              <a:t>future research </a:t>
            </a:r>
            <a:r>
              <a:rPr lang="en-GB" dirty="0"/>
              <a:t>directions.</a:t>
            </a:r>
          </a:p>
        </p:txBody>
      </p:sp>
    </p:spTree>
    <p:extLst>
      <p:ext uri="{BB962C8B-B14F-4D97-AF65-F5344CB8AC3E}">
        <p14:creationId xmlns:p14="http://schemas.microsoft.com/office/powerpoint/2010/main" val="3518477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Mission-oriented Innovation Systems (MIS)</a:t>
            </a:r>
          </a:p>
        </p:txBody>
      </p:sp>
      <p:sp>
        <p:nvSpPr>
          <p:cNvPr id="3" name="Content Placeholder 2"/>
          <p:cNvSpPr>
            <a:spLocks noGrp="1"/>
          </p:cNvSpPr>
          <p:nvPr>
            <p:ph idx="1"/>
          </p:nvPr>
        </p:nvSpPr>
        <p:spPr/>
        <p:txBody>
          <a:bodyPr>
            <a:normAutofit fontScale="92500" lnSpcReduction="20000"/>
          </a:bodyPr>
          <a:lstStyle/>
          <a:p>
            <a:r>
              <a:rPr lang="en-GB" dirty="0"/>
              <a:t>Recent focus on tackling complex </a:t>
            </a:r>
            <a:r>
              <a:rPr lang="en-GB" b="1" dirty="0"/>
              <a:t>'wicked problems' </a:t>
            </a:r>
            <a:r>
              <a:rPr lang="en-GB" dirty="0"/>
              <a:t>has led to mission-oriented innovation policy (MIS).</a:t>
            </a:r>
          </a:p>
          <a:p>
            <a:r>
              <a:rPr lang="en-GB" dirty="0"/>
              <a:t>MIS involves coordinated networks aiming to solve </a:t>
            </a:r>
            <a:r>
              <a:rPr lang="en-GB" b="1" dirty="0"/>
              <a:t>societal and environmental challenges </a:t>
            </a:r>
            <a:r>
              <a:rPr lang="en-GB" dirty="0"/>
              <a:t>through innovation.</a:t>
            </a:r>
          </a:p>
          <a:p>
            <a:pPr lvl="1"/>
            <a:r>
              <a:rPr lang="en-GB" dirty="0"/>
              <a:t>Collaboration among governments, industries, academia, and civil society is key to MIS.</a:t>
            </a:r>
          </a:p>
          <a:p>
            <a:r>
              <a:rPr lang="en-GB" dirty="0"/>
              <a:t>Unlike regional innovation systems (RIS), MIS target new solutions for </a:t>
            </a:r>
            <a:r>
              <a:rPr lang="en-GB" b="1" dirty="0"/>
              <a:t>transformative innovation </a:t>
            </a:r>
            <a:r>
              <a:rPr lang="en-GB" dirty="0"/>
              <a:t>(root cause not symptoms).</a:t>
            </a:r>
          </a:p>
          <a:p>
            <a:r>
              <a:rPr lang="en-GB" dirty="0"/>
              <a:t>MIS insights help understand the impact of innovation </a:t>
            </a:r>
            <a:r>
              <a:rPr lang="en-GB" b="1" dirty="0"/>
              <a:t>'directionality</a:t>
            </a:r>
            <a:r>
              <a:rPr lang="en-GB" dirty="0"/>
              <a:t>' on transition pace (</a:t>
            </a:r>
            <a:r>
              <a:rPr lang="en-GB" b="1" dirty="0"/>
              <a:t>role of nation state</a:t>
            </a:r>
            <a:r>
              <a:rPr lang="en-GB" dirty="0"/>
              <a:t>).</a:t>
            </a:r>
          </a:p>
          <a:p>
            <a:r>
              <a:rPr lang="en-GB" dirty="0"/>
              <a:t>Using the MIS framework for the Circular Economy (CE) in Wales reveals </a:t>
            </a:r>
            <a:r>
              <a:rPr lang="en-GB" b="1" dirty="0"/>
              <a:t>processes, constraints, and future actions</a:t>
            </a:r>
            <a:r>
              <a:rPr lang="en-GB" dirty="0"/>
              <a:t>, applicable to other contexts.</a:t>
            </a:r>
          </a:p>
        </p:txBody>
      </p:sp>
    </p:spTree>
    <p:extLst>
      <p:ext uri="{BB962C8B-B14F-4D97-AF65-F5344CB8AC3E}">
        <p14:creationId xmlns:p14="http://schemas.microsoft.com/office/powerpoint/2010/main" val="3914470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Conceptual Framework</a:t>
            </a: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2623127" y="1289684"/>
            <a:ext cx="6255125" cy="5157297"/>
          </a:xfrm>
          <a:prstGeom prst="rect">
            <a:avLst/>
          </a:prstGeom>
          <a:noFill/>
        </p:spPr>
      </p:pic>
    </p:spTree>
    <p:extLst>
      <p:ext uri="{BB962C8B-B14F-4D97-AF65-F5344CB8AC3E}">
        <p14:creationId xmlns:p14="http://schemas.microsoft.com/office/powerpoint/2010/main" val="2735759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22764" y="452582"/>
            <a:ext cx="7629236" cy="4812146"/>
          </a:xfrm>
          <a:prstGeom prst="rect">
            <a:avLst/>
          </a:prstGeom>
          <a:noFill/>
        </p:spPr>
      </p:pic>
      <p:sp>
        <p:nvSpPr>
          <p:cNvPr id="8" name="Rectangle 7"/>
          <p:cNvSpPr/>
          <p:nvPr/>
        </p:nvSpPr>
        <p:spPr>
          <a:xfrm>
            <a:off x="2484582" y="5747480"/>
            <a:ext cx="6096000" cy="461665"/>
          </a:xfrm>
          <a:prstGeom prst="rect">
            <a:avLst/>
          </a:prstGeom>
        </p:spPr>
        <p:txBody>
          <a:bodyPr>
            <a:spAutoFit/>
          </a:bodyPr>
          <a:lstStyle/>
          <a:p>
            <a:r>
              <a:rPr lang="en-GB" sz="1200" dirty="0"/>
              <a:t>Nb. Waste and Resources Action Programme (WRAP); Wales Innovates action plan; Wales Manufacturing Action Plan (WMAP)</a:t>
            </a:r>
          </a:p>
        </p:txBody>
      </p:sp>
      <p:sp>
        <p:nvSpPr>
          <p:cNvPr id="10" name="Rectangle 9"/>
          <p:cNvSpPr/>
          <p:nvPr/>
        </p:nvSpPr>
        <p:spPr>
          <a:xfrm>
            <a:off x="0" y="26540"/>
            <a:ext cx="5028749" cy="400110"/>
          </a:xfrm>
          <a:prstGeom prst="rect">
            <a:avLst/>
          </a:prstGeom>
        </p:spPr>
        <p:txBody>
          <a:bodyPr wrap="none">
            <a:spAutoFit/>
          </a:bodyPr>
          <a:lstStyle/>
          <a:p>
            <a:r>
              <a:rPr lang="en-GB" sz="2000" dirty="0"/>
              <a:t>Schematic of CE related interventions in Wales</a:t>
            </a:r>
          </a:p>
        </p:txBody>
      </p:sp>
      <p:sp>
        <p:nvSpPr>
          <p:cNvPr id="2" name="Oval 1">
            <a:extLst>
              <a:ext uri="{FF2B5EF4-FFF2-40B4-BE49-F238E27FC236}">
                <a16:creationId xmlns:a16="http://schemas.microsoft.com/office/drawing/2014/main" id="{29DC7E39-3696-309B-D0C2-135053FC19D2}"/>
              </a:ext>
            </a:extLst>
          </p:cNvPr>
          <p:cNvSpPr/>
          <p:nvPr/>
        </p:nvSpPr>
        <p:spPr>
          <a:xfrm>
            <a:off x="4374573" y="2483427"/>
            <a:ext cx="2940627" cy="56110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DDEACE01-6E75-8996-DE83-A220E94F7952}"/>
              </a:ext>
            </a:extLst>
          </p:cNvPr>
          <p:cNvPicPr>
            <a:picLocks noChangeAspect="1"/>
          </p:cNvPicPr>
          <p:nvPr/>
        </p:nvPicPr>
        <p:blipFill>
          <a:blip r:embed="rId4"/>
          <a:stretch>
            <a:fillRect/>
          </a:stretch>
        </p:blipFill>
        <p:spPr>
          <a:xfrm>
            <a:off x="2176319" y="4223117"/>
            <a:ext cx="1522846" cy="573074"/>
          </a:xfrm>
          <a:prstGeom prst="rect">
            <a:avLst/>
          </a:prstGeom>
        </p:spPr>
      </p:pic>
      <p:pic>
        <p:nvPicPr>
          <p:cNvPr id="4" name="Picture 3">
            <a:extLst>
              <a:ext uri="{FF2B5EF4-FFF2-40B4-BE49-F238E27FC236}">
                <a16:creationId xmlns:a16="http://schemas.microsoft.com/office/drawing/2014/main" id="{D27DF5D0-4478-1E90-A59A-43DBBFE17EC2}"/>
              </a:ext>
            </a:extLst>
          </p:cNvPr>
          <p:cNvPicPr>
            <a:picLocks noChangeAspect="1"/>
          </p:cNvPicPr>
          <p:nvPr/>
        </p:nvPicPr>
        <p:blipFill>
          <a:blip r:embed="rId4"/>
          <a:stretch>
            <a:fillRect/>
          </a:stretch>
        </p:blipFill>
        <p:spPr>
          <a:xfrm>
            <a:off x="7981374" y="4219652"/>
            <a:ext cx="1522846" cy="573074"/>
          </a:xfrm>
          <a:prstGeom prst="rect">
            <a:avLst/>
          </a:prstGeom>
        </p:spPr>
      </p:pic>
    </p:spTree>
    <p:extLst>
      <p:ext uri="{BB962C8B-B14F-4D97-AF65-F5344CB8AC3E}">
        <p14:creationId xmlns:p14="http://schemas.microsoft.com/office/powerpoint/2010/main" val="4124504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71F80-C9A2-457C-15E1-D30D2EDE42A7}"/>
              </a:ext>
            </a:extLst>
          </p:cNvPr>
          <p:cNvSpPr>
            <a:spLocks noGrp="1"/>
          </p:cNvSpPr>
          <p:nvPr>
            <p:ph type="title"/>
          </p:nvPr>
        </p:nvSpPr>
        <p:spPr/>
        <p:txBody>
          <a:bodyPr/>
          <a:lstStyle/>
          <a:p>
            <a:r>
              <a:rPr lang="en-GB" dirty="0"/>
              <a:t>Key Points</a:t>
            </a:r>
          </a:p>
        </p:txBody>
      </p:sp>
      <p:sp>
        <p:nvSpPr>
          <p:cNvPr id="3" name="Content Placeholder 2">
            <a:extLst>
              <a:ext uri="{FF2B5EF4-FFF2-40B4-BE49-F238E27FC236}">
                <a16:creationId xmlns:a16="http://schemas.microsoft.com/office/drawing/2014/main" id="{82E594C4-5A6C-B2B0-7427-C6F4F0392ECD}"/>
              </a:ext>
            </a:extLst>
          </p:cNvPr>
          <p:cNvSpPr>
            <a:spLocks noGrp="1"/>
          </p:cNvSpPr>
          <p:nvPr>
            <p:ph idx="1"/>
          </p:nvPr>
        </p:nvSpPr>
        <p:spPr>
          <a:xfrm>
            <a:off x="838200" y="1825625"/>
            <a:ext cx="10515600" cy="4667250"/>
          </a:xfrm>
        </p:spPr>
        <p:txBody>
          <a:bodyPr>
            <a:normAutofit fontScale="92500" lnSpcReduction="10000"/>
          </a:bodyPr>
          <a:lstStyle/>
          <a:p>
            <a:r>
              <a:rPr lang="en-GB" sz="2400" dirty="0"/>
              <a:t>CEIC intervention set out to create </a:t>
            </a:r>
            <a:r>
              <a:rPr lang="en-GB" sz="2400" b="1" dirty="0"/>
              <a:t>institutional entrepreneurs </a:t>
            </a:r>
            <a:r>
              <a:rPr lang="en-GB" sz="2400" dirty="0"/>
              <a:t>within public service delivery</a:t>
            </a:r>
          </a:p>
          <a:p>
            <a:r>
              <a:rPr lang="en-GB" sz="2400" dirty="0"/>
              <a:t>Challenge groups – </a:t>
            </a:r>
            <a:r>
              <a:rPr lang="en-GB" sz="2400" b="1" dirty="0"/>
              <a:t>Communities of Practice </a:t>
            </a:r>
            <a:r>
              <a:rPr lang="en-GB" sz="2400" dirty="0"/>
              <a:t>(CoP)</a:t>
            </a:r>
          </a:p>
          <a:p>
            <a:pPr lvl="1"/>
            <a:r>
              <a:rPr lang="en-GB" sz="2000" i="1" dirty="0"/>
              <a:t>“…being part of a community of practice, we understand each other’s goals… that other people are doing very similar things to each other, but that we’ve been perhaps working in silos – it's good to cross-pollinate and learn from what other people are doing and how we can work together to achieve benefits for generations to come” </a:t>
            </a:r>
            <a:r>
              <a:rPr lang="en-GB" sz="2000" dirty="0"/>
              <a:t>(CEIC participant).</a:t>
            </a:r>
          </a:p>
          <a:p>
            <a:r>
              <a:rPr lang="en-GB" sz="2400" b="1" dirty="0"/>
              <a:t>Pandemic disruption</a:t>
            </a:r>
            <a:r>
              <a:rPr lang="en-GB" sz="2400" dirty="0"/>
              <a:t>, impact on workloads of senior leaders affected the profile of CEIC public sector applicants; just under half held roles with o</a:t>
            </a:r>
            <a:r>
              <a:rPr lang="en-GB" sz="2400" b="1" dirty="0"/>
              <a:t>rganisational decision-making responsibility</a:t>
            </a:r>
            <a:r>
              <a:rPr lang="en-GB" sz="2400" dirty="0"/>
              <a:t>.</a:t>
            </a:r>
          </a:p>
          <a:p>
            <a:r>
              <a:rPr lang="en-GB" sz="2400" dirty="0"/>
              <a:t>CCEN funding conditions resulted in a very short recruitment process, </a:t>
            </a:r>
            <a:r>
              <a:rPr lang="en-GB" sz="2400" b="1" dirty="0"/>
              <a:t>limiting</a:t>
            </a:r>
            <a:r>
              <a:rPr lang="en-GB" sz="2400" dirty="0"/>
              <a:t> the extent to which the network could be promoted to potential </a:t>
            </a:r>
            <a:r>
              <a:rPr lang="en-GB" sz="2400" b="1" dirty="0"/>
              <a:t>institutional entrepreneurs</a:t>
            </a:r>
            <a:r>
              <a:rPr lang="en-GB" sz="2400" dirty="0"/>
              <a:t>. </a:t>
            </a:r>
          </a:p>
          <a:p>
            <a:r>
              <a:rPr lang="en-GB" sz="2400" dirty="0"/>
              <a:t>Public sector participants reported a perceived </a:t>
            </a:r>
            <a:r>
              <a:rPr lang="en-GB" sz="2400" b="1" dirty="0"/>
              <a:t>lack of agency </a:t>
            </a:r>
            <a:r>
              <a:rPr lang="en-GB" sz="2400" dirty="0"/>
              <a:t>and difficulty in attaining senior buy-in, suggesting a limited legitimacy and capacity to mobilise necessary resources.  </a:t>
            </a:r>
          </a:p>
        </p:txBody>
      </p:sp>
    </p:spTree>
    <p:extLst>
      <p:ext uri="{BB962C8B-B14F-4D97-AF65-F5344CB8AC3E}">
        <p14:creationId xmlns:p14="http://schemas.microsoft.com/office/powerpoint/2010/main" val="1952340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36F63-FD68-0623-F9DD-5EBC3FA2F8E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428B046-53D8-F80B-2888-B9538DAA37D1}"/>
              </a:ext>
            </a:extLst>
          </p:cNvPr>
          <p:cNvSpPr>
            <a:spLocks noGrp="1"/>
          </p:cNvSpPr>
          <p:nvPr>
            <p:ph idx="1"/>
          </p:nvPr>
        </p:nvSpPr>
        <p:spPr/>
        <p:txBody>
          <a:bodyPr>
            <a:normAutofit fontScale="92500" lnSpcReduction="10000"/>
          </a:bodyPr>
          <a:lstStyle/>
          <a:p>
            <a:r>
              <a:rPr lang="en-GB" b="1" dirty="0"/>
              <a:t>70%</a:t>
            </a:r>
            <a:r>
              <a:rPr lang="en-GB" dirty="0"/>
              <a:t> of CEIC participants intended to </a:t>
            </a:r>
            <a:r>
              <a:rPr lang="en-GB" b="1" dirty="0"/>
              <a:t>continue working </a:t>
            </a:r>
            <a:r>
              <a:rPr lang="en-GB" dirty="0"/>
              <a:t>with their CoP, 90% felt they would be more likely to engage in </a:t>
            </a:r>
            <a:r>
              <a:rPr lang="en-GB" b="1" dirty="0"/>
              <a:t>open innovation </a:t>
            </a:r>
          </a:p>
          <a:p>
            <a:r>
              <a:rPr lang="en-GB" b="1" dirty="0"/>
              <a:t>Directionality</a:t>
            </a:r>
            <a:r>
              <a:rPr lang="en-GB" dirty="0"/>
              <a:t> more via interpretative power (</a:t>
            </a:r>
            <a:r>
              <a:rPr lang="en-GB" b="1" dirty="0"/>
              <a:t>visions</a:t>
            </a:r>
            <a:r>
              <a:rPr lang="en-GB" dirty="0"/>
              <a:t> &amp; future models) rather than network mechanisms (</a:t>
            </a:r>
            <a:r>
              <a:rPr lang="en-GB" b="1" dirty="0"/>
              <a:t>limited resource control </a:t>
            </a:r>
            <a:r>
              <a:rPr lang="en-GB" dirty="0"/>
              <a:t>via horizontal linkages). </a:t>
            </a:r>
          </a:p>
          <a:p>
            <a:r>
              <a:rPr lang="en-GB" b="1" dirty="0"/>
              <a:t>Moving from direction setting </a:t>
            </a:r>
            <a:r>
              <a:rPr lang="en-GB" dirty="0"/>
              <a:t>to fully implemented experimentation and ultimately policy learning and coordination challenging. </a:t>
            </a:r>
          </a:p>
          <a:p>
            <a:pPr lvl="1"/>
            <a:r>
              <a:rPr lang="en-GB" dirty="0"/>
              <a:t>funding participants to experiment was </a:t>
            </a:r>
            <a:r>
              <a:rPr lang="en-GB" b="1" dirty="0"/>
              <a:t>beyond the scope of the programmes</a:t>
            </a:r>
            <a:r>
              <a:rPr lang="en-GB" dirty="0"/>
              <a:t>; rather, it helped them to build a case for future investment</a:t>
            </a:r>
          </a:p>
          <a:p>
            <a:r>
              <a:rPr lang="en-GB" dirty="0"/>
              <a:t>Echoing CCEN, ICE reported the </a:t>
            </a:r>
            <a:r>
              <a:rPr lang="en-GB" b="1" dirty="0"/>
              <a:t>compartmentalisation of CE knowledge </a:t>
            </a:r>
            <a:r>
              <a:rPr lang="en-GB" dirty="0"/>
              <a:t>within sectoral silos, </a:t>
            </a:r>
            <a:r>
              <a:rPr lang="en-GB" b="1" dirty="0"/>
              <a:t>disconnection of public &amp; private sector networks</a:t>
            </a:r>
            <a:r>
              <a:rPr lang="en-GB" dirty="0"/>
              <a:t>, inhibiting horizontal CE learning and innovation. </a:t>
            </a:r>
          </a:p>
          <a:p>
            <a:endParaRPr lang="en-GB" dirty="0"/>
          </a:p>
        </p:txBody>
      </p:sp>
    </p:spTree>
    <p:extLst>
      <p:ext uri="{BB962C8B-B14F-4D97-AF65-F5344CB8AC3E}">
        <p14:creationId xmlns:p14="http://schemas.microsoft.com/office/powerpoint/2010/main" val="2117246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Responses to ‘What does the circular economy mean to your organisation’ </a:t>
            </a:r>
          </a:p>
        </p:txBody>
      </p:sp>
      <p:pic>
        <p:nvPicPr>
          <p:cNvPr id="14" name="Picture 13"/>
          <p:cNvPicPr>
            <a:picLocks noChangeAspect="1"/>
          </p:cNvPicPr>
          <p:nvPr/>
        </p:nvPicPr>
        <p:blipFill>
          <a:blip r:embed="rId3"/>
          <a:stretch>
            <a:fillRect/>
          </a:stretch>
        </p:blipFill>
        <p:spPr>
          <a:xfrm>
            <a:off x="1509820" y="1741416"/>
            <a:ext cx="3955854" cy="3955854"/>
          </a:xfrm>
          <a:prstGeom prst="rect">
            <a:avLst/>
          </a:prstGeom>
        </p:spPr>
      </p:pic>
      <p:pic>
        <p:nvPicPr>
          <p:cNvPr id="15" name="Picture 14"/>
          <p:cNvPicPr>
            <a:picLocks noChangeAspect="1"/>
          </p:cNvPicPr>
          <p:nvPr/>
        </p:nvPicPr>
        <p:blipFill>
          <a:blip r:embed="rId4"/>
          <a:stretch>
            <a:fillRect/>
          </a:stretch>
        </p:blipFill>
        <p:spPr>
          <a:xfrm>
            <a:off x="6879262" y="1747513"/>
            <a:ext cx="3952805" cy="3952805"/>
          </a:xfrm>
          <a:prstGeom prst="rect">
            <a:avLst/>
          </a:prstGeom>
        </p:spPr>
      </p:pic>
      <p:sp>
        <p:nvSpPr>
          <p:cNvPr id="16" name="Rectangle 15"/>
          <p:cNvSpPr/>
          <p:nvPr/>
        </p:nvSpPr>
        <p:spPr>
          <a:xfrm>
            <a:off x="1509820" y="5757143"/>
            <a:ext cx="9439201" cy="646331"/>
          </a:xfrm>
          <a:prstGeom prst="rect">
            <a:avLst/>
          </a:prstGeom>
        </p:spPr>
        <p:txBody>
          <a:bodyPr wrap="square">
            <a:spAutoFit/>
          </a:bodyPr>
          <a:lstStyle/>
          <a:p>
            <a:r>
              <a:rPr lang="en-GB" dirty="0"/>
              <a:t>(a) the Cardiff Capital Region cohorts on CEIC and (b) CCEN participants.  </a:t>
            </a:r>
          </a:p>
          <a:p>
            <a:r>
              <a:rPr lang="en-GB" dirty="0"/>
              <a:t>Macro-level visions are in dark text, whilst micro-level mechanisms are in white.</a:t>
            </a:r>
          </a:p>
        </p:txBody>
      </p:sp>
    </p:spTree>
    <p:extLst>
      <p:ext uri="{BB962C8B-B14F-4D97-AF65-F5344CB8AC3E}">
        <p14:creationId xmlns:p14="http://schemas.microsoft.com/office/powerpoint/2010/main" val="30081601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1d313349-219f-45a8-805f-58f768b8dea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89BB07CB00AC6498D3D7CE209B6CC23" ma:contentTypeVersion="18" ma:contentTypeDescription="Create a new document." ma:contentTypeScope="" ma:versionID="dc12b8ed3056d884b22c5cae33a4f7c8">
  <xsd:schema xmlns:xsd="http://www.w3.org/2001/XMLSchema" xmlns:xs="http://www.w3.org/2001/XMLSchema" xmlns:p="http://schemas.microsoft.com/office/2006/metadata/properties" xmlns:ns3="1d313349-219f-45a8-805f-58f768b8dea7" xmlns:ns4="d55cdd09-8fe1-49c2-9b01-1431e0da0719" targetNamespace="http://schemas.microsoft.com/office/2006/metadata/properties" ma:root="true" ma:fieldsID="dc768aecd0961fe48876245496c1ba0b" ns3:_="" ns4:_="">
    <xsd:import namespace="1d313349-219f-45a8-805f-58f768b8dea7"/>
    <xsd:import namespace="d55cdd09-8fe1-49c2-9b01-1431e0da071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313349-219f-45a8-805f-58f768b8de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55cdd09-8fe1-49c2-9b01-1431e0da0719"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7BBD4E-9FA8-42C0-97B9-4764EF37EFC5}">
  <ds:schemaRefs>
    <ds:schemaRef ds:uri="http://schemas.microsoft.com/office/2006/metadata/properties"/>
    <ds:schemaRef ds:uri="http://purl.org/dc/dcmitype/"/>
    <ds:schemaRef ds:uri="http://schemas.microsoft.com/office/infopath/2007/PartnerControls"/>
    <ds:schemaRef ds:uri="d55cdd09-8fe1-49c2-9b01-1431e0da0719"/>
    <ds:schemaRef ds:uri="http://purl.org/dc/terms/"/>
    <ds:schemaRef ds:uri="http://www.w3.org/XML/1998/namespace"/>
    <ds:schemaRef ds:uri="http://schemas.microsoft.com/office/2006/documentManagement/types"/>
    <ds:schemaRef ds:uri="1d313349-219f-45a8-805f-58f768b8dea7"/>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BC8E7D09-845B-484D-AFBA-33B58AA0823D}">
  <ds:schemaRefs>
    <ds:schemaRef ds:uri="http://schemas.microsoft.com/sharepoint/v3/contenttype/forms"/>
  </ds:schemaRefs>
</ds:datastoreItem>
</file>

<file path=customXml/itemProps3.xml><?xml version="1.0" encoding="utf-8"?>
<ds:datastoreItem xmlns:ds="http://schemas.openxmlformats.org/officeDocument/2006/customXml" ds:itemID="{9F2DCB3E-E29B-4CA2-B26D-CD88CE3DAA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313349-219f-45a8-805f-58f768b8dea7"/>
    <ds:schemaRef ds:uri="d55cdd09-8fe1-49c2-9b01-1431e0da07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1037</TotalTime>
  <Words>2310</Words>
  <Application>Microsoft Office PowerPoint</Application>
  <PresentationFormat>Widescreen</PresentationFormat>
  <Paragraphs>139</Paragraphs>
  <Slides>20</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Gill Sans MT</vt:lpstr>
      <vt:lpstr>Wingdings</vt:lpstr>
      <vt:lpstr>Office Theme</vt:lpstr>
      <vt:lpstr>Missing missions, partial missions? Translating circular economy directionality into place-based transformative action.</vt:lpstr>
      <vt:lpstr>Context</vt:lpstr>
      <vt:lpstr>Outline</vt:lpstr>
      <vt:lpstr>Mission-oriented Innovation Systems (MIS)</vt:lpstr>
      <vt:lpstr>Conceptual Framework</vt:lpstr>
      <vt:lpstr>PowerPoint Presentation</vt:lpstr>
      <vt:lpstr>Key Points</vt:lpstr>
      <vt:lpstr>PowerPoint Presentation</vt:lpstr>
      <vt:lpstr>Responses to ‘What does the circular economy mean to your organisation’ </vt:lpstr>
      <vt:lpstr>What did we do?</vt:lpstr>
      <vt:lpstr>Contribution…</vt:lpstr>
      <vt:lpstr>Conclusions 1</vt:lpstr>
      <vt:lpstr>Conclusions 2</vt:lpstr>
      <vt:lpstr>Conceptual Framework</vt:lpstr>
      <vt:lpstr>And finally…</vt:lpstr>
      <vt:lpstr>Mission orientation, directionality and transformative innovation</vt:lpstr>
      <vt:lpstr>Questions arising</vt:lpstr>
      <vt:lpstr>PowerPoint Presentation</vt:lpstr>
      <vt:lpstr>PowerPoint Presentation</vt:lpstr>
      <vt:lpstr>PowerPoint Presentation</vt:lpstr>
    </vt:vector>
  </TitlesOfParts>
  <Company>Cardiff Met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Clifton, Nick</dc:creator>
  <cp:lastModifiedBy>Clifton, Nick</cp:lastModifiedBy>
  <cp:revision>14</cp:revision>
  <cp:lastPrinted>2024-05-20T21:19:20Z</cp:lastPrinted>
  <dcterms:created xsi:type="dcterms:W3CDTF">2024-05-17T09:55:56Z</dcterms:created>
  <dcterms:modified xsi:type="dcterms:W3CDTF">2024-05-20T22:47:31Z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0x010100B89BB07CB00AC6498D3D7CE209B6CC23</vt:lpwstr>
  </property>
</Properties>
</file>