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ink/ink1.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83" r:id="rId3"/>
    <p:sldId id="285" r:id="rId4"/>
    <p:sldId id="284" r:id="rId5"/>
    <p:sldId id="296" r:id="rId6"/>
    <p:sldId id="294" r:id="rId7"/>
    <p:sldId id="288" r:id="rId8"/>
    <p:sldId id="289" r:id="rId9"/>
    <p:sldId id="298" r:id="rId10"/>
    <p:sldId id="290" r:id="rId11"/>
    <p:sldId id="291" r:id="rId12"/>
    <p:sldId id="292" r:id="rId13"/>
    <p:sldId id="293" r:id="rId14"/>
    <p:sldId id="29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615A29-DC91-49C1-BD5F-5C612132FAB5}" v="4" dt="2024-05-21T08:32:30.8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8"/>
    <p:restoredTop sz="94577"/>
  </p:normalViewPr>
  <p:slideViewPr>
    <p:cSldViewPr snapToGrid="0">
      <p:cViewPr varScale="1">
        <p:scale>
          <a:sx n="110" d="100"/>
          <a:sy n="110" d="100"/>
        </p:scale>
        <p:origin x="6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ckrill, Antje" userId="4e2be058-a72a-4748-882d-c70c04e177aa" providerId="ADAL" clId="{E4615A29-DC91-49C1-BD5F-5C612132FAB5}"/>
    <pc:docChg chg="custSel modSld">
      <pc:chgData name="Cockrill, Antje" userId="4e2be058-a72a-4748-882d-c70c04e177aa" providerId="ADAL" clId="{E4615A29-DC91-49C1-BD5F-5C612132FAB5}" dt="2024-05-21T08:36:05.394" v="748" actId="20577"/>
      <pc:docMkLst>
        <pc:docMk/>
      </pc:docMkLst>
      <pc:sldChg chg="modSp mod">
        <pc:chgData name="Cockrill, Antje" userId="4e2be058-a72a-4748-882d-c70c04e177aa" providerId="ADAL" clId="{E4615A29-DC91-49C1-BD5F-5C612132FAB5}" dt="2024-05-21T08:05:39.760" v="3" actId="20577"/>
        <pc:sldMkLst>
          <pc:docMk/>
          <pc:sldMk cId="109052899" sldId="285"/>
        </pc:sldMkLst>
        <pc:spChg chg="mod">
          <ac:chgData name="Cockrill, Antje" userId="4e2be058-a72a-4748-882d-c70c04e177aa" providerId="ADAL" clId="{E4615A29-DC91-49C1-BD5F-5C612132FAB5}" dt="2024-05-21T08:05:39.760" v="3" actId="20577"/>
          <ac:spMkLst>
            <pc:docMk/>
            <pc:sldMk cId="109052899" sldId="285"/>
            <ac:spMk id="3" creationId="{AA708725-428A-5BBF-6EAA-9DD97F5C464D}"/>
          </ac:spMkLst>
        </pc:spChg>
      </pc:sldChg>
      <pc:sldChg chg="delSp modSp mod">
        <pc:chgData name="Cockrill, Antje" userId="4e2be058-a72a-4748-882d-c70c04e177aa" providerId="ADAL" clId="{E4615A29-DC91-49C1-BD5F-5C612132FAB5}" dt="2024-05-21T08:17:16.234" v="127" actId="1076"/>
        <pc:sldMkLst>
          <pc:docMk/>
          <pc:sldMk cId="1620945841" sldId="289"/>
        </pc:sldMkLst>
        <pc:spChg chg="mod">
          <ac:chgData name="Cockrill, Antje" userId="4e2be058-a72a-4748-882d-c70c04e177aa" providerId="ADAL" clId="{E4615A29-DC91-49C1-BD5F-5C612132FAB5}" dt="2024-05-21T08:16:54.647" v="124" actId="6549"/>
          <ac:spMkLst>
            <pc:docMk/>
            <pc:sldMk cId="1620945841" sldId="289"/>
            <ac:spMk id="2" creationId="{03FB6F2F-5B1A-B2FF-7113-B359EEC0B51D}"/>
          </ac:spMkLst>
        </pc:spChg>
        <pc:spChg chg="del">
          <ac:chgData name="Cockrill, Antje" userId="4e2be058-a72a-4748-882d-c70c04e177aa" providerId="ADAL" clId="{E4615A29-DC91-49C1-BD5F-5C612132FAB5}" dt="2024-05-21T08:16:38.487" v="118" actId="478"/>
          <ac:spMkLst>
            <pc:docMk/>
            <pc:sldMk cId="1620945841" sldId="289"/>
            <ac:spMk id="8" creationId="{B0CCDD27-58CF-4E8F-426A-76C0295701F6}"/>
          </ac:spMkLst>
        </pc:spChg>
        <pc:spChg chg="mod">
          <ac:chgData name="Cockrill, Antje" userId="4e2be058-a72a-4748-882d-c70c04e177aa" providerId="ADAL" clId="{E4615A29-DC91-49C1-BD5F-5C612132FAB5}" dt="2024-05-21T08:15:45.998" v="109" actId="688"/>
          <ac:spMkLst>
            <pc:docMk/>
            <pc:sldMk cId="1620945841" sldId="289"/>
            <ac:spMk id="9" creationId="{47E33DCB-7DAB-F6D2-D510-FBA47AF147BB}"/>
          </ac:spMkLst>
        </pc:spChg>
        <pc:spChg chg="mod">
          <ac:chgData name="Cockrill, Antje" userId="4e2be058-a72a-4748-882d-c70c04e177aa" providerId="ADAL" clId="{E4615A29-DC91-49C1-BD5F-5C612132FAB5}" dt="2024-05-21T08:17:00.744" v="125" actId="1076"/>
          <ac:spMkLst>
            <pc:docMk/>
            <pc:sldMk cId="1620945841" sldId="289"/>
            <ac:spMk id="12" creationId="{1F52F3AD-977A-683A-AA9A-1C4C554BA451}"/>
          </ac:spMkLst>
        </pc:spChg>
        <pc:spChg chg="mod">
          <ac:chgData name="Cockrill, Antje" userId="4e2be058-a72a-4748-882d-c70c04e177aa" providerId="ADAL" clId="{E4615A29-DC91-49C1-BD5F-5C612132FAB5}" dt="2024-05-21T08:17:16.234" v="127" actId="1076"/>
          <ac:spMkLst>
            <pc:docMk/>
            <pc:sldMk cId="1620945841" sldId="289"/>
            <ac:spMk id="13" creationId="{7045ED38-6BAE-B65F-11D4-26DB644F2950}"/>
          </ac:spMkLst>
        </pc:spChg>
      </pc:sldChg>
      <pc:sldChg chg="addSp delSp modSp mod">
        <pc:chgData name="Cockrill, Antje" userId="4e2be058-a72a-4748-882d-c70c04e177aa" providerId="ADAL" clId="{E4615A29-DC91-49C1-BD5F-5C612132FAB5}" dt="2024-05-21T08:32:48.530" v="725" actId="20577"/>
        <pc:sldMkLst>
          <pc:docMk/>
          <pc:sldMk cId="127019987" sldId="290"/>
        </pc:sldMkLst>
        <pc:spChg chg="mod">
          <ac:chgData name="Cockrill, Antje" userId="4e2be058-a72a-4748-882d-c70c04e177aa" providerId="ADAL" clId="{E4615A29-DC91-49C1-BD5F-5C612132FAB5}" dt="2024-05-21T08:27:06.251" v="652" actId="1076"/>
          <ac:spMkLst>
            <pc:docMk/>
            <pc:sldMk cId="127019987" sldId="290"/>
            <ac:spMk id="4" creationId="{BDD33C87-27BC-E1E7-261E-F66E4BE7040C}"/>
          </ac:spMkLst>
        </pc:spChg>
        <pc:spChg chg="mod">
          <ac:chgData name="Cockrill, Antje" userId="4e2be058-a72a-4748-882d-c70c04e177aa" providerId="ADAL" clId="{E4615A29-DC91-49C1-BD5F-5C612132FAB5}" dt="2024-05-21T08:28:54.228" v="702" actId="1076"/>
          <ac:spMkLst>
            <pc:docMk/>
            <pc:sldMk cId="127019987" sldId="290"/>
            <ac:spMk id="26" creationId="{1F335A2E-2661-916C-E0D1-27E44D19B60D}"/>
          </ac:spMkLst>
        </pc:spChg>
        <pc:spChg chg="mod">
          <ac:chgData name="Cockrill, Antje" userId="4e2be058-a72a-4748-882d-c70c04e177aa" providerId="ADAL" clId="{E4615A29-DC91-49C1-BD5F-5C612132FAB5}" dt="2024-05-21T08:28:57.252" v="703" actId="1076"/>
          <ac:spMkLst>
            <pc:docMk/>
            <pc:sldMk cId="127019987" sldId="290"/>
            <ac:spMk id="27" creationId="{FAD6F855-16B5-833A-9431-C5B2E062B729}"/>
          </ac:spMkLst>
        </pc:spChg>
        <pc:spChg chg="mod">
          <ac:chgData name="Cockrill, Antje" userId="4e2be058-a72a-4748-882d-c70c04e177aa" providerId="ADAL" clId="{E4615A29-DC91-49C1-BD5F-5C612132FAB5}" dt="2024-05-21T08:28:41.856" v="699" actId="1076"/>
          <ac:spMkLst>
            <pc:docMk/>
            <pc:sldMk cId="127019987" sldId="290"/>
            <ac:spMk id="34" creationId="{1E55ADDA-F048-90F1-1CDB-1A3F8C6D8F7F}"/>
          </ac:spMkLst>
        </pc:spChg>
        <pc:spChg chg="mod">
          <ac:chgData name="Cockrill, Antje" userId="4e2be058-a72a-4748-882d-c70c04e177aa" providerId="ADAL" clId="{E4615A29-DC91-49C1-BD5F-5C612132FAB5}" dt="2024-05-21T08:28:38.868" v="698" actId="1076"/>
          <ac:spMkLst>
            <pc:docMk/>
            <pc:sldMk cId="127019987" sldId="290"/>
            <ac:spMk id="37" creationId="{A2947E08-D986-A81C-785B-D252BE09D482}"/>
          </ac:spMkLst>
        </pc:spChg>
        <pc:spChg chg="mod">
          <ac:chgData name="Cockrill, Antje" userId="4e2be058-a72a-4748-882d-c70c04e177aa" providerId="ADAL" clId="{E4615A29-DC91-49C1-BD5F-5C612132FAB5}" dt="2024-05-21T08:32:48.530" v="725" actId="20577"/>
          <ac:spMkLst>
            <pc:docMk/>
            <pc:sldMk cId="127019987" sldId="290"/>
            <ac:spMk id="59" creationId="{7AA2B03E-DBFB-4B35-8F2A-17EB41BBE0BE}"/>
          </ac:spMkLst>
        </pc:spChg>
        <pc:spChg chg="del">
          <ac:chgData name="Cockrill, Antje" userId="4e2be058-a72a-4748-882d-c70c04e177aa" providerId="ADAL" clId="{E4615A29-DC91-49C1-BD5F-5C612132FAB5}" dt="2024-05-21T08:08:56.518" v="70" actId="478"/>
          <ac:spMkLst>
            <pc:docMk/>
            <pc:sldMk cId="127019987" sldId="290"/>
            <ac:spMk id="65" creationId="{04F56453-3B79-2E5D-0BA8-916EB8777083}"/>
          </ac:spMkLst>
        </pc:spChg>
        <pc:grpChg chg="del">
          <ac:chgData name="Cockrill, Antje" userId="4e2be058-a72a-4748-882d-c70c04e177aa" providerId="ADAL" clId="{E4615A29-DC91-49C1-BD5F-5C612132FAB5}" dt="2024-05-21T08:26:49.995" v="642" actId="478"/>
          <ac:grpSpMkLst>
            <pc:docMk/>
            <pc:sldMk cId="127019987" sldId="290"/>
            <ac:grpSpMk id="45" creationId="{BB692BFC-640D-1ADA-C52E-59DDD0F24EDD}"/>
          </ac:grpSpMkLst>
        </pc:grpChg>
        <pc:grpChg chg="del">
          <ac:chgData name="Cockrill, Antje" userId="4e2be058-a72a-4748-882d-c70c04e177aa" providerId="ADAL" clId="{E4615A29-DC91-49C1-BD5F-5C612132FAB5}" dt="2024-05-21T08:21:08.567" v="329" actId="478"/>
          <ac:grpSpMkLst>
            <pc:docMk/>
            <pc:sldMk cId="127019987" sldId="290"/>
            <ac:grpSpMk id="52" creationId="{0079DD72-A504-CDCB-B4CE-2EFDFBD0C651}"/>
          </ac:grpSpMkLst>
        </pc:grpChg>
        <pc:grpChg chg="del">
          <ac:chgData name="Cockrill, Antje" userId="4e2be058-a72a-4748-882d-c70c04e177aa" providerId="ADAL" clId="{E4615A29-DC91-49C1-BD5F-5C612132FAB5}" dt="2024-05-21T08:26:57.968" v="648" actId="478"/>
          <ac:grpSpMkLst>
            <pc:docMk/>
            <pc:sldMk cId="127019987" sldId="290"/>
            <ac:grpSpMk id="55" creationId="{E6B994C0-9A92-E3BD-038C-ECC325757923}"/>
          </ac:grpSpMkLst>
        </pc:grpChg>
        <pc:grpChg chg="del">
          <ac:chgData name="Cockrill, Antje" userId="4e2be058-a72a-4748-882d-c70c04e177aa" providerId="ADAL" clId="{E4615A29-DC91-49C1-BD5F-5C612132FAB5}" dt="2024-05-21T08:09:03.870" v="71" actId="478"/>
          <ac:grpSpMkLst>
            <pc:docMk/>
            <pc:sldMk cId="127019987" sldId="290"/>
            <ac:grpSpMk id="64" creationId="{722D894C-0E1F-1A3F-C431-03905718ACAD}"/>
          </ac:grpSpMkLst>
        </pc:grpChg>
        <pc:inkChg chg="del">
          <ac:chgData name="Cockrill, Antje" userId="4e2be058-a72a-4748-882d-c70c04e177aa" providerId="ADAL" clId="{E4615A29-DC91-49C1-BD5F-5C612132FAB5}" dt="2024-05-21T08:26:56.461" v="647" actId="478"/>
          <ac:inkMkLst>
            <pc:docMk/>
            <pc:sldMk cId="127019987" sldId="290"/>
            <ac:inkMk id="20" creationId="{4FAB36EA-7C83-742E-5BD6-E165A869ACBA}"/>
          </ac:inkMkLst>
        </pc:inkChg>
        <pc:inkChg chg="del">
          <ac:chgData name="Cockrill, Antje" userId="4e2be058-a72a-4748-882d-c70c04e177aa" providerId="ADAL" clId="{E4615A29-DC91-49C1-BD5F-5C612132FAB5}" dt="2024-05-21T08:21:11.591" v="330" actId="478"/>
          <ac:inkMkLst>
            <pc:docMk/>
            <pc:sldMk cId="127019987" sldId="290"/>
            <ac:inkMk id="33" creationId="{671ABD18-5373-DAAF-6C48-656F21070FC6}"/>
          </ac:inkMkLst>
        </pc:inkChg>
        <pc:inkChg chg="del">
          <ac:chgData name="Cockrill, Antje" userId="4e2be058-a72a-4748-882d-c70c04e177aa" providerId="ADAL" clId="{E4615A29-DC91-49C1-BD5F-5C612132FAB5}" dt="2024-05-21T08:26:55.534" v="646" actId="478"/>
          <ac:inkMkLst>
            <pc:docMk/>
            <pc:sldMk cId="127019987" sldId="290"/>
            <ac:inkMk id="40" creationId="{3AE08BDA-DD7C-BB12-9750-551AEB469720}"/>
          </ac:inkMkLst>
        </pc:inkChg>
        <pc:inkChg chg="del">
          <ac:chgData name="Cockrill, Antje" userId="4e2be058-a72a-4748-882d-c70c04e177aa" providerId="ADAL" clId="{E4615A29-DC91-49C1-BD5F-5C612132FAB5}" dt="2024-05-21T08:26:54.568" v="645" actId="478"/>
          <ac:inkMkLst>
            <pc:docMk/>
            <pc:sldMk cId="127019987" sldId="290"/>
            <ac:inkMk id="41" creationId="{63484220-98B9-7140-B986-D4283E257E24}"/>
          </ac:inkMkLst>
        </pc:inkChg>
        <pc:inkChg chg="del">
          <ac:chgData name="Cockrill, Antje" userId="4e2be058-a72a-4748-882d-c70c04e177aa" providerId="ADAL" clId="{E4615A29-DC91-49C1-BD5F-5C612132FAB5}" dt="2024-05-21T08:26:53.611" v="644" actId="478"/>
          <ac:inkMkLst>
            <pc:docMk/>
            <pc:sldMk cId="127019987" sldId="290"/>
            <ac:inkMk id="42" creationId="{0A0E4519-1FD5-B7F4-C5DA-E6499EFC836B}"/>
          </ac:inkMkLst>
        </pc:inkChg>
        <pc:inkChg chg="del">
          <ac:chgData name="Cockrill, Antje" userId="4e2be058-a72a-4748-882d-c70c04e177aa" providerId="ADAL" clId="{E4615A29-DC91-49C1-BD5F-5C612132FAB5}" dt="2024-05-21T08:27:02.719" v="651" actId="478"/>
          <ac:inkMkLst>
            <pc:docMk/>
            <pc:sldMk cId="127019987" sldId="290"/>
            <ac:inkMk id="46" creationId="{A5491D89-6469-69CB-7FDC-FACF981397DC}"/>
          </ac:inkMkLst>
        </pc:inkChg>
        <pc:inkChg chg="del">
          <ac:chgData name="Cockrill, Antje" userId="4e2be058-a72a-4748-882d-c70c04e177aa" providerId="ADAL" clId="{E4615A29-DC91-49C1-BD5F-5C612132FAB5}" dt="2024-05-21T08:26:52.443" v="643" actId="478"/>
          <ac:inkMkLst>
            <pc:docMk/>
            <pc:sldMk cId="127019987" sldId="290"/>
            <ac:inkMk id="47" creationId="{80BE78CA-7D96-8E97-3D59-3FE19A3CF5D5}"/>
          </ac:inkMkLst>
        </pc:inkChg>
        <pc:inkChg chg="del">
          <ac:chgData name="Cockrill, Antje" userId="4e2be058-a72a-4748-882d-c70c04e177aa" providerId="ADAL" clId="{E4615A29-DC91-49C1-BD5F-5C612132FAB5}" dt="2024-05-21T08:26:59.574" v="649" actId="478"/>
          <ac:inkMkLst>
            <pc:docMk/>
            <pc:sldMk cId="127019987" sldId="290"/>
            <ac:inkMk id="56" creationId="{6E4B4733-EBEC-8EE1-3EAF-984896C1B2E7}"/>
          </ac:inkMkLst>
        </pc:inkChg>
        <pc:inkChg chg="del">
          <ac:chgData name="Cockrill, Antje" userId="4e2be058-a72a-4748-882d-c70c04e177aa" providerId="ADAL" clId="{E4615A29-DC91-49C1-BD5F-5C612132FAB5}" dt="2024-05-21T08:21:26.986" v="333" actId="478"/>
          <ac:inkMkLst>
            <pc:docMk/>
            <pc:sldMk cId="127019987" sldId="290"/>
            <ac:inkMk id="57" creationId="{2C047987-1F2C-D72A-6701-0998B5FE4EFE}"/>
          </ac:inkMkLst>
        </pc:inkChg>
        <pc:inkChg chg="del">
          <ac:chgData name="Cockrill, Antje" userId="4e2be058-a72a-4748-882d-c70c04e177aa" providerId="ADAL" clId="{E4615A29-DC91-49C1-BD5F-5C612132FAB5}" dt="2024-05-21T08:21:25.566" v="332" actId="478"/>
          <ac:inkMkLst>
            <pc:docMk/>
            <pc:sldMk cId="127019987" sldId="290"/>
            <ac:inkMk id="58" creationId="{A61AC753-0554-7BC5-15A4-73D662C57B73}"/>
          </ac:inkMkLst>
        </pc:inkChg>
        <pc:inkChg chg="del">
          <ac:chgData name="Cockrill, Antje" userId="4e2be058-a72a-4748-882d-c70c04e177aa" providerId="ADAL" clId="{E4615A29-DC91-49C1-BD5F-5C612132FAB5}" dt="2024-05-21T08:27:01.159" v="650" actId="478"/>
          <ac:inkMkLst>
            <pc:docMk/>
            <pc:sldMk cId="127019987" sldId="290"/>
            <ac:inkMk id="66" creationId="{0CDCF4AF-78EE-8DDA-E1D7-CA17979D4933}"/>
          </ac:inkMkLst>
        </pc:inkChg>
        <pc:inkChg chg="del">
          <ac:chgData name="Cockrill, Antje" userId="4e2be058-a72a-4748-882d-c70c04e177aa" providerId="ADAL" clId="{E4615A29-DC91-49C1-BD5F-5C612132FAB5}" dt="2024-05-21T08:21:14.231" v="331" actId="478"/>
          <ac:inkMkLst>
            <pc:docMk/>
            <pc:sldMk cId="127019987" sldId="290"/>
            <ac:inkMk id="67" creationId="{6C6C3F25-F0A4-1B22-CCB7-F84317B1CA1B}"/>
          </ac:inkMkLst>
        </pc:inkChg>
        <pc:cxnChg chg="add mod">
          <ac:chgData name="Cockrill, Antje" userId="4e2be058-a72a-4748-882d-c70c04e177aa" providerId="ADAL" clId="{E4615A29-DC91-49C1-BD5F-5C612132FAB5}" dt="2024-05-21T08:30:37.324" v="705" actId="1582"/>
          <ac:cxnSpMkLst>
            <pc:docMk/>
            <pc:sldMk cId="127019987" sldId="290"/>
            <ac:cxnSpMk id="3" creationId="{E26FAC06-749E-9F27-ECEB-514BEE7B9D2A}"/>
          </ac:cxnSpMkLst>
        </pc:cxnChg>
        <pc:cxnChg chg="add del">
          <ac:chgData name="Cockrill, Antje" userId="4e2be058-a72a-4748-882d-c70c04e177aa" providerId="ADAL" clId="{E4615A29-DC91-49C1-BD5F-5C612132FAB5}" dt="2024-05-21T08:31:39.171" v="707" actId="21"/>
          <ac:cxnSpMkLst>
            <pc:docMk/>
            <pc:sldMk cId="127019987" sldId="290"/>
            <ac:cxnSpMk id="6" creationId="{EB8F84DE-AE69-8F18-05B6-F218C1EE7468}"/>
          </ac:cxnSpMkLst>
        </pc:cxnChg>
        <pc:cxnChg chg="add mod">
          <ac:chgData name="Cockrill, Antje" userId="4e2be058-a72a-4748-882d-c70c04e177aa" providerId="ADAL" clId="{E4615A29-DC91-49C1-BD5F-5C612132FAB5}" dt="2024-05-21T08:31:52.618" v="710" actId="14100"/>
          <ac:cxnSpMkLst>
            <pc:docMk/>
            <pc:sldMk cId="127019987" sldId="290"/>
            <ac:cxnSpMk id="7" creationId="{297BCE12-D2C7-E5CC-3D6C-269B90F22EF4}"/>
          </ac:cxnSpMkLst>
        </pc:cxnChg>
        <pc:cxnChg chg="add mod">
          <ac:chgData name="Cockrill, Antje" userId="4e2be058-a72a-4748-882d-c70c04e177aa" providerId="ADAL" clId="{E4615A29-DC91-49C1-BD5F-5C612132FAB5}" dt="2024-05-21T08:32:09.072" v="715" actId="14100"/>
          <ac:cxnSpMkLst>
            <pc:docMk/>
            <pc:sldMk cId="127019987" sldId="290"/>
            <ac:cxnSpMk id="9" creationId="{EF45B0CB-7AD3-3E82-921D-1E765EE7B952}"/>
          </ac:cxnSpMkLst>
        </pc:cxnChg>
        <pc:cxnChg chg="add mod">
          <ac:chgData name="Cockrill, Antje" userId="4e2be058-a72a-4748-882d-c70c04e177aa" providerId="ADAL" clId="{E4615A29-DC91-49C1-BD5F-5C612132FAB5}" dt="2024-05-21T08:32:28.834" v="719" actId="14100"/>
          <ac:cxnSpMkLst>
            <pc:docMk/>
            <pc:sldMk cId="127019987" sldId="290"/>
            <ac:cxnSpMk id="12" creationId="{2E24A9F0-7B1D-39AD-0891-92A571C8C52E}"/>
          </ac:cxnSpMkLst>
        </pc:cxnChg>
        <pc:cxnChg chg="add mod">
          <ac:chgData name="Cockrill, Antje" userId="4e2be058-a72a-4748-882d-c70c04e177aa" providerId="ADAL" clId="{E4615A29-DC91-49C1-BD5F-5C612132FAB5}" dt="2024-05-21T08:32:40.793" v="724" actId="14100"/>
          <ac:cxnSpMkLst>
            <pc:docMk/>
            <pc:sldMk cId="127019987" sldId="290"/>
            <ac:cxnSpMk id="15" creationId="{DE68735C-32D0-FF3A-1D71-C30B32377DA0}"/>
          </ac:cxnSpMkLst>
        </pc:cxnChg>
      </pc:sldChg>
      <pc:sldChg chg="modSp mod">
        <pc:chgData name="Cockrill, Antje" userId="4e2be058-a72a-4748-882d-c70c04e177aa" providerId="ADAL" clId="{E4615A29-DC91-49C1-BD5F-5C612132FAB5}" dt="2024-05-21T08:24:21.716" v="413" actId="20577"/>
        <pc:sldMkLst>
          <pc:docMk/>
          <pc:sldMk cId="2144518313" sldId="291"/>
        </pc:sldMkLst>
        <pc:spChg chg="mod">
          <ac:chgData name="Cockrill, Antje" userId="4e2be058-a72a-4748-882d-c70c04e177aa" providerId="ADAL" clId="{E4615A29-DC91-49C1-BD5F-5C612132FAB5}" dt="2024-05-21T08:24:21.716" v="413" actId="20577"/>
          <ac:spMkLst>
            <pc:docMk/>
            <pc:sldMk cId="2144518313" sldId="291"/>
            <ac:spMk id="3" creationId="{408BC579-DB33-10B5-2813-DA379C90D8C4}"/>
          </ac:spMkLst>
        </pc:spChg>
      </pc:sldChg>
      <pc:sldChg chg="modSp mod">
        <pc:chgData name="Cockrill, Antje" userId="4e2be058-a72a-4748-882d-c70c04e177aa" providerId="ADAL" clId="{E4615A29-DC91-49C1-BD5F-5C612132FAB5}" dt="2024-05-21T08:36:05.394" v="748" actId="20577"/>
        <pc:sldMkLst>
          <pc:docMk/>
          <pc:sldMk cId="840417560" sldId="292"/>
        </pc:sldMkLst>
        <pc:spChg chg="mod">
          <ac:chgData name="Cockrill, Antje" userId="4e2be058-a72a-4748-882d-c70c04e177aa" providerId="ADAL" clId="{E4615A29-DC91-49C1-BD5F-5C612132FAB5}" dt="2024-05-21T08:36:05.394" v="748" actId="20577"/>
          <ac:spMkLst>
            <pc:docMk/>
            <pc:sldMk cId="840417560" sldId="292"/>
            <ac:spMk id="3" creationId="{5A54CFCA-8FED-9236-1304-C33358E8C8AA}"/>
          </ac:spMkLst>
        </pc:spChg>
      </pc:sldChg>
      <pc:sldChg chg="modSp mod">
        <pc:chgData name="Cockrill, Antje" userId="4e2be058-a72a-4748-882d-c70c04e177aa" providerId="ADAL" clId="{E4615A29-DC91-49C1-BD5F-5C612132FAB5}" dt="2024-05-21T08:26:18.997" v="641" actId="20577"/>
        <pc:sldMkLst>
          <pc:docMk/>
          <pc:sldMk cId="3740201506" sldId="298"/>
        </pc:sldMkLst>
        <pc:spChg chg="mod">
          <ac:chgData name="Cockrill, Antje" userId="4e2be058-a72a-4748-882d-c70c04e177aa" providerId="ADAL" clId="{E4615A29-DC91-49C1-BD5F-5C612132FAB5}" dt="2024-05-21T08:17:31.450" v="138" actId="6549"/>
          <ac:spMkLst>
            <pc:docMk/>
            <pc:sldMk cId="3740201506" sldId="298"/>
            <ac:spMk id="2" creationId="{E279A77A-0D0E-0043-B4BC-6C73E503E8F1}"/>
          </ac:spMkLst>
        </pc:spChg>
        <pc:spChg chg="mod">
          <ac:chgData name="Cockrill, Antje" userId="4e2be058-a72a-4748-882d-c70c04e177aa" providerId="ADAL" clId="{E4615A29-DC91-49C1-BD5F-5C612132FAB5}" dt="2024-05-21T08:26:18.997" v="641" actId="20577"/>
          <ac:spMkLst>
            <pc:docMk/>
            <pc:sldMk cId="3740201506" sldId="298"/>
            <ac:spMk id="3" creationId="{0F1AF6E5-4758-420F-6269-D6F12D89DEF9}"/>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2F690E-7514-4983-B76F-1EAC54ED29A2}"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F130365-9EBD-4C8B-A7F2-6F8DFFC4ECB8}">
      <dgm:prSet/>
      <dgm:spPr/>
      <dgm:t>
        <a:bodyPr/>
        <a:lstStyle/>
        <a:p>
          <a:pPr>
            <a:lnSpc>
              <a:spcPct val="100000"/>
            </a:lnSpc>
          </a:pPr>
          <a:r>
            <a:rPr lang="en-US"/>
            <a:t>Mayer and Mayer-Salovey-Caruso Emotional Intelligence Test (MSCEIT) - Focuses on skill-based aspects, emphasising effective recognition, understanding, and management of emotions. </a:t>
          </a:r>
        </a:p>
      </dgm:t>
    </dgm:pt>
    <dgm:pt modelId="{E1F66157-FA4B-4F18-9950-D9BEA08CB22A}" type="parTrans" cxnId="{31017EBD-E524-495C-B762-857CB4299C4B}">
      <dgm:prSet/>
      <dgm:spPr/>
      <dgm:t>
        <a:bodyPr/>
        <a:lstStyle/>
        <a:p>
          <a:endParaRPr lang="en-US"/>
        </a:p>
      </dgm:t>
    </dgm:pt>
    <dgm:pt modelId="{038C29B4-1440-4FB7-B624-BAEC416F00BE}" type="sibTrans" cxnId="{31017EBD-E524-495C-B762-857CB4299C4B}">
      <dgm:prSet/>
      <dgm:spPr/>
      <dgm:t>
        <a:bodyPr/>
        <a:lstStyle/>
        <a:p>
          <a:endParaRPr lang="en-US"/>
        </a:p>
      </dgm:t>
    </dgm:pt>
    <dgm:pt modelId="{8F834BE9-BC84-468D-B97A-14B4DED5F5C0}">
      <dgm:prSet/>
      <dgm:spPr/>
      <dgm:t>
        <a:bodyPr/>
        <a:lstStyle/>
        <a:p>
          <a:pPr>
            <a:lnSpc>
              <a:spcPct val="100000"/>
            </a:lnSpc>
          </a:pPr>
          <a:r>
            <a:rPr lang="en-US" dirty="0"/>
            <a:t>The Emotional Quotient Inventory (EQ-</a:t>
          </a:r>
          <a:r>
            <a:rPr lang="en-US" dirty="0" err="1"/>
            <a:t>i</a:t>
          </a:r>
          <a:r>
            <a:rPr lang="en-US" dirty="0"/>
            <a:t>), and Goleman's Emotional Intelligence Theory - Relies on self-reporting, assessing a broad range of emotional competencies, introducing potential self-reporting bias affecting predictive power in academic success.</a:t>
          </a:r>
        </a:p>
      </dgm:t>
    </dgm:pt>
    <dgm:pt modelId="{6D675FB1-58F4-43CE-9793-6089094E2637}" type="parTrans" cxnId="{915FA0E1-20A5-461C-B635-4207B110C5C4}">
      <dgm:prSet/>
      <dgm:spPr/>
      <dgm:t>
        <a:bodyPr/>
        <a:lstStyle/>
        <a:p>
          <a:endParaRPr lang="en-US"/>
        </a:p>
      </dgm:t>
    </dgm:pt>
    <dgm:pt modelId="{3A9C1DF8-9952-4496-A8B5-044F0B074440}" type="sibTrans" cxnId="{915FA0E1-20A5-461C-B635-4207B110C5C4}">
      <dgm:prSet/>
      <dgm:spPr/>
      <dgm:t>
        <a:bodyPr/>
        <a:lstStyle/>
        <a:p>
          <a:endParaRPr lang="en-US"/>
        </a:p>
      </dgm:t>
    </dgm:pt>
    <dgm:pt modelId="{BE485FA9-FA31-400C-BE58-4B36D27E949E}">
      <dgm:prSet/>
      <dgm:spPr/>
      <dgm:t>
        <a:bodyPr/>
        <a:lstStyle/>
        <a:p>
          <a:pPr>
            <a:lnSpc>
              <a:spcPct val="100000"/>
            </a:lnSpc>
          </a:pPr>
          <a:r>
            <a:rPr lang="en-US"/>
            <a:t>Goleman's Emotional Intelligence Theory - Promot emotional well-being and interpersonal skills. </a:t>
          </a:r>
        </a:p>
      </dgm:t>
    </dgm:pt>
    <dgm:pt modelId="{AF6F8049-4BE8-4AC1-8C44-06B7EC5DA8F5}" type="parTrans" cxnId="{8933278F-4BB2-4777-80DD-9A62424D42F4}">
      <dgm:prSet/>
      <dgm:spPr/>
      <dgm:t>
        <a:bodyPr/>
        <a:lstStyle/>
        <a:p>
          <a:endParaRPr lang="en-US"/>
        </a:p>
      </dgm:t>
    </dgm:pt>
    <dgm:pt modelId="{70F2A0BF-380B-40FD-8314-211EF7EAB738}" type="sibTrans" cxnId="{8933278F-4BB2-4777-80DD-9A62424D42F4}">
      <dgm:prSet/>
      <dgm:spPr/>
      <dgm:t>
        <a:bodyPr/>
        <a:lstStyle/>
        <a:p>
          <a:endParaRPr lang="en-US"/>
        </a:p>
      </dgm:t>
    </dgm:pt>
    <dgm:pt modelId="{E00CAF0E-8E51-4063-8300-C37CBB10B029}" type="pres">
      <dgm:prSet presAssocID="{B52F690E-7514-4983-B76F-1EAC54ED29A2}" presName="root" presStyleCnt="0">
        <dgm:presLayoutVars>
          <dgm:dir/>
          <dgm:resizeHandles val="exact"/>
        </dgm:presLayoutVars>
      </dgm:prSet>
      <dgm:spPr/>
    </dgm:pt>
    <dgm:pt modelId="{75A37B0B-D57F-4C3F-8923-780CB953FA71}" type="pres">
      <dgm:prSet presAssocID="{7F130365-9EBD-4C8B-A7F2-6F8DFFC4ECB8}" presName="compNode" presStyleCnt="0"/>
      <dgm:spPr/>
    </dgm:pt>
    <dgm:pt modelId="{52A737D8-E6D9-49D9-9481-67B7456376F8}" type="pres">
      <dgm:prSet presAssocID="{7F130365-9EBD-4C8B-A7F2-6F8DFFC4ECB8}" presName="bgRect" presStyleLbl="bgShp" presStyleIdx="0" presStyleCnt="3"/>
      <dgm:spPr/>
    </dgm:pt>
    <dgm:pt modelId="{0D7A8DD3-1E6C-423C-A313-35ECEBA882D4}" type="pres">
      <dgm:prSet presAssocID="{7F130365-9EBD-4C8B-A7F2-6F8DFFC4ECB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ploma Roll"/>
        </a:ext>
      </dgm:extLst>
    </dgm:pt>
    <dgm:pt modelId="{B95FC173-E03D-4D44-83F7-199F3B48F681}" type="pres">
      <dgm:prSet presAssocID="{7F130365-9EBD-4C8B-A7F2-6F8DFFC4ECB8}" presName="spaceRect" presStyleCnt="0"/>
      <dgm:spPr/>
    </dgm:pt>
    <dgm:pt modelId="{94703E0E-6DA9-4BB6-AB57-739C6C574916}" type="pres">
      <dgm:prSet presAssocID="{7F130365-9EBD-4C8B-A7F2-6F8DFFC4ECB8}" presName="parTx" presStyleLbl="revTx" presStyleIdx="0" presStyleCnt="3">
        <dgm:presLayoutVars>
          <dgm:chMax val="0"/>
          <dgm:chPref val="0"/>
        </dgm:presLayoutVars>
      </dgm:prSet>
      <dgm:spPr/>
    </dgm:pt>
    <dgm:pt modelId="{8E3347EA-F958-42C9-93F4-DD6C8380B7AC}" type="pres">
      <dgm:prSet presAssocID="{038C29B4-1440-4FB7-B624-BAEC416F00BE}" presName="sibTrans" presStyleCnt="0"/>
      <dgm:spPr/>
    </dgm:pt>
    <dgm:pt modelId="{4A19E665-B6E0-463C-BB28-8FA0ED8D0680}" type="pres">
      <dgm:prSet presAssocID="{8F834BE9-BC84-468D-B97A-14B4DED5F5C0}" presName="compNode" presStyleCnt="0"/>
      <dgm:spPr/>
    </dgm:pt>
    <dgm:pt modelId="{136A3817-7F8F-4938-93C5-CCD690D23FCC}" type="pres">
      <dgm:prSet presAssocID="{8F834BE9-BC84-468D-B97A-14B4DED5F5C0}" presName="bgRect" presStyleLbl="bgShp" presStyleIdx="1" presStyleCnt="3"/>
      <dgm:spPr/>
    </dgm:pt>
    <dgm:pt modelId="{EB3E6FAA-BB1E-4670-967A-60C322D33BE8}" type="pres">
      <dgm:prSet presAssocID="{8F834BE9-BC84-468D-B97A-14B4DED5F5C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fused Person"/>
        </a:ext>
      </dgm:extLst>
    </dgm:pt>
    <dgm:pt modelId="{759E827F-7DA6-4AAE-8B94-CF709170ED1C}" type="pres">
      <dgm:prSet presAssocID="{8F834BE9-BC84-468D-B97A-14B4DED5F5C0}" presName="spaceRect" presStyleCnt="0"/>
      <dgm:spPr/>
    </dgm:pt>
    <dgm:pt modelId="{2D6220FF-0D42-4908-BACF-88E61A0B4EFA}" type="pres">
      <dgm:prSet presAssocID="{8F834BE9-BC84-468D-B97A-14B4DED5F5C0}" presName="parTx" presStyleLbl="revTx" presStyleIdx="1" presStyleCnt="3">
        <dgm:presLayoutVars>
          <dgm:chMax val="0"/>
          <dgm:chPref val="0"/>
        </dgm:presLayoutVars>
      </dgm:prSet>
      <dgm:spPr/>
    </dgm:pt>
    <dgm:pt modelId="{9A8A2EBA-B6E8-47C6-80FD-A293512F9E0C}" type="pres">
      <dgm:prSet presAssocID="{3A9C1DF8-9952-4496-A8B5-044F0B074440}" presName="sibTrans" presStyleCnt="0"/>
      <dgm:spPr/>
    </dgm:pt>
    <dgm:pt modelId="{7C1FC5DA-58DC-40CB-8071-1B4B8988B1C7}" type="pres">
      <dgm:prSet presAssocID="{BE485FA9-FA31-400C-BE58-4B36D27E949E}" presName="compNode" presStyleCnt="0"/>
      <dgm:spPr/>
    </dgm:pt>
    <dgm:pt modelId="{17328AA7-5AF3-4D00-AED2-E85378A177C1}" type="pres">
      <dgm:prSet presAssocID="{BE485FA9-FA31-400C-BE58-4B36D27E949E}" presName="bgRect" presStyleLbl="bgShp" presStyleIdx="2" presStyleCnt="3"/>
      <dgm:spPr/>
    </dgm:pt>
    <dgm:pt modelId="{5B34466E-5BBC-434B-83E3-69D4DF5C840F}" type="pres">
      <dgm:prSet presAssocID="{BE485FA9-FA31-400C-BE58-4B36D27E949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0F718D2E-5DDC-4413-A3B8-127674BD2E46}" type="pres">
      <dgm:prSet presAssocID="{BE485FA9-FA31-400C-BE58-4B36D27E949E}" presName="spaceRect" presStyleCnt="0"/>
      <dgm:spPr/>
    </dgm:pt>
    <dgm:pt modelId="{D0141741-D0FF-4CEB-A3D3-C22708CF538D}" type="pres">
      <dgm:prSet presAssocID="{BE485FA9-FA31-400C-BE58-4B36D27E949E}" presName="parTx" presStyleLbl="revTx" presStyleIdx="2" presStyleCnt="3">
        <dgm:presLayoutVars>
          <dgm:chMax val="0"/>
          <dgm:chPref val="0"/>
        </dgm:presLayoutVars>
      </dgm:prSet>
      <dgm:spPr/>
    </dgm:pt>
  </dgm:ptLst>
  <dgm:cxnLst>
    <dgm:cxn modelId="{E928C427-C2B9-8C41-B953-06A3E14428D2}" type="presOf" srcId="{7F130365-9EBD-4C8B-A7F2-6F8DFFC4ECB8}" destId="{94703E0E-6DA9-4BB6-AB57-739C6C574916}" srcOrd="0" destOrd="0" presId="urn:microsoft.com/office/officeart/2018/2/layout/IconVerticalSolidList"/>
    <dgm:cxn modelId="{8933278F-4BB2-4777-80DD-9A62424D42F4}" srcId="{B52F690E-7514-4983-B76F-1EAC54ED29A2}" destId="{BE485FA9-FA31-400C-BE58-4B36D27E949E}" srcOrd="2" destOrd="0" parTransId="{AF6F8049-4BE8-4AC1-8C44-06B7EC5DA8F5}" sibTransId="{70F2A0BF-380B-40FD-8314-211EF7EAB738}"/>
    <dgm:cxn modelId="{157BE2AB-00D2-3C4C-9FBC-BA7659C1CDDE}" type="presOf" srcId="{BE485FA9-FA31-400C-BE58-4B36D27E949E}" destId="{D0141741-D0FF-4CEB-A3D3-C22708CF538D}" srcOrd="0" destOrd="0" presId="urn:microsoft.com/office/officeart/2018/2/layout/IconVerticalSolidList"/>
    <dgm:cxn modelId="{31017EBD-E524-495C-B762-857CB4299C4B}" srcId="{B52F690E-7514-4983-B76F-1EAC54ED29A2}" destId="{7F130365-9EBD-4C8B-A7F2-6F8DFFC4ECB8}" srcOrd="0" destOrd="0" parTransId="{E1F66157-FA4B-4F18-9950-D9BEA08CB22A}" sibTransId="{038C29B4-1440-4FB7-B624-BAEC416F00BE}"/>
    <dgm:cxn modelId="{5E9F27C1-8D63-4347-8AC6-467E84E5F9CD}" type="presOf" srcId="{8F834BE9-BC84-468D-B97A-14B4DED5F5C0}" destId="{2D6220FF-0D42-4908-BACF-88E61A0B4EFA}" srcOrd="0" destOrd="0" presId="urn:microsoft.com/office/officeart/2018/2/layout/IconVerticalSolidList"/>
    <dgm:cxn modelId="{915FA0E1-20A5-461C-B635-4207B110C5C4}" srcId="{B52F690E-7514-4983-B76F-1EAC54ED29A2}" destId="{8F834BE9-BC84-468D-B97A-14B4DED5F5C0}" srcOrd="1" destOrd="0" parTransId="{6D675FB1-58F4-43CE-9793-6089094E2637}" sibTransId="{3A9C1DF8-9952-4496-A8B5-044F0B074440}"/>
    <dgm:cxn modelId="{CB380BF7-C17E-8646-8782-543A84D928D8}" type="presOf" srcId="{B52F690E-7514-4983-B76F-1EAC54ED29A2}" destId="{E00CAF0E-8E51-4063-8300-C37CBB10B029}" srcOrd="0" destOrd="0" presId="urn:microsoft.com/office/officeart/2018/2/layout/IconVerticalSolidList"/>
    <dgm:cxn modelId="{5E0B9A63-8041-2A49-82F2-008C1FD91794}" type="presParOf" srcId="{E00CAF0E-8E51-4063-8300-C37CBB10B029}" destId="{75A37B0B-D57F-4C3F-8923-780CB953FA71}" srcOrd="0" destOrd="0" presId="urn:microsoft.com/office/officeart/2018/2/layout/IconVerticalSolidList"/>
    <dgm:cxn modelId="{45411137-50D9-5F4B-9C01-59B5369B8B2C}" type="presParOf" srcId="{75A37B0B-D57F-4C3F-8923-780CB953FA71}" destId="{52A737D8-E6D9-49D9-9481-67B7456376F8}" srcOrd="0" destOrd="0" presId="urn:microsoft.com/office/officeart/2018/2/layout/IconVerticalSolidList"/>
    <dgm:cxn modelId="{9A7A01A7-1F2A-3D40-8933-A5705B6039A1}" type="presParOf" srcId="{75A37B0B-D57F-4C3F-8923-780CB953FA71}" destId="{0D7A8DD3-1E6C-423C-A313-35ECEBA882D4}" srcOrd="1" destOrd="0" presId="urn:microsoft.com/office/officeart/2018/2/layout/IconVerticalSolidList"/>
    <dgm:cxn modelId="{AF3775B2-A1F8-5A41-9ED1-77D00761D13F}" type="presParOf" srcId="{75A37B0B-D57F-4C3F-8923-780CB953FA71}" destId="{B95FC173-E03D-4D44-83F7-199F3B48F681}" srcOrd="2" destOrd="0" presId="urn:microsoft.com/office/officeart/2018/2/layout/IconVerticalSolidList"/>
    <dgm:cxn modelId="{9085E75F-379A-704A-B672-A79CAAEF8F9E}" type="presParOf" srcId="{75A37B0B-D57F-4C3F-8923-780CB953FA71}" destId="{94703E0E-6DA9-4BB6-AB57-739C6C574916}" srcOrd="3" destOrd="0" presId="urn:microsoft.com/office/officeart/2018/2/layout/IconVerticalSolidList"/>
    <dgm:cxn modelId="{BB8731B7-B60F-5645-8546-35466C44B66D}" type="presParOf" srcId="{E00CAF0E-8E51-4063-8300-C37CBB10B029}" destId="{8E3347EA-F958-42C9-93F4-DD6C8380B7AC}" srcOrd="1" destOrd="0" presId="urn:microsoft.com/office/officeart/2018/2/layout/IconVerticalSolidList"/>
    <dgm:cxn modelId="{9076E600-487C-F049-9E05-41197ADAF6BF}" type="presParOf" srcId="{E00CAF0E-8E51-4063-8300-C37CBB10B029}" destId="{4A19E665-B6E0-463C-BB28-8FA0ED8D0680}" srcOrd="2" destOrd="0" presId="urn:microsoft.com/office/officeart/2018/2/layout/IconVerticalSolidList"/>
    <dgm:cxn modelId="{7F9AB20A-AD4B-8946-9A67-8F6CD8DA1055}" type="presParOf" srcId="{4A19E665-B6E0-463C-BB28-8FA0ED8D0680}" destId="{136A3817-7F8F-4938-93C5-CCD690D23FCC}" srcOrd="0" destOrd="0" presId="urn:microsoft.com/office/officeart/2018/2/layout/IconVerticalSolidList"/>
    <dgm:cxn modelId="{5A6C9492-546B-624B-8F36-6C8105435730}" type="presParOf" srcId="{4A19E665-B6E0-463C-BB28-8FA0ED8D0680}" destId="{EB3E6FAA-BB1E-4670-967A-60C322D33BE8}" srcOrd="1" destOrd="0" presId="urn:microsoft.com/office/officeart/2018/2/layout/IconVerticalSolidList"/>
    <dgm:cxn modelId="{F28AAEBE-35CA-D744-BC2F-7E4C0AED42A3}" type="presParOf" srcId="{4A19E665-B6E0-463C-BB28-8FA0ED8D0680}" destId="{759E827F-7DA6-4AAE-8B94-CF709170ED1C}" srcOrd="2" destOrd="0" presId="urn:microsoft.com/office/officeart/2018/2/layout/IconVerticalSolidList"/>
    <dgm:cxn modelId="{658128BF-4215-C945-B719-0D82FF97E348}" type="presParOf" srcId="{4A19E665-B6E0-463C-BB28-8FA0ED8D0680}" destId="{2D6220FF-0D42-4908-BACF-88E61A0B4EFA}" srcOrd="3" destOrd="0" presId="urn:microsoft.com/office/officeart/2018/2/layout/IconVerticalSolidList"/>
    <dgm:cxn modelId="{FFC9DE7E-C62D-0348-B639-E5F1086C0791}" type="presParOf" srcId="{E00CAF0E-8E51-4063-8300-C37CBB10B029}" destId="{9A8A2EBA-B6E8-47C6-80FD-A293512F9E0C}" srcOrd="3" destOrd="0" presId="urn:microsoft.com/office/officeart/2018/2/layout/IconVerticalSolidList"/>
    <dgm:cxn modelId="{46CE3F5F-E430-A441-901B-D037398BB1ED}" type="presParOf" srcId="{E00CAF0E-8E51-4063-8300-C37CBB10B029}" destId="{7C1FC5DA-58DC-40CB-8071-1B4B8988B1C7}" srcOrd="4" destOrd="0" presId="urn:microsoft.com/office/officeart/2018/2/layout/IconVerticalSolidList"/>
    <dgm:cxn modelId="{67850EEC-F8F3-9542-99F8-7C9269E7367D}" type="presParOf" srcId="{7C1FC5DA-58DC-40CB-8071-1B4B8988B1C7}" destId="{17328AA7-5AF3-4D00-AED2-E85378A177C1}" srcOrd="0" destOrd="0" presId="urn:microsoft.com/office/officeart/2018/2/layout/IconVerticalSolidList"/>
    <dgm:cxn modelId="{10CA5A9E-38C5-6A41-AEED-194F4913F13B}" type="presParOf" srcId="{7C1FC5DA-58DC-40CB-8071-1B4B8988B1C7}" destId="{5B34466E-5BBC-434B-83E3-69D4DF5C840F}" srcOrd="1" destOrd="0" presId="urn:microsoft.com/office/officeart/2018/2/layout/IconVerticalSolidList"/>
    <dgm:cxn modelId="{04D867F8-B0B3-6A4B-8695-9A4AD83B0BA6}" type="presParOf" srcId="{7C1FC5DA-58DC-40CB-8071-1B4B8988B1C7}" destId="{0F718D2E-5DDC-4413-A3B8-127674BD2E46}" srcOrd="2" destOrd="0" presId="urn:microsoft.com/office/officeart/2018/2/layout/IconVerticalSolidList"/>
    <dgm:cxn modelId="{9D82A485-8A3D-F94F-B5EC-7CF9235702A4}" type="presParOf" srcId="{7C1FC5DA-58DC-40CB-8071-1B4B8988B1C7}" destId="{D0141741-D0FF-4CEB-A3D3-C22708CF538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737D8-E6D9-49D9-9481-67B7456376F8}">
      <dsp:nvSpPr>
        <dsp:cNvPr id="0" name=""/>
        <dsp:cNvSpPr/>
      </dsp:nvSpPr>
      <dsp:spPr>
        <a:xfrm>
          <a:off x="0" y="502"/>
          <a:ext cx="6713552" cy="11753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7A8DD3-1E6C-423C-A313-35ECEBA882D4}">
      <dsp:nvSpPr>
        <dsp:cNvPr id="0" name=""/>
        <dsp:cNvSpPr/>
      </dsp:nvSpPr>
      <dsp:spPr>
        <a:xfrm>
          <a:off x="355549" y="264960"/>
          <a:ext cx="646453" cy="6464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703E0E-6DA9-4BB6-AB57-739C6C574916}">
      <dsp:nvSpPr>
        <dsp:cNvPr id="0" name=""/>
        <dsp:cNvSpPr/>
      </dsp:nvSpPr>
      <dsp:spPr>
        <a:xfrm>
          <a:off x="1357552" y="502"/>
          <a:ext cx="5355999" cy="1175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393" tIns="124393" rIns="124393" bIns="124393" numCol="1" spcCol="1270" anchor="ctr" anchorCtr="0">
          <a:noAutofit/>
        </a:bodyPr>
        <a:lstStyle/>
        <a:p>
          <a:pPr marL="0" lvl="0" indent="0" algn="l" defTabSz="622300">
            <a:lnSpc>
              <a:spcPct val="100000"/>
            </a:lnSpc>
            <a:spcBef>
              <a:spcPct val="0"/>
            </a:spcBef>
            <a:spcAft>
              <a:spcPct val="35000"/>
            </a:spcAft>
            <a:buNone/>
          </a:pPr>
          <a:r>
            <a:rPr lang="en-US" sz="1400" kern="1200"/>
            <a:t>Mayer and Mayer-Salovey-Caruso Emotional Intelligence Test (MSCEIT) - Focuses on skill-based aspects, emphasising effective recognition, understanding, and management of emotions. </a:t>
          </a:r>
        </a:p>
      </dsp:txBody>
      <dsp:txXfrm>
        <a:off x="1357552" y="502"/>
        <a:ext cx="5355999" cy="1175370"/>
      </dsp:txXfrm>
    </dsp:sp>
    <dsp:sp modelId="{136A3817-7F8F-4938-93C5-CCD690D23FCC}">
      <dsp:nvSpPr>
        <dsp:cNvPr id="0" name=""/>
        <dsp:cNvSpPr/>
      </dsp:nvSpPr>
      <dsp:spPr>
        <a:xfrm>
          <a:off x="0" y="1469714"/>
          <a:ext cx="6713552" cy="11753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3E6FAA-BB1E-4670-967A-60C322D33BE8}">
      <dsp:nvSpPr>
        <dsp:cNvPr id="0" name=""/>
        <dsp:cNvSpPr/>
      </dsp:nvSpPr>
      <dsp:spPr>
        <a:xfrm>
          <a:off x="355549" y="1734173"/>
          <a:ext cx="646453" cy="6464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6220FF-0D42-4908-BACF-88E61A0B4EFA}">
      <dsp:nvSpPr>
        <dsp:cNvPr id="0" name=""/>
        <dsp:cNvSpPr/>
      </dsp:nvSpPr>
      <dsp:spPr>
        <a:xfrm>
          <a:off x="1357552" y="1469714"/>
          <a:ext cx="5355999" cy="1175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393" tIns="124393" rIns="124393" bIns="124393" numCol="1" spcCol="1270" anchor="ctr" anchorCtr="0">
          <a:noAutofit/>
        </a:bodyPr>
        <a:lstStyle/>
        <a:p>
          <a:pPr marL="0" lvl="0" indent="0" algn="l" defTabSz="622300">
            <a:lnSpc>
              <a:spcPct val="100000"/>
            </a:lnSpc>
            <a:spcBef>
              <a:spcPct val="0"/>
            </a:spcBef>
            <a:spcAft>
              <a:spcPct val="35000"/>
            </a:spcAft>
            <a:buNone/>
          </a:pPr>
          <a:r>
            <a:rPr lang="en-US" sz="1400" kern="1200" dirty="0"/>
            <a:t>The Emotional Quotient Inventory (EQ-</a:t>
          </a:r>
          <a:r>
            <a:rPr lang="en-US" sz="1400" kern="1200" dirty="0" err="1"/>
            <a:t>i</a:t>
          </a:r>
          <a:r>
            <a:rPr lang="en-US" sz="1400" kern="1200" dirty="0"/>
            <a:t>), and Goleman's Emotional Intelligence Theory - Relies on self-reporting, assessing a broad range of emotional competencies, introducing potential self-reporting bias affecting predictive power in academic success.</a:t>
          </a:r>
        </a:p>
      </dsp:txBody>
      <dsp:txXfrm>
        <a:off x="1357552" y="1469714"/>
        <a:ext cx="5355999" cy="1175370"/>
      </dsp:txXfrm>
    </dsp:sp>
    <dsp:sp modelId="{17328AA7-5AF3-4D00-AED2-E85378A177C1}">
      <dsp:nvSpPr>
        <dsp:cNvPr id="0" name=""/>
        <dsp:cNvSpPr/>
      </dsp:nvSpPr>
      <dsp:spPr>
        <a:xfrm>
          <a:off x="0" y="2938927"/>
          <a:ext cx="6713552" cy="11753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34466E-5BBC-434B-83E3-69D4DF5C840F}">
      <dsp:nvSpPr>
        <dsp:cNvPr id="0" name=""/>
        <dsp:cNvSpPr/>
      </dsp:nvSpPr>
      <dsp:spPr>
        <a:xfrm>
          <a:off x="355549" y="3203385"/>
          <a:ext cx="646453" cy="6464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0141741-D0FF-4CEB-A3D3-C22708CF538D}">
      <dsp:nvSpPr>
        <dsp:cNvPr id="0" name=""/>
        <dsp:cNvSpPr/>
      </dsp:nvSpPr>
      <dsp:spPr>
        <a:xfrm>
          <a:off x="1357552" y="2938927"/>
          <a:ext cx="5355999" cy="1175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393" tIns="124393" rIns="124393" bIns="124393" numCol="1" spcCol="1270" anchor="ctr" anchorCtr="0">
          <a:noAutofit/>
        </a:bodyPr>
        <a:lstStyle/>
        <a:p>
          <a:pPr marL="0" lvl="0" indent="0" algn="l" defTabSz="622300">
            <a:lnSpc>
              <a:spcPct val="100000"/>
            </a:lnSpc>
            <a:spcBef>
              <a:spcPct val="0"/>
            </a:spcBef>
            <a:spcAft>
              <a:spcPct val="35000"/>
            </a:spcAft>
            <a:buNone/>
          </a:pPr>
          <a:r>
            <a:rPr lang="en-US" sz="1400" kern="1200"/>
            <a:t>Goleman's Emotional Intelligence Theory - Promot emotional well-being and interpersonal skills. </a:t>
          </a:r>
        </a:p>
      </dsp:txBody>
      <dsp:txXfrm>
        <a:off x="1357552" y="2938927"/>
        <a:ext cx="5355999" cy="117537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8:48:26.966"/>
    </inkml:context>
    <inkml:brush xml:id="br0">
      <inkml:brushProperty name="width" value="0.05" units="cm"/>
      <inkml:brushProperty name="height" value="0.05" units="cm"/>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0C5B9A-D021-B046-9361-42EBB083CFD1}" type="datetimeFigureOut">
              <a:rPr lang="en-US" smtClean="0"/>
              <a:t>5/21/24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1D510F-BEA1-784F-8524-EB9D273338A0}" type="slidenum">
              <a:rPr lang="en-US" smtClean="0"/>
              <a:t>‹#›</a:t>
            </a:fld>
            <a:endParaRPr lang="en-US"/>
          </a:p>
        </p:txBody>
      </p:sp>
    </p:spTree>
    <p:extLst>
      <p:ext uri="{BB962C8B-B14F-4D97-AF65-F5344CB8AC3E}">
        <p14:creationId xmlns:p14="http://schemas.microsoft.com/office/powerpoint/2010/main" val="3075531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conceptual model provides a structured framework for investigating how emotional intelligence affects GPA among business and management students in higher education. By examining the mediating and moderating variables, we can gain a deeper understanding of the pathways and conditions under which EI influences academic performance.</a:t>
            </a:r>
          </a:p>
        </p:txBody>
      </p:sp>
      <p:sp>
        <p:nvSpPr>
          <p:cNvPr id="4" name="Slide Number Placeholder 3"/>
          <p:cNvSpPr>
            <a:spLocks noGrp="1"/>
          </p:cNvSpPr>
          <p:nvPr>
            <p:ph type="sldNum" sz="quarter" idx="5"/>
          </p:nvPr>
        </p:nvSpPr>
        <p:spPr/>
        <p:txBody>
          <a:bodyPr/>
          <a:lstStyle/>
          <a:p>
            <a:fld id="{581D510F-BEA1-784F-8524-EB9D273338A0}" type="slidenum">
              <a:rPr lang="en-US" smtClean="0"/>
              <a:t>10</a:t>
            </a:fld>
            <a:endParaRPr lang="en-US"/>
          </a:p>
        </p:txBody>
      </p:sp>
    </p:spTree>
    <p:extLst>
      <p:ext uri="{BB962C8B-B14F-4D97-AF65-F5344CB8AC3E}">
        <p14:creationId xmlns:p14="http://schemas.microsoft.com/office/powerpoint/2010/main" val="265341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65439-5996-5F1E-5AD1-2F6022681F5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3D717F-A579-CD76-218F-F41B1BF3E2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EAB40E8-0391-FC49-212A-288CF99347C3}"/>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C48A6603-8217-E02D-FF68-89AA0A09E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FB0D19-98F9-6D8F-5F81-B7A19D67C2BC}"/>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568748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97F82-A37A-9BCB-3F6F-7C62B48A4A8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E5A1532-1B7A-7176-9D16-DF0B9B32F9A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01CF45-7147-63A2-1874-AB02AD63E34A}"/>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80E4143E-2A07-1B30-97BC-BF3413592A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8748E2-8734-84AE-7CBC-6B6F71CC9AB2}"/>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366708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D810BE-E73B-5CE1-437E-801C6FFA535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A4C086D-071C-7AB9-11DA-4840F41A731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5CE757A-2AA5-11CD-8A9B-AD80F2108F48}"/>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38EFA7B4-B512-492A-5E86-A0BED6B76B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08229-3BD0-263E-D4BD-1592F0C4F26B}"/>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978112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C3E7-6D42-D7C7-1775-07EE59FB5E9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7EC8CE6-AC1B-650C-3295-899485B5F2C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56A82DE-E022-BBAE-CFFE-D3C7AF211081}"/>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8ABB9C17-FAF1-8692-232F-D0F2629304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76C91C-B49E-28F3-C323-B56E76826DB9}"/>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72215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1A0B-770F-00BE-4EE5-ADAFEDFC57E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BA23403-9887-F30D-A38B-D3A5133417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15379C3-73F3-F8B9-D51B-A36D508A2E60}"/>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460F9528-6F50-CED4-8876-F63EC9D455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DA9B1D-AEC0-ADBE-EF10-8935A52A2A27}"/>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149901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94643-826D-C0A8-2E0A-1E9F205F90D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96C53B-94F4-8A09-E81A-3B03FAD34C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ACD88ED-84AE-5433-7926-24792312F5F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D8C989-B3F0-3EE2-EADC-8EDB41695784}"/>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6" name="Footer Placeholder 5">
            <a:extLst>
              <a:ext uri="{FF2B5EF4-FFF2-40B4-BE49-F238E27FC236}">
                <a16:creationId xmlns:a16="http://schemas.microsoft.com/office/drawing/2014/main" id="{2D4C53BC-A978-BD8B-A3C6-8B868A0F05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3F1537-45C8-34BB-5845-30F2F637E6B4}"/>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1126788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C1ECC-21F4-60E3-5CE2-49D80D03638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39A14DC-488C-E1BD-6960-C4F49F08CB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C87368A-9760-2DF9-C9A3-B2230FD674C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40C888E-D4DC-80F6-C77C-D8B262DB8C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93579B7-CB1C-B9FB-AB98-6928643EC6C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DCD0542-3961-F93E-1EA4-4B3FFC10779F}"/>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8" name="Footer Placeholder 7">
            <a:extLst>
              <a:ext uri="{FF2B5EF4-FFF2-40B4-BE49-F238E27FC236}">
                <a16:creationId xmlns:a16="http://schemas.microsoft.com/office/drawing/2014/main" id="{0EC8AC5D-7F9E-D733-C3EE-5C82BCE079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19617D-392A-BAFB-B7A1-FF2B22FB292B}"/>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1794183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4CECC-E6C2-50B3-0850-E01A12D0F90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6D48B5B-3532-7BDA-EBD2-43E3BAF0D92A}"/>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4" name="Footer Placeholder 3">
            <a:extLst>
              <a:ext uri="{FF2B5EF4-FFF2-40B4-BE49-F238E27FC236}">
                <a16:creationId xmlns:a16="http://schemas.microsoft.com/office/drawing/2014/main" id="{4044308D-C932-C8CE-46A3-6CFB0BE87A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75786-84EE-6AC9-CBCB-D128D9104E1D}"/>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459275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02C192-0C30-32DC-F64C-70599C36857F}"/>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3" name="Footer Placeholder 2">
            <a:extLst>
              <a:ext uri="{FF2B5EF4-FFF2-40B4-BE49-F238E27FC236}">
                <a16:creationId xmlns:a16="http://schemas.microsoft.com/office/drawing/2014/main" id="{824B9000-9FAF-862C-B59A-7784D9A593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6AFC8C-F864-2A09-3E4D-B060C6E58B5A}"/>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3793539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7F45D-6931-419B-EC57-B89BBE44E1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7E0D02C-3DBC-675E-3C0E-A45E1741A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9951C42-5D9F-34A0-78E9-2AB780E7D5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7BDB278-777B-CE12-60ED-4FC152B200F4}"/>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6" name="Footer Placeholder 5">
            <a:extLst>
              <a:ext uri="{FF2B5EF4-FFF2-40B4-BE49-F238E27FC236}">
                <a16:creationId xmlns:a16="http://schemas.microsoft.com/office/drawing/2014/main" id="{3C1CA7CB-D610-5FCB-D9C0-F8081AFC54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5ABC9D-910C-8500-BF33-A2848E431DA6}"/>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222228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7F624-FB34-44C6-D62B-5C4AF828C7D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8C417D1-016F-39AF-3257-05A52DCE2E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936D1C6-564B-482A-F63C-50D4AA1672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959002C-6B54-AF2A-9265-24CE833BC23D}"/>
              </a:ext>
            </a:extLst>
          </p:cNvPr>
          <p:cNvSpPr>
            <a:spLocks noGrp="1"/>
          </p:cNvSpPr>
          <p:nvPr>
            <p:ph type="dt" sz="half" idx="10"/>
          </p:nvPr>
        </p:nvSpPr>
        <p:spPr/>
        <p:txBody>
          <a:bodyPr/>
          <a:lstStyle/>
          <a:p>
            <a:fld id="{6B9F94FF-C797-564E-8310-7C5B95683464}" type="datetimeFigureOut">
              <a:rPr lang="en-US" smtClean="0"/>
              <a:t>5/21/24</a:t>
            </a:fld>
            <a:endParaRPr lang="en-US"/>
          </a:p>
        </p:txBody>
      </p:sp>
      <p:sp>
        <p:nvSpPr>
          <p:cNvPr id="6" name="Footer Placeholder 5">
            <a:extLst>
              <a:ext uri="{FF2B5EF4-FFF2-40B4-BE49-F238E27FC236}">
                <a16:creationId xmlns:a16="http://schemas.microsoft.com/office/drawing/2014/main" id="{D308CB6A-AF3D-A05D-10C4-B9EC2826E3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247AB2-7E1E-FB35-E504-7795B8DF136F}"/>
              </a:ext>
            </a:extLst>
          </p:cNvPr>
          <p:cNvSpPr>
            <a:spLocks noGrp="1"/>
          </p:cNvSpPr>
          <p:nvPr>
            <p:ph type="sldNum" sz="quarter" idx="12"/>
          </p:nvPr>
        </p:nvSpPr>
        <p:spPr/>
        <p:txBody>
          <a:bodyPr/>
          <a:lstStyle/>
          <a:p>
            <a:fld id="{C448563B-3AC4-5F48-8037-0BBBD74CA26B}" type="slidenum">
              <a:rPr lang="en-US" smtClean="0"/>
              <a:t>‹#›</a:t>
            </a:fld>
            <a:endParaRPr lang="en-US"/>
          </a:p>
        </p:txBody>
      </p:sp>
    </p:spTree>
    <p:extLst>
      <p:ext uri="{BB962C8B-B14F-4D97-AF65-F5344CB8AC3E}">
        <p14:creationId xmlns:p14="http://schemas.microsoft.com/office/powerpoint/2010/main" val="2474520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F5C7C6-5F36-92FD-9829-98D64A6BDB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B3E6CA1-B794-3708-67A9-8A50B21E29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6E6C874-C041-98BC-DA4A-880738DDB2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9F94FF-C797-564E-8310-7C5B95683464}" type="datetimeFigureOut">
              <a:rPr lang="en-US" smtClean="0"/>
              <a:t>5/21/24</a:t>
            </a:fld>
            <a:endParaRPr lang="en-US"/>
          </a:p>
        </p:txBody>
      </p:sp>
      <p:sp>
        <p:nvSpPr>
          <p:cNvPr id="5" name="Footer Placeholder 4">
            <a:extLst>
              <a:ext uri="{FF2B5EF4-FFF2-40B4-BE49-F238E27FC236}">
                <a16:creationId xmlns:a16="http://schemas.microsoft.com/office/drawing/2014/main" id="{8A64927A-1E5D-C3B9-A444-5C006EBDF2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8E42B7-E359-7404-85C9-4C7C6BAE68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48563B-3AC4-5F48-8037-0BBBD74CA26B}" type="slidenum">
              <a:rPr lang="en-US" smtClean="0"/>
              <a:t>‹#›</a:t>
            </a:fld>
            <a:endParaRPr lang="en-US"/>
          </a:p>
        </p:txBody>
      </p:sp>
    </p:spTree>
    <p:extLst>
      <p:ext uri="{BB962C8B-B14F-4D97-AF65-F5344CB8AC3E}">
        <p14:creationId xmlns:p14="http://schemas.microsoft.com/office/powerpoint/2010/main" val="2954155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MohamedHashim@cardiffmet.ac.uk"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mailto:acockrill@cardiffmet.ac.uk" TargetMode="External"/><Relationship Id="rId5" Type="http://schemas.openxmlformats.org/officeDocument/2006/relationships/hyperlink" Target="mailto:rkmason-jones@cardiffmet.ac.uk" TargetMode="External"/><Relationship Id="rId4" Type="http://schemas.openxmlformats.org/officeDocument/2006/relationships/hyperlink" Target="mailto:vndrecaj@cardiffmet.ac.uk" TargetMode="External"/></Relationships>
</file>

<file path=ppt/slides/_rels/slide10.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2.xml"/><Relationship Id="rId48" Type="http://schemas.openxmlformats.org/officeDocument/2006/relationships/image" Target="../media/image39.pn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500+ Emotional Intelligence Stock Photos, Pictures ...">
            <a:extLst>
              <a:ext uri="{FF2B5EF4-FFF2-40B4-BE49-F238E27FC236}">
                <a16:creationId xmlns:a16="http://schemas.microsoft.com/office/drawing/2014/main" id="{36EF7DFE-FB3F-E731-5298-C2105E2C96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211"/>
            <a:ext cx="12192000" cy="65985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5969BF5-DA8F-D352-9C55-29E76D17A18B}"/>
              </a:ext>
            </a:extLst>
          </p:cNvPr>
          <p:cNvSpPr>
            <a:spLocks noGrp="1"/>
          </p:cNvSpPr>
          <p:nvPr>
            <p:ph type="ctrTitle"/>
          </p:nvPr>
        </p:nvSpPr>
        <p:spPr>
          <a:xfrm>
            <a:off x="1524000" y="1122363"/>
            <a:ext cx="9144000" cy="1917399"/>
          </a:xfrm>
        </p:spPr>
        <p:txBody>
          <a:bodyPr>
            <a:normAutofit/>
          </a:bodyPr>
          <a:lstStyle/>
          <a:p>
            <a:r>
              <a:rPr lang="en-US" sz="4000" b="1" dirty="0">
                <a:solidFill>
                  <a:schemeClr val="bg1"/>
                </a:solidFill>
              </a:rPr>
              <a:t>Leveraging Students’ Emotional Intelligence: An intelligent Approach to Higher Education Strategy </a:t>
            </a:r>
          </a:p>
        </p:txBody>
      </p:sp>
      <p:sp>
        <p:nvSpPr>
          <p:cNvPr id="3" name="Subtitle 2">
            <a:extLst>
              <a:ext uri="{FF2B5EF4-FFF2-40B4-BE49-F238E27FC236}">
                <a16:creationId xmlns:a16="http://schemas.microsoft.com/office/drawing/2014/main" id="{B4C68645-8BDD-ED1B-2507-0A3B02BE2FEF}"/>
              </a:ext>
            </a:extLst>
          </p:cNvPr>
          <p:cNvSpPr>
            <a:spLocks noGrp="1"/>
          </p:cNvSpPr>
          <p:nvPr>
            <p:ph type="subTitle" idx="1"/>
          </p:nvPr>
        </p:nvSpPr>
        <p:spPr>
          <a:xfrm>
            <a:off x="1524000" y="2990358"/>
            <a:ext cx="9144000" cy="1655762"/>
          </a:xfrm>
        </p:spPr>
        <p:txBody>
          <a:bodyPr>
            <a:normAutofit fontScale="25000" lnSpcReduction="20000"/>
          </a:bodyPr>
          <a:lstStyle/>
          <a:p>
            <a:pPr algn="ctr"/>
            <a:r>
              <a:rPr lang="en-GB" sz="1800" dirty="0">
                <a:solidFill>
                  <a:srgbClr val="0E101A"/>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lvl="1" algn="r"/>
            <a:endPar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lvl="1" algn="r"/>
            <a:endParaRPr lang="en-GB" sz="5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lvl="1" algn="r"/>
            <a:endPar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lvl="1" algn="r"/>
            <a:endParaRPr lang="en-GB" sz="5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lvl="1" algn="r"/>
            <a:endPar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lvl="1"/>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Dr Mohamed </a:t>
            </a:r>
            <a:r>
              <a:rPr lang="en-GB" sz="5200" b="1"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Ashmel</a:t>
            </a:r>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Mohamed Hashim</a:t>
            </a:r>
            <a:endParaRPr lang="en-GB" sz="5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Cardiff School of Management, Cardiff Metropolitan University, UK.</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Email: </a:t>
            </a:r>
            <a:r>
              <a:rPr lang="en-GB" sz="52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MMohamedHashim@cardiffmet.ac.uk</a:t>
            </a:r>
            <a:r>
              <a:rPr lang="en-GB" sz="520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Dr </a:t>
            </a:r>
            <a:r>
              <a:rPr lang="en-GB" sz="5200" b="1"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Ndrecaj</a:t>
            </a:r>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Vera</a:t>
            </a:r>
            <a:endParaRPr lang="en-GB" sz="5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Cardiff School of Management, Cardiff Metropolitan University, UK.</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Email: </a:t>
            </a:r>
            <a:r>
              <a:rPr lang="en-GB" sz="52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vndrecaj@cardiffmet.ac.uk</a:t>
            </a:r>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Dr Mason-Jones, Rachel</a:t>
            </a:r>
            <a:endParaRPr lang="en-GB" sz="5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Cardiff School of Management, Cardiff Metropolitan University, UK.</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Email: </a:t>
            </a:r>
            <a:r>
              <a:rPr lang="en-GB" sz="52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rkmason-jones@cardiffmet.ac.uk</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Cockrill, Antje</a:t>
            </a:r>
            <a:endParaRPr lang="en-GB" sz="5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Cardiff School of Management, Cardiff Metropolitan University, UK.</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lvl="1"/>
            <a:r>
              <a:rPr lang="en-GB" sz="52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acockrill@cardiffmet.ac.uk</a:t>
            </a:r>
            <a:r>
              <a:rPr lang="en-GB" sz="5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5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5" name="TextBox 4">
            <a:extLst>
              <a:ext uri="{FF2B5EF4-FFF2-40B4-BE49-F238E27FC236}">
                <a16:creationId xmlns:a16="http://schemas.microsoft.com/office/drawing/2014/main" id="{6121A6BD-7A5B-E457-23EA-8AAC88AB858B}"/>
              </a:ext>
            </a:extLst>
          </p:cNvPr>
          <p:cNvSpPr txBox="1"/>
          <p:nvPr/>
        </p:nvSpPr>
        <p:spPr>
          <a:xfrm>
            <a:off x="1878227" y="293622"/>
            <a:ext cx="8468498" cy="646331"/>
          </a:xfrm>
          <a:prstGeom prst="rect">
            <a:avLst/>
          </a:prstGeom>
          <a:noFill/>
        </p:spPr>
        <p:txBody>
          <a:bodyPr wrap="square">
            <a:spAutoFit/>
          </a:bodyPr>
          <a:lstStyle/>
          <a:p>
            <a:pPr algn="ctr"/>
            <a:r>
              <a:rPr lang="en-US" dirty="0">
                <a:solidFill>
                  <a:schemeClr val="bg1"/>
                </a:solidFill>
              </a:rPr>
              <a:t>Advances In Management And Innovation Conference 2024</a:t>
            </a:r>
          </a:p>
          <a:p>
            <a:pPr algn="ctr"/>
            <a:r>
              <a:rPr lang="en-US" dirty="0">
                <a:solidFill>
                  <a:schemeClr val="bg1"/>
                </a:solidFill>
              </a:rPr>
              <a:t>21-22 May 2024</a:t>
            </a:r>
          </a:p>
        </p:txBody>
      </p:sp>
    </p:spTree>
    <p:extLst>
      <p:ext uri="{BB962C8B-B14F-4D97-AF65-F5344CB8AC3E}">
        <p14:creationId xmlns:p14="http://schemas.microsoft.com/office/powerpoint/2010/main" val="1986235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DD33C87-27BC-E1E7-261E-F66E4BE7040C}"/>
              </a:ext>
            </a:extLst>
          </p:cNvPr>
          <p:cNvSpPr/>
          <p:nvPr/>
        </p:nvSpPr>
        <p:spPr>
          <a:xfrm>
            <a:off x="4286410" y="231046"/>
            <a:ext cx="2916195" cy="5458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a:t>Emotional Intelligence </a:t>
            </a:r>
          </a:p>
        </p:txBody>
      </p:sp>
      <p:sp>
        <p:nvSpPr>
          <p:cNvPr id="26" name="Rectangle 25">
            <a:extLst>
              <a:ext uri="{FF2B5EF4-FFF2-40B4-BE49-F238E27FC236}">
                <a16:creationId xmlns:a16="http://schemas.microsoft.com/office/drawing/2014/main" id="{1F335A2E-2661-916C-E0D1-27E44D19B60D}"/>
              </a:ext>
            </a:extLst>
          </p:cNvPr>
          <p:cNvSpPr/>
          <p:nvPr/>
        </p:nvSpPr>
        <p:spPr>
          <a:xfrm>
            <a:off x="701264" y="2924643"/>
            <a:ext cx="2916195" cy="100871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en-US" b="1" dirty="0">
                <a:solidFill>
                  <a:srgbClr val="FF0000"/>
                </a:solidFill>
              </a:rPr>
              <a:t>Independent Variables</a:t>
            </a:r>
          </a:p>
          <a:p>
            <a:pPr algn="ctr"/>
            <a:r>
              <a:rPr lang="en-US" dirty="0"/>
              <a:t>Self – awareness</a:t>
            </a:r>
          </a:p>
          <a:p>
            <a:pPr algn="ctr"/>
            <a:r>
              <a:rPr lang="en-US" dirty="0"/>
              <a:t>Self-regulation </a:t>
            </a:r>
          </a:p>
          <a:p>
            <a:pPr algn="ctr"/>
            <a:r>
              <a:rPr lang="en-US" dirty="0"/>
              <a:t>Motivation </a:t>
            </a:r>
          </a:p>
        </p:txBody>
      </p:sp>
      <p:sp>
        <p:nvSpPr>
          <p:cNvPr id="27" name="Rectangle 26">
            <a:extLst>
              <a:ext uri="{FF2B5EF4-FFF2-40B4-BE49-F238E27FC236}">
                <a16:creationId xmlns:a16="http://schemas.microsoft.com/office/drawing/2014/main" id="{FAD6F855-16B5-833A-9431-C5B2E062B729}"/>
              </a:ext>
            </a:extLst>
          </p:cNvPr>
          <p:cNvSpPr/>
          <p:nvPr/>
        </p:nvSpPr>
        <p:spPr>
          <a:xfrm>
            <a:off x="7904970" y="2830407"/>
            <a:ext cx="2993350" cy="11029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a:solidFill>
                  <a:srgbClr val="FF0000"/>
                </a:solidFill>
              </a:rPr>
              <a:t>Dependent Variables</a:t>
            </a:r>
          </a:p>
          <a:p>
            <a:pPr algn="ctr"/>
            <a:r>
              <a:rPr lang="en-US" dirty="0"/>
              <a:t>Social skills</a:t>
            </a:r>
          </a:p>
          <a:p>
            <a:pPr algn="ctr"/>
            <a:r>
              <a:rPr lang="en-US" dirty="0"/>
              <a:t>Cognitive outcomes</a:t>
            </a:r>
          </a:p>
          <a:p>
            <a:pPr algn="ctr"/>
            <a:r>
              <a:rPr lang="en-US" dirty="0"/>
              <a:t>Self Growth </a:t>
            </a:r>
          </a:p>
        </p:txBody>
      </p:sp>
      <p:sp>
        <p:nvSpPr>
          <p:cNvPr id="34" name="Rectangle 33">
            <a:extLst>
              <a:ext uri="{FF2B5EF4-FFF2-40B4-BE49-F238E27FC236}">
                <a16:creationId xmlns:a16="http://schemas.microsoft.com/office/drawing/2014/main" id="{1E55ADDA-F048-90F1-1CDB-1A3F8C6D8F7F}"/>
              </a:ext>
            </a:extLst>
          </p:cNvPr>
          <p:cNvSpPr/>
          <p:nvPr/>
        </p:nvSpPr>
        <p:spPr>
          <a:xfrm>
            <a:off x="4286410" y="4155886"/>
            <a:ext cx="2840857" cy="133393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a:solidFill>
                  <a:srgbClr val="FF0000"/>
                </a:solidFill>
              </a:rPr>
              <a:t>Mediated Variables</a:t>
            </a:r>
          </a:p>
          <a:p>
            <a:pPr algn="ctr"/>
            <a:r>
              <a:rPr lang="en-US" dirty="0"/>
              <a:t>Learning strategies</a:t>
            </a:r>
          </a:p>
          <a:p>
            <a:pPr algn="ctr"/>
            <a:r>
              <a:rPr lang="en-US" dirty="0"/>
              <a:t>Classroom engagement</a:t>
            </a:r>
          </a:p>
          <a:p>
            <a:pPr algn="ctr"/>
            <a:r>
              <a:rPr lang="en-US" dirty="0"/>
              <a:t>Stress management </a:t>
            </a:r>
          </a:p>
          <a:p>
            <a:pPr algn="ctr"/>
            <a:endParaRPr lang="en-US" dirty="0"/>
          </a:p>
        </p:txBody>
      </p:sp>
      <p:sp>
        <p:nvSpPr>
          <p:cNvPr id="37" name="Rectangle 36">
            <a:extLst>
              <a:ext uri="{FF2B5EF4-FFF2-40B4-BE49-F238E27FC236}">
                <a16:creationId xmlns:a16="http://schemas.microsoft.com/office/drawing/2014/main" id="{A2947E08-D986-A81C-785B-D252BE09D482}"/>
              </a:ext>
            </a:extLst>
          </p:cNvPr>
          <p:cNvSpPr/>
          <p:nvPr/>
        </p:nvSpPr>
        <p:spPr>
          <a:xfrm>
            <a:off x="4286410" y="1048277"/>
            <a:ext cx="2705283" cy="185931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a:solidFill>
                  <a:srgbClr val="FF0000"/>
                </a:solidFill>
              </a:rPr>
              <a:t>Moderated Variables</a:t>
            </a:r>
          </a:p>
          <a:p>
            <a:pPr algn="ctr"/>
            <a:r>
              <a:rPr lang="en-US" dirty="0"/>
              <a:t>Gender</a:t>
            </a:r>
          </a:p>
          <a:p>
            <a:pPr algn="ctr"/>
            <a:r>
              <a:rPr lang="en-US" dirty="0"/>
              <a:t>Age </a:t>
            </a:r>
          </a:p>
          <a:p>
            <a:pPr algn="ctr"/>
            <a:r>
              <a:rPr lang="en-US" dirty="0"/>
              <a:t>Culture</a:t>
            </a:r>
          </a:p>
          <a:p>
            <a:pPr algn="ctr"/>
            <a:r>
              <a:rPr lang="en-US" dirty="0"/>
              <a:t>Background </a:t>
            </a:r>
          </a:p>
          <a:p>
            <a:pPr algn="ctr"/>
            <a:r>
              <a:rPr lang="en-US" dirty="0"/>
              <a:t>Socioeconomical status  </a:t>
            </a:r>
          </a:p>
        </p:txBody>
      </p:sp>
      <p:sp>
        <p:nvSpPr>
          <p:cNvPr id="59" name="Rectangle 58">
            <a:extLst>
              <a:ext uri="{FF2B5EF4-FFF2-40B4-BE49-F238E27FC236}">
                <a16:creationId xmlns:a16="http://schemas.microsoft.com/office/drawing/2014/main" id="{7AA2B03E-DBFB-4B35-8F2A-17EB41BBE0BE}"/>
              </a:ext>
            </a:extLst>
          </p:cNvPr>
          <p:cNvSpPr/>
          <p:nvPr/>
        </p:nvSpPr>
        <p:spPr>
          <a:xfrm>
            <a:off x="8229758" y="4822856"/>
            <a:ext cx="2668562" cy="185931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a:solidFill>
                  <a:srgbClr val="FF0000"/>
                </a:solidFill>
              </a:rPr>
              <a:t>Control Variables </a:t>
            </a:r>
          </a:p>
          <a:p>
            <a:pPr algn="ctr"/>
            <a:r>
              <a:rPr lang="en-US" dirty="0"/>
              <a:t>Prior Academic</a:t>
            </a:r>
          </a:p>
          <a:p>
            <a:pPr algn="ctr"/>
            <a:r>
              <a:rPr lang="en-US" dirty="0"/>
              <a:t>Achievement</a:t>
            </a:r>
          </a:p>
          <a:p>
            <a:pPr algn="ctr"/>
            <a:r>
              <a:rPr lang="en-US" dirty="0"/>
              <a:t>Study hours</a:t>
            </a:r>
          </a:p>
          <a:p>
            <a:pPr algn="ctr"/>
            <a:r>
              <a:rPr lang="en-US" dirty="0"/>
              <a:t>Access to resources </a:t>
            </a:r>
          </a:p>
        </p:txBody>
      </p:sp>
      <mc:AlternateContent xmlns:mc="http://schemas.openxmlformats.org/markup-compatibility/2006" xmlns:p14="http://schemas.microsoft.com/office/powerpoint/2010/main">
        <mc:Choice Requires="p14">
          <p:contentPart p14:bwMode="auto" r:id="rId3">
            <p14:nvContentPartPr>
              <p14:cNvPr id="68" name="Ink 67">
                <a:extLst>
                  <a:ext uri="{FF2B5EF4-FFF2-40B4-BE49-F238E27FC236}">
                    <a16:creationId xmlns:a16="http://schemas.microsoft.com/office/drawing/2014/main" id="{CBF1E80B-EE6B-D391-E5B2-AA99AD9715C0}"/>
                  </a:ext>
                </a:extLst>
              </p14:cNvPr>
              <p14:cNvContentPartPr/>
              <p14:nvPr/>
            </p14:nvContentPartPr>
            <p14:xfrm>
              <a:off x="3984295" y="2392628"/>
              <a:ext cx="360" cy="360"/>
            </p14:xfrm>
          </p:contentPart>
        </mc:Choice>
        <mc:Fallback xmlns="">
          <p:pic>
            <p:nvPicPr>
              <p:cNvPr id="68" name="Ink 67">
                <a:extLst>
                  <a:ext uri="{FF2B5EF4-FFF2-40B4-BE49-F238E27FC236}">
                    <a16:creationId xmlns:a16="http://schemas.microsoft.com/office/drawing/2014/main" id="{CBF1E80B-EE6B-D391-E5B2-AA99AD9715C0}"/>
                  </a:ext>
                </a:extLst>
              </p:cNvPr>
              <p:cNvPicPr/>
              <p:nvPr/>
            </p:nvPicPr>
            <p:blipFill>
              <a:blip r:embed="rId48"/>
              <a:stretch>
                <a:fillRect/>
              </a:stretch>
            </p:blipFill>
            <p:spPr>
              <a:xfrm>
                <a:off x="3975655" y="2383988"/>
                <a:ext cx="18000" cy="18000"/>
              </a:xfrm>
              <a:prstGeom prst="rect">
                <a:avLst/>
              </a:prstGeom>
            </p:spPr>
          </p:pic>
        </mc:Fallback>
      </mc:AlternateContent>
      <p:cxnSp>
        <p:nvCxnSpPr>
          <p:cNvPr id="3" name="Straight Arrow Connector 2">
            <a:extLst>
              <a:ext uri="{FF2B5EF4-FFF2-40B4-BE49-F238E27FC236}">
                <a16:creationId xmlns:a16="http://schemas.microsoft.com/office/drawing/2014/main" id="{E26FAC06-749E-9F27-ECEB-514BEE7B9D2A}"/>
              </a:ext>
            </a:extLst>
          </p:cNvPr>
          <p:cNvCxnSpPr/>
          <p:nvPr/>
        </p:nvCxnSpPr>
        <p:spPr>
          <a:xfrm>
            <a:off x="3737499" y="3429000"/>
            <a:ext cx="401270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97BCE12-D2C7-E5CC-3D6C-269B90F22EF4}"/>
              </a:ext>
            </a:extLst>
          </p:cNvPr>
          <p:cNvCxnSpPr>
            <a:cxnSpLocks/>
          </p:cNvCxnSpPr>
          <p:nvPr/>
        </p:nvCxnSpPr>
        <p:spPr>
          <a:xfrm flipH="1">
            <a:off x="2354313" y="1740023"/>
            <a:ext cx="1862580" cy="1090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F45B0CB-7AD3-3E82-921D-1E765EE7B952}"/>
              </a:ext>
            </a:extLst>
          </p:cNvPr>
          <p:cNvCxnSpPr>
            <a:cxnSpLocks/>
          </p:cNvCxnSpPr>
          <p:nvPr/>
        </p:nvCxnSpPr>
        <p:spPr>
          <a:xfrm>
            <a:off x="6991693" y="1518082"/>
            <a:ext cx="1939243" cy="1312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E24A9F0-7B1D-39AD-0891-92A571C8C52E}"/>
              </a:ext>
            </a:extLst>
          </p:cNvPr>
          <p:cNvCxnSpPr>
            <a:cxnSpLocks/>
          </p:cNvCxnSpPr>
          <p:nvPr/>
        </p:nvCxnSpPr>
        <p:spPr>
          <a:xfrm>
            <a:off x="2769833" y="4039340"/>
            <a:ext cx="1447060" cy="10919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E68735C-32D0-FF3A-1D71-C30B32377DA0}"/>
              </a:ext>
            </a:extLst>
          </p:cNvPr>
          <p:cNvCxnSpPr>
            <a:cxnSpLocks/>
          </p:cNvCxnSpPr>
          <p:nvPr/>
        </p:nvCxnSpPr>
        <p:spPr>
          <a:xfrm flipH="1">
            <a:off x="7270812" y="4039340"/>
            <a:ext cx="1038687" cy="9144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19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664BAF-9005-A4DE-0785-4322FB5FD9C9}"/>
              </a:ext>
            </a:extLst>
          </p:cNvPr>
          <p:cNvSpPr>
            <a:spLocks noGrp="1"/>
          </p:cNvSpPr>
          <p:nvPr>
            <p:ph type="title"/>
          </p:nvPr>
        </p:nvSpPr>
        <p:spPr>
          <a:xfrm>
            <a:off x="630936" y="640080"/>
            <a:ext cx="4818888" cy="1481328"/>
          </a:xfrm>
        </p:spPr>
        <p:txBody>
          <a:bodyPr anchor="b">
            <a:normAutofit/>
          </a:bodyPr>
          <a:lstStyle/>
          <a:p>
            <a:r>
              <a:rPr lang="en-US" sz="5400"/>
              <a:t>What next? </a:t>
            </a:r>
          </a:p>
        </p:txBody>
      </p:sp>
      <p:sp>
        <p:nvSpPr>
          <p:cNvPr id="25"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8BC579-DB33-10B5-2813-DA379C90D8C4}"/>
              </a:ext>
            </a:extLst>
          </p:cNvPr>
          <p:cNvSpPr>
            <a:spLocks noGrp="1"/>
          </p:cNvSpPr>
          <p:nvPr>
            <p:ph idx="1"/>
          </p:nvPr>
        </p:nvSpPr>
        <p:spPr>
          <a:xfrm>
            <a:off x="630936" y="2660904"/>
            <a:ext cx="4818888" cy="3547872"/>
          </a:xfrm>
        </p:spPr>
        <p:txBody>
          <a:bodyPr anchor="t">
            <a:normAutofit fontScale="92500" lnSpcReduction="10000"/>
          </a:bodyPr>
          <a:lstStyle/>
          <a:p>
            <a:pPr marL="0" indent="0">
              <a:lnSpc>
                <a:spcPct val="110000"/>
              </a:lnSpc>
              <a:spcBef>
                <a:spcPts val="0"/>
              </a:spcBef>
              <a:buNone/>
            </a:pPr>
            <a:r>
              <a:rPr lang="en-US" sz="2000" dirty="0"/>
              <a:t>H1: Higher levels of emotional intelligence are positively associated with the outcome variables </a:t>
            </a:r>
            <a:r>
              <a:rPr lang="en-US" sz="1900" dirty="0"/>
              <a:t>Social skills, Cognitive outcomes and Personal Intellectual Growth</a:t>
            </a:r>
            <a:r>
              <a:rPr lang="en-US" dirty="0"/>
              <a:t> </a:t>
            </a:r>
          </a:p>
          <a:p>
            <a:r>
              <a:rPr lang="en-US" sz="2000" dirty="0"/>
              <a:t>H2: The relationship between emotional intelligence and outcomes is mediated by learning strategies, classroom engagement, and stress management.</a:t>
            </a:r>
          </a:p>
          <a:p>
            <a:r>
              <a:rPr lang="en-US" sz="2000" dirty="0"/>
              <a:t>H3: The impact of emotional intelligence on outcome variables  is moderated by gender, age, cultural background, and socioeconomic status.</a:t>
            </a:r>
          </a:p>
        </p:txBody>
      </p:sp>
      <p:pic>
        <p:nvPicPr>
          <p:cNvPr id="5" name="Picture 4" descr="Colourful carved figures of humans">
            <a:extLst>
              <a:ext uri="{FF2B5EF4-FFF2-40B4-BE49-F238E27FC236}">
                <a16:creationId xmlns:a16="http://schemas.microsoft.com/office/drawing/2014/main" id="{FFE5C8F2-40A5-923A-74EA-BECD98F02D6B}"/>
              </a:ext>
            </a:extLst>
          </p:cNvPr>
          <p:cNvPicPr>
            <a:picLocks noChangeAspect="1"/>
          </p:cNvPicPr>
          <p:nvPr/>
        </p:nvPicPr>
        <p:blipFill rotWithShape="1">
          <a:blip r:embed="rId2"/>
          <a:srcRect l="22012" r="21779" b="-1"/>
          <a:stretch/>
        </p:blipFill>
        <p:spPr>
          <a:xfrm>
            <a:off x="6628380" y="640080"/>
            <a:ext cx="4400304" cy="5577840"/>
          </a:xfrm>
          <a:prstGeom prst="rect">
            <a:avLst/>
          </a:prstGeom>
        </p:spPr>
      </p:pic>
    </p:spTree>
    <p:extLst>
      <p:ext uri="{BB962C8B-B14F-4D97-AF65-F5344CB8AC3E}">
        <p14:creationId xmlns:p14="http://schemas.microsoft.com/office/powerpoint/2010/main" val="2144518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5AD5A7-C02B-0B1C-FD0A-46C0391255D5}"/>
              </a:ext>
            </a:extLst>
          </p:cNvPr>
          <p:cNvSpPr>
            <a:spLocks noGrp="1"/>
          </p:cNvSpPr>
          <p:nvPr>
            <p:ph type="title"/>
          </p:nvPr>
        </p:nvSpPr>
        <p:spPr>
          <a:xfrm>
            <a:off x="6739128" y="638089"/>
            <a:ext cx="4818888" cy="1476801"/>
          </a:xfrm>
        </p:spPr>
        <p:txBody>
          <a:bodyPr anchor="b">
            <a:normAutofit/>
          </a:bodyPr>
          <a:lstStyle/>
          <a:p>
            <a:r>
              <a:rPr lang="en-US" sz="5400"/>
              <a:t>Conclusion </a:t>
            </a:r>
          </a:p>
        </p:txBody>
      </p:sp>
      <p:pic>
        <p:nvPicPr>
          <p:cNvPr id="6" name="Picture 4" descr="White bulbs with a yellow one standing out">
            <a:extLst>
              <a:ext uri="{FF2B5EF4-FFF2-40B4-BE49-F238E27FC236}">
                <a16:creationId xmlns:a16="http://schemas.microsoft.com/office/drawing/2014/main" id="{BFC0A65B-4AB4-3101-747A-13ED59B2B263}"/>
              </a:ext>
            </a:extLst>
          </p:cNvPr>
          <p:cNvPicPr>
            <a:picLocks noChangeAspect="1"/>
          </p:cNvPicPr>
          <p:nvPr/>
        </p:nvPicPr>
        <p:blipFill rotWithShape="1">
          <a:blip r:embed="rId2"/>
          <a:srcRect l="20186" r="15598" b="2"/>
          <a:stretch/>
        </p:blipFill>
        <p:spPr>
          <a:xfrm>
            <a:off x="677321" y="640080"/>
            <a:ext cx="5366199" cy="5577840"/>
          </a:xfrm>
          <a:prstGeom prst="rect">
            <a:avLst/>
          </a:prstGeom>
        </p:spPr>
      </p:pic>
      <p:sp>
        <p:nvSpPr>
          <p:cNvPr id="24"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A54CFCA-8FED-9236-1304-C33358E8C8AA}"/>
              </a:ext>
            </a:extLst>
          </p:cNvPr>
          <p:cNvSpPr>
            <a:spLocks noGrp="1"/>
          </p:cNvSpPr>
          <p:nvPr>
            <p:ph idx="1"/>
          </p:nvPr>
        </p:nvSpPr>
        <p:spPr>
          <a:xfrm>
            <a:off x="6739128" y="2664886"/>
            <a:ext cx="4818888" cy="3550789"/>
          </a:xfrm>
        </p:spPr>
        <p:txBody>
          <a:bodyPr anchor="t">
            <a:normAutofit/>
          </a:bodyPr>
          <a:lstStyle/>
          <a:p>
            <a:r>
              <a:rPr lang="en-US" sz="1200" dirty="0"/>
              <a:t>Furthermore, drawing from a wealth of academic sources this paper seeks to unravel the intricate relationship between EI and the performance and personal growth of the business management students </a:t>
            </a:r>
          </a:p>
          <a:p>
            <a:r>
              <a:rPr lang="en-US" sz="1200" dirty="0"/>
              <a:t>It is within this dynamic nexus that higher education institutions can uncover innovative strategies to </a:t>
            </a:r>
            <a:r>
              <a:rPr lang="en-US" sz="1200" dirty="0" err="1"/>
              <a:t>maximise</a:t>
            </a:r>
            <a:r>
              <a:rPr lang="en-US" sz="1200" dirty="0"/>
              <a:t> students’ potential and foster holistic development. </a:t>
            </a:r>
          </a:p>
          <a:p>
            <a:r>
              <a:rPr lang="en-US" sz="1200" dirty="0"/>
              <a:t>By integrating emotional intelligence as a cornerstone in higher education strategy, universities can create an environment that not only imparts academic knowledge but also cultivates emotional resilience, empathy, and interpersonal skills, which are vital attributes for thriving in the rapidly evolving landscape of education. </a:t>
            </a:r>
          </a:p>
        </p:txBody>
      </p:sp>
    </p:spTree>
    <p:extLst>
      <p:ext uri="{BB962C8B-B14F-4D97-AF65-F5344CB8AC3E}">
        <p14:creationId xmlns:p14="http://schemas.microsoft.com/office/powerpoint/2010/main" val="840417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611C5-D043-AB3B-E551-6A6E4E791142}"/>
              </a:ext>
            </a:extLst>
          </p:cNvPr>
          <p:cNvSpPr>
            <a:spLocks noGrp="1"/>
          </p:cNvSpPr>
          <p:nvPr>
            <p:ph type="title"/>
          </p:nvPr>
        </p:nvSpPr>
        <p:spPr>
          <a:xfrm>
            <a:off x="838200" y="0"/>
            <a:ext cx="10515600" cy="1325563"/>
          </a:xfrm>
        </p:spPr>
        <p:txBody>
          <a:bodyPr/>
          <a:lstStyle/>
          <a:p>
            <a:r>
              <a:rPr lang="en-US" dirty="0"/>
              <a:t>References (1-2) </a:t>
            </a:r>
          </a:p>
        </p:txBody>
      </p:sp>
      <p:sp>
        <p:nvSpPr>
          <p:cNvPr id="3" name="Content Placeholder 2">
            <a:extLst>
              <a:ext uri="{FF2B5EF4-FFF2-40B4-BE49-F238E27FC236}">
                <a16:creationId xmlns:a16="http://schemas.microsoft.com/office/drawing/2014/main" id="{ABDE0DD1-884E-8461-4ECF-9A5FAB0E64E1}"/>
              </a:ext>
            </a:extLst>
          </p:cNvPr>
          <p:cNvSpPr>
            <a:spLocks noGrp="1"/>
          </p:cNvSpPr>
          <p:nvPr>
            <p:ph idx="1"/>
          </p:nvPr>
        </p:nvSpPr>
        <p:spPr>
          <a:xfrm>
            <a:off x="838200" y="1210962"/>
            <a:ext cx="10515600" cy="4966001"/>
          </a:xfrm>
        </p:spPr>
        <p:txBody>
          <a:bodyPr>
            <a:normAutofit fontScale="62500" lnSpcReduction="20000"/>
          </a:bodyPr>
          <a:lstStyle/>
          <a:p>
            <a:r>
              <a:rPr lang="en-US" dirty="0" err="1"/>
              <a:t>Alabbasi</a:t>
            </a:r>
            <a:r>
              <a:rPr lang="en-US" dirty="0"/>
              <a:t>, A.M.A., </a:t>
            </a:r>
            <a:r>
              <a:rPr lang="en-US" dirty="0" err="1"/>
              <a:t>Alabbasi</a:t>
            </a:r>
            <a:r>
              <a:rPr lang="en-US" dirty="0"/>
              <a:t>, F.A., </a:t>
            </a:r>
            <a:r>
              <a:rPr lang="en-US" dirty="0" err="1"/>
              <a:t>AlSaleh</a:t>
            </a:r>
            <a:r>
              <a:rPr lang="en-US" dirty="0"/>
              <a:t>, A. et al. (2023) ‘Emotional intelligence weakly predicts academic success in medical programs: a multilevel meta-analysis and systematic review’, BMC Med Educ, V.23 (425). https://</a:t>
            </a:r>
            <a:r>
              <a:rPr lang="en-US" dirty="0" err="1"/>
              <a:t>doi.org</a:t>
            </a:r>
            <a:r>
              <a:rPr lang="en-US" dirty="0"/>
              <a:t>/10.1186/s12909-023-04417-8 </a:t>
            </a:r>
          </a:p>
          <a:p>
            <a:r>
              <a:rPr lang="en-US" dirty="0" err="1"/>
              <a:t>ALmegewly</a:t>
            </a:r>
            <a:r>
              <a:rPr lang="en-US" dirty="0"/>
              <a:t>, H. W., </a:t>
            </a:r>
            <a:r>
              <a:rPr lang="en-US" dirty="0" err="1"/>
              <a:t>Rawdhan</a:t>
            </a:r>
            <a:r>
              <a:rPr lang="en-US" dirty="0"/>
              <a:t>, A., Saleh, M., </a:t>
            </a:r>
            <a:r>
              <a:rPr lang="en-US" dirty="0" err="1"/>
              <a:t>Alrimal</a:t>
            </a:r>
            <a:r>
              <a:rPr lang="en-US" dirty="0"/>
              <a:t>, M., </a:t>
            </a:r>
            <a:r>
              <a:rPr lang="en-US" dirty="0" err="1"/>
              <a:t>Alasmari</a:t>
            </a:r>
            <a:r>
              <a:rPr lang="en-US" dirty="0"/>
              <a:t>, R., </a:t>
            </a:r>
            <a:r>
              <a:rPr lang="en-US" dirty="0" err="1"/>
              <a:t>Alhamad</a:t>
            </a:r>
            <a:r>
              <a:rPr lang="en-US" dirty="0"/>
              <a:t>, S., </a:t>
            </a:r>
            <a:r>
              <a:rPr lang="en-US" dirty="0" err="1"/>
              <a:t>Almuqri</a:t>
            </a:r>
            <a:r>
              <a:rPr lang="en-US" dirty="0"/>
              <a:t>, R., </a:t>
            </a:r>
            <a:r>
              <a:rPr lang="en-US" dirty="0" err="1"/>
              <a:t>Aljebreen</a:t>
            </a:r>
            <a:r>
              <a:rPr lang="en-US" dirty="0"/>
              <a:t>, M., </a:t>
            </a:r>
            <a:r>
              <a:rPr lang="en-US" dirty="0" err="1"/>
              <a:t>Alsubaue</a:t>
            </a:r>
            <a:r>
              <a:rPr lang="en-US" dirty="0"/>
              <a:t>, H., </a:t>
            </a:r>
            <a:r>
              <a:rPr lang="en-US" dirty="0" err="1"/>
              <a:t>Abdelaliem</a:t>
            </a:r>
            <a:r>
              <a:rPr lang="en-US" dirty="0"/>
              <a:t>, F. M. S (2022) Correlation between emotional intelligence and academic achievement among undergraduate nursing students, International Journal of Africa Nursing Sciences, Vol 17. https://</a:t>
            </a:r>
            <a:r>
              <a:rPr lang="en-US" dirty="0" err="1"/>
              <a:t>doi.org</a:t>
            </a:r>
            <a:r>
              <a:rPr lang="en-US" dirty="0"/>
              <a:t>/10.1016/j.ijans.2022.100491</a:t>
            </a:r>
          </a:p>
          <a:p>
            <a:r>
              <a:rPr lang="en-US" dirty="0"/>
              <a:t>Chang, Y-C., Tsai, Y-T. (2022) The Effect of University Students’ Emotional Intelligence, Learning Motivation and Self-Efficacy on Their Academic Achievement—Online English Courses. Frontiers in Psychology. Vol. 13:818929. doi:10.3389/fpsyg.2022.818929 </a:t>
            </a:r>
          </a:p>
          <a:p>
            <a:r>
              <a:rPr lang="en-US" dirty="0"/>
              <a:t>Chew, B.H., Zain, A.M. &amp; Hassan, F. (2013) Emotional intelligence and academic performance in first and final year medical students: a cross-sectional study. BMC Med Educ, Vol. 13 (44). https://</a:t>
            </a:r>
            <a:r>
              <a:rPr lang="en-US" dirty="0" err="1"/>
              <a:t>doi.org</a:t>
            </a:r>
            <a:r>
              <a:rPr lang="en-US" dirty="0"/>
              <a:t>/10.1186/1472-6920-13-44 </a:t>
            </a:r>
          </a:p>
          <a:p>
            <a:r>
              <a:rPr lang="en-US" dirty="0"/>
              <a:t>Goleman, D., Boyatzis, R. &amp; McKee, A. (2002). Primal Leadership: Realizing the Importance of Emotional Intelligence, Harvard Business School Press: Boston</a:t>
            </a:r>
          </a:p>
          <a:p>
            <a:r>
              <a:rPr lang="en-US" dirty="0" err="1"/>
              <a:t>Hussainy</a:t>
            </a:r>
            <a:r>
              <a:rPr lang="en-US" dirty="0"/>
              <a:t>, S. S., Al-</a:t>
            </a:r>
            <a:r>
              <a:rPr lang="en-US" dirty="0" err="1"/>
              <a:t>Balushi</a:t>
            </a:r>
            <a:r>
              <a:rPr lang="en-US" dirty="0"/>
              <a:t>, A., Al-</a:t>
            </a:r>
            <a:r>
              <a:rPr lang="en-US" dirty="0" err="1"/>
              <a:t>Baoudi</a:t>
            </a:r>
            <a:r>
              <a:rPr lang="en-US" dirty="0"/>
              <a:t>, H (2022) An Analysis of University Students' Emotional Intelligence and Its Influence on Academic Performance, Social Science Journal, Vol, 12(2). Available from: https://</a:t>
            </a:r>
            <a:r>
              <a:rPr lang="en-US" dirty="0" err="1"/>
              <a:t>resmilitaris.net</a:t>
            </a:r>
            <a:r>
              <a:rPr lang="en-US" dirty="0"/>
              <a:t>/menu-script/</a:t>
            </a:r>
            <a:r>
              <a:rPr lang="en-US" dirty="0" err="1"/>
              <a:t>index.php</a:t>
            </a:r>
            <a:r>
              <a:rPr lang="en-US" dirty="0"/>
              <a:t>/</a:t>
            </a:r>
            <a:r>
              <a:rPr lang="en-US" dirty="0" err="1"/>
              <a:t>resmilitaris</a:t>
            </a:r>
            <a:r>
              <a:rPr lang="en-US" dirty="0"/>
              <a:t>/article/view/285 (Accessed: 02/11/2023). </a:t>
            </a:r>
          </a:p>
          <a:p>
            <a:r>
              <a:rPr lang="en-US" dirty="0" err="1"/>
              <a:t>Muhtadi</a:t>
            </a:r>
            <a:r>
              <a:rPr lang="en-US" dirty="0"/>
              <a:t>, A., </a:t>
            </a:r>
            <a:r>
              <a:rPr lang="en-US" dirty="0" err="1"/>
              <a:t>Pujiriyanto</a:t>
            </a:r>
            <a:r>
              <a:rPr lang="en-US" dirty="0"/>
              <a:t>., </a:t>
            </a:r>
            <a:r>
              <a:rPr lang="en-US" dirty="0" err="1"/>
              <a:t>Syafruddin</a:t>
            </a:r>
            <a:r>
              <a:rPr lang="en-US" dirty="0"/>
              <a:t>, K., </a:t>
            </a:r>
            <a:r>
              <a:rPr lang="en-US" dirty="0" err="1"/>
              <a:t>Hukom</a:t>
            </a:r>
            <a:r>
              <a:rPr lang="en-US" dirty="0"/>
              <a:t>, J., &amp; </a:t>
            </a:r>
            <a:r>
              <a:rPr lang="en-US" dirty="0" err="1"/>
              <a:t>Samal</a:t>
            </a:r>
            <a:r>
              <a:rPr lang="en-US" dirty="0"/>
              <a:t>, D. (2022). A meta-analysis: Emotional intelligence and its effect on mathematics achievement. International Journal of Instruction, 15(4), 745-762. https://</a:t>
            </a:r>
            <a:r>
              <a:rPr lang="en-US" dirty="0" err="1"/>
              <a:t>doi.org</a:t>
            </a:r>
            <a:r>
              <a:rPr lang="en-US" dirty="0"/>
              <a:t>/10.29333/iji.2022.15440a </a:t>
            </a:r>
          </a:p>
          <a:p>
            <a:endParaRPr lang="en-US" dirty="0"/>
          </a:p>
        </p:txBody>
      </p:sp>
    </p:spTree>
    <p:extLst>
      <p:ext uri="{BB962C8B-B14F-4D97-AF65-F5344CB8AC3E}">
        <p14:creationId xmlns:p14="http://schemas.microsoft.com/office/powerpoint/2010/main" val="1646695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53205-65B9-F360-1227-0DE89E208284}"/>
              </a:ext>
            </a:extLst>
          </p:cNvPr>
          <p:cNvSpPr>
            <a:spLocks noGrp="1"/>
          </p:cNvSpPr>
          <p:nvPr>
            <p:ph type="title"/>
          </p:nvPr>
        </p:nvSpPr>
        <p:spPr/>
        <p:txBody>
          <a:bodyPr/>
          <a:lstStyle/>
          <a:p>
            <a:r>
              <a:rPr lang="en-US" dirty="0"/>
              <a:t>References (2-2)</a:t>
            </a:r>
          </a:p>
        </p:txBody>
      </p:sp>
      <p:sp>
        <p:nvSpPr>
          <p:cNvPr id="3" name="Content Placeholder 2">
            <a:extLst>
              <a:ext uri="{FF2B5EF4-FFF2-40B4-BE49-F238E27FC236}">
                <a16:creationId xmlns:a16="http://schemas.microsoft.com/office/drawing/2014/main" id="{E6EAEDB8-F99C-238D-EBF7-719684E54B14}"/>
              </a:ext>
            </a:extLst>
          </p:cNvPr>
          <p:cNvSpPr>
            <a:spLocks noGrp="1"/>
          </p:cNvSpPr>
          <p:nvPr>
            <p:ph idx="1"/>
          </p:nvPr>
        </p:nvSpPr>
        <p:spPr/>
        <p:txBody>
          <a:bodyPr>
            <a:normAutofit fontScale="62500" lnSpcReduction="20000"/>
          </a:bodyPr>
          <a:lstStyle/>
          <a:p>
            <a:r>
              <a:rPr lang="en-US" dirty="0"/>
              <a:t>O'Connor, P.J., Hill, A., Kaya, M., Martin, B. (2019) The Measurement of Emotional Intelligence: A Critical Review of the Literature and Recommendations for Researchers and Practitioners. Frontiers Psychology. Vol 10. https://</a:t>
            </a:r>
            <a:r>
              <a:rPr lang="en-US" dirty="0" err="1"/>
              <a:t>doi.org</a:t>
            </a:r>
            <a:r>
              <a:rPr lang="en-US" dirty="0"/>
              <a:t>/10.3389/fpsyg.2019.01116. </a:t>
            </a:r>
          </a:p>
          <a:p>
            <a:r>
              <a:rPr lang="en-US" dirty="0" err="1"/>
              <a:t>Quílez-Robers</a:t>
            </a:r>
            <a:r>
              <a:rPr lang="en-US" dirty="0"/>
              <a:t>, A., </a:t>
            </a:r>
            <a:r>
              <a:rPr lang="en-US" dirty="0" err="1"/>
              <a:t>Usán</a:t>
            </a:r>
            <a:r>
              <a:rPr lang="en-US" dirty="0"/>
              <a:t>, P., Lozano-</a:t>
            </a:r>
            <a:r>
              <a:rPr lang="en-US" dirty="0" err="1"/>
              <a:t>Blasco</a:t>
            </a:r>
            <a:r>
              <a:rPr lang="en-US" dirty="0"/>
              <a:t>, R., </a:t>
            </a:r>
            <a:r>
              <a:rPr lang="en-US" dirty="0" err="1"/>
              <a:t>Salavera</a:t>
            </a:r>
            <a:r>
              <a:rPr lang="en-US" dirty="0"/>
              <a:t>, C (2023) ‘Emotional intelligence and academic performance: A systematic review and meta-analysis’, Thinking Skills and Creativity 49. https://</a:t>
            </a:r>
            <a:r>
              <a:rPr lang="en-US" dirty="0" err="1"/>
              <a:t>doi.org</a:t>
            </a:r>
            <a:r>
              <a:rPr lang="en-US" dirty="0"/>
              <a:t>/10.1016/j.tsc.2023.101355 </a:t>
            </a:r>
          </a:p>
          <a:p>
            <a:r>
              <a:rPr lang="en-US" dirty="0" err="1"/>
              <a:t>Sánchez-Álvarez</a:t>
            </a:r>
            <a:r>
              <a:rPr lang="en-US" dirty="0"/>
              <a:t>, N., </a:t>
            </a:r>
            <a:r>
              <a:rPr lang="en-US" dirty="0" err="1"/>
              <a:t>Martos</a:t>
            </a:r>
            <a:r>
              <a:rPr lang="en-US" dirty="0"/>
              <a:t>, B.P.M., </a:t>
            </a:r>
            <a:r>
              <a:rPr lang="en-US" dirty="0" err="1"/>
              <a:t>Extremera</a:t>
            </a:r>
            <a:r>
              <a:rPr lang="en-US" dirty="0"/>
              <a:t>, N. (2020) A Meta-Analysis of the Relationship Between Emotional Intelligence and Academic Performance in Secondary Education: A Multi-Stream Comparison, Front. Psychol. Vol. 11, pp. 1517. doi:10.3389/fpsyg.2020.01517  </a:t>
            </a:r>
          </a:p>
          <a:p>
            <a:r>
              <a:rPr lang="en-US" dirty="0"/>
              <a:t>Salovey, P., &amp; Mayer, J. D. (1990). Emotional Intelligence. Imagination, Cognition and Personality, 9(3), 185-211. https://</a:t>
            </a:r>
            <a:r>
              <a:rPr lang="en-US" dirty="0" err="1"/>
              <a:t>doi.org</a:t>
            </a:r>
            <a:r>
              <a:rPr lang="en-US" dirty="0"/>
              <a:t>/10.2190/DUGG-P24E-52WK-6CDG.</a:t>
            </a:r>
          </a:p>
          <a:p>
            <a:r>
              <a:rPr lang="en-US" dirty="0" err="1"/>
              <a:t>Meher</a:t>
            </a:r>
            <a:r>
              <a:rPr lang="en-US" dirty="0"/>
              <a:t>, V., </a:t>
            </a:r>
            <a:r>
              <a:rPr lang="en-US" dirty="0" err="1"/>
              <a:t>Baral</a:t>
            </a:r>
            <a:r>
              <a:rPr lang="en-US" dirty="0"/>
              <a:t>, R., </a:t>
            </a:r>
            <a:r>
              <a:rPr lang="en-US" dirty="0" err="1"/>
              <a:t>Bankira</a:t>
            </a:r>
            <a:r>
              <a:rPr lang="en-US" dirty="0"/>
              <a:t>, S (2021) “An Analysis of Emotional Intelligence and Academic Performance of Four-Year Integrated B.Ed. Trainees.” </a:t>
            </a:r>
            <a:r>
              <a:rPr lang="en-US" dirty="0" err="1"/>
              <a:t>Shanlax</a:t>
            </a:r>
            <a:r>
              <a:rPr lang="en-US" dirty="0"/>
              <a:t> International Journal of Education, Vol. 9 (2), pp. 108-116. DOI: https://</a:t>
            </a:r>
            <a:r>
              <a:rPr lang="en-US" dirty="0" err="1"/>
              <a:t>doi.org</a:t>
            </a:r>
            <a:r>
              <a:rPr lang="en-US" dirty="0"/>
              <a:t>/10.34293/education.v9i2.3555 </a:t>
            </a:r>
          </a:p>
          <a:p>
            <a:r>
              <a:rPr lang="en-US" dirty="0" err="1"/>
              <a:t>Zhoc</a:t>
            </a:r>
            <a:r>
              <a:rPr lang="en-US" dirty="0"/>
              <a:t>, H. C. K., King, B. R., </a:t>
            </a:r>
            <a:r>
              <a:rPr lang="en-US" dirty="0" err="1"/>
              <a:t>Chunh</a:t>
            </a:r>
            <a:r>
              <a:rPr lang="en-US" dirty="0"/>
              <a:t>, H. S. T., Chen, J. (2020) Emotionally intelligent students are more engaged and successful: examining the role of emotional intelligence in higher education, European Journal of Psychology of Education, Vol. 35, pp. 839-863. </a:t>
            </a:r>
          </a:p>
        </p:txBody>
      </p:sp>
    </p:spTree>
    <p:extLst>
      <p:ext uri="{BB962C8B-B14F-4D97-AF65-F5344CB8AC3E}">
        <p14:creationId xmlns:p14="http://schemas.microsoft.com/office/powerpoint/2010/main" val="1037058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6724A3-DC25-0F0D-CF5C-70FDFCDEAF5F}"/>
              </a:ext>
            </a:extLst>
          </p:cNvPr>
          <p:cNvSpPr>
            <a:spLocks noGrp="1"/>
          </p:cNvSpPr>
          <p:nvPr>
            <p:ph type="title"/>
          </p:nvPr>
        </p:nvSpPr>
        <p:spPr>
          <a:xfrm>
            <a:off x="5297762" y="329184"/>
            <a:ext cx="6251110" cy="1783080"/>
          </a:xfrm>
        </p:spPr>
        <p:txBody>
          <a:bodyPr anchor="b">
            <a:normAutofit/>
          </a:bodyPr>
          <a:lstStyle/>
          <a:p>
            <a:r>
              <a:rPr lang="en-US" sz="5400"/>
              <a:t>Synopsis  </a:t>
            </a:r>
          </a:p>
        </p:txBody>
      </p:sp>
      <p:pic>
        <p:nvPicPr>
          <p:cNvPr id="7" name="Picture 5" descr="Abstract blurred public library with bookshelves">
            <a:extLst>
              <a:ext uri="{FF2B5EF4-FFF2-40B4-BE49-F238E27FC236}">
                <a16:creationId xmlns:a16="http://schemas.microsoft.com/office/drawing/2014/main" id="{4BCFF790-9DD3-9E66-B4F0-905E991EE43D}"/>
              </a:ext>
            </a:extLst>
          </p:cNvPr>
          <p:cNvPicPr>
            <a:picLocks noChangeAspect="1"/>
          </p:cNvPicPr>
          <p:nvPr/>
        </p:nvPicPr>
        <p:blipFill rotWithShape="1">
          <a:blip r:embed="rId2"/>
          <a:srcRect l="16165" r="38503"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9"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3C2D9A4-9AA7-155E-F60B-686395FDE387}"/>
              </a:ext>
            </a:extLst>
          </p:cNvPr>
          <p:cNvSpPr>
            <a:spLocks noGrp="1"/>
          </p:cNvSpPr>
          <p:nvPr>
            <p:ph idx="1"/>
          </p:nvPr>
        </p:nvSpPr>
        <p:spPr>
          <a:xfrm>
            <a:off x="5297762" y="2706624"/>
            <a:ext cx="6251110" cy="3483864"/>
          </a:xfrm>
        </p:spPr>
        <p:txBody>
          <a:bodyPr>
            <a:normAutofit/>
          </a:bodyPr>
          <a:lstStyle/>
          <a:p>
            <a:r>
              <a:rPr lang="en-US" sz="2200" dirty="0"/>
              <a:t>Aims and Objectives </a:t>
            </a:r>
          </a:p>
          <a:p>
            <a:r>
              <a:rPr lang="en-US" sz="2200" dirty="0"/>
              <a:t>Emotional Intelligence Definition and Conceptualization  </a:t>
            </a:r>
          </a:p>
          <a:p>
            <a:r>
              <a:rPr lang="en-US" sz="2200" dirty="0"/>
              <a:t>Methodology </a:t>
            </a:r>
          </a:p>
          <a:p>
            <a:r>
              <a:rPr lang="en-US" sz="2200" dirty="0"/>
              <a:t>Key Findings </a:t>
            </a:r>
          </a:p>
          <a:p>
            <a:r>
              <a:rPr lang="en-US" sz="2200" dirty="0"/>
              <a:t>Conclusion and Future Research </a:t>
            </a:r>
          </a:p>
        </p:txBody>
      </p:sp>
      <p:sp>
        <p:nvSpPr>
          <p:cNvPr id="4" name="Slide Number Placeholder 3">
            <a:extLst>
              <a:ext uri="{FF2B5EF4-FFF2-40B4-BE49-F238E27FC236}">
                <a16:creationId xmlns:a16="http://schemas.microsoft.com/office/drawing/2014/main" id="{5A322BD8-7783-FDC1-825C-2E92EF3AC58E}"/>
              </a:ext>
            </a:extLst>
          </p:cNvPr>
          <p:cNvSpPr>
            <a:spLocks noGrp="1"/>
          </p:cNvSpPr>
          <p:nvPr>
            <p:ph type="sldNum" sz="quarter" idx="12"/>
          </p:nvPr>
        </p:nvSpPr>
        <p:spPr>
          <a:xfrm>
            <a:off x="10052978" y="6356350"/>
            <a:ext cx="1300821" cy="365125"/>
          </a:xfrm>
        </p:spPr>
        <p:txBody>
          <a:bodyPr>
            <a:normAutofit/>
          </a:bodyPr>
          <a:lstStyle/>
          <a:p>
            <a:pPr>
              <a:spcAft>
                <a:spcPts val="600"/>
              </a:spcAft>
            </a:pPr>
            <a:fld id="{86E34CC6-692F-114C-BAD7-1B257DE05E65}" type="slidenum">
              <a:rPr lang="en-US"/>
              <a:pPr>
                <a:spcAft>
                  <a:spcPts val="600"/>
                </a:spcAft>
              </a:pPr>
              <a:t>2</a:t>
            </a:fld>
            <a:endParaRPr lang="en-US"/>
          </a:p>
        </p:txBody>
      </p:sp>
    </p:spTree>
    <p:extLst>
      <p:ext uri="{BB962C8B-B14F-4D97-AF65-F5344CB8AC3E}">
        <p14:creationId xmlns:p14="http://schemas.microsoft.com/office/powerpoint/2010/main" val="3105025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17">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C8F2F9-D7C0-EFA0-1EC7-DC0BCDE0A49D}"/>
              </a:ext>
            </a:extLst>
          </p:cNvPr>
          <p:cNvSpPr>
            <a:spLocks noGrp="1"/>
          </p:cNvSpPr>
          <p:nvPr>
            <p:ph type="title"/>
          </p:nvPr>
        </p:nvSpPr>
        <p:spPr>
          <a:xfrm>
            <a:off x="6803409" y="762001"/>
            <a:ext cx="4156512" cy="1708244"/>
          </a:xfrm>
        </p:spPr>
        <p:txBody>
          <a:bodyPr anchor="ctr">
            <a:normAutofit/>
          </a:bodyPr>
          <a:lstStyle/>
          <a:p>
            <a:r>
              <a:rPr lang="en-US" sz="3700"/>
              <a:t>Aim, Objectives and Central Research Question   </a:t>
            </a:r>
          </a:p>
        </p:txBody>
      </p:sp>
      <p:pic>
        <p:nvPicPr>
          <p:cNvPr id="5" name="Picture 4" descr="Yellow paper aeroplane flying the opposite way as many grey paper aeroplanes">
            <a:extLst>
              <a:ext uri="{FF2B5EF4-FFF2-40B4-BE49-F238E27FC236}">
                <a16:creationId xmlns:a16="http://schemas.microsoft.com/office/drawing/2014/main" id="{A5B1FB91-DA84-A5A5-8D46-DF797690103B}"/>
              </a:ext>
            </a:extLst>
          </p:cNvPr>
          <p:cNvPicPr>
            <a:picLocks noChangeAspect="1"/>
          </p:cNvPicPr>
          <p:nvPr/>
        </p:nvPicPr>
        <p:blipFill rotWithShape="1">
          <a:blip r:embed="rId2"/>
          <a:srcRect l="9333" r="31332" b="-2"/>
          <a:stretch/>
        </p:blipFill>
        <p:spPr>
          <a:xfrm>
            <a:off x="-1" y="-2"/>
            <a:ext cx="6096001" cy="6858002"/>
          </a:xfrm>
          <a:prstGeom prst="rect">
            <a:avLst/>
          </a:prstGeom>
        </p:spPr>
      </p:pic>
      <p:sp>
        <p:nvSpPr>
          <p:cNvPr id="3" name="Content Placeholder 2">
            <a:extLst>
              <a:ext uri="{FF2B5EF4-FFF2-40B4-BE49-F238E27FC236}">
                <a16:creationId xmlns:a16="http://schemas.microsoft.com/office/drawing/2014/main" id="{AA708725-428A-5BBF-6EAA-9DD97F5C464D}"/>
              </a:ext>
            </a:extLst>
          </p:cNvPr>
          <p:cNvSpPr>
            <a:spLocks noGrp="1"/>
          </p:cNvSpPr>
          <p:nvPr>
            <p:ph idx="1"/>
          </p:nvPr>
        </p:nvSpPr>
        <p:spPr>
          <a:xfrm>
            <a:off x="6803409" y="2470245"/>
            <a:ext cx="4156512" cy="3769835"/>
          </a:xfrm>
        </p:spPr>
        <p:txBody>
          <a:bodyPr anchor="ctr">
            <a:normAutofit/>
          </a:bodyPr>
          <a:lstStyle/>
          <a:p>
            <a:r>
              <a:rPr lang="en-US" sz="1700" b="1" dirty="0">
                <a:solidFill>
                  <a:srgbClr val="FF0000"/>
                </a:solidFill>
              </a:rPr>
              <a:t>Aim: </a:t>
            </a:r>
            <a:r>
              <a:rPr lang="en-US" sz="1700" dirty="0"/>
              <a:t>The study aims to investigate the relationship between Emotional Intelligence and Business Management students’ academic performance. </a:t>
            </a:r>
            <a:r>
              <a:rPr lang="en-US" sz="1700" b="1" dirty="0">
                <a:solidFill>
                  <a:srgbClr val="FF0000"/>
                </a:solidFill>
              </a:rPr>
              <a:t>Objective</a:t>
            </a:r>
            <a:r>
              <a:rPr lang="en-US" sz="1700" dirty="0">
                <a:solidFill>
                  <a:srgbClr val="FF0000"/>
                </a:solidFill>
              </a:rPr>
              <a:t>: </a:t>
            </a:r>
            <a:r>
              <a:rPr lang="en-US" sz="1700" dirty="0"/>
              <a:t>It endeavours to construct an empirical model that underscores the profound influence of students’ emotional intelligence on their educational performance.</a:t>
            </a:r>
          </a:p>
          <a:p>
            <a:r>
              <a:rPr lang="en-US" sz="1700" b="1" dirty="0">
                <a:solidFill>
                  <a:srgbClr val="FF0000"/>
                </a:solidFill>
              </a:rPr>
              <a:t>CRQ: </a:t>
            </a:r>
            <a:r>
              <a:rPr lang="en-US" sz="1700" dirty="0"/>
              <a:t>Is there a relationship between student performance and emotional intelligence for business management students?</a:t>
            </a:r>
          </a:p>
        </p:txBody>
      </p:sp>
    </p:spTree>
    <p:extLst>
      <p:ext uri="{BB962C8B-B14F-4D97-AF65-F5344CB8AC3E}">
        <p14:creationId xmlns:p14="http://schemas.microsoft.com/office/powerpoint/2010/main" val="109052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2" name="Rectangle 206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52CEDD-146E-4146-3A62-7A0B512C9FB0}"/>
              </a:ext>
            </a:extLst>
          </p:cNvPr>
          <p:cNvSpPr>
            <a:spLocks noGrp="1"/>
          </p:cNvSpPr>
          <p:nvPr>
            <p:ph type="title"/>
          </p:nvPr>
        </p:nvSpPr>
        <p:spPr>
          <a:xfrm>
            <a:off x="572493" y="238539"/>
            <a:ext cx="11018520" cy="1434415"/>
          </a:xfrm>
        </p:spPr>
        <p:txBody>
          <a:bodyPr vert="horz" lIns="91440" tIns="45720" rIns="91440" bIns="45720" rtlCol="0" anchor="b">
            <a:normAutofit/>
          </a:bodyPr>
          <a:lstStyle/>
          <a:p>
            <a:br>
              <a:rPr lang="en-US" sz="3600"/>
            </a:br>
            <a:r>
              <a:rPr lang="en-US" sz="3600"/>
              <a:t>What is Emotional Intelligence? </a:t>
            </a:r>
            <a:endParaRPr lang="en-US" sz="3600" dirty="0"/>
          </a:p>
        </p:txBody>
      </p:sp>
      <p:sp>
        <p:nvSpPr>
          <p:cNvPr id="20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9EC414F-ECD6-2815-3403-BCEEA00E24B1}"/>
              </a:ext>
            </a:extLst>
          </p:cNvPr>
          <p:cNvSpPr txBox="1"/>
          <p:nvPr/>
        </p:nvSpPr>
        <p:spPr>
          <a:xfrm>
            <a:off x="572493" y="2071316"/>
            <a:ext cx="6713552" cy="4119172"/>
          </a:xfrm>
          <a:prstGeom prst="rect">
            <a:avLst/>
          </a:prstGeom>
        </p:spPr>
        <p:txBody>
          <a:bodyPr vert="horz" lIns="91440" tIns="45720" rIns="91440" bIns="45720" rtlCol="0" anchor="t">
            <a:normAutofit/>
          </a:bodyPr>
          <a:lstStyle/>
          <a:p>
            <a:pPr marL="342900" indent="-228600">
              <a:lnSpc>
                <a:spcPct val="90000"/>
              </a:lnSpc>
              <a:spcAft>
                <a:spcPts val="600"/>
              </a:spcAft>
              <a:buFont typeface="Arial" panose="020B0604020202020204" pitchFamily="34" charset="0"/>
              <a:buChar char="•"/>
            </a:pPr>
            <a:r>
              <a:rPr lang="en-US" sz="2200" dirty="0">
                <a:effectLst/>
              </a:rPr>
              <a:t>Emotional Intelligence (EI) emerged as a major phycological construction in the early 1990s.</a:t>
            </a:r>
          </a:p>
          <a:p>
            <a:pPr marL="342900" indent="-228600">
              <a:lnSpc>
                <a:spcPct val="90000"/>
              </a:lnSpc>
              <a:spcAft>
                <a:spcPts val="600"/>
              </a:spcAft>
              <a:buFont typeface="Arial" panose="020B0604020202020204" pitchFamily="34" charset="0"/>
              <a:buChar char="•"/>
            </a:pPr>
            <a:r>
              <a:rPr lang="en-US" sz="2200" dirty="0">
                <a:solidFill>
                  <a:srgbClr val="FF0000"/>
                </a:solidFill>
                <a:effectLst/>
              </a:rPr>
              <a:t>“…</a:t>
            </a:r>
            <a:r>
              <a:rPr lang="en-US" sz="2200" i="1" dirty="0">
                <a:solidFill>
                  <a:srgbClr val="FF0000"/>
                </a:solidFill>
                <a:effectLst/>
              </a:rPr>
              <a:t>an ability to monitor one’s own feelings and emotions, to discriminate among them and to use this information to guide one’s thinking and actions.” </a:t>
            </a:r>
            <a:r>
              <a:rPr lang="en-US" sz="2200" i="1" dirty="0">
                <a:effectLst/>
              </a:rPr>
              <a:t>(</a:t>
            </a:r>
            <a:r>
              <a:rPr lang="en-US" sz="2200" dirty="0">
                <a:effectLst/>
              </a:rPr>
              <a:t>Salovey and Mayer, 1990, p. 189) </a:t>
            </a:r>
          </a:p>
          <a:p>
            <a:pPr marL="342900" indent="-228600">
              <a:lnSpc>
                <a:spcPct val="90000"/>
              </a:lnSpc>
              <a:spcAft>
                <a:spcPts val="600"/>
              </a:spcAft>
              <a:buFont typeface="Arial" panose="020B0604020202020204" pitchFamily="34" charset="0"/>
              <a:buChar char="•"/>
            </a:pPr>
            <a:r>
              <a:rPr lang="en-US" sz="2200" i="1" dirty="0"/>
              <a:t>EI is an ability to understand and manage your own emotions, and those people around you (Goleman, 1995: Goleman et al., 2002) </a:t>
            </a:r>
            <a:endParaRPr lang="en-US" sz="2200" i="1" dirty="0">
              <a:effectLst/>
            </a:endParaRPr>
          </a:p>
          <a:p>
            <a:pPr>
              <a:lnSpc>
                <a:spcPct val="90000"/>
              </a:lnSpc>
              <a:spcAft>
                <a:spcPts val="600"/>
              </a:spcAft>
            </a:pPr>
            <a:endParaRPr lang="en-US" sz="2200" dirty="0"/>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endParaRPr lang="en-US" sz="2200" dirty="0"/>
          </a:p>
        </p:txBody>
      </p:sp>
      <p:pic>
        <p:nvPicPr>
          <p:cNvPr id="2052" name="Picture 4" descr="Emotional intelligence iq eq hi-res stock photography and ...">
            <a:extLst>
              <a:ext uri="{FF2B5EF4-FFF2-40B4-BE49-F238E27FC236}">
                <a16:creationId xmlns:a16="http://schemas.microsoft.com/office/drawing/2014/main" id="{BFBD3C1C-4BCA-AEA1-4F7A-FE93864998F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344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04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F74C5A-9508-1502-FD93-D89AE579B607}"/>
              </a:ext>
            </a:extLst>
          </p:cNvPr>
          <p:cNvSpPr>
            <a:spLocks noGrp="1"/>
          </p:cNvSpPr>
          <p:nvPr>
            <p:ph type="title"/>
          </p:nvPr>
        </p:nvSpPr>
        <p:spPr>
          <a:xfrm>
            <a:off x="640080" y="329184"/>
            <a:ext cx="6894576" cy="1783080"/>
          </a:xfrm>
        </p:spPr>
        <p:txBody>
          <a:bodyPr anchor="b">
            <a:normAutofit/>
          </a:bodyPr>
          <a:lstStyle/>
          <a:p>
            <a:r>
              <a:rPr lang="en-US" sz="6600"/>
              <a:t>Why it matters? </a:t>
            </a:r>
          </a:p>
        </p:txBody>
      </p:sp>
      <p:sp>
        <p:nvSpPr>
          <p:cNvPr id="7177"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F2670D9-AA69-92EE-7CB2-7A9875F42CBB}"/>
              </a:ext>
            </a:extLst>
          </p:cNvPr>
          <p:cNvSpPr>
            <a:spLocks noGrp="1"/>
          </p:cNvSpPr>
          <p:nvPr>
            <p:ph idx="1"/>
          </p:nvPr>
        </p:nvSpPr>
        <p:spPr>
          <a:xfrm>
            <a:off x="640080" y="2706624"/>
            <a:ext cx="6894576" cy="3483864"/>
          </a:xfrm>
        </p:spPr>
        <p:txBody>
          <a:bodyPr>
            <a:normAutofit/>
          </a:bodyPr>
          <a:lstStyle/>
          <a:p>
            <a:r>
              <a:rPr lang="en-US" sz="2200" dirty="0"/>
              <a:t>80%-90% of competencies that differentiate top performers are in the domain of emotional intelligence (Goleman, 1998)</a:t>
            </a:r>
          </a:p>
          <a:p>
            <a:r>
              <a:rPr lang="en-US" sz="2200" dirty="0"/>
              <a:t>Individuals high in EI had certain emotional abilities and skills related to appraising and regulating emotions to achieve a range of adaptive outcomes or emotional states (e.g., motivation, creative thinking) (Salovey and Mayer 1990: O’Connor et al., 2019).</a:t>
            </a:r>
          </a:p>
          <a:p>
            <a:endParaRPr lang="en-US" sz="2200" dirty="0"/>
          </a:p>
        </p:txBody>
      </p:sp>
      <p:pic>
        <p:nvPicPr>
          <p:cNvPr id="7170" name="Picture 2" descr="Emotional Intelligence Frameworks ...">
            <a:extLst>
              <a:ext uri="{FF2B5EF4-FFF2-40B4-BE49-F238E27FC236}">
                <a16:creationId xmlns:a16="http://schemas.microsoft.com/office/drawing/2014/main" id="{DF38D3FC-397C-0805-24C7-33291972E78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2700"/>
          <a:stretch/>
        </p:blipFill>
        <p:spPr bwMode="auto">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a:noFill/>
          <a:extLst>
            <a:ext uri="{909E8E84-426E-40DD-AFC4-6F175D3DCCD1}">
              <a14:hiddenFill xmlns:a14="http://schemas.microsoft.com/office/drawing/2010/main">
                <a:solidFill>
                  <a:srgbClr val="FFFFFF"/>
                </a:solidFill>
              </a14:hiddenFill>
            </a:ext>
          </a:extLst>
        </p:spPr>
      </p:pic>
      <p:pic>
        <p:nvPicPr>
          <p:cNvPr id="14" name="Picture 4" descr="A digital balance scale using circles">
            <a:extLst>
              <a:ext uri="{FF2B5EF4-FFF2-40B4-BE49-F238E27FC236}">
                <a16:creationId xmlns:a16="http://schemas.microsoft.com/office/drawing/2014/main" id="{BD6C4778-2208-6B54-D877-A82A1EE88E58}"/>
              </a:ext>
            </a:extLst>
          </p:cNvPr>
          <p:cNvPicPr>
            <a:picLocks noChangeAspect="1"/>
          </p:cNvPicPr>
          <p:nvPr/>
        </p:nvPicPr>
        <p:blipFill rotWithShape="1">
          <a:blip r:embed="rId3"/>
          <a:srcRect l="4186" r="1296" b="2"/>
          <a:stretch/>
        </p:blipFill>
        <p:spPr>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p:spPr>
      </p:pic>
    </p:spTree>
    <p:extLst>
      <p:ext uri="{BB962C8B-B14F-4D97-AF65-F5344CB8AC3E}">
        <p14:creationId xmlns:p14="http://schemas.microsoft.com/office/powerpoint/2010/main" val="4129616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62" name="Rectangle 61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90BAC1-4B58-E1D4-26ED-77B88B22844F}"/>
              </a:ext>
            </a:extLst>
          </p:cNvPr>
          <p:cNvSpPr>
            <a:spLocks noGrp="1"/>
          </p:cNvSpPr>
          <p:nvPr>
            <p:ph type="title"/>
          </p:nvPr>
        </p:nvSpPr>
        <p:spPr>
          <a:xfrm>
            <a:off x="5297762" y="329184"/>
            <a:ext cx="6251110" cy="1783080"/>
          </a:xfrm>
        </p:spPr>
        <p:txBody>
          <a:bodyPr anchor="b">
            <a:normAutofit/>
          </a:bodyPr>
          <a:lstStyle/>
          <a:p>
            <a:r>
              <a:rPr lang="en-US" sz="4200"/>
              <a:t>The Relationship Between EI and Student Performance </a:t>
            </a:r>
          </a:p>
        </p:txBody>
      </p:sp>
      <p:pic>
        <p:nvPicPr>
          <p:cNvPr id="6158" name="Picture 6157" descr="Large skydiving group mid-air">
            <a:extLst>
              <a:ext uri="{FF2B5EF4-FFF2-40B4-BE49-F238E27FC236}">
                <a16:creationId xmlns:a16="http://schemas.microsoft.com/office/drawing/2014/main" id="{E43B3193-0590-8D06-6ECD-7C74BA6248D6}"/>
              </a:ext>
            </a:extLst>
          </p:cNvPr>
          <p:cNvPicPr>
            <a:picLocks noChangeAspect="1"/>
          </p:cNvPicPr>
          <p:nvPr/>
        </p:nvPicPr>
        <p:blipFill rotWithShape="1">
          <a:blip r:embed="rId2"/>
          <a:srcRect l="28003" r="26836"/>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61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A04169A-B94A-EB2B-C010-508931B32224}"/>
              </a:ext>
            </a:extLst>
          </p:cNvPr>
          <p:cNvSpPr>
            <a:spLocks noGrp="1"/>
          </p:cNvSpPr>
          <p:nvPr>
            <p:ph idx="1"/>
          </p:nvPr>
        </p:nvSpPr>
        <p:spPr>
          <a:xfrm>
            <a:off x="5297762" y="2706624"/>
            <a:ext cx="6251110" cy="3483864"/>
          </a:xfrm>
        </p:spPr>
        <p:txBody>
          <a:bodyPr>
            <a:normAutofit/>
          </a:bodyPr>
          <a:lstStyle/>
          <a:p>
            <a:r>
              <a:rPr lang="en-US" sz="1700"/>
              <a:t>EI is emerging as a pivotal factor in shaping students' academic performance and overall success (Zhoc et al., 2020; Sánchez-Álvarez, et al., 2020; Meher et al., 2021; Chang and Tsai, 2022; Hussainy et al., 2022;  Quílez-Robers et al., 2023). </a:t>
            </a:r>
          </a:p>
          <a:p>
            <a:r>
              <a:rPr lang="en-US" sz="1700"/>
              <a:t>EI predicts academic success in medical programs (Chew et al., 2013; Almegewly et al., 2022; Alabbasi et al., 2023). </a:t>
            </a:r>
          </a:p>
          <a:p>
            <a:r>
              <a:rPr lang="en-US" sz="1700"/>
              <a:t>Modest positive relationship in mathematics, highlighting subject-specific influences (Muhtadi et al., 2022) </a:t>
            </a:r>
          </a:p>
          <a:p>
            <a:r>
              <a:rPr lang="en-US" sz="1700"/>
              <a:t>Weak relationship between EI and students’ academic performance -  EI is one of multiple contributing factors (Alabbasi et al., 2023; Quílez-Robers et al., 2023) </a:t>
            </a:r>
          </a:p>
          <a:p>
            <a:endParaRPr lang="en-US" sz="1700"/>
          </a:p>
          <a:p>
            <a:endParaRPr lang="en-US" sz="1700"/>
          </a:p>
        </p:txBody>
      </p:sp>
    </p:spTree>
    <p:extLst>
      <p:ext uri="{BB962C8B-B14F-4D97-AF65-F5344CB8AC3E}">
        <p14:creationId xmlns:p14="http://schemas.microsoft.com/office/powerpoint/2010/main" val="1214921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7" name="Rectangle 5136">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9669DD-58A3-72FD-8D11-9280C6853FB8}"/>
              </a:ext>
            </a:extLst>
          </p:cNvPr>
          <p:cNvSpPr>
            <a:spLocks noGrp="1"/>
          </p:cNvSpPr>
          <p:nvPr>
            <p:ph type="title"/>
          </p:nvPr>
        </p:nvSpPr>
        <p:spPr>
          <a:xfrm>
            <a:off x="572493" y="238539"/>
            <a:ext cx="11047013" cy="1434415"/>
          </a:xfrm>
        </p:spPr>
        <p:txBody>
          <a:bodyPr anchor="b">
            <a:normAutofit/>
          </a:bodyPr>
          <a:lstStyle/>
          <a:p>
            <a:r>
              <a:rPr lang="en-US" sz="5400"/>
              <a:t>EI Models  </a:t>
            </a:r>
          </a:p>
        </p:txBody>
      </p:sp>
      <p:sp>
        <p:nvSpPr>
          <p:cNvPr id="5139"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767709"/>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Your Emotional Intelligence ...">
            <a:extLst>
              <a:ext uri="{FF2B5EF4-FFF2-40B4-BE49-F238E27FC236}">
                <a16:creationId xmlns:a16="http://schemas.microsoft.com/office/drawing/2014/main" id="{B917858D-09D5-6AFD-AE9D-5373F6F345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042" r="40173"/>
          <a:stretch/>
        </p:blipFill>
        <p:spPr bwMode="auto">
          <a:xfrm>
            <a:off x="572492" y="2002056"/>
            <a:ext cx="3943849"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a:noFill/>
          <a:extLst>
            <a:ext uri="{909E8E84-426E-40DD-AFC4-6F175D3DCCD1}">
              <a14:hiddenFill xmlns:a14="http://schemas.microsoft.com/office/drawing/2010/main">
                <a:solidFill>
                  <a:srgbClr val="FFFFFF"/>
                </a:solidFill>
              </a14:hiddenFill>
            </a:ext>
          </a:extLst>
        </p:spPr>
      </p:pic>
      <p:graphicFrame>
        <p:nvGraphicFramePr>
          <p:cNvPr id="16" name="Content Placeholder 2">
            <a:extLst>
              <a:ext uri="{FF2B5EF4-FFF2-40B4-BE49-F238E27FC236}">
                <a16:creationId xmlns:a16="http://schemas.microsoft.com/office/drawing/2014/main" id="{582FB2F7-B86F-DF1E-1478-2B69093A4086}"/>
              </a:ext>
            </a:extLst>
          </p:cNvPr>
          <p:cNvGraphicFramePr>
            <a:graphicFrameLocks noGrp="1"/>
          </p:cNvGraphicFramePr>
          <p:nvPr>
            <p:ph idx="1"/>
            <p:extLst>
              <p:ext uri="{D42A27DB-BD31-4B8C-83A1-F6EECF244321}">
                <p14:modId xmlns:p14="http://schemas.microsoft.com/office/powerpoint/2010/main" val="2290330046"/>
              </p:ext>
            </p:extLst>
          </p:nvPr>
        </p:nvGraphicFramePr>
        <p:xfrm>
          <a:off x="4905955" y="2071316"/>
          <a:ext cx="6713552"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8012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F2F-5B1A-B2FF-7113-B359EEC0B51D}"/>
              </a:ext>
            </a:extLst>
          </p:cNvPr>
          <p:cNvSpPr>
            <a:spLocks noGrp="1"/>
          </p:cNvSpPr>
          <p:nvPr>
            <p:ph type="title"/>
          </p:nvPr>
        </p:nvSpPr>
        <p:spPr>
          <a:xfrm>
            <a:off x="303773" y="161465"/>
            <a:ext cx="10515600" cy="1325563"/>
          </a:xfrm>
        </p:spPr>
        <p:txBody>
          <a:bodyPr>
            <a:normAutofit/>
          </a:bodyPr>
          <a:lstStyle/>
          <a:p>
            <a:r>
              <a:rPr lang="en-US" sz="3600" dirty="0"/>
              <a:t>Methodology (Phase 1) </a:t>
            </a:r>
          </a:p>
        </p:txBody>
      </p:sp>
      <p:sp>
        <p:nvSpPr>
          <p:cNvPr id="7" name="Rectangle 6">
            <a:extLst>
              <a:ext uri="{FF2B5EF4-FFF2-40B4-BE49-F238E27FC236}">
                <a16:creationId xmlns:a16="http://schemas.microsoft.com/office/drawing/2014/main" id="{DE34E825-E24D-B64E-755F-B2B30AD9F8DA}"/>
              </a:ext>
            </a:extLst>
          </p:cNvPr>
          <p:cNvSpPr/>
          <p:nvPr/>
        </p:nvSpPr>
        <p:spPr>
          <a:xfrm>
            <a:off x="4047649" y="3389111"/>
            <a:ext cx="3105379" cy="3401341"/>
          </a:xfrm>
          <a:prstGeom prst="rect">
            <a:avLst/>
          </a:prstGeom>
          <a:solidFill>
            <a:schemeClr val="accent6">
              <a:lumMod val="75000"/>
            </a:schemeClr>
          </a:solidFill>
          <a:effectLst/>
          <a:scene3d>
            <a:camera prst="perspectiveHeroicExtremeLeftFacing"/>
            <a:lightRig rig="threePt" dir="t"/>
          </a:scene3d>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a:p>
            <a:pPr algn="ctr"/>
            <a:endParaRPr lang="en-US" dirty="0"/>
          </a:p>
          <a:p>
            <a:pPr algn="ctr"/>
            <a:r>
              <a:rPr lang="en-US" b="1" dirty="0"/>
              <a:t>Keywords</a:t>
            </a:r>
          </a:p>
          <a:p>
            <a:pPr algn="ctr"/>
            <a:r>
              <a:rPr lang="en-US" dirty="0"/>
              <a:t>"Emotional Intelligence"</a:t>
            </a:r>
          </a:p>
          <a:p>
            <a:pPr algn="ctr"/>
            <a:r>
              <a:rPr lang="en-US" dirty="0"/>
              <a:t>"Student Performance"</a:t>
            </a:r>
          </a:p>
          <a:p>
            <a:pPr algn="ctr"/>
            <a:r>
              <a:rPr lang="en-US" dirty="0"/>
              <a:t>"Academic Achievement"</a:t>
            </a:r>
          </a:p>
          <a:p>
            <a:pPr algn="ctr"/>
            <a:r>
              <a:rPr lang="en-US" dirty="0"/>
              <a:t>"GPA"</a:t>
            </a:r>
          </a:p>
          <a:p>
            <a:pPr algn="ctr"/>
            <a:r>
              <a:rPr lang="en-US" dirty="0"/>
              <a:t>"Business Students"</a:t>
            </a:r>
          </a:p>
          <a:p>
            <a:pPr algn="ctr"/>
            <a:r>
              <a:rPr lang="en-US" dirty="0"/>
              <a:t>"Management Students"</a:t>
            </a:r>
          </a:p>
          <a:p>
            <a:pPr algn="ctr"/>
            <a:r>
              <a:rPr lang="en-US" dirty="0"/>
              <a:t>"Higher Education"</a:t>
            </a:r>
          </a:p>
          <a:p>
            <a:pPr algn="ctr"/>
            <a:r>
              <a:rPr lang="en-US" dirty="0"/>
              <a:t>"Learning Strategies"</a:t>
            </a:r>
          </a:p>
          <a:p>
            <a:pPr algn="ctr"/>
            <a:r>
              <a:rPr lang="en-US" dirty="0"/>
              <a:t>"Classroom Engagement"</a:t>
            </a:r>
          </a:p>
          <a:p>
            <a:pPr algn="ctr"/>
            <a:r>
              <a:rPr lang="en-US" dirty="0"/>
              <a:t>"Stress Management"</a:t>
            </a:r>
          </a:p>
          <a:p>
            <a:pPr algn="ctr"/>
            <a:endParaRPr lang="en-US" dirty="0"/>
          </a:p>
        </p:txBody>
      </p:sp>
      <p:sp>
        <p:nvSpPr>
          <p:cNvPr id="9" name="Oval 8">
            <a:extLst>
              <a:ext uri="{FF2B5EF4-FFF2-40B4-BE49-F238E27FC236}">
                <a16:creationId xmlns:a16="http://schemas.microsoft.com/office/drawing/2014/main" id="{47E33DCB-7DAB-F6D2-D510-FBA47AF147BB}"/>
              </a:ext>
            </a:extLst>
          </p:cNvPr>
          <p:cNvSpPr/>
          <p:nvPr/>
        </p:nvSpPr>
        <p:spPr>
          <a:xfrm rot="21041592">
            <a:off x="266235" y="1393395"/>
            <a:ext cx="3765833" cy="2001795"/>
          </a:xfrm>
          <a:prstGeom prst="ellipse">
            <a:avLst/>
          </a:prstGeom>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Research Design: Phase 1</a:t>
            </a:r>
          </a:p>
          <a:p>
            <a:pPr algn="ctr"/>
            <a:r>
              <a:rPr lang="en-US" dirty="0"/>
              <a:t>Systematic literature review and conceptual analysis.</a:t>
            </a:r>
          </a:p>
          <a:p>
            <a:pPr algn="ctr"/>
            <a:endParaRPr lang="en-US" dirty="0"/>
          </a:p>
          <a:p>
            <a:pPr algn="ctr"/>
            <a:endParaRPr lang="en-US" dirty="0"/>
          </a:p>
        </p:txBody>
      </p:sp>
      <p:sp>
        <p:nvSpPr>
          <p:cNvPr id="11" name="Hexagon 10">
            <a:extLst>
              <a:ext uri="{FF2B5EF4-FFF2-40B4-BE49-F238E27FC236}">
                <a16:creationId xmlns:a16="http://schemas.microsoft.com/office/drawing/2014/main" id="{EFC6691C-3F4F-2582-92B4-28C1DB44586A}"/>
              </a:ext>
            </a:extLst>
          </p:cNvPr>
          <p:cNvSpPr/>
          <p:nvPr/>
        </p:nvSpPr>
        <p:spPr>
          <a:xfrm>
            <a:off x="85779" y="3560061"/>
            <a:ext cx="3932945" cy="2922373"/>
          </a:xfrm>
          <a:prstGeom prst="hexagon">
            <a:avLst/>
          </a:prstGeom>
          <a:solidFill>
            <a:schemeClr val="accent2"/>
          </a:solidFill>
          <a:scene3d>
            <a:camera prst="perspectiveHeroicExtreme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Purpose </a:t>
            </a:r>
          </a:p>
          <a:p>
            <a:pPr algn="ctr"/>
            <a:r>
              <a:rPr lang="en-US" dirty="0"/>
              <a:t>To review existing studies on Emotional Intelligence (EI) and student performance, </a:t>
            </a:r>
            <a:r>
              <a:rPr lang="en-US" dirty="0" err="1"/>
              <a:t>synthesise</a:t>
            </a:r>
            <a:r>
              <a:rPr lang="en-US" dirty="0"/>
              <a:t> the findings, and develop a conceptual model that highlights key variables and their relationships.</a:t>
            </a:r>
          </a:p>
          <a:p>
            <a:pPr algn="ctr"/>
            <a:endParaRPr lang="en-US" dirty="0"/>
          </a:p>
        </p:txBody>
      </p:sp>
      <p:sp>
        <p:nvSpPr>
          <p:cNvPr id="12" name="Can 11">
            <a:extLst>
              <a:ext uri="{FF2B5EF4-FFF2-40B4-BE49-F238E27FC236}">
                <a16:creationId xmlns:a16="http://schemas.microsoft.com/office/drawing/2014/main" id="{1F52F3AD-977A-683A-AA9A-1C4C554BA451}"/>
              </a:ext>
            </a:extLst>
          </p:cNvPr>
          <p:cNvSpPr/>
          <p:nvPr/>
        </p:nvSpPr>
        <p:spPr>
          <a:xfrm>
            <a:off x="6036164" y="140236"/>
            <a:ext cx="2916194" cy="3002692"/>
          </a:xfrm>
          <a:prstGeom prst="can">
            <a:avLst/>
          </a:prstGeom>
          <a:solidFill>
            <a:schemeClr val="accent4">
              <a:lumMod val="75000"/>
            </a:schemeClr>
          </a:solidFill>
          <a:scene3d>
            <a:camera prst="obliqueTop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r>
              <a:rPr lang="en-US" b="1" dirty="0"/>
              <a:t>Literature Search Strategy</a:t>
            </a:r>
          </a:p>
          <a:p>
            <a:pPr algn="ctr"/>
            <a:r>
              <a:rPr lang="en-US" dirty="0"/>
              <a:t>Google Scholar</a:t>
            </a:r>
          </a:p>
          <a:p>
            <a:pPr algn="ctr"/>
            <a:r>
              <a:rPr lang="en-US" dirty="0"/>
              <a:t>PubMed</a:t>
            </a:r>
          </a:p>
          <a:p>
            <a:pPr algn="ctr"/>
            <a:r>
              <a:rPr lang="en-US" dirty="0"/>
              <a:t>PsycINFO</a:t>
            </a:r>
          </a:p>
          <a:p>
            <a:pPr algn="ctr"/>
            <a:r>
              <a:rPr lang="en-US" dirty="0"/>
              <a:t>ERIC</a:t>
            </a:r>
          </a:p>
          <a:p>
            <a:pPr algn="ctr"/>
            <a:r>
              <a:rPr lang="en-US" dirty="0"/>
              <a:t>JSTOR</a:t>
            </a:r>
          </a:p>
          <a:p>
            <a:pPr algn="ctr"/>
            <a:r>
              <a:rPr lang="en-US" dirty="0"/>
              <a:t>Scopus</a:t>
            </a:r>
          </a:p>
          <a:p>
            <a:pPr algn="ctr"/>
            <a:r>
              <a:rPr lang="en-US" dirty="0"/>
              <a:t>Web of Science</a:t>
            </a:r>
          </a:p>
          <a:p>
            <a:pPr algn="ctr"/>
            <a:endParaRPr lang="en-US" dirty="0"/>
          </a:p>
          <a:p>
            <a:pPr algn="ctr"/>
            <a:endParaRPr lang="en-US" dirty="0"/>
          </a:p>
        </p:txBody>
      </p:sp>
      <p:sp>
        <p:nvSpPr>
          <p:cNvPr id="13" name="Cube 12">
            <a:extLst>
              <a:ext uri="{FF2B5EF4-FFF2-40B4-BE49-F238E27FC236}">
                <a16:creationId xmlns:a16="http://schemas.microsoft.com/office/drawing/2014/main" id="{7045ED38-6BAE-B65F-11D4-26DB644F2950}"/>
              </a:ext>
            </a:extLst>
          </p:cNvPr>
          <p:cNvSpPr/>
          <p:nvPr/>
        </p:nvSpPr>
        <p:spPr>
          <a:xfrm>
            <a:off x="7937219" y="3196328"/>
            <a:ext cx="3909013" cy="3521436"/>
          </a:xfrm>
          <a:prstGeom prst="cube">
            <a:avLst/>
          </a:prstGeom>
          <a:solidFill>
            <a:schemeClr val="accent1">
              <a:lumMod val="75000"/>
            </a:schemeClr>
          </a:solidFill>
          <a:ln>
            <a:noFill/>
          </a:ln>
          <a:effectLst>
            <a:glow rad="139700">
              <a:schemeClr val="accent2">
                <a:satMod val="175000"/>
                <a:alpha val="40000"/>
              </a:schemeClr>
            </a:glow>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Inclusion Criteria</a:t>
            </a:r>
          </a:p>
          <a:p>
            <a:pPr algn="ctr"/>
            <a:r>
              <a:rPr lang="en-US" dirty="0"/>
              <a:t>Peer-reviewed journal articles</a:t>
            </a:r>
          </a:p>
          <a:p>
            <a:pPr algn="ctr"/>
            <a:r>
              <a:rPr lang="en-US" dirty="0"/>
              <a:t>Studies published in the last 10-15 years.</a:t>
            </a:r>
          </a:p>
          <a:p>
            <a:pPr algn="ctr"/>
            <a:r>
              <a:rPr lang="en-US" dirty="0"/>
              <a:t>Research focusing on higher education students, particularly in business and management disciplines.</a:t>
            </a:r>
          </a:p>
          <a:p>
            <a:pPr algn="ctr"/>
            <a:r>
              <a:rPr lang="en-US" dirty="0"/>
              <a:t>Articles that include quantitative or qualitative data on EI and student performance</a:t>
            </a:r>
          </a:p>
          <a:p>
            <a:pPr algn="ctr"/>
            <a:endParaRPr lang="en-US" dirty="0"/>
          </a:p>
          <a:p>
            <a:pPr algn="ctr"/>
            <a:endParaRPr lang="en-US" dirty="0"/>
          </a:p>
        </p:txBody>
      </p:sp>
    </p:spTree>
    <p:extLst>
      <p:ext uri="{BB962C8B-B14F-4D97-AF65-F5344CB8AC3E}">
        <p14:creationId xmlns:p14="http://schemas.microsoft.com/office/powerpoint/2010/main" val="1620945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79A77A-0D0E-0043-B4BC-6C73E503E8F1}"/>
              </a:ext>
            </a:extLst>
          </p:cNvPr>
          <p:cNvSpPr>
            <a:spLocks noGrp="1"/>
          </p:cNvSpPr>
          <p:nvPr>
            <p:ph type="title"/>
          </p:nvPr>
        </p:nvSpPr>
        <p:spPr>
          <a:xfrm>
            <a:off x="6739128" y="638089"/>
            <a:ext cx="4818888" cy="1476801"/>
          </a:xfrm>
        </p:spPr>
        <p:txBody>
          <a:bodyPr anchor="b">
            <a:normAutofit/>
          </a:bodyPr>
          <a:lstStyle/>
          <a:p>
            <a:r>
              <a:rPr lang="en-US" sz="5000" dirty="0"/>
              <a:t>Methodology (Phase 2)</a:t>
            </a:r>
          </a:p>
        </p:txBody>
      </p:sp>
      <p:pic>
        <p:nvPicPr>
          <p:cNvPr id="7" name="Graphic 6" descr="Cycle with People">
            <a:extLst>
              <a:ext uri="{FF2B5EF4-FFF2-40B4-BE49-F238E27FC236}">
                <a16:creationId xmlns:a16="http://schemas.microsoft.com/office/drawing/2014/main" id="{756C2447-EF13-05C2-BE65-FC8C2C8647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0936" y="699516"/>
            <a:ext cx="5458968" cy="5458968"/>
          </a:xfrm>
          <a:prstGeom prst="rect">
            <a:avLst/>
          </a:prstGeom>
        </p:spPr>
      </p:pic>
      <p:sp>
        <p:nvSpPr>
          <p:cNvPr id="19"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F1AF6E5-4758-420F-6269-D6F12D89DEF9}"/>
              </a:ext>
            </a:extLst>
          </p:cNvPr>
          <p:cNvSpPr>
            <a:spLocks noGrp="1"/>
          </p:cNvSpPr>
          <p:nvPr>
            <p:ph idx="1"/>
          </p:nvPr>
        </p:nvSpPr>
        <p:spPr>
          <a:xfrm>
            <a:off x="6739128" y="2664886"/>
            <a:ext cx="4818888" cy="3550789"/>
          </a:xfrm>
        </p:spPr>
        <p:txBody>
          <a:bodyPr anchor="t">
            <a:normAutofit lnSpcReduction="10000"/>
          </a:bodyPr>
          <a:lstStyle/>
          <a:p>
            <a:r>
              <a:rPr lang="en-US" sz="2200" dirty="0"/>
              <a:t>Based on the findings from Phase 1, development of a conceptual model that maps the impact of a range of independent variables on emotional intelligence on the performance of the business management students. </a:t>
            </a:r>
          </a:p>
          <a:p>
            <a:r>
              <a:rPr lang="en-US" sz="2200" dirty="0"/>
              <a:t>Structural Equation Modelling and confirmatory factor analysis will be used to test the conceptual model. The target is a survey of 400+ business and management student across different institutions and levels.</a:t>
            </a:r>
          </a:p>
        </p:txBody>
      </p:sp>
    </p:spTree>
    <p:extLst>
      <p:ext uri="{BB962C8B-B14F-4D97-AF65-F5344CB8AC3E}">
        <p14:creationId xmlns:p14="http://schemas.microsoft.com/office/powerpoint/2010/main" val="374020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16751</TotalTime>
  <Words>1789</Words>
  <Application>Microsoft Macintosh PowerPoint</Application>
  <PresentationFormat>Widescreen</PresentationFormat>
  <Paragraphs>137</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Leveraging Students’ Emotional Intelligence: An intelligent Approach to Higher Education Strategy </vt:lpstr>
      <vt:lpstr>Synopsis  </vt:lpstr>
      <vt:lpstr>Aim, Objectives and Central Research Question   </vt:lpstr>
      <vt:lpstr> What is Emotional Intelligence? </vt:lpstr>
      <vt:lpstr>Why it matters? </vt:lpstr>
      <vt:lpstr>The Relationship Between EI and Student Performance </vt:lpstr>
      <vt:lpstr>EI Models  </vt:lpstr>
      <vt:lpstr>Methodology (Phase 1) </vt:lpstr>
      <vt:lpstr>Methodology (Phase 2)</vt:lpstr>
      <vt:lpstr>PowerPoint Presentation</vt:lpstr>
      <vt:lpstr>What next? </vt:lpstr>
      <vt:lpstr>Conclusion </vt:lpstr>
      <vt:lpstr>References (1-2) </vt:lpstr>
      <vt:lpstr>References (2-2)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Leveraging Students’ Emotional Intelligence: An intelligent Approach to Higher Education Strategy </dc:title>
  <dc:creator>Vera Ndrecaj</dc:creator>
  <cp:lastModifiedBy>Vera Ndrecaj</cp:lastModifiedBy>
  <cp:revision>7</cp:revision>
  <dcterms:created xsi:type="dcterms:W3CDTF">2024-05-09T05:13:58Z</dcterms:created>
  <dcterms:modified xsi:type="dcterms:W3CDTF">2024-05-21T10:30:53Z</dcterms:modified>
</cp:coreProperties>
</file>