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3C94AF-EF91-403F-B216-F8B052DC473B}" v="6" dt="2024-05-21T15:10:22.21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4660"/>
  </p:normalViewPr>
  <p:slideViewPr>
    <p:cSldViewPr>
      <p:cViewPr varScale="1">
        <p:scale>
          <a:sx n="54" d="100"/>
          <a:sy n="54" d="100"/>
        </p:scale>
        <p:origin x="893" y="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C07A0-3858-F798-6650-F7AA450E60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55E1D8-5CCE-8D76-CBA7-514B1DE1A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2166A-81DA-E2DA-D5EB-D36B162C8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85C53-70EC-500B-44F2-5D7BC0B91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E7120-9D3B-5308-F532-C4030B0DC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86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C99BA-D885-9F69-DD9F-B5DDBCF0B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B5550-42C3-B055-BC55-8962D7B0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3B664-E934-7DFB-51C3-E2E7C6B14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966E1-C53E-A8C3-D801-97FB48BC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06B06-9C74-EDC0-A04E-AD9015DF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09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512E7E-49D7-CFB4-F68E-230AF4B1B3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440A59-8B7D-7E7D-7656-A938D2AA51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5E76B-7DE0-DC68-61E8-712C5B7A1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6EC76-25B1-2F40-668D-0F3996D0F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3F1AE-892E-6ABE-4900-F54DA1BD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53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D8E0-D5EC-585D-B0B8-1CB0119A5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9CA14-2ECE-47F1-0F9D-C06A46344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F8D04-695A-7ED3-8A7C-C706F4439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688B8-1780-3445-60FE-3664315C6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5EF05-E164-5D06-0533-9246A50C7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207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F6576-8133-496B-9E4E-FBB86177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B6B9F-2E6D-AA40-E00F-F6131E5E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434A4-DDFD-CE0F-C94C-0AF3378D4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8727D-76CD-8A94-9897-0B9B56151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FF41C-409A-065B-C4ED-FFF9C1AF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39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8FAA3-7F74-FE9A-D384-8EA3EA673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AABA1-472D-E228-D317-867A604E8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C02882-7315-6ED1-A333-5BEAEAF30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8B7AD-4A69-0E10-3E70-0C3FCF332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B4AA3E-9CCC-D645-3B7A-B7A4E71E7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4FA23C-FCB9-E00E-FD69-45FBCC4B7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131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32C08-8317-1A2E-848B-058FC718F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4A019-B8D8-FFC7-C538-A8BAD817B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FF453E-D9F5-0033-1FB5-0DCFF9F0B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86BEDF-56C2-D39A-C666-C4BBF72F08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D891A4-3C43-4CCF-DE3A-602C73C7B0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F5C668-B817-0BD6-D63E-366EFBDD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E3AAD5-B8F3-7682-0136-DD90BC24E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7CB3B1-E960-8E1D-D0F0-6E01028D0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187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95B49-D1DB-B6BB-AB58-F87E75F62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2FA124-6B28-2D34-70AB-49F3E56DF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1E4F3-0844-B7BE-5ADF-D8776BA6B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EC61D-32BA-7C86-B05D-18FA18BB7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61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C04E40-1D00-DB84-DE78-86D33EB1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1DD9F9-CA8C-1702-84A9-468DD48AB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44B05B-04F0-9CC8-25C6-FC5D5A27F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14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75F25-B00C-8B9D-4BED-102E6637C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84CB3-6AD7-6062-FF79-CFDE5AAD2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15A69D-037A-B242-40DA-227149573B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F3AE2-1A36-7CE3-7ABA-496BF8908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6EE59-B73A-928E-E904-B7763773D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A53A6-9FC2-A201-E26D-549A25E1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84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39269-3254-D638-0812-259561401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7599B0-10D6-8A12-8EFA-18DD9BE782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5BD3CC-CAA2-6891-19EF-35F4AD723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4E0C6-AFBD-A2D7-AF47-D3012A734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9B9B7A-60B4-E8B8-D514-43B2BDBFF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CC01CF-85C2-5DCE-22F0-C1C1D53E4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266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34ABEA-232B-726B-E2B3-323173773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D6AED-ED66-84F8-E871-44EA6BF9C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8AD07-E35F-491C-B6A9-9B6093B37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C4F21-53F9-291F-5842-605247F818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23FF-636D-E301-E134-02C1AFCB79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91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.bennetta@bathspa.ac.uk" TargetMode="External"/><Relationship Id="rId2" Type="http://schemas.openxmlformats.org/officeDocument/2006/relationships/hyperlink" Target="mailto:m.akin2@Bathspa.ac.u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529" y="-19"/>
            <a:ext cx="18288634" cy="10287019"/>
            <a:chOff x="0" y="-1"/>
            <a:chExt cx="18288634" cy="10287019"/>
          </a:xfrm>
        </p:grpSpPr>
        <p:sp>
          <p:nvSpPr>
            <p:cNvPr id="3" name="object 3"/>
            <p:cNvSpPr/>
            <p:nvPr/>
          </p:nvSpPr>
          <p:spPr>
            <a:xfrm>
              <a:off x="1386839" y="-1"/>
              <a:ext cx="16901795" cy="10287000"/>
            </a:xfrm>
            <a:custGeom>
              <a:avLst/>
              <a:gdLst/>
              <a:ahLst/>
              <a:cxnLst/>
              <a:rect l="l" t="t" r="r" b="b"/>
              <a:pathLst>
                <a:path w="16901795" h="10287000">
                  <a:moveTo>
                    <a:pt x="16901414" y="0"/>
                  </a:moveTo>
                  <a:lnTo>
                    <a:pt x="0" y="0"/>
                  </a:lnTo>
                  <a:lnTo>
                    <a:pt x="0" y="10287000"/>
                  </a:lnTo>
                  <a:lnTo>
                    <a:pt x="16901414" y="10287000"/>
                  </a:lnTo>
                  <a:lnTo>
                    <a:pt x="16901414" y="0"/>
                  </a:lnTo>
                  <a:close/>
                </a:path>
              </a:pathLst>
            </a:custGeom>
            <a:solidFill>
              <a:srgbClr val="8AA2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8"/>
              <a:ext cx="1386840" cy="10287000"/>
            </a:xfrm>
            <a:custGeom>
              <a:avLst/>
              <a:gdLst/>
              <a:ahLst/>
              <a:cxnLst/>
              <a:rect l="l" t="t" r="r" b="b"/>
              <a:pathLst>
                <a:path w="1386840" h="10287000">
                  <a:moveTo>
                    <a:pt x="1386713" y="0"/>
                  </a:moveTo>
                  <a:lnTo>
                    <a:pt x="0" y="0"/>
                  </a:lnTo>
                  <a:lnTo>
                    <a:pt x="0" y="10286492"/>
                  </a:lnTo>
                  <a:lnTo>
                    <a:pt x="1386713" y="10286492"/>
                  </a:lnTo>
                  <a:lnTo>
                    <a:pt x="1386713" y="0"/>
                  </a:lnTo>
                  <a:close/>
                </a:path>
              </a:pathLst>
            </a:custGeom>
            <a:solidFill>
              <a:srgbClr val="F1E7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157729" y="2300238"/>
            <a:ext cx="14453871" cy="1518877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065" marR="5080" indent="-635" algn="ctr">
              <a:lnSpc>
                <a:spcPct val="150000"/>
              </a:lnSpc>
              <a:spcBef>
                <a:spcPts val="380"/>
              </a:spcBef>
            </a:pPr>
            <a:r>
              <a:rPr lang="en-GB" sz="3400" spc="-140" dirty="0">
                <a:solidFill>
                  <a:srgbClr val="FFFFFF"/>
                </a:solidFill>
              </a:rPr>
              <a:t>          </a:t>
            </a:r>
            <a:r>
              <a:rPr sz="3400" spc="-140" dirty="0">
                <a:solidFill>
                  <a:srgbClr val="FFFFFF"/>
                </a:solidFill>
              </a:rPr>
              <a:t>"Revive</a:t>
            </a:r>
            <a:r>
              <a:rPr sz="3400" spc="-275" dirty="0">
                <a:solidFill>
                  <a:srgbClr val="FFFFFF"/>
                </a:solidFill>
              </a:rPr>
              <a:t> </a:t>
            </a:r>
            <a:r>
              <a:rPr sz="3400" spc="-180" dirty="0">
                <a:solidFill>
                  <a:srgbClr val="FFFFFF"/>
                </a:solidFill>
              </a:rPr>
              <a:t>and</a:t>
            </a:r>
            <a:r>
              <a:rPr sz="3400" spc="-300" dirty="0">
                <a:solidFill>
                  <a:srgbClr val="FFFFFF"/>
                </a:solidFill>
              </a:rPr>
              <a:t> </a:t>
            </a:r>
            <a:r>
              <a:rPr sz="3400" spc="-254" dirty="0">
                <a:solidFill>
                  <a:srgbClr val="FFFFFF"/>
                </a:solidFill>
              </a:rPr>
              <a:t>Thrive:</a:t>
            </a:r>
            <a:r>
              <a:rPr sz="3400" spc="-355" dirty="0">
                <a:solidFill>
                  <a:srgbClr val="FFFFFF"/>
                </a:solidFill>
              </a:rPr>
              <a:t> </a:t>
            </a:r>
            <a:r>
              <a:rPr sz="3400" spc="-175" dirty="0">
                <a:solidFill>
                  <a:srgbClr val="FFFFFF"/>
                </a:solidFill>
              </a:rPr>
              <a:t>Enhancing</a:t>
            </a:r>
            <a:r>
              <a:rPr sz="3400" spc="-204" dirty="0">
                <a:solidFill>
                  <a:srgbClr val="FFFFFF"/>
                </a:solidFill>
              </a:rPr>
              <a:t> </a:t>
            </a:r>
            <a:r>
              <a:rPr sz="3400" spc="-185" dirty="0">
                <a:solidFill>
                  <a:srgbClr val="FFFFFF"/>
                </a:solidFill>
              </a:rPr>
              <a:t>Wellbeing</a:t>
            </a:r>
            <a:r>
              <a:rPr sz="3400" spc="-260" dirty="0">
                <a:solidFill>
                  <a:srgbClr val="FFFFFF"/>
                </a:solidFill>
              </a:rPr>
              <a:t> </a:t>
            </a:r>
            <a:r>
              <a:rPr sz="3400" spc="-25" dirty="0">
                <a:solidFill>
                  <a:srgbClr val="FFFFFF"/>
                </a:solidFill>
              </a:rPr>
              <a:t>and </a:t>
            </a:r>
            <a:r>
              <a:rPr sz="3400" spc="-185" dirty="0">
                <a:solidFill>
                  <a:srgbClr val="FFFFFF"/>
                </a:solidFill>
              </a:rPr>
              <a:t>Value</a:t>
            </a:r>
            <a:r>
              <a:rPr sz="3400" spc="-295" dirty="0">
                <a:solidFill>
                  <a:srgbClr val="FFFFFF"/>
                </a:solidFill>
              </a:rPr>
              <a:t> </a:t>
            </a:r>
            <a:r>
              <a:rPr sz="3400" spc="-190" dirty="0">
                <a:solidFill>
                  <a:srgbClr val="FFFFFF"/>
                </a:solidFill>
              </a:rPr>
              <a:t>through</a:t>
            </a:r>
            <a:r>
              <a:rPr sz="3400" spc="-235" dirty="0">
                <a:solidFill>
                  <a:srgbClr val="FFFFFF"/>
                </a:solidFill>
              </a:rPr>
              <a:t> </a:t>
            </a:r>
            <a:r>
              <a:rPr sz="3400" spc="-240" dirty="0">
                <a:solidFill>
                  <a:srgbClr val="FFFFFF"/>
                </a:solidFill>
              </a:rPr>
              <a:t>Therapeutic</a:t>
            </a:r>
            <a:r>
              <a:rPr sz="3400" spc="-305" dirty="0">
                <a:solidFill>
                  <a:srgbClr val="FFFFFF"/>
                </a:solidFill>
              </a:rPr>
              <a:t> </a:t>
            </a:r>
            <a:r>
              <a:rPr sz="3400" spc="-170" dirty="0">
                <a:solidFill>
                  <a:srgbClr val="FFFFFF"/>
                </a:solidFill>
              </a:rPr>
              <a:t>Repair</a:t>
            </a:r>
            <a:r>
              <a:rPr sz="3400" spc="-260" dirty="0">
                <a:solidFill>
                  <a:srgbClr val="FFFFFF"/>
                </a:solidFill>
              </a:rPr>
              <a:t> </a:t>
            </a:r>
            <a:r>
              <a:rPr sz="3400" spc="-145" dirty="0">
                <a:solidFill>
                  <a:srgbClr val="FFFFFF"/>
                </a:solidFill>
              </a:rPr>
              <a:t>Workshops</a:t>
            </a:r>
            <a:r>
              <a:rPr sz="3400" spc="-229" dirty="0">
                <a:solidFill>
                  <a:srgbClr val="FFFFFF"/>
                </a:solidFill>
              </a:rPr>
              <a:t> </a:t>
            </a:r>
            <a:r>
              <a:rPr sz="3400" spc="-25" dirty="0">
                <a:solidFill>
                  <a:srgbClr val="FFFFFF"/>
                </a:solidFill>
              </a:rPr>
              <a:t>in </a:t>
            </a:r>
            <a:r>
              <a:rPr sz="3400" spc="-210" dirty="0">
                <a:solidFill>
                  <a:srgbClr val="FFFFFF"/>
                </a:solidFill>
              </a:rPr>
              <a:t>Circular</a:t>
            </a:r>
            <a:r>
              <a:rPr sz="3400" spc="-300" dirty="0">
                <a:solidFill>
                  <a:srgbClr val="FFFFFF"/>
                </a:solidFill>
              </a:rPr>
              <a:t> </a:t>
            </a:r>
            <a:r>
              <a:rPr sz="3400" spc="-10" dirty="0">
                <a:solidFill>
                  <a:srgbClr val="FFFFFF"/>
                </a:solidFill>
              </a:rPr>
              <a:t>Fashion"</a:t>
            </a:r>
            <a:endParaRPr sz="3400" dirty="0"/>
          </a:p>
        </p:txBody>
      </p:sp>
      <p:sp>
        <p:nvSpPr>
          <p:cNvPr id="7" name="object 7"/>
          <p:cNvSpPr txBox="1"/>
          <p:nvPr/>
        </p:nvSpPr>
        <p:spPr>
          <a:xfrm>
            <a:off x="6259194" y="3942388"/>
            <a:ext cx="6250940" cy="422021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500"/>
              </a:spcBef>
            </a:pPr>
            <a:r>
              <a:rPr sz="2650" spc="-75" dirty="0">
                <a:latin typeface="Trebuchet MS"/>
                <a:cs typeface="Trebuchet MS"/>
              </a:rPr>
              <a:t>Dr.</a:t>
            </a:r>
            <a:r>
              <a:rPr sz="2650" spc="-170" dirty="0">
                <a:latin typeface="Trebuchet MS"/>
                <a:cs typeface="Trebuchet MS"/>
              </a:rPr>
              <a:t> </a:t>
            </a:r>
            <a:r>
              <a:rPr sz="2650" spc="-85" dirty="0">
                <a:latin typeface="Trebuchet MS"/>
                <a:cs typeface="Trebuchet MS"/>
              </a:rPr>
              <a:t>Meryem</a:t>
            </a:r>
            <a:r>
              <a:rPr sz="2650" spc="-175" dirty="0">
                <a:latin typeface="Trebuchet MS"/>
                <a:cs typeface="Trebuchet MS"/>
              </a:rPr>
              <a:t> </a:t>
            </a:r>
            <a:r>
              <a:rPr sz="2650" spc="-20" dirty="0">
                <a:latin typeface="Trebuchet MS"/>
                <a:cs typeface="Trebuchet MS"/>
              </a:rPr>
              <a:t>Akin</a:t>
            </a:r>
            <a:endParaRPr sz="265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sz="2650" spc="-105" dirty="0">
                <a:latin typeface="Trebuchet MS"/>
                <a:cs typeface="Trebuchet MS"/>
              </a:rPr>
              <a:t>Senior</a:t>
            </a:r>
            <a:r>
              <a:rPr sz="2650" spc="-140" dirty="0">
                <a:latin typeface="Trebuchet MS"/>
                <a:cs typeface="Trebuchet MS"/>
              </a:rPr>
              <a:t> </a:t>
            </a:r>
            <a:r>
              <a:rPr sz="2650" spc="-190" dirty="0">
                <a:latin typeface="Trebuchet MS"/>
                <a:cs typeface="Trebuchet MS"/>
              </a:rPr>
              <a:t>Lecturer</a:t>
            </a:r>
            <a:r>
              <a:rPr sz="2650" spc="-235" dirty="0">
                <a:latin typeface="Trebuchet MS"/>
                <a:cs typeface="Trebuchet MS"/>
              </a:rPr>
              <a:t> </a:t>
            </a:r>
            <a:r>
              <a:rPr sz="2650" spc="-110" dirty="0">
                <a:latin typeface="Trebuchet MS"/>
                <a:cs typeface="Trebuchet MS"/>
              </a:rPr>
              <a:t>Business</a:t>
            </a:r>
            <a:r>
              <a:rPr sz="2650" spc="-125" dirty="0">
                <a:latin typeface="Trebuchet MS"/>
                <a:cs typeface="Trebuchet MS"/>
              </a:rPr>
              <a:t> </a:t>
            </a:r>
            <a:r>
              <a:rPr sz="2650" spc="-135" dirty="0">
                <a:latin typeface="Trebuchet MS"/>
                <a:cs typeface="Trebuchet MS"/>
              </a:rPr>
              <a:t>and</a:t>
            </a:r>
            <a:r>
              <a:rPr sz="2650" spc="-240" dirty="0">
                <a:latin typeface="Trebuchet MS"/>
                <a:cs typeface="Trebuchet MS"/>
              </a:rPr>
              <a:t> </a:t>
            </a:r>
            <a:r>
              <a:rPr sz="2650" spc="-10" dirty="0">
                <a:latin typeface="Trebuchet MS"/>
                <a:cs typeface="Trebuchet MS"/>
              </a:rPr>
              <a:t>Management</a:t>
            </a:r>
            <a:endParaRPr sz="2650" dirty="0">
              <a:latin typeface="Trebuchet MS"/>
              <a:cs typeface="Trebuchet MS"/>
            </a:endParaRPr>
          </a:p>
          <a:p>
            <a:pPr marL="12065" marR="5080" algn="ctr">
              <a:lnSpc>
                <a:spcPct val="116199"/>
              </a:lnSpc>
              <a:spcBef>
                <a:spcPts val="10"/>
              </a:spcBef>
            </a:pPr>
            <a:r>
              <a:rPr sz="2650" spc="-75" dirty="0">
                <a:latin typeface="Trebuchet MS"/>
                <a:cs typeface="Trebuchet MS"/>
              </a:rPr>
              <a:t>Bath</a:t>
            </a:r>
            <a:r>
              <a:rPr sz="2650" spc="-170" dirty="0">
                <a:latin typeface="Trebuchet MS"/>
                <a:cs typeface="Trebuchet MS"/>
              </a:rPr>
              <a:t> </a:t>
            </a:r>
            <a:r>
              <a:rPr sz="2650" spc="-110" dirty="0">
                <a:latin typeface="Trebuchet MS"/>
                <a:cs typeface="Trebuchet MS"/>
              </a:rPr>
              <a:t>Business</a:t>
            </a:r>
            <a:r>
              <a:rPr sz="2650" spc="-155" dirty="0">
                <a:latin typeface="Trebuchet MS"/>
                <a:cs typeface="Trebuchet MS"/>
              </a:rPr>
              <a:t> </a:t>
            </a:r>
            <a:r>
              <a:rPr sz="2650" spc="-140" dirty="0">
                <a:latin typeface="Trebuchet MS"/>
                <a:cs typeface="Trebuchet MS"/>
              </a:rPr>
              <a:t>School,</a:t>
            </a:r>
            <a:r>
              <a:rPr sz="2650" spc="-225" dirty="0">
                <a:latin typeface="Trebuchet MS"/>
                <a:cs typeface="Trebuchet MS"/>
              </a:rPr>
              <a:t> </a:t>
            </a:r>
            <a:r>
              <a:rPr sz="2650" spc="-75" dirty="0">
                <a:latin typeface="Trebuchet MS"/>
                <a:cs typeface="Trebuchet MS"/>
              </a:rPr>
              <a:t>Bath</a:t>
            </a:r>
            <a:r>
              <a:rPr sz="2650" spc="-170" dirty="0">
                <a:latin typeface="Trebuchet MS"/>
                <a:cs typeface="Trebuchet MS"/>
              </a:rPr>
              <a:t> </a:t>
            </a:r>
            <a:r>
              <a:rPr sz="2650" spc="-45" dirty="0">
                <a:latin typeface="Trebuchet MS"/>
                <a:cs typeface="Trebuchet MS"/>
              </a:rPr>
              <a:t>Spa</a:t>
            </a:r>
            <a:r>
              <a:rPr sz="2650" spc="-140" dirty="0">
                <a:latin typeface="Trebuchet MS"/>
                <a:cs typeface="Trebuchet MS"/>
              </a:rPr>
              <a:t> </a:t>
            </a:r>
            <a:r>
              <a:rPr sz="2650" spc="-170" dirty="0">
                <a:latin typeface="Trebuchet MS"/>
                <a:cs typeface="Trebuchet MS"/>
              </a:rPr>
              <a:t>University,</a:t>
            </a:r>
            <a:r>
              <a:rPr sz="2650" spc="-235" dirty="0">
                <a:latin typeface="Trebuchet MS"/>
                <a:cs typeface="Trebuchet MS"/>
              </a:rPr>
              <a:t> </a:t>
            </a:r>
            <a:r>
              <a:rPr sz="2650" spc="-25" dirty="0">
                <a:latin typeface="Trebuchet MS"/>
                <a:cs typeface="Trebuchet MS"/>
              </a:rPr>
              <a:t>UK </a:t>
            </a:r>
            <a:r>
              <a:rPr sz="2650" spc="-140" dirty="0">
                <a:latin typeface="Trebuchet MS"/>
                <a:cs typeface="Trebuchet MS"/>
              </a:rPr>
              <a:t>Contact</a:t>
            </a:r>
            <a:r>
              <a:rPr sz="2650" spc="-229" dirty="0">
                <a:latin typeface="Trebuchet MS"/>
                <a:cs typeface="Trebuchet MS"/>
              </a:rPr>
              <a:t> </a:t>
            </a:r>
            <a:r>
              <a:rPr sz="2650" spc="-165" dirty="0">
                <a:latin typeface="Trebuchet MS"/>
                <a:cs typeface="Trebuchet MS"/>
              </a:rPr>
              <a:t>Email:</a:t>
            </a:r>
            <a:r>
              <a:rPr sz="2650" spc="-254" dirty="0">
                <a:latin typeface="Trebuchet MS"/>
                <a:cs typeface="Trebuchet MS"/>
              </a:rPr>
              <a:t> </a:t>
            </a:r>
            <a:r>
              <a:rPr sz="2650" u="sng" spc="-3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  <a:hlinkClick r:id="rId2"/>
              </a:rPr>
              <a:t>m.akin2@Bathspa.ac.uk</a:t>
            </a:r>
            <a:endParaRPr sz="265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endParaRPr sz="2650" dirty="0">
              <a:latin typeface="Trebuchet MS"/>
              <a:cs typeface="Trebuchet MS"/>
            </a:endParaRPr>
          </a:p>
          <a:p>
            <a:pPr marR="1905" algn="ctr">
              <a:lnSpc>
                <a:spcPct val="100000"/>
              </a:lnSpc>
            </a:pPr>
            <a:r>
              <a:rPr sz="2650" spc="-114" dirty="0">
                <a:latin typeface="Trebuchet MS"/>
                <a:cs typeface="Trebuchet MS"/>
              </a:rPr>
              <a:t>Kirsty</a:t>
            </a:r>
            <a:r>
              <a:rPr sz="2650" spc="-180" dirty="0">
                <a:latin typeface="Trebuchet MS"/>
                <a:cs typeface="Trebuchet MS"/>
              </a:rPr>
              <a:t> </a:t>
            </a:r>
            <a:r>
              <a:rPr sz="2650" spc="-10" dirty="0">
                <a:latin typeface="Trebuchet MS"/>
                <a:cs typeface="Trebuchet MS"/>
              </a:rPr>
              <a:t>Bennetta</a:t>
            </a:r>
            <a:endParaRPr sz="265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305"/>
              </a:spcBef>
            </a:pPr>
            <a:r>
              <a:rPr sz="2650" spc="-190" dirty="0">
                <a:latin typeface="Trebuchet MS"/>
                <a:cs typeface="Trebuchet MS"/>
              </a:rPr>
              <a:t>Lecturer</a:t>
            </a:r>
            <a:r>
              <a:rPr sz="2650" spc="-220" dirty="0">
                <a:latin typeface="Trebuchet MS"/>
                <a:cs typeface="Trebuchet MS"/>
              </a:rPr>
              <a:t> </a:t>
            </a:r>
            <a:r>
              <a:rPr sz="2650" spc="-140" dirty="0">
                <a:latin typeface="Trebuchet MS"/>
                <a:cs typeface="Trebuchet MS"/>
              </a:rPr>
              <a:t>Fashion</a:t>
            </a:r>
            <a:r>
              <a:rPr sz="2650" spc="-190" dirty="0">
                <a:latin typeface="Trebuchet MS"/>
                <a:cs typeface="Trebuchet MS"/>
              </a:rPr>
              <a:t> </a:t>
            </a:r>
            <a:r>
              <a:rPr sz="2650" spc="-85" dirty="0">
                <a:latin typeface="Trebuchet MS"/>
                <a:cs typeface="Trebuchet MS"/>
              </a:rPr>
              <a:t>Marketing</a:t>
            </a:r>
            <a:r>
              <a:rPr sz="2650" spc="-125" dirty="0">
                <a:latin typeface="Trebuchet MS"/>
                <a:cs typeface="Trebuchet MS"/>
              </a:rPr>
              <a:t> </a:t>
            </a:r>
            <a:r>
              <a:rPr sz="2650" spc="-130" dirty="0">
                <a:latin typeface="Trebuchet MS"/>
                <a:cs typeface="Trebuchet MS"/>
              </a:rPr>
              <a:t>and</a:t>
            </a:r>
            <a:r>
              <a:rPr sz="2650" spc="-225" dirty="0">
                <a:latin typeface="Trebuchet MS"/>
                <a:cs typeface="Trebuchet MS"/>
              </a:rPr>
              <a:t> </a:t>
            </a:r>
            <a:r>
              <a:rPr sz="2650" spc="-10" dirty="0">
                <a:latin typeface="Trebuchet MS"/>
                <a:cs typeface="Trebuchet MS"/>
              </a:rPr>
              <a:t>Management</a:t>
            </a:r>
            <a:endParaRPr sz="2650" dirty="0">
              <a:latin typeface="Trebuchet MS"/>
              <a:cs typeface="Trebuchet MS"/>
            </a:endParaRPr>
          </a:p>
          <a:p>
            <a:pPr marL="12065" marR="5080" algn="ctr">
              <a:lnSpc>
                <a:spcPts val="3700"/>
              </a:lnSpc>
              <a:spcBef>
                <a:spcPts val="100"/>
              </a:spcBef>
            </a:pPr>
            <a:r>
              <a:rPr sz="2650" spc="-75" dirty="0">
                <a:latin typeface="Trebuchet MS"/>
                <a:cs typeface="Trebuchet MS"/>
              </a:rPr>
              <a:t>Bath</a:t>
            </a:r>
            <a:r>
              <a:rPr sz="2650" spc="-170" dirty="0">
                <a:latin typeface="Trebuchet MS"/>
                <a:cs typeface="Trebuchet MS"/>
              </a:rPr>
              <a:t> </a:t>
            </a:r>
            <a:r>
              <a:rPr sz="2650" spc="-110" dirty="0">
                <a:latin typeface="Trebuchet MS"/>
                <a:cs typeface="Trebuchet MS"/>
              </a:rPr>
              <a:t>Business</a:t>
            </a:r>
            <a:r>
              <a:rPr sz="2650" spc="-155" dirty="0">
                <a:latin typeface="Trebuchet MS"/>
                <a:cs typeface="Trebuchet MS"/>
              </a:rPr>
              <a:t> </a:t>
            </a:r>
            <a:r>
              <a:rPr sz="2650" spc="-140" dirty="0">
                <a:latin typeface="Trebuchet MS"/>
                <a:cs typeface="Trebuchet MS"/>
              </a:rPr>
              <a:t>School,</a:t>
            </a:r>
            <a:r>
              <a:rPr sz="2650" spc="-225" dirty="0">
                <a:latin typeface="Trebuchet MS"/>
                <a:cs typeface="Trebuchet MS"/>
              </a:rPr>
              <a:t> </a:t>
            </a:r>
            <a:r>
              <a:rPr sz="2650" spc="-75" dirty="0">
                <a:latin typeface="Trebuchet MS"/>
                <a:cs typeface="Trebuchet MS"/>
              </a:rPr>
              <a:t>Bath</a:t>
            </a:r>
            <a:r>
              <a:rPr sz="2650" spc="-170" dirty="0">
                <a:latin typeface="Trebuchet MS"/>
                <a:cs typeface="Trebuchet MS"/>
              </a:rPr>
              <a:t> </a:t>
            </a:r>
            <a:r>
              <a:rPr sz="2650" spc="-45" dirty="0">
                <a:latin typeface="Trebuchet MS"/>
                <a:cs typeface="Trebuchet MS"/>
              </a:rPr>
              <a:t>Spa</a:t>
            </a:r>
            <a:r>
              <a:rPr sz="2650" spc="-140" dirty="0">
                <a:latin typeface="Trebuchet MS"/>
                <a:cs typeface="Trebuchet MS"/>
              </a:rPr>
              <a:t> </a:t>
            </a:r>
            <a:r>
              <a:rPr sz="2650" spc="-170" dirty="0">
                <a:latin typeface="Trebuchet MS"/>
                <a:cs typeface="Trebuchet MS"/>
              </a:rPr>
              <a:t>University,</a:t>
            </a:r>
            <a:r>
              <a:rPr sz="2650" spc="-235" dirty="0">
                <a:latin typeface="Trebuchet MS"/>
                <a:cs typeface="Trebuchet MS"/>
              </a:rPr>
              <a:t> </a:t>
            </a:r>
            <a:r>
              <a:rPr sz="2650" spc="-25" dirty="0">
                <a:latin typeface="Trebuchet MS"/>
                <a:cs typeface="Trebuchet MS"/>
              </a:rPr>
              <a:t>UK </a:t>
            </a:r>
            <a:r>
              <a:rPr sz="2650" spc="-140" dirty="0">
                <a:latin typeface="Trebuchet MS"/>
                <a:cs typeface="Trebuchet MS"/>
              </a:rPr>
              <a:t>Contact</a:t>
            </a:r>
            <a:r>
              <a:rPr sz="2650" spc="-229" dirty="0">
                <a:latin typeface="Trebuchet MS"/>
                <a:cs typeface="Trebuchet MS"/>
              </a:rPr>
              <a:t> </a:t>
            </a:r>
            <a:r>
              <a:rPr sz="2650" spc="-165" dirty="0">
                <a:latin typeface="Trebuchet MS"/>
                <a:cs typeface="Trebuchet MS"/>
              </a:rPr>
              <a:t>Email:</a:t>
            </a:r>
            <a:r>
              <a:rPr sz="2650" spc="-254" dirty="0">
                <a:latin typeface="Trebuchet MS"/>
                <a:cs typeface="Trebuchet MS"/>
              </a:rPr>
              <a:t> </a:t>
            </a:r>
            <a:r>
              <a:rPr sz="2650" u="sng" spc="-7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  <a:hlinkClick r:id="rId3"/>
              </a:rPr>
              <a:t>K.bennetta@bathspa.ac.uk</a:t>
            </a:r>
            <a:endParaRPr sz="265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6730" cy="10287000"/>
            <a:chOff x="0" y="0"/>
            <a:chExt cx="182867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56469" y="0"/>
              <a:ext cx="8430006" cy="1028699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3086099"/>
              <a:ext cx="9845040" cy="7200900"/>
            </a:xfrm>
            <a:custGeom>
              <a:avLst/>
              <a:gdLst/>
              <a:ahLst/>
              <a:cxnLst/>
              <a:rect l="l" t="t" r="r" b="b"/>
              <a:pathLst>
                <a:path w="9845040" h="7200900">
                  <a:moveTo>
                    <a:pt x="9845040" y="0"/>
                  </a:moveTo>
                  <a:lnTo>
                    <a:pt x="0" y="0"/>
                  </a:lnTo>
                  <a:lnTo>
                    <a:pt x="0" y="7200900"/>
                  </a:lnTo>
                  <a:lnTo>
                    <a:pt x="9845040" y="7200900"/>
                  </a:lnTo>
                  <a:lnTo>
                    <a:pt x="9845040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9857105" cy="3086100"/>
            </a:xfrm>
            <a:custGeom>
              <a:avLst/>
              <a:gdLst/>
              <a:ahLst/>
              <a:cxnLst/>
              <a:rect l="l" t="t" r="r" b="b"/>
              <a:pathLst>
                <a:path w="9857105" h="3086100">
                  <a:moveTo>
                    <a:pt x="9856597" y="0"/>
                  </a:moveTo>
                  <a:lnTo>
                    <a:pt x="0" y="0"/>
                  </a:lnTo>
                  <a:lnTo>
                    <a:pt x="0" y="3086100"/>
                  </a:lnTo>
                  <a:lnTo>
                    <a:pt x="9856597" y="3086100"/>
                  </a:lnTo>
                  <a:lnTo>
                    <a:pt x="9856597" y="0"/>
                  </a:lnTo>
                  <a:close/>
                </a:path>
              </a:pathLst>
            </a:custGeom>
            <a:solidFill>
              <a:srgbClr val="1A40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4563" rIns="0" bIns="0" rtlCol="0">
            <a:spAutoFit/>
          </a:bodyPr>
          <a:lstStyle/>
          <a:p>
            <a:pPr marL="741045">
              <a:lnSpc>
                <a:spcPct val="100000"/>
              </a:lnSpc>
              <a:spcBef>
                <a:spcPts val="100"/>
              </a:spcBef>
            </a:pPr>
            <a:r>
              <a:rPr sz="5600" spc="-340" dirty="0">
                <a:solidFill>
                  <a:srgbClr val="EBAEAE"/>
                </a:solidFill>
              </a:rPr>
              <a:t>Introduction</a:t>
            </a:r>
            <a:endParaRPr sz="5600"/>
          </a:p>
        </p:txBody>
      </p:sp>
      <p:sp>
        <p:nvSpPr>
          <p:cNvPr id="7" name="object 7"/>
          <p:cNvSpPr txBox="1"/>
          <p:nvPr/>
        </p:nvSpPr>
        <p:spPr>
          <a:xfrm>
            <a:off x="302259" y="3019805"/>
            <a:ext cx="8582660" cy="6858000"/>
          </a:xfrm>
          <a:prstGeom prst="rect">
            <a:avLst/>
          </a:prstGeom>
        </p:spPr>
        <p:txBody>
          <a:bodyPr vert="horz" wrap="square" lIns="0" tIns="425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2550" spc="-120" dirty="0">
                <a:solidFill>
                  <a:srgbClr val="C18597"/>
                </a:solidFill>
                <a:latin typeface="Trebuchet MS"/>
                <a:cs typeface="Trebuchet MS"/>
              </a:rPr>
              <a:t>Fashion</a:t>
            </a:r>
            <a:r>
              <a:rPr sz="2550" spc="-180" dirty="0">
                <a:solidFill>
                  <a:srgbClr val="C18597"/>
                </a:solidFill>
                <a:latin typeface="Trebuchet MS"/>
                <a:cs typeface="Trebuchet MS"/>
              </a:rPr>
              <a:t> </a:t>
            </a:r>
            <a:r>
              <a:rPr sz="2550" spc="-125" dirty="0">
                <a:solidFill>
                  <a:srgbClr val="C18597"/>
                </a:solidFill>
                <a:latin typeface="Trebuchet MS"/>
                <a:cs typeface="Trebuchet MS"/>
              </a:rPr>
              <a:t>Industry</a:t>
            </a:r>
            <a:r>
              <a:rPr sz="2550" spc="-155" dirty="0">
                <a:solidFill>
                  <a:srgbClr val="C18597"/>
                </a:solidFill>
                <a:latin typeface="Trebuchet MS"/>
                <a:cs typeface="Trebuchet MS"/>
              </a:rPr>
              <a:t> </a:t>
            </a:r>
            <a:r>
              <a:rPr sz="2550" spc="-10" dirty="0">
                <a:solidFill>
                  <a:srgbClr val="C18597"/>
                </a:solidFill>
                <a:latin typeface="Trebuchet MS"/>
                <a:cs typeface="Trebuchet MS"/>
              </a:rPr>
              <a:t>Challenges: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2550" spc="-105" dirty="0">
                <a:latin typeface="Trebuchet MS"/>
                <a:cs typeface="Trebuchet MS"/>
              </a:rPr>
              <a:t>Significant</a:t>
            </a:r>
            <a:r>
              <a:rPr sz="2550" spc="-110" dirty="0">
                <a:latin typeface="Trebuchet MS"/>
                <a:cs typeface="Trebuchet MS"/>
              </a:rPr>
              <a:t> </a:t>
            </a:r>
            <a:r>
              <a:rPr sz="2550" spc="-150" dirty="0">
                <a:latin typeface="Trebuchet MS"/>
                <a:cs typeface="Trebuchet MS"/>
              </a:rPr>
              <a:t>environmental</a:t>
            </a:r>
            <a:r>
              <a:rPr sz="2550" spc="-204" dirty="0">
                <a:latin typeface="Trebuchet MS"/>
                <a:cs typeface="Trebuchet MS"/>
              </a:rPr>
              <a:t> </a:t>
            </a:r>
            <a:r>
              <a:rPr sz="2550" spc="-10" dirty="0">
                <a:latin typeface="Trebuchet MS"/>
                <a:cs typeface="Trebuchet MS"/>
              </a:rPr>
              <a:t>impact</a:t>
            </a:r>
            <a:endParaRPr sz="2550">
              <a:latin typeface="Trebuchet MS"/>
              <a:cs typeface="Trebuchet MS"/>
            </a:endParaRPr>
          </a:p>
          <a:p>
            <a:pPr marL="12700" marR="3110865">
              <a:lnSpc>
                <a:spcPts val="3610"/>
              </a:lnSpc>
              <a:spcBef>
                <a:spcPts val="215"/>
              </a:spcBef>
            </a:pPr>
            <a:r>
              <a:rPr sz="2550" spc="-90" dirty="0">
                <a:latin typeface="Trebuchet MS"/>
                <a:cs typeface="Trebuchet MS"/>
              </a:rPr>
              <a:t>Growing</a:t>
            </a:r>
            <a:r>
              <a:rPr sz="2550" spc="-185" dirty="0">
                <a:latin typeface="Trebuchet MS"/>
                <a:cs typeface="Trebuchet MS"/>
              </a:rPr>
              <a:t> </a:t>
            </a:r>
            <a:r>
              <a:rPr sz="2550" spc="-145" dirty="0">
                <a:latin typeface="Trebuchet MS"/>
                <a:cs typeface="Trebuchet MS"/>
              </a:rPr>
              <a:t>demand</a:t>
            </a:r>
            <a:r>
              <a:rPr sz="2550" spc="-225" dirty="0">
                <a:latin typeface="Trebuchet MS"/>
                <a:cs typeface="Trebuchet MS"/>
              </a:rPr>
              <a:t> </a:t>
            </a:r>
            <a:r>
              <a:rPr sz="2550" spc="-90" dirty="0">
                <a:latin typeface="Trebuchet MS"/>
                <a:cs typeface="Trebuchet MS"/>
              </a:rPr>
              <a:t>for</a:t>
            </a:r>
            <a:r>
              <a:rPr sz="2550" spc="-215" dirty="0">
                <a:latin typeface="Trebuchet MS"/>
                <a:cs typeface="Trebuchet MS"/>
              </a:rPr>
              <a:t> </a:t>
            </a:r>
            <a:r>
              <a:rPr sz="2550" spc="-150" dirty="0">
                <a:latin typeface="Trebuchet MS"/>
                <a:cs typeface="Trebuchet MS"/>
              </a:rPr>
              <a:t>sustainable</a:t>
            </a:r>
            <a:r>
              <a:rPr sz="2550" spc="-235" dirty="0">
                <a:latin typeface="Trebuchet MS"/>
                <a:cs typeface="Trebuchet MS"/>
              </a:rPr>
              <a:t> </a:t>
            </a:r>
            <a:r>
              <a:rPr sz="2550" spc="-105" dirty="0">
                <a:latin typeface="Trebuchet MS"/>
                <a:cs typeface="Trebuchet MS"/>
              </a:rPr>
              <a:t>practices </a:t>
            </a:r>
            <a:r>
              <a:rPr sz="2550" spc="-140" dirty="0">
                <a:solidFill>
                  <a:srgbClr val="EBAEAE"/>
                </a:solidFill>
                <a:latin typeface="Trebuchet MS"/>
                <a:cs typeface="Trebuchet MS"/>
              </a:rPr>
              <a:t>Circular</a:t>
            </a:r>
            <a:r>
              <a:rPr sz="2550" spc="-165" dirty="0">
                <a:solidFill>
                  <a:srgbClr val="EBAEAE"/>
                </a:solidFill>
                <a:latin typeface="Trebuchet MS"/>
                <a:cs typeface="Trebuchet MS"/>
              </a:rPr>
              <a:t> </a:t>
            </a:r>
            <a:r>
              <a:rPr sz="2550" spc="-10" dirty="0">
                <a:solidFill>
                  <a:srgbClr val="EBAEAE"/>
                </a:solidFill>
                <a:latin typeface="Trebuchet MS"/>
                <a:cs typeface="Trebuchet MS"/>
              </a:rPr>
              <a:t>Fashion:</a:t>
            </a:r>
            <a:endParaRPr sz="2550">
              <a:latin typeface="Trebuchet MS"/>
              <a:cs typeface="Trebuchet MS"/>
            </a:endParaRPr>
          </a:p>
          <a:p>
            <a:pPr marL="12700" marR="419100">
              <a:lnSpc>
                <a:spcPts val="3610"/>
              </a:lnSpc>
              <a:spcBef>
                <a:spcPts val="5"/>
              </a:spcBef>
            </a:pPr>
            <a:r>
              <a:rPr sz="2550" spc="-114" dirty="0">
                <a:latin typeface="Trebuchet MS"/>
                <a:cs typeface="Trebuchet MS"/>
              </a:rPr>
              <a:t>Emphasizes</a:t>
            </a:r>
            <a:r>
              <a:rPr sz="2550" spc="-140" dirty="0">
                <a:latin typeface="Trebuchet MS"/>
                <a:cs typeface="Trebuchet MS"/>
              </a:rPr>
              <a:t> </a:t>
            </a:r>
            <a:r>
              <a:rPr sz="2550" spc="-165" dirty="0">
                <a:latin typeface="Trebuchet MS"/>
                <a:cs typeface="Trebuchet MS"/>
              </a:rPr>
              <a:t>recycling,</a:t>
            </a:r>
            <a:r>
              <a:rPr sz="2550" spc="-200" dirty="0">
                <a:latin typeface="Trebuchet MS"/>
                <a:cs typeface="Trebuchet MS"/>
              </a:rPr>
              <a:t> </a:t>
            </a:r>
            <a:r>
              <a:rPr sz="2550" spc="-155" dirty="0">
                <a:latin typeface="Trebuchet MS"/>
                <a:cs typeface="Trebuchet MS"/>
              </a:rPr>
              <a:t>repurposing,</a:t>
            </a:r>
            <a:r>
              <a:rPr sz="2550" spc="-175" dirty="0">
                <a:latin typeface="Trebuchet MS"/>
                <a:cs typeface="Trebuchet MS"/>
              </a:rPr>
              <a:t> </a:t>
            </a:r>
            <a:r>
              <a:rPr sz="2550" spc="-110" dirty="0">
                <a:latin typeface="Trebuchet MS"/>
                <a:cs typeface="Trebuchet MS"/>
              </a:rPr>
              <a:t>and</a:t>
            </a:r>
            <a:r>
              <a:rPr sz="2550" spc="-175" dirty="0">
                <a:latin typeface="Trebuchet MS"/>
                <a:cs typeface="Trebuchet MS"/>
              </a:rPr>
              <a:t> </a:t>
            </a:r>
            <a:r>
              <a:rPr sz="2550" spc="-130" dirty="0">
                <a:latin typeface="Trebuchet MS"/>
                <a:cs typeface="Trebuchet MS"/>
              </a:rPr>
              <a:t>extending</a:t>
            </a:r>
            <a:r>
              <a:rPr sz="2550" spc="-155" dirty="0">
                <a:latin typeface="Trebuchet MS"/>
                <a:cs typeface="Trebuchet MS"/>
              </a:rPr>
              <a:t> </a:t>
            </a:r>
            <a:r>
              <a:rPr sz="2550" spc="-135" dirty="0">
                <a:latin typeface="Trebuchet MS"/>
                <a:cs typeface="Trebuchet MS"/>
              </a:rPr>
              <a:t>garment</a:t>
            </a:r>
            <a:r>
              <a:rPr sz="2550" spc="-185" dirty="0">
                <a:latin typeface="Trebuchet MS"/>
                <a:cs typeface="Trebuchet MS"/>
              </a:rPr>
              <a:t> </a:t>
            </a:r>
            <a:r>
              <a:rPr sz="2550" spc="-20" dirty="0">
                <a:latin typeface="Trebuchet MS"/>
                <a:cs typeface="Trebuchet MS"/>
              </a:rPr>
              <a:t>life </a:t>
            </a:r>
            <a:r>
              <a:rPr sz="2550" spc="-65" dirty="0">
                <a:latin typeface="Trebuchet MS"/>
                <a:cs typeface="Trebuchet MS"/>
              </a:rPr>
              <a:t>Key</a:t>
            </a:r>
            <a:r>
              <a:rPr sz="2550" spc="-140" dirty="0">
                <a:latin typeface="Trebuchet MS"/>
                <a:cs typeface="Trebuchet MS"/>
              </a:rPr>
              <a:t> </a:t>
            </a:r>
            <a:r>
              <a:rPr sz="2550" spc="-130" dirty="0">
                <a:latin typeface="Trebuchet MS"/>
                <a:cs typeface="Trebuchet MS"/>
              </a:rPr>
              <a:t>solution</a:t>
            </a:r>
            <a:r>
              <a:rPr sz="2550" spc="-190" dirty="0">
                <a:latin typeface="Trebuchet MS"/>
                <a:cs typeface="Trebuchet MS"/>
              </a:rPr>
              <a:t> </a:t>
            </a:r>
            <a:r>
              <a:rPr sz="2550" spc="-90" dirty="0">
                <a:latin typeface="Trebuchet MS"/>
                <a:cs typeface="Trebuchet MS"/>
              </a:rPr>
              <a:t>for</a:t>
            </a:r>
            <a:r>
              <a:rPr sz="2550" spc="-185" dirty="0">
                <a:latin typeface="Trebuchet MS"/>
                <a:cs typeface="Trebuchet MS"/>
              </a:rPr>
              <a:t> </a:t>
            </a:r>
            <a:r>
              <a:rPr sz="2550" spc="-150" dirty="0">
                <a:latin typeface="Trebuchet MS"/>
                <a:cs typeface="Trebuchet MS"/>
              </a:rPr>
              <a:t>sustainable</a:t>
            </a:r>
            <a:r>
              <a:rPr sz="2550" spc="-215" dirty="0">
                <a:latin typeface="Trebuchet MS"/>
                <a:cs typeface="Trebuchet MS"/>
              </a:rPr>
              <a:t> </a:t>
            </a:r>
            <a:r>
              <a:rPr sz="2550" spc="-10" dirty="0">
                <a:latin typeface="Trebuchet MS"/>
                <a:cs typeface="Trebuchet MS"/>
              </a:rPr>
              <a:t>fashion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2550" spc="-65" dirty="0">
                <a:solidFill>
                  <a:srgbClr val="EBAEAE"/>
                </a:solidFill>
                <a:latin typeface="Trebuchet MS"/>
                <a:cs typeface="Trebuchet MS"/>
              </a:rPr>
              <a:t>Mental</a:t>
            </a:r>
            <a:r>
              <a:rPr sz="2550" spc="-150" dirty="0">
                <a:solidFill>
                  <a:srgbClr val="EBAEAE"/>
                </a:solidFill>
                <a:latin typeface="Trebuchet MS"/>
                <a:cs typeface="Trebuchet MS"/>
              </a:rPr>
              <a:t> </a:t>
            </a:r>
            <a:r>
              <a:rPr sz="2550" spc="-10" dirty="0">
                <a:solidFill>
                  <a:srgbClr val="EBAEAE"/>
                </a:solidFill>
                <a:latin typeface="Trebuchet MS"/>
                <a:cs typeface="Trebuchet MS"/>
              </a:rPr>
              <a:t>Wellbeing: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2550" spc="-125" dirty="0">
                <a:latin typeface="Trebuchet MS"/>
                <a:cs typeface="Trebuchet MS"/>
              </a:rPr>
              <a:t>Increasing</a:t>
            </a:r>
            <a:r>
              <a:rPr sz="2550" spc="-175" dirty="0">
                <a:latin typeface="Trebuchet MS"/>
                <a:cs typeface="Trebuchet MS"/>
              </a:rPr>
              <a:t> </a:t>
            </a:r>
            <a:r>
              <a:rPr sz="2550" spc="-130" dirty="0">
                <a:latin typeface="Trebuchet MS"/>
                <a:cs typeface="Trebuchet MS"/>
              </a:rPr>
              <a:t>recognition</a:t>
            </a:r>
            <a:r>
              <a:rPr sz="2550" spc="-190" dirty="0">
                <a:latin typeface="Trebuchet MS"/>
                <a:cs typeface="Trebuchet MS"/>
              </a:rPr>
              <a:t> </a:t>
            </a:r>
            <a:r>
              <a:rPr sz="2550" spc="-50" dirty="0">
                <a:latin typeface="Trebuchet MS"/>
                <a:cs typeface="Trebuchet MS"/>
              </a:rPr>
              <a:t>of</a:t>
            </a:r>
            <a:r>
              <a:rPr sz="2550" spc="-170" dirty="0">
                <a:latin typeface="Trebuchet MS"/>
                <a:cs typeface="Trebuchet MS"/>
              </a:rPr>
              <a:t> </a:t>
            </a:r>
            <a:r>
              <a:rPr sz="2550" spc="-180" dirty="0">
                <a:latin typeface="Trebuchet MS"/>
                <a:cs typeface="Trebuchet MS"/>
              </a:rPr>
              <a:t>creative</a:t>
            </a:r>
            <a:r>
              <a:rPr sz="2550" spc="-235" dirty="0">
                <a:latin typeface="Trebuchet MS"/>
                <a:cs typeface="Trebuchet MS"/>
              </a:rPr>
              <a:t> </a:t>
            </a:r>
            <a:r>
              <a:rPr sz="2550" spc="-110" dirty="0">
                <a:latin typeface="Trebuchet MS"/>
                <a:cs typeface="Trebuchet MS"/>
              </a:rPr>
              <a:t>and</a:t>
            </a:r>
            <a:r>
              <a:rPr sz="2550" spc="-215" dirty="0">
                <a:latin typeface="Trebuchet MS"/>
                <a:cs typeface="Trebuchet MS"/>
              </a:rPr>
              <a:t> </a:t>
            </a:r>
            <a:r>
              <a:rPr sz="2550" spc="-150" dirty="0">
                <a:latin typeface="Trebuchet MS"/>
                <a:cs typeface="Trebuchet MS"/>
              </a:rPr>
              <a:t>hands-</a:t>
            </a:r>
            <a:r>
              <a:rPr sz="2550" spc="-55" dirty="0">
                <a:latin typeface="Trebuchet MS"/>
                <a:cs typeface="Trebuchet MS"/>
              </a:rPr>
              <a:t>on</a:t>
            </a:r>
            <a:r>
              <a:rPr sz="2550" spc="-140" dirty="0">
                <a:latin typeface="Trebuchet MS"/>
                <a:cs typeface="Trebuchet MS"/>
              </a:rPr>
              <a:t> </a:t>
            </a:r>
            <a:r>
              <a:rPr sz="2550" spc="-145" dirty="0">
                <a:latin typeface="Trebuchet MS"/>
                <a:cs typeface="Trebuchet MS"/>
              </a:rPr>
              <a:t>activities'</a:t>
            </a:r>
            <a:r>
              <a:rPr sz="2550" spc="-210" dirty="0">
                <a:latin typeface="Trebuchet MS"/>
                <a:cs typeface="Trebuchet MS"/>
              </a:rPr>
              <a:t> </a:t>
            </a:r>
            <a:r>
              <a:rPr sz="2550" spc="-10" dirty="0">
                <a:latin typeface="Trebuchet MS"/>
                <a:cs typeface="Trebuchet MS"/>
              </a:rPr>
              <a:t>benefits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sz="2550" spc="-65" dirty="0">
                <a:latin typeface="Trebuchet MS"/>
                <a:cs typeface="Trebuchet MS"/>
              </a:rPr>
              <a:t>Role</a:t>
            </a:r>
            <a:r>
              <a:rPr sz="2550" spc="-135" dirty="0">
                <a:latin typeface="Trebuchet MS"/>
                <a:cs typeface="Trebuchet MS"/>
              </a:rPr>
              <a:t> </a:t>
            </a:r>
            <a:r>
              <a:rPr sz="2550" spc="-70" dirty="0">
                <a:latin typeface="Trebuchet MS"/>
                <a:cs typeface="Trebuchet MS"/>
              </a:rPr>
              <a:t>in</a:t>
            </a:r>
            <a:r>
              <a:rPr sz="2550" spc="-195" dirty="0">
                <a:latin typeface="Trebuchet MS"/>
                <a:cs typeface="Trebuchet MS"/>
              </a:rPr>
              <a:t> </a:t>
            </a:r>
            <a:r>
              <a:rPr sz="2550" spc="-114" dirty="0">
                <a:latin typeface="Trebuchet MS"/>
                <a:cs typeface="Trebuchet MS"/>
              </a:rPr>
              <a:t>promoting</a:t>
            </a:r>
            <a:r>
              <a:rPr sz="2550" spc="-215" dirty="0">
                <a:latin typeface="Trebuchet MS"/>
                <a:cs typeface="Trebuchet MS"/>
              </a:rPr>
              <a:t> </a:t>
            </a:r>
            <a:r>
              <a:rPr sz="2550" spc="-150" dirty="0">
                <a:latin typeface="Trebuchet MS"/>
                <a:cs typeface="Trebuchet MS"/>
              </a:rPr>
              <a:t>mental</a:t>
            </a:r>
            <a:r>
              <a:rPr sz="2550" spc="-240" dirty="0">
                <a:latin typeface="Trebuchet MS"/>
                <a:cs typeface="Trebuchet MS"/>
              </a:rPr>
              <a:t> </a:t>
            </a:r>
            <a:r>
              <a:rPr sz="2550" spc="-10" dirty="0">
                <a:latin typeface="Trebuchet MS"/>
                <a:cs typeface="Trebuchet MS"/>
              </a:rPr>
              <a:t>health</a:t>
            </a:r>
            <a:endParaRPr sz="25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614"/>
              </a:spcBef>
            </a:pP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550" spc="-90" dirty="0">
                <a:solidFill>
                  <a:srgbClr val="EBAEAE"/>
                </a:solidFill>
                <a:latin typeface="Trebuchet MS"/>
                <a:cs typeface="Trebuchet MS"/>
              </a:rPr>
              <a:t>Study</a:t>
            </a:r>
            <a:r>
              <a:rPr sz="2550" spc="-145" dirty="0">
                <a:solidFill>
                  <a:srgbClr val="EBAEAE"/>
                </a:solidFill>
                <a:latin typeface="Trebuchet MS"/>
                <a:cs typeface="Trebuchet MS"/>
              </a:rPr>
              <a:t> </a:t>
            </a:r>
            <a:r>
              <a:rPr sz="2550" spc="-10" dirty="0">
                <a:solidFill>
                  <a:srgbClr val="EBAEAE"/>
                </a:solidFill>
                <a:latin typeface="Trebuchet MS"/>
                <a:cs typeface="Trebuchet MS"/>
              </a:rPr>
              <a:t>Objectives: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2550" spc="-80" dirty="0">
                <a:latin typeface="Trebuchet MS"/>
                <a:cs typeface="Trebuchet MS"/>
              </a:rPr>
              <a:t>Bridge</a:t>
            </a:r>
            <a:r>
              <a:rPr sz="2550" spc="-150" dirty="0">
                <a:latin typeface="Trebuchet MS"/>
                <a:cs typeface="Trebuchet MS"/>
              </a:rPr>
              <a:t> </a:t>
            </a:r>
            <a:r>
              <a:rPr sz="2550" spc="-170" dirty="0">
                <a:latin typeface="Trebuchet MS"/>
                <a:cs typeface="Trebuchet MS"/>
              </a:rPr>
              <a:t>circular</a:t>
            </a:r>
            <a:r>
              <a:rPr sz="2550" spc="-245" dirty="0">
                <a:latin typeface="Trebuchet MS"/>
                <a:cs typeface="Trebuchet MS"/>
              </a:rPr>
              <a:t> </a:t>
            </a:r>
            <a:r>
              <a:rPr sz="2550" spc="-114" dirty="0">
                <a:latin typeface="Trebuchet MS"/>
                <a:cs typeface="Trebuchet MS"/>
              </a:rPr>
              <a:t>fashion</a:t>
            </a:r>
            <a:r>
              <a:rPr sz="2550" spc="-180" dirty="0">
                <a:latin typeface="Trebuchet MS"/>
                <a:cs typeface="Trebuchet MS"/>
              </a:rPr>
              <a:t> </a:t>
            </a:r>
            <a:r>
              <a:rPr sz="2550" spc="-110" dirty="0">
                <a:latin typeface="Trebuchet MS"/>
                <a:cs typeface="Trebuchet MS"/>
              </a:rPr>
              <a:t>and</a:t>
            </a:r>
            <a:r>
              <a:rPr sz="2550" spc="-220" dirty="0">
                <a:latin typeface="Trebuchet MS"/>
                <a:cs typeface="Trebuchet MS"/>
              </a:rPr>
              <a:t> </a:t>
            </a:r>
            <a:r>
              <a:rPr sz="2550" spc="-150" dirty="0">
                <a:latin typeface="Trebuchet MS"/>
                <a:cs typeface="Trebuchet MS"/>
              </a:rPr>
              <a:t>mental</a:t>
            </a:r>
            <a:r>
              <a:rPr sz="2550" spc="-220" dirty="0">
                <a:latin typeface="Trebuchet MS"/>
                <a:cs typeface="Trebuchet MS"/>
              </a:rPr>
              <a:t> </a:t>
            </a:r>
            <a:r>
              <a:rPr sz="2550" spc="-10" dirty="0">
                <a:latin typeface="Trebuchet MS"/>
                <a:cs typeface="Trebuchet MS"/>
              </a:rPr>
              <a:t>wellbeing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2550" spc="-140" dirty="0">
                <a:latin typeface="Trebuchet MS"/>
                <a:cs typeface="Trebuchet MS"/>
              </a:rPr>
              <a:t>Investigate</a:t>
            </a:r>
            <a:r>
              <a:rPr sz="2550" spc="-170" dirty="0">
                <a:latin typeface="Trebuchet MS"/>
                <a:cs typeface="Trebuchet MS"/>
              </a:rPr>
              <a:t> </a:t>
            </a:r>
            <a:r>
              <a:rPr sz="2550" spc="-160" dirty="0">
                <a:latin typeface="Trebuchet MS"/>
                <a:cs typeface="Trebuchet MS"/>
              </a:rPr>
              <a:t>repair</a:t>
            </a:r>
            <a:r>
              <a:rPr sz="2550" spc="-254" dirty="0">
                <a:latin typeface="Trebuchet MS"/>
                <a:cs typeface="Trebuchet MS"/>
              </a:rPr>
              <a:t> </a:t>
            </a:r>
            <a:r>
              <a:rPr sz="2550" spc="-105" dirty="0">
                <a:latin typeface="Trebuchet MS"/>
                <a:cs typeface="Trebuchet MS"/>
              </a:rPr>
              <a:t>workshops</a:t>
            </a:r>
            <a:r>
              <a:rPr sz="2550" spc="-130" dirty="0">
                <a:latin typeface="Trebuchet MS"/>
                <a:cs typeface="Trebuchet MS"/>
              </a:rPr>
              <a:t> </a:t>
            </a:r>
            <a:r>
              <a:rPr sz="2550" spc="-95" dirty="0">
                <a:latin typeface="Trebuchet MS"/>
                <a:cs typeface="Trebuchet MS"/>
              </a:rPr>
              <a:t>as</a:t>
            </a:r>
            <a:r>
              <a:rPr sz="2550" spc="-195" dirty="0">
                <a:latin typeface="Trebuchet MS"/>
                <a:cs typeface="Trebuchet MS"/>
              </a:rPr>
              <a:t> </a:t>
            </a:r>
            <a:r>
              <a:rPr sz="2550" spc="-165" dirty="0">
                <a:latin typeface="Trebuchet MS"/>
                <a:cs typeface="Trebuchet MS"/>
              </a:rPr>
              <a:t>therapeutic</a:t>
            </a:r>
            <a:r>
              <a:rPr sz="2550" spc="-254" dirty="0">
                <a:latin typeface="Trebuchet MS"/>
                <a:cs typeface="Trebuchet MS"/>
              </a:rPr>
              <a:t> </a:t>
            </a:r>
            <a:r>
              <a:rPr sz="2550" spc="-20" dirty="0">
                <a:latin typeface="Trebuchet MS"/>
                <a:cs typeface="Trebuchet MS"/>
              </a:rPr>
              <a:t>interventions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2550" spc="-120" dirty="0">
                <a:latin typeface="Trebuchet MS"/>
                <a:cs typeface="Trebuchet MS"/>
              </a:rPr>
              <a:t>Enhance</a:t>
            </a:r>
            <a:r>
              <a:rPr sz="2550" spc="-180" dirty="0">
                <a:latin typeface="Trebuchet MS"/>
                <a:cs typeface="Trebuchet MS"/>
              </a:rPr>
              <a:t> </a:t>
            </a:r>
            <a:r>
              <a:rPr sz="2550" spc="-135" dirty="0">
                <a:latin typeface="Trebuchet MS"/>
                <a:cs typeface="Trebuchet MS"/>
              </a:rPr>
              <a:t>consumer</a:t>
            </a:r>
            <a:r>
              <a:rPr sz="2550" spc="-210" dirty="0">
                <a:latin typeface="Trebuchet MS"/>
                <a:cs typeface="Trebuchet MS"/>
              </a:rPr>
              <a:t> </a:t>
            </a:r>
            <a:r>
              <a:rPr sz="2550" spc="-10" dirty="0">
                <a:latin typeface="Trebuchet MS"/>
                <a:cs typeface="Trebuchet MS"/>
              </a:rPr>
              <a:t>wellbeing</a:t>
            </a:r>
            <a:endParaRPr sz="2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550" spc="-130" dirty="0">
                <a:latin typeface="Trebuchet MS"/>
                <a:cs typeface="Trebuchet MS"/>
              </a:rPr>
              <a:t>Create</a:t>
            </a:r>
            <a:r>
              <a:rPr sz="2550" spc="-235" dirty="0">
                <a:latin typeface="Trebuchet MS"/>
                <a:cs typeface="Trebuchet MS"/>
              </a:rPr>
              <a:t> </a:t>
            </a:r>
            <a:r>
              <a:rPr sz="2550" spc="-114" dirty="0">
                <a:latin typeface="Trebuchet MS"/>
                <a:cs typeface="Trebuchet MS"/>
              </a:rPr>
              <a:t>new</a:t>
            </a:r>
            <a:r>
              <a:rPr sz="2550" spc="-225" dirty="0">
                <a:latin typeface="Trebuchet MS"/>
                <a:cs typeface="Trebuchet MS"/>
              </a:rPr>
              <a:t> </a:t>
            </a:r>
            <a:r>
              <a:rPr sz="2550" spc="-160" dirty="0">
                <a:latin typeface="Trebuchet MS"/>
                <a:cs typeface="Trebuchet MS"/>
              </a:rPr>
              <a:t>value</a:t>
            </a:r>
            <a:r>
              <a:rPr sz="2550" spc="-265" dirty="0">
                <a:latin typeface="Trebuchet MS"/>
                <a:cs typeface="Trebuchet MS"/>
              </a:rPr>
              <a:t> </a:t>
            </a:r>
            <a:r>
              <a:rPr sz="2550" spc="-70" dirty="0">
                <a:latin typeface="Trebuchet MS"/>
                <a:cs typeface="Trebuchet MS"/>
              </a:rPr>
              <a:t>in</a:t>
            </a:r>
            <a:r>
              <a:rPr sz="2550" spc="-195" dirty="0">
                <a:latin typeface="Trebuchet MS"/>
                <a:cs typeface="Trebuchet MS"/>
              </a:rPr>
              <a:t> </a:t>
            </a:r>
            <a:r>
              <a:rPr sz="2550" spc="-120" dirty="0">
                <a:latin typeface="Trebuchet MS"/>
                <a:cs typeface="Trebuchet MS"/>
              </a:rPr>
              <a:t>the</a:t>
            </a:r>
            <a:r>
              <a:rPr sz="2550" spc="-235" dirty="0">
                <a:latin typeface="Trebuchet MS"/>
                <a:cs typeface="Trebuchet MS"/>
              </a:rPr>
              <a:t> </a:t>
            </a:r>
            <a:r>
              <a:rPr sz="2550" spc="-114" dirty="0">
                <a:latin typeface="Trebuchet MS"/>
                <a:cs typeface="Trebuchet MS"/>
              </a:rPr>
              <a:t>fashion</a:t>
            </a:r>
            <a:r>
              <a:rPr sz="2550" spc="-210" dirty="0">
                <a:latin typeface="Trebuchet MS"/>
                <a:cs typeface="Trebuchet MS"/>
              </a:rPr>
              <a:t> </a:t>
            </a:r>
            <a:r>
              <a:rPr sz="2550" spc="-10" dirty="0">
                <a:latin typeface="Trebuchet MS"/>
                <a:cs typeface="Trebuchet MS"/>
              </a:rPr>
              <a:t>ecosystem</a:t>
            </a:r>
            <a:endParaRPr sz="25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4114806"/>
              <a:ext cx="18288000" cy="6172200"/>
            </a:xfrm>
            <a:custGeom>
              <a:avLst/>
              <a:gdLst/>
              <a:ahLst/>
              <a:cxnLst/>
              <a:rect l="l" t="t" r="r" b="b"/>
              <a:pathLst>
                <a:path w="18288000" h="6172200">
                  <a:moveTo>
                    <a:pt x="18288000" y="6172190"/>
                  </a:moveTo>
                  <a:lnTo>
                    <a:pt x="18288000" y="0"/>
                  </a:lnTo>
                  <a:lnTo>
                    <a:pt x="0" y="0"/>
                  </a:lnTo>
                  <a:lnTo>
                    <a:pt x="0" y="6172190"/>
                  </a:lnTo>
                  <a:lnTo>
                    <a:pt x="18288000" y="617219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8288000" cy="4114800"/>
            </a:xfrm>
            <a:custGeom>
              <a:avLst/>
              <a:gdLst/>
              <a:ahLst/>
              <a:cxnLst/>
              <a:rect l="l" t="t" r="r" b="b"/>
              <a:pathLst>
                <a:path w="18288000" h="4114800">
                  <a:moveTo>
                    <a:pt x="18288000" y="0"/>
                  </a:moveTo>
                  <a:lnTo>
                    <a:pt x="0" y="0"/>
                  </a:lnTo>
                  <a:lnTo>
                    <a:pt x="0" y="4114673"/>
                  </a:lnTo>
                  <a:lnTo>
                    <a:pt x="18288000" y="4114673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B3C3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8719" y="2410967"/>
              <a:ext cx="15556230" cy="632383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41045">
              <a:lnSpc>
                <a:spcPct val="100000"/>
              </a:lnSpc>
              <a:spcBef>
                <a:spcPts val="95"/>
              </a:spcBef>
            </a:pPr>
            <a:r>
              <a:rPr sz="5600" spc="-335" dirty="0"/>
              <a:t>Keywords:</a:t>
            </a:r>
            <a:endParaRPr sz="5600"/>
          </a:p>
        </p:txBody>
      </p:sp>
      <p:sp>
        <p:nvSpPr>
          <p:cNvPr id="7" name="object 7"/>
          <p:cNvSpPr txBox="1"/>
          <p:nvPr/>
        </p:nvSpPr>
        <p:spPr>
          <a:xfrm>
            <a:off x="2287523" y="4563359"/>
            <a:ext cx="1219200" cy="1095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15" marR="5080" indent="-6350">
              <a:lnSpc>
                <a:spcPct val="115100"/>
              </a:lnSpc>
              <a:spcBef>
                <a:spcPts val="95"/>
              </a:spcBef>
            </a:pPr>
            <a:r>
              <a:rPr sz="3050" spc="-180" dirty="0">
                <a:solidFill>
                  <a:srgbClr val="FFFFFF"/>
                </a:solidFill>
                <a:latin typeface="Trebuchet MS"/>
                <a:cs typeface="Trebuchet MS"/>
              </a:rPr>
              <a:t>Circular </a:t>
            </a:r>
            <a:r>
              <a:rPr sz="3050" spc="-145" dirty="0">
                <a:solidFill>
                  <a:srgbClr val="FFFFFF"/>
                </a:solidFill>
                <a:latin typeface="Trebuchet MS"/>
                <a:cs typeface="Trebuchet MS"/>
              </a:rPr>
              <a:t>Fashion</a:t>
            </a:r>
            <a:endParaRPr sz="305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78854" y="6535166"/>
            <a:ext cx="1715770" cy="4902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050" spc="-175" dirty="0">
                <a:solidFill>
                  <a:srgbClr val="FFFFFF"/>
                </a:solidFill>
                <a:latin typeface="Trebuchet MS"/>
                <a:cs typeface="Trebuchet MS"/>
              </a:rPr>
              <a:t>Well-</a:t>
            </a:r>
            <a:r>
              <a:rPr sz="3050" spc="-95" dirty="0">
                <a:solidFill>
                  <a:srgbClr val="FFFFFF"/>
                </a:solidFill>
                <a:latin typeface="Trebuchet MS"/>
                <a:cs typeface="Trebuchet MS"/>
              </a:rPr>
              <a:t>being</a:t>
            </a:r>
            <a:endParaRPr sz="305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94161" y="3504183"/>
            <a:ext cx="1560830" cy="1130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3060" marR="5080" indent="-340995">
              <a:lnSpc>
                <a:spcPct val="115100"/>
              </a:lnSpc>
              <a:spcBef>
                <a:spcPts val="100"/>
              </a:spcBef>
            </a:pPr>
            <a:r>
              <a:rPr sz="3150" spc="-145" dirty="0">
                <a:solidFill>
                  <a:srgbClr val="FFFFFF"/>
                </a:solidFill>
                <a:latin typeface="Trebuchet MS"/>
                <a:cs typeface="Trebuchet MS"/>
              </a:rPr>
              <a:t>Repairing </a:t>
            </a:r>
            <a:r>
              <a:rPr sz="3150" spc="-10" dirty="0">
                <a:solidFill>
                  <a:srgbClr val="FFFFFF"/>
                </a:solidFill>
                <a:latin typeface="Trebuchet MS"/>
                <a:cs typeface="Trebuchet MS"/>
              </a:rPr>
              <a:t>Skills</a:t>
            </a:r>
            <a:endParaRPr sz="315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252702" y="5838952"/>
            <a:ext cx="1831975" cy="1095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890" marR="5080" indent="-123825">
              <a:lnSpc>
                <a:spcPct val="117000"/>
              </a:lnSpc>
              <a:spcBef>
                <a:spcPts val="100"/>
              </a:spcBef>
            </a:pPr>
            <a:r>
              <a:rPr sz="3000" spc="-195" dirty="0">
                <a:solidFill>
                  <a:srgbClr val="FFFFFF"/>
                </a:solidFill>
                <a:latin typeface="Trebuchet MS"/>
                <a:cs typeface="Trebuchet MS"/>
              </a:rPr>
              <a:t>Therapeutic </a:t>
            </a:r>
            <a:r>
              <a:rPr sz="3000" spc="-10" dirty="0">
                <a:solidFill>
                  <a:srgbClr val="FFFFFF"/>
                </a:solidFill>
                <a:latin typeface="Trebuchet MS"/>
                <a:cs typeface="Trebuchet MS"/>
              </a:rPr>
              <a:t>Workshop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B9C7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8288127" cy="3009900"/>
          </a:xfrm>
          <a:custGeom>
            <a:avLst/>
            <a:gdLst/>
            <a:ahLst/>
            <a:cxnLst/>
            <a:rect l="l" t="t" r="r" b="b"/>
            <a:pathLst>
              <a:path w="12031344" h="3696970">
                <a:moveTo>
                  <a:pt x="12031217" y="0"/>
                </a:moveTo>
                <a:lnTo>
                  <a:pt x="0" y="0"/>
                </a:lnTo>
                <a:lnTo>
                  <a:pt x="0" y="3696843"/>
                </a:lnTo>
                <a:lnTo>
                  <a:pt x="12031217" y="3696843"/>
                </a:lnTo>
                <a:lnTo>
                  <a:pt x="12031217" y="0"/>
                </a:lnTo>
                <a:close/>
              </a:path>
            </a:pathLst>
          </a:custGeom>
          <a:solidFill>
            <a:srgbClr val="45775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619240" y="1488947"/>
            <a:ext cx="294005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600" spc="-95" dirty="0">
                <a:solidFill>
                  <a:srgbClr val="FFFFFF"/>
                </a:solidFill>
                <a:latin typeface="Calibri"/>
                <a:cs typeface="Calibri"/>
              </a:rPr>
              <a:t>Literature</a:t>
            </a:r>
            <a:endParaRPr sz="56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idx="1"/>
          </p:nvPr>
        </p:nvSpPr>
        <p:spPr>
          <a:xfrm>
            <a:off x="762000" y="4061274"/>
            <a:ext cx="16687800" cy="4988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99"/>
              </a:lnSpc>
              <a:spcBef>
                <a:spcPts val="100"/>
              </a:spcBef>
            </a:pPr>
            <a:r>
              <a:rPr spc="-105" dirty="0">
                <a:latin typeface="Arial Black"/>
                <a:cs typeface="Arial Black"/>
              </a:rPr>
              <a:t>Martins</a:t>
            </a:r>
            <a:r>
              <a:rPr spc="-260" dirty="0">
                <a:latin typeface="Arial Black"/>
                <a:cs typeface="Arial Black"/>
              </a:rPr>
              <a:t> </a:t>
            </a:r>
            <a:r>
              <a:rPr spc="-225" dirty="0">
                <a:latin typeface="Arial Black"/>
                <a:cs typeface="Arial Black"/>
              </a:rPr>
              <a:t>(2010):</a:t>
            </a:r>
            <a:r>
              <a:rPr spc="-405" dirty="0">
                <a:latin typeface="Arial Black"/>
                <a:cs typeface="Arial Black"/>
              </a:rPr>
              <a:t> </a:t>
            </a:r>
            <a:r>
              <a:rPr spc="-70" dirty="0"/>
              <a:t>Therapeutic</a:t>
            </a:r>
            <a:r>
              <a:rPr spc="-165" dirty="0"/>
              <a:t> </a:t>
            </a:r>
            <a:r>
              <a:rPr spc="-80" dirty="0"/>
              <a:t>workshops</a:t>
            </a:r>
            <a:r>
              <a:rPr spc="-170" dirty="0"/>
              <a:t> </a:t>
            </a:r>
            <a:r>
              <a:rPr spc="-45" dirty="0"/>
              <a:t>promote</a:t>
            </a:r>
            <a:r>
              <a:rPr spc="-130" dirty="0"/>
              <a:t> </a:t>
            </a:r>
            <a:r>
              <a:rPr spc="-75" dirty="0"/>
              <a:t>positive</a:t>
            </a:r>
            <a:r>
              <a:rPr spc="-150" dirty="0"/>
              <a:t> </a:t>
            </a:r>
            <a:r>
              <a:rPr spc="-10" dirty="0"/>
              <a:t>feelings </a:t>
            </a:r>
            <a:r>
              <a:rPr spc="-30" dirty="0"/>
              <a:t>and</a:t>
            </a:r>
            <a:r>
              <a:rPr spc="-160" dirty="0"/>
              <a:t> </a:t>
            </a:r>
            <a:r>
              <a:rPr spc="-95" dirty="0"/>
              <a:t>social</a:t>
            </a:r>
            <a:r>
              <a:rPr spc="-215" dirty="0"/>
              <a:t> </a:t>
            </a:r>
            <a:r>
              <a:rPr spc="-10" dirty="0"/>
              <a:t>engagement.</a:t>
            </a:r>
            <a:endParaRPr lang="en-GB" spc="-10" dirty="0"/>
          </a:p>
          <a:p>
            <a:pPr marL="12700" marR="5080">
              <a:lnSpc>
                <a:spcPct val="114199"/>
              </a:lnSpc>
              <a:spcBef>
                <a:spcPts val="100"/>
              </a:spcBef>
            </a:pPr>
            <a:endParaRPr spc="-10" dirty="0"/>
          </a:p>
          <a:p>
            <a:pPr marL="12700" marR="510540">
              <a:lnSpc>
                <a:spcPct val="114300"/>
              </a:lnSpc>
              <a:spcBef>
                <a:spcPts val="120"/>
              </a:spcBef>
            </a:pPr>
            <a:r>
              <a:rPr spc="-130" dirty="0">
                <a:latin typeface="Arial Black"/>
                <a:cs typeface="Arial Black"/>
              </a:rPr>
              <a:t>Smith</a:t>
            </a:r>
            <a:r>
              <a:rPr spc="-335" dirty="0">
                <a:latin typeface="Arial Black"/>
                <a:cs typeface="Arial Black"/>
              </a:rPr>
              <a:t> </a:t>
            </a:r>
            <a:r>
              <a:rPr spc="-210" dirty="0">
                <a:latin typeface="Arial Black"/>
                <a:cs typeface="Arial Black"/>
              </a:rPr>
              <a:t>(2019):</a:t>
            </a:r>
            <a:r>
              <a:rPr spc="-425" dirty="0">
                <a:latin typeface="Arial Black"/>
                <a:cs typeface="Arial Black"/>
              </a:rPr>
              <a:t> </a:t>
            </a:r>
            <a:r>
              <a:rPr spc="-85" dirty="0"/>
              <a:t>Craft</a:t>
            </a:r>
            <a:r>
              <a:rPr spc="-225" dirty="0"/>
              <a:t> </a:t>
            </a:r>
            <a:r>
              <a:rPr spc="-80" dirty="0"/>
              <a:t>workshops</a:t>
            </a:r>
            <a:r>
              <a:rPr spc="-195" dirty="0"/>
              <a:t> </a:t>
            </a:r>
            <a:r>
              <a:rPr spc="-35" dirty="0"/>
              <a:t>create</a:t>
            </a:r>
            <a:r>
              <a:rPr spc="-165" dirty="0"/>
              <a:t> </a:t>
            </a:r>
            <a:r>
              <a:rPr spc="-50" dirty="0"/>
              <a:t>atmospheres</a:t>
            </a:r>
            <a:r>
              <a:rPr spc="-155" dirty="0"/>
              <a:t> </a:t>
            </a:r>
            <a:r>
              <a:rPr spc="-40" dirty="0"/>
              <a:t>of</a:t>
            </a:r>
            <a:r>
              <a:rPr spc="-195" dirty="0"/>
              <a:t> </a:t>
            </a:r>
            <a:r>
              <a:rPr spc="-25" dirty="0"/>
              <a:t>care</a:t>
            </a:r>
            <a:r>
              <a:rPr spc="-150" dirty="0"/>
              <a:t> </a:t>
            </a:r>
            <a:r>
              <a:rPr spc="-25" dirty="0"/>
              <a:t>and </a:t>
            </a:r>
            <a:r>
              <a:rPr spc="-10" dirty="0"/>
              <a:t>recovery.</a:t>
            </a: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pc="-135" dirty="0">
                <a:latin typeface="Arial Black"/>
                <a:cs typeface="Arial Black"/>
              </a:rPr>
              <a:t>Hood</a:t>
            </a:r>
            <a:r>
              <a:rPr spc="-335" dirty="0">
                <a:latin typeface="Arial Black"/>
                <a:cs typeface="Arial Black"/>
              </a:rPr>
              <a:t> </a:t>
            </a:r>
            <a:r>
              <a:rPr spc="-225" dirty="0">
                <a:latin typeface="Arial Black"/>
                <a:cs typeface="Arial Black"/>
              </a:rPr>
              <a:t>(2007):</a:t>
            </a:r>
            <a:r>
              <a:rPr spc="-415" dirty="0">
                <a:latin typeface="Arial Black"/>
                <a:cs typeface="Arial Black"/>
              </a:rPr>
              <a:t> </a:t>
            </a:r>
            <a:r>
              <a:rPr spc="-50" dirty="0"/>
              <a:t>Leisure</a:t>
            </a:r>
            <a:r>
              <a:rPr spc="-135" dirty="0"/>
              <a:t> </a:t>
            </a:r>
            <a:r>
              <a:rPr spc="-85" dirty="0"/>
              <a:t>activities</a:t>
            </a:r>
            <a:r>
              <a:rPr spc="-200" dirty="0"/>
              <a:t> </a:t>
            </a:r>
            <a:r>
              <a:rPr spc="-40" dirty="0"/>
              <a:t>enhance</a:t>
            </a:r>
            <a:r>
              <a:rPr spc="-155" dirty="0"/>
              <a:t> </a:t>
            </a:r>
            <a:r>
              <a:rPr spc="-10" dirty="0"/>
              <a:t>wellbeing.</a:t>
            </a:r>
            <a:endParaRPr lang="en-GB" spc="-10" dirty="0"/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endParaRPr spc="-10" dirty="0"/>
          </a:p>
          <a:p>
            <a:pPr marL="12700" marR="294005">
              <a:lnSpc>
                <a:spcPts val="3910"/>
              </a:lnSpc>
              <a:spcBef>
                <a:spcPts val="130"/>
              </a:spcBef>
            </a:pPr>
            <a:r>
              <a:rPr spc="-180" dirty="0">
                <a:latin typeface="Arial Black"/>
                <a:cs typeface="Arial Black"/>
              </a:rPr>
              <a:t>Silva</a:t>
            </a:r>
            <a:r>
              <a:rPr spc="-355" dirty="0">
                <a:latin typeface="Arial Black"/>
                <a:cs typeface="Arial Black"/>
              </a:rPr>
              <a:t> </a:t>
            </a:r>
            <a:r>
              <a:rPr spc="-225" dirty="0">
                <a:latin typeface="Arial Black"/>
                <a:cs typeface="Arial Black"/>
              </a:rPr>
              <a:t>(2022):</a:t>
            </a:r>
            <a:r>
              <a:rPr spc="-390" dirty="0">
                <a:latin typeface="Arial Black"/>
                <a:cs typeface="Arial Black"/>
              </a:rPr>
              <a:t> </a:t>
            </a:r>
            <a:r>
              <a:rPr spc="-75" dirty="0"/>
              <a:t>Therapeutic</a:t>
            </a:r>
            <a:r>
              <a:rPr spc="-155" dirty="0"/>
              <a:t> </a:t>
            </a:r>
            <a:r>
              <a:rPr spc="-55" dirty="0"/>
              <a:t>embroidery</a:t>
            </a:r>
            <a:r>
              <a:rPr spc="-110" dirty="0"/>
              <a:t> </a:t>
            </a:r>
            <a:r>
              <a:rPr spc="-80" dirty="0"/>
              <a:t>workshops</a:t>
            </a:r>
            <a:r>
              <a:rPr spc="-145" dirty="0"/>
              <a:t> </a:t>
            </a:r>
            <a:r>
              <a:rPr spc="-60" dirty="0"/>
              <a:t>benefit</a:t>
            </a:r>
            <a:r>
              <a:rPr spc="-160" dirty="0"/>
              <a:t> </a:t>
            </a:r>
            <a:r>
              <a:rPr spc="-10" dirty="0"/>
              <a:t>women </a:t>
            </a:r>
            <a:r>
              <a:rPr spc="-60" dirty="0"/>
              <a:t>with</a:t>
            </a:r>
            <a:r>
              <a:rPr spc="-130" dirty="0"/>
              <a:t> </a:t>
            </a:r>
            <a:r>
              <a:rPr spc="-105" dirty="0"/>
              <a:t>psychological</a:t>
            </a:r>
            <a:r>
              <a:rPr spc="-140" dirty="0"/>
              <a:t> </a:t>
            </a:r>
            <a:r>
              <a:rPr spc="-10" dirty="0"/>
              <a:t>distress.</a:t>
            </a:r>
            <a:endParaRPr lang="en-GB" spc="-10" dirty="0"/>
          </a:p>
          <a:p>
            <a:pPr marL="0" marR="294005" indent="0">
              <a:lnSpc>
                <a:spcPts val="3910"/>
              </a:lnSpc>
              <a:spcBef>
                <a:spcPts val="130"/>
              </a:spcBef>
              <a:buNone/>
            </a:pPr>
            <a:endParaRPr spc="-10" dirty="0"/>
          </a:p>
          <a:p>
            <a:pPr marL="12700" marR="742950">
              <a:lnSpc>
                <a:spcPts val="3910"/>
              </a:lnSpc>
              <a:spcBef>
                <a:spcPts val="110"/>
              </a:spcBef>
            </a:pPr>
            <a:r>
              <a:rPr spc="-190" dirty="0">
                <a:latin typeface="Arial Black"/>
                <a:cs typeface="Arial Black"/>
              </a:rPr>
              <a:t>Collective</a:t>
            </a:r>
            <a:r>
              <a:rPr spc="-325" dirty="0">
                <a:latin typeface="Arial Black"/>
                <a:cs typeface="Arial Black"/>
              </a:rPr>
              <a:t> </a:t>
            </a:r>
            <a:r>
              <a:rPr spc="-165" dirty="0">
                <a:latin typeface="Arial Black"/>
                <a:cs typeface="Arial Black"/>
              </a:rPr>
              <a:t>Findings:</a:t>
            </a:r>
            <a:r>
              <a:rPr spc="-330" dirty="0">
                <a:latin typeface="Arial Black"/>
                <a:cs typeface="Arial Black"/>
              </a:rPr>
              <a:t> </a:t>
            </a:r>
            <a:r>
              <a:rPr spc="-75" dirty="0"/>
              <a:t>Therapeutic</a:t>
            </a:r>
            <a:r>
              <a:rPr spc="-170" dirty="0"/>
              <a:t> </a:t>
            </a:r>
            <a:r>
              <a:rPr spc="-45" dirty="0"/>
              <a:t>repair</a:t>
            </a:r>
            <a:r>
              <a:rPr spc="-110" dirty="0"/>
              <a:t> </a:t>
            </a:r>
            <a:r>
              <a:rPr spc="-80" dirty="0"/>
              <a:t>workshops</a:t>
            </a:r>
            <a:r>
              <a:rPr spc="-150" dirty="0"/>
              <a:t> </a:t>
            </a:r>
            <a:r>
              <a:rPr spc="-40" dirty="0"/>
              <a:t>in</a:t>
            </a:r>
            <a:r>
              <a:rPr spc="-150" dirty="0"/>
              <a:t> </a:t>
            </a:r>
            <a:r>
              <a:rPr spc="-10" dirty="0"/>
              <a:t>circular </a:t>
            </a:r>
            <a:r>
              <a:rPr spc="-65" dirty="0"/>
              <a:t>fashion</a:t>
            </a:r>
            <a:r>
              <a:rPr spc="-165" dirty="0"/>
              <a:t> </a:t>
            </a:r>
            <a:r>
              <a:rPr spc="-30" dirty="0"/>
              <a:t>enhance</a:t>
            </a:r>
            <a:r>
              <a:rPr spc="-140" dirty="0"/>
              <a:t> </a:t>
            </a:r>
            <a:r>
              <a:rPr spc="-90" dirty="0"/>
              <a:t>wellbeing</a:t>
            </a:r>
            <a:r>
              <a:rPr spc="-180" dirty="0"/>
              <a:t> </a:t>
            </a:r>
            <a:r>
              <a:rPr spc="-70" dirty="0"/>
              <a:t>through</a:t>
            </a:r>
            <a:r>
              <a:rPr spc="-185" dirty="0"/>
              <a:t> </a:t>
            </a:r>
            <a:r>
              <a:rPr spc="-75" dirty="0"/>
              <a:t>positive</a:t>
            </a:r>
            <a:r>
              <a:rPr spc="-145" dirty="0"/>
              <a:t> </a:t>
            </a:r>
            <a:r>
              <a:rPr spc="-80" dirty="0"/>
              <a:t>emotions,</a:t>
            </a:r>
            <a:r>
              <a:rPr spc="-185" dirty="0"/>
              <a:t> </a:t>
            </a:r>
            <a:r>
              <a:rPr spc="-10" dirty="0"/>
              <a:t>social</a:t>
            </a: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pc="-85" dirty="0"/>
              <a:t>engagement,</a:t>
            </a:r>
            <a:r>
              <a:rPr spc="-229" dirty="0"/>
              <a:t> </a:t>
            </a:r>
            <a:r>
              <a:rPr spc="-20" dirty="0"/>
              <a:t>and</a:t>
            </a:r>
            <a:r>
              <a:rPr spc="-140" dirty="0"/>
              <a:t> </a:t>
            </a:r>
            <a:r>
              <a:rPr spc="-55" dirty="0"/>
              <a:t>personal</a:t>
            </a:r>
            <a:r>
              <a:rPr spc="-175" dirty="0"/>
              <a:t> </a:t>
            </a:r>
            <a:r>
              <a:rPr spc="-50" dirty="0"/>
              <a:t>resource</a:t>
            </a:r>
            <a:r>
              <a:rPr spc="-155" dirty="0"/>
              <a:t> </a:t>
            </a:r>
            <a:r>
              <a:rPr spc="-10" dirty="0"/>
              <a:t>development.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17538383" cy="8611550"/>
            <a:chOff x="0" y="1"/>
            <a:chExt cx="17538383" cy="8611550"/>
          </a:xfrm>
        </p:grpSpPr>
        <p:sp>
          <p:nvSpPr>
            <p:cNvPr id="3" name="object 3"/>
            <p:cNvSpPr/>
            <p:nvPr/>
          </p:nvSpPr>
          <p:spPr>
            <a:xfrm>
              <a:off x="0" y="1"/>
              <a:ext cx="9496425" cy="1904238"/>
            </a:xfrm>
            <a:custGeom>
              <a:avLst/>
              <a:gdLst/>
              <a:ahLst/>
              <a:cxnLst/>
              <a:rect l="l" t="t" r="r" b="b"/>
              <a:pathLst>
                <a:path w="9496425" h="2638425">
                  <a:moveTo>
                    <a:pt x="9496171" y="0"/>
                  </a:moveTo>
                  <a:lnTo>
                    <a:pt x="0" y="0"/>
                  </a:lnTo>
                  <a:lnTo>
                    <a:pt x="0" y="2638425"/>
                  </a:lnTo>
                  <a:lnTo>
                    <a:pt x="9496171" y="2638425"/>
                  </a:lnTo>
                  <a:lnTo>
                    <a:pt x="9496171" y="0"/>
                  </a:lnTo>
                  <a:close/>
                </a:path>
              </a:pathLst>
            </a:custGeom>
            <a:solidFill>
              <a:srgbClr val="EBAE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2638044"/>
              <a:ext cx="9496425" cy="3661410"/>
            </a:xfrm>
            <a:custGeom>
              <a:avLst/>
              <a:gdLst/>
              <a:ahLst/>
              <a:cxnLst/>
              <a:rect l="l" t="t" r="r" b="b"/>
              <a:pathLst>
                <a:path w="9496425" h="3661410">
                  <a:moveTo>
                    <a:pt x="9496425" y="0"/>
                  </a:moveTo>
                  <a:lnTo>
                    <a:pt x="0" y="0"/>
                  </a:lnTo>
                  <a:lnTo>
                    <a:pt x="0" y="3661155"/>
                  </a:lnTo>
                  <a:lnTo>
                    <a:pt x="9496425" y="3661155"/>
                  </a:lnTo>
                  <a:lnTo>
                    <a:pt x="9496425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70783" y="1319212"/>
              <a:ext cx="7467600" cy="7292339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33400" y="976060"/>
            <a:ext cx="108204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220" dirty="0"/>
              <a:t>Circular</a:t>
            </a:r>
            <a:r>
              <a:rPr sz="4800" spc="-355" dirty="0"/>
              <a:t> </a:t>
            </a:r>
            <a:r>
              <a:rPr sz="4800" spc="-204" dirty="0"/>
              <a:t>Fashion</a:t>
            </a:r>
            <a:r>
              <a:rPr sz="4800" spc="-275" dirty="0"/>
              <a:t> </a:t>
            </a:r>
            <a:r>
              <a:rPr sz="4800" spc="-75" dirty="0"/>
              <a:t>Economy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670559" y="2833116"/>
            <a:ext cx="152400" cy="4352925"/>
            <a:chOff x="670559" y="2833116"/>
            <a:chExt cx="152400" cy="435292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559" y="2833116"/>
              <a:ext cx="152400" cy="1524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559" y="4632960"/>
              <a:ext cx="152400" cy="1524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559" y="5833110"/>
              <a:ext cx="152400" cy="1524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559" y="7033260"/>
              <a:ext cx="152400" cy="152400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0" y="2638044"/>
            <a:ext cx="9496425" cy="3661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1240">
              <a:lnSpc>
                <a:spcPts val="3290"/>
              </a:lnSpc>
            </a:pPr>
            <a:r>
              <a:rPr sz="3350" spc="-90" dirty="0">
                <a:solidFill>
                  <a:srgbClr val="1A401F"/>
                </a:solidFill>
                <a:latin typeface="Lucida Sans Unicode"/>
                <a:cs typeface="Lucida Sans Unicode"/>
              </a:rPr>
              <a:t>Holistic</a:t>
            </a:r>
            <a:r>
              <a:rPr sz="3350" spc="-19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70" dirty="0">
                <a:solidFill>
                  <a:srgbClr val="1A401F"/>
                </a:solidFill>
                <a:latin typeface="Lucida Sans Unicode"/>
                <a:cs typeface="Lucida Sans Unicode"/>
              </a:rPr>
              <a:t>Sustainability:</a:t>
            </a:r>
            <a:r>
              <a:rPr sz="3350" spc="-17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Integrates</a:t>
            </a:r>
            <a:endParaRPr sz="3350" dirty="0">
              <a:latin typeface="Lucida Sans Unicode"/>
              <a:cs typeface="Lucida Sans Unicode"/>
            </a:endParaRPr>
          </a:p>
          <a:p>
            <a:pPr marL="1031240" marR="1143635">
              <a:lnSpc>
                <a:spcPts val="4750"/>
              </a:lnSpc>
              <a:spcBef>
                <a:spcPts val="270"/>
              </a:spcBef>
            </a:pPr>
            <a:r>
              <a:rPr sz="3350" spc="-50" dirty="0">
                <a:solidFill>
                  <a:srgbClr val="1A401F"/>
                </a:solidFill>
                <a:latin typeface="Lucida Sans Unicode"/>
                <a:cs typeface="Lucida Sans Unicode"/>
              </a:rPr>
              <a:t>environmental,</a:t>
            </a:r>
            <a:r>
              <a:rPr sz="3350" spc="-21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70" dirty="0">
                <a:solidFill>
                  <a:srgbClr val="1A401F"/>
                </a:solidFill>
                <a:latin typeface="Lucida Sans Unicode"/>
                <a:cs typeface="Lucida Sans Unicode"/>
              </a:rPr>
              <a:t>economic,</a:t>
            </a:r>
            <a:r>
              <a:rPr sz="3350" spc="-254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dirty="0">
                <a:solidFill>
                  <a:srgbClr val="1A401F"/>
                </a:solidFill>
                <a:latin typeface="Lucida Sans Unicode"/>
                <a:cs typeface="Lucida Sans Unicode"/>
              </a:rPr>
              <a:t>and</a:t>
            </a:r>
            <a:r>
              <a:rPr sz="3350" spc="-18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social dimensions.</a:t>
            </a:r>
            <a:endParaRPr lang="en-GB" sz="3350" dirty="0">
              <a:latin typeface="Lucida Sans Unicode"/>
              <a:cs typeface="Lucida Sans Unicode"/>
            </a:endParaRPr>
          </a:p>
          <a:p>
            <a:pPr marL="1031240">
              <a:lnSpc>
                <a:spcPct val="100000"/>
              </a:lnSpc>
              <a:spcBef>
                <a:spcPts val="434"/>
              </a:spcBef>
            </a:pPr>
            <a:r>
              <a:rPr lang="en-GB" sz="3350" spc="-45" dirty="0">
                <a:solidFill>
                  <a:srgbClr val="1A401F"/>
                </a:solidFill>
                <a:latin typeface="Lucida Sans Unicode"/>
                <a:cs typeface="Lucida Sans Unicode"/>
              </a:rPr>
              <a:t>Consumer</a:t>
            </a:r>
            <a:r>
              <a:rPr lang="en-GB" sz="3350" spc="-18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lang="en-GB" sz="3350" spc="-60" dirty="0">
                <a:solidFill>
                  <a:srgbClr val="1A401F"/>
                </a:solidFill>
                <a:latin typeface="Lucida Sans Unicode"/>
                <a:cs typeface="Lucida Sans Unicode"/>
              </a:rPr>
              <a:t>Wellbeing:</a:t>
            </a:r>
            <a:r>
              <a:rPr lang="en-GB" sz="3350" spc="-23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lang="en-GB" sz="3350" spc="-20" dirty="0">
                <a:solidFill>
                  <a:srgbClr val="1A401F"/>
                </a:solidFill>
                <a:latin typeface="Lucida Sans Unicode"/>
                <a:cs typeface="Lucida Sans Unicode"/>
              </a:rPr>
              <a:t>Enhances</a:t>
            </a:r>
            <a:r>
              <a:rPr lang="en-GB" sz="3350" spc="-14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lang="en-GB"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through</a:t>
            </a:r>
            <a:endParaRPr lang="en-GB" sz="3350" dirty="0">
              <a:latin typeface="Lucida Sans Unicode"/>
              <a:cs typeface="Lucida Sans Unicode"/>
            </a:endParaRPr>
          </a:p>
          <a:p>
            <a:pPr marL="1031240">
              <a:lnSpc>
                <a:spcPct val="100000"/>
              </a:lnSpc>
              <a:spcBef>
                <a:spcPts val="725"/>
              </a:spcBef>
            </a:pPr>
            <a:r>
              <a:rPr sz="3350" spc="-45" dirty="0">
                <a:solidFill>
                  <a:srgbClr val="1A401F"/>
                </a:solidFill>
                <a:latin typeface="Lucida Sans Unicode"/>
                <a:cs typeface="Lucida Sans Unicode"/>
              </a:rPr>
              <a:t>therapeutic</a:t>
            </a:r>
            <a:r>
              <a:rPr sz="3350" spc="-22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20" dirty="0">
                <a:solidFill>
                  <a:srgbClr val="1A401F"/>
                </a:solidFill>
                <a:latin typeface="Lucida Sans Unicode"/>
                <a:cs typeface="Lucida Sans Unicode"/>
              </a:rPr>
              <a:t>repair</a:t>
            </a:r>
            <a:r>
              <a:rPr sz="3350" spc="-160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workshops.</a:t>
            </a:r>
            <a:endParaRPr sz="3350" dirty="0">
              <a:latin typeface="Lucida Sans Unicode"/>
              <a:cs typeface="Lucida Sans Unicode"/>
            </a:endParaRPr>
          </a:p>
          <a:p>
            <a:pPr marL="1031240">
              <a:lnSpc>
                <a:spcPct val="100000"/>
              </a:lnSpc>
              <a:spcBef>
                <a:spcPts val="800"/>
              </a:spcBef>
            </a:pPr>
            <a:r>
              <a:rPr sz="3350" spc="-185" dirty="0">
                <a:solidFill>
                  <a:srgbClr val="1A401F"/>
                </a:solidFill>
                <a:latin typeface="Arial Black"/>
                <a:cs typeface="Arial Black"/>
              </a:rPr>
              <a:t>Value</a:t>
            </a:r>
            <a:r>
              <a:rPr sz="3350" spc="-450" dirty="0">
                <a:solidFill>
                  <a:srgbClr val="1A401F"/>
                </a:solidFill>
                <a:latin typeface="Arial Black"/>
                <a:cs typeface="Arial Black"/>
              </a:rPr>
              <a:t> </a:t>
            </a:r>
            <a:r>
              <a:rPr sz="3350" spc="-170" dirty="0">
                <a:solidFill>
                  <a:srgbClr val="1A401F"/>
                </a:solidFill>
                <a:latin typeface="Arial Black"/>
                <a:cs typeface="Arial Black"/>
              </a:rPr>
              <a:t>Creation</a:t>
            </a:r>
            <a:r>
              <a:rPr sz="3350" spc="-170" dirty="0">
                <a:solidFill>
                  <a:srgbClr val="1A401F"/>
                </a:solidFill>
                <a:latin typeface="Lucida Sans Unicode"/>
                <a:cs typeface="Lucida Sans Unicode"/>
              </a:rPr>
              <a:t>:</a:t>
            </a:r>
            <a:r>
              <a:rPr sz="3350" spc="-310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Promotes</a:t>
            </a:r>
            <a:r>
              <a:rPr sz="3350" spc="-18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repair</a:t>
            </a:r>
            <a:r>
              <a:rPr sz="3350" spc="-17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25" dirty="0">
                <a:solidFill>
                  <a:srgbClr val="1A401F"/>
                </a:solidFill>
                <a:latin typeface="Lucida Sans Unicode"/>
                <a:cs typeface="Lucida Sans Unicode"/>
              </a:rPr>
              <a:t>and</a:t>
            </a:r>
            <a:endParaRPr sz="3350" dirty="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18794" y="6045656"/>
            <a:ext cx="8340725" cy="1842135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3350" spc="-20" dirty="0">
                <a:solidFill>
                  <a:srgbClr val="1A401F"/>
                </a:solidFill>
                <a:latin typeface="Lucida Sans Unicode"/>
                <a:cs typeface="Lucida Sans Unicode"/>
              </a:rPr>
              <a:t>reuse</a:t>
            </a:r>
            <a:r>
              <a:rPr sz="3350" spc="-23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40" dirty="0">
                <a:solidFill>
                  <a:srgbClr val="1A401F"/>
                </a:solidFill>
                <a:latin typeface="Lucida Sans Unicode"/>
                <a:cs typeface="Lucida Sans Unicode"/>
              </a:rPr>
              <a:t>of</a:t>
            </a:r>
            <a:r>
              <a:rPr sz="3350" spc="-254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clothing.</a:t>
            </a:r>
            <a:endParaRPr sz="3350">
              <a:latin typeface="Lucida Sans Unicode"/>
              <a:cs typeface="Lucida Sans Unicode"/>
            </a:endParaRPr>
          </a:p>
          <a:p>
            <a:pPr marL="12700" marR="5080">
              <a:lnSpc>
                <a:spcPct val="116100"/>
              </a:lnSpc>
              <a:spcBef>
                <a:spcPts val="155"/>
              </a:spcBef>
            </a:pPr>
            <a:r>
              <a:rPr sz="3350" spc="-125" dirty="0">
                <a:solidFill>
                  <a:srgbClr val="1A401F"/>
                </a:solidFill>
                <a:latin typeface="Arial Black"/>
                <a:cs typeface="Arial Black"/>
              </a:rPr>
              <a:t>Industry</a:t>
            </a:r>
            <a:r>
              <a:rPr sz="3350" spc="-280" dirty="0">
                <a:solidFill>
                  <a:srgbClr val="1A401F"/>
                </a:solidFill>
                <a:latin typeface="Arial Black"/>
                <a:cs typeface="Arial Black"/>
              </a:rPr>
              <a:t> </a:t>
            </a:r>
            <a:r>
              <a:rPr sz="3350" spc="-215" dirty="0">
                <a:solidFill>
                  <a:srgbClr val="1A401F"/>
                </a:solidFill>
                <a:latin typeface="Arial Black"/>
                <a:cs typeface="Arial Black"/>
              </a:rPr>
              <a:t>Challenges:</a:t>
            </a:r>
            <a:r>
              <a:rPr sz="3350" spc="-380" dirty="0">
                <a:solidFill>
                  <a:srgbClr val="1A401F"/>
                </a:solidFill>
                <a:latin typeface="Arial Black"/>
                <a:cs typeface="Arial Black"/>
              </a:rPr>
              <a:t> </a:t>
            </a:r>
            <a:r>
              <a:rPr sz="3350" spc="-70" dirty="0">
                <a:solidFill>
                  <a:srgbClr val="1A401F"/>
                </a:solidFill>
                <a:latin typeface="Lucida Sans Unicode"/>
                <a:cs typeface="Lucida Sans Unicode"/>
              </a:rPr>
              <a:t>Addresses</a:t>
            </a:r>
            <a:r>
              <a:rPr sz="3350" spc="-13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multiple </a:t>
            </a:r>
            <a:r>
              <a:rPr sz="3350" spc="-75" dirty="0">
                <a:solidFill>
                  <a:srgbClr val="1A401F"/>
                </a:solidFill>
                <a:latin typeface="Lucida Sans Unicode"/>
                <a:cs typeface="Lucida Sans Unicode"/>
              </a:rPr>
              <a:t>issues</a:t>
            </a:r>
            <a:r>
              <a:rPr sz="3350" spc="-240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20" dirty="0">
                <a:solidFill>
                  <a:srgbClr val="1A401F"/>
                </a:solidFill>
                <a:latin typeface="Lucida Sans Unicode"/>
                <a:cs typeface="Lucida Sans Unicode"/>
              </a:rPr>
              <a:t>in</a:t>
            </a:r>
            <a:r>
              <a:rPr sz="3350" spc="-245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dirty="0">
                <a:solidFill>
                  <a:srgbClr val="1A401F"/>
                </a:solidFill>
                <a:latin typeface="Lucida Sans Unicode"/>
                <a:cs typeface="Lucida Sans Unicode"/>
              </a:rPr>
              <a:t>the</a:t>
            </a:r>
            <a:r>
              <a:rPr sz="3350" spc="-204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55" dirty="0">
                <a:solidFill>
                  <a:srgbClr val="1A401F"/>
                </a:solidFill>
                <a:latin typeface="Lucida Sans Unicode"/>
                <a:cs typeface="Lucida Sans Unicode"/>
              </a:rPr>
              <a:t>fashion</a:t>
            </a:r>
            <a:r>
              <a:rPr sz="3350" spc="-229" dirty="0">
                <a:solidFill>
                  <a:srgbClr val="1A401F"/>
                </a:solidFill>
                <a:latin typeface="Lucida Sans Unicode"/>
                <a:cs typeface="Lucida Sans Unicode"/>
              </a:rPr>
              <a:t> </a:t>
            </a:r>
            <a:r>
              <a:rPr sz="3350" spc="-10" dirty="0">
                <a:solidFill>
                  <a:srgbClr val="1A401F"/>
                </a:solidFill>
                <a:latin typeface="Lucida Sans Unicode"/>
                <a:cs typeface="Lucida Sans Unicode"/>
              </a:rPr>
              <a:t>industry.</a:t>
            </a:r>
            <a:endParaRPr sz="33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29573C"/>
          </a:solidFill>
        </p:spPr>
        <p:txBody>
          <a:bodyPr wrap="square" lIns="0" tIns="0" rIns="0" bIns="0" rtlCol="0"/>
          <a:lstStyle/>
          <a:p>
            <a:r>
              <a:rPr lang="en-GB" dirty="0"/>
              <a:t>   </a:t>
            </a:r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870711" y="47751"/>
            <a:ext cx="10723245" cy="13746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9565" marR="5080" indent="-2857500">
              <a:lnSpc>
                <a:spcPct val="116100"/>
              </a:lnSpc>
              <a:spcBef>
                <a:spcPts val="100"/>
              </a:spcBef>
            </a:pPr>
            <a:r>
              <a:rPr lang="en-GB" sz="3450" spc="-215" dirty="0">
                <a:latin typeface="Trebuchet MS"/>
                <a:cs typeface="Trebuchet MS"/>
              </a:rPr>
              <a:t>                                                              </a:t>
            </a:r>
            <a:r>
              <a:rPr lang="en-GB" sz="4400" b="1" spc="-215" dirty="0">
                <a:latin typeface="Trebuchet MS"/>
                <a:cs typeface="Trebuchet MS"/>
              </a:rPr>
              <a:t> </a:t>
            </a:r>
            <a:r>
              <a:rPr lang="en-GB" sz="4400" b="1" spc="-215" dirty="0">
                <a:solidFill>
                  <a:schemeClr val="tx2">
                    <a:lumMod val="25000"/>
                    <a:lumOff val="75000"/>
                  </a:schemeClr>
                </a:solidFill>
                <a:latin typeface="Trebuchet MS"/>
                <a:cs typeface="Trebuchet MS"/>
              </a:rPr>
              <a:t>METHODOLOGY</a:t>
            </a:r>
          </a:p>
          <a:p>
            <a:pPr marL="2869565" marR="5080" indent="-2857500">
              <a:lnSpc>
                <a:spcPct val="116100"/>
              </a:lnSpc>
              <a:spcBef>
                <a:spcPts val="100"/>
              </a:spcBef>
            </a:pPr>
            <a:endParaRPr lang="en-GB" sz="3450" spc="-215" dirty="0">
              <a:solidFill>
                <a:srgbClr val="F1E7D9"/>
              </a:solidFill>
              <a:latin typeface="Trebuchet MS"/>
              <a:cs typeface="Trebuchet M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E1F74F-9C95-89BF-0892-73A8F6BEC5AE}"/>
              </a:ext>
            </a:extLst>
          </p:cNvPr>
          <p:cNvSpPr/>
          <p:nvPr/>
        </p:nvSpPr>
        <p:spPr>
          <a:xfrm>
            <a:off x="870711" y="1181101"/>
            <a:ext cx="16546577" cy="804315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bject 5"/>
          <p:cNvSpPr txBox="1"/>
          <p:nvPr/>
        </p:nvSpPr>
        <p:spPr>
          <a:xfrm>
            <a:off x="870711" y="2019300"/>
            <a:ext cx="15749271" cy="6223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6409" marR="460375" algn="ctr">
              <a:lnSpc>
                <a:spcPct val="116100"/>
              </a:lnSpc>
              <a:spcBef>
                <a:spcPts val="100"/>
              </a:spcBef>
            </a:pPr>
            <a:r>
              <a:rPr lang="en-GB" sz="3450" spc="-140" dirty="0">
                <a:latin typeface="Trebuchet MS"/>
                <a:cs typeface="Trebuchet MS"/>
              </a:rPr>
              <a:t>  </a:t>
            </a:r>
            <a:r>
              <a:rPr lang="en-GB" sz="3450" b="1" spc="-215" dirty="0">
                <a:latin typeface="Trebuchet MS"/>
                <a:cs typeface="Trebuchet MS"/>
              </a:rPr>
              <a:t>Qualitative</a:t>
            </a:r>
            <a:r>
              <a:rPr lang="en-GB" sz="3450" b="1" spc="-300" dirty="0">
                <a:latin typeface="Trebuchet MS"/>
                <a:cs typeface="Trebuchet MS"/>
              </a:rPr>
              <a:t> </a:t>
            </a:r>
            <a:r>
              <a:rPr lang="en-GB" sz="3450" b="1" spc="-229" dirty="0">
                <a:latin typeface="Trebuchet MS"/>
                <a:cs typeface="Trebuchet MS"/>
              </a:rPr>
              <a:t>Approach:</a:t>
            </a:r>
            <a:r>
              <a:rPr lang="en-GB" sz="3450" b="1" spc="-310" dirty="0">
                <a:latin typeface="Trebuchet MS"/>
                <a:cs typeface="Trebuchet MS"/>
              </a:rPr>
              <a:t> </a:t>
            </a:r>
            <a:r>
              <a:rPr lang="en-GB" sz="3450" spc="-150" dirty="0">
                <a:latin typeface="Trebuchet MS"/>
                <a:cs typeface="Trebuchet MS"/>
              </a:rPr>
              <a:t>Assesses</a:t>
            </a:r>
            <a:r>
              <a:rPr lang="en-GB" sz="3450" spc="-204" dirty="0">
                <a:latin typeface="Trebuchet MS"/>
                <a:cs typeface="Trebuchet MS"/>
              </a:rPr>
              <a:t> </a:t>
            </a:r>
            <a:r>
              <a:rPr lang="en-GB" sz="3450" spc="-229" dirty="0">
                <a:latin typeface="Trebuchet MS"/>
                <a:cs typeface="Trebuchet MS"/>
              </a:rPr>
              <a:t>impact</a:t>
            </a:r>
            <a:r>
              <a:rPr lang="en-GB" sz="3450" spc="-340" dirty="0">
                <a:latin typeface="Trebuchet MS"/>
                <a:cs typeface="Trebuchet MS"/>
              </a:rPr>
              <a:t> </a:t>
            </a:r>
            <a:r>
              <a:rPr lang="en-GB" sz="3450" spc="-80" dirty="0">
                <a:latin typeface="Trebuchet MS"/>
                <a:cs typeface="Trebuchet MS"/>
              </a:rPr>
              <a:t>of</a:t>
            </a:r>
            <a:r>
              <a:rPr lang="en-GB" sz="3450" spc="-229" dirty="0">
                <a:latin typeface="Trebuchet MS"/>
                <a:cs typeface="Trebuchet MS"/>
              </a:rPr>
              <a:t> </a:t>
            </a:r>
            <a:r>
              <a:rPr lang="en-GB" sz="3450" spc="-225" dirty="0">
                <a:latin typeface="Trebuchet MS"/>
                <a:cs typeface="Trebuchet MS"/>
              </a:rPr>
              <a:t>repair</a:t>
            </a:r>
            <a:r>
              <a:rPr lang="en-GB" sz="3450" spc="-350" dirty="0">
                <a:latin typeface="Trebuchet MS"/>
                <a:cs typeface="Trebuchet MS"/>
              </a:rPr>
              <a:t> </a:t>
            </a:r>
            <a:r>
              <a:rPr lang="en-GB" sz="3450" spc="-165" dirty="0">
                <a:latin typeface="Trebuchet MS"/>
                <a:cs typeface="Trebuchet MS"/>
              </a:rPr>
              <a:t>workshops</a:t>
            </a:r>
            <a:r>
              <a:rPr lang="en-GB" sz="3450" spc="-270" dirty="0">
                <a:latin typeface="Trebuchet MS"/>
                <a:cs typeface="Trebuchet MS"/>
              </a:rPr>
              <a:t> </a:t>
            </a:r>
            <a:r>
              <a:rPr lang="en-GB" sz="3450" spc="-25" dirty="0">
                <a:latin typeface="Trebuchet MS"/>
                <a:cs typeface="Trebuchet MS"/>
              </a:rPr>
              <a:t>on </a:t>
            </a:r>
            <a:r>
              <a:rPr lang="en-GB" sz="3450" spc="-210" dirty="0">
                <a:latin typeface="Trebuchet MS"/>
                <a:cs typeface="Trebuchet MS"/>
              </a:rPr>
              <a:t>wellbeing</a:t>
            </a:r>
            <a:r>
              <a:rPr lang="en-GB" sz="3450" spc="-345" dirty="0">
                <a:latin typeface="Trebuchet MS"/>
                <a:cs typeface="Trebuchet MS"/>
              </a:rPr>
              <a:t> </a:t>
            </a:r>
            <a:r>
              <a:rPr lang="en-GB" sz="3450" spc="-185" dirty="0">
                <a:latin typeface="Trebuchet MS"/>
                <a:cs typeface="Trebuchet MS"/>
              </a:rPr>
              <a:t>and</a:t>
            </a:r>
            <a:r>
              <a:rPr lang="en-GB" sz="3450" spc="-350" dirty="0">
                <a:latin typeface="Trebuchet MS"/>
                <a:cs typeface="Trebuchet MS"/>
              </a:rPr>
              <a:t> </a:t>
            </a:r>
            <a:r>
              <a:rPr lang="en-GB" sz="3450" spc="-225" dirty="0">
                <a:latin typeface="Trebuchet MS"/>
                <a:cs typeface="Trebuchet MS"/>
              </a:rPr>
              <a:t>value</a:t>
            </a:r>
            <a:r>
              <a:rPr lang="en-GB" sz="3450" spc="-405" dirty="0">
                <a:latin typeface="Trebuchet MS"/>
                <a:cs typeface="Trebuchet MS"/>
              </a:rPr>
              <a:t> </a:t>
            </a:r>
            <a:r>
              <a:rPr lang="en-GB" sz="3450" spc="-125" dirty="0">
                <a:latin typeface="Trebuchet MS"/>
                <a:cs typeface="Trebuchet MS"/>
              </a:rPr>
              <a:t>creation.</a:t>
            </a:r>
            <a:endParaRPr lang="en-GB" sz="3450" spc="-140" dirty="0">
              <a:latin typeface="Trebuchet MS"/>
              <a:cs typeface="Trebuchet MS"/>
            </a:endParaRPr>
          </a:p>
          <a:p>
            <a:pPr marL="486409" marR="460375" algn="ctr">
              <a:lnSpc>
                <a:spcPct val="116100"/>
              </a:lnSpc>
              <a:spcBef>
                <a:spcPts val="100"/>
              </a:spcBef>
            </a:pPr>
            <a:r>
              <a:rPr sz="3450" b="1" spc="-140" dirty="0">
                <a:latin typeface="Trebuchet MS"/>
                <a:cs typeface="Trebuchet MS"/>
              </a:rPr>
              <a:t>Semi-</a:t>
            </a:r>
            <a:r>
              <a:rPr sz="3450" b="1" spc="-215" dirty="0">
                <a:latin typeface="Trebuchet MS"/>
                <a:cs typeface="Trebuchet MS"/>
              </a:rPr>
              <a:t>Structured</a:t>
            </a:r>
            <a:r>
              <a:rPr sz="3450" b="1" spc="-245" dirty="0">
                <a:latin typeface="Trebuchet MS"/>
                <a:cs typeface="Trebuchet MS"/>
              </a:rPr>
              <a:t> Interviews:</a:t>
            </a:r>
            <a:r>
              <a:rPr sz="3450" b="1" spc="-295" dirty="0">
                <a:latin typeface="Trebuchet MS"/>
                <a:cs typeface="Trebuchet MS"/>
              </a:rPr>
              <a:t> </a:t>
            </a:r>
            <a:r>
              <a:rPr sz="3450" spc="-200" dirty="0">
                <a:latin typeface="Trebuchet MS"/>
                <a:cs typeface="Trebuchet MS"/>
              </a:rPr>
              <a:t>Conducted</a:t>
            </a:r>
            <a:r>
              <a:rPr sz="3450" spc="-220" dirty="0">
                <a:latin typeface="Trebuchet MS"/>
                <a:cs typeface="Trebuchet MS"/>
              </a:rPr>
              <a:t> </a:t>
            </a:r>
            <a:r>
              <a:rPr sz="3450" spc="-210" dirty="0">
                <a:latin typeface="Trebuchet MS"/>
                <a:cs typeface="Trebuchet MS"/>
              </a:rPr>
              <a:t>before</a:t>
            </a:r>
            <a:r>
              <a:rPr sz="3450" spc="-285" dirty="0">
                <a:latin typeface="Trebuchet MS"/>
                <a:cs typeface="Trebuchet MS"/>
              </a:rPr>
              <a:t> </a:t>
            </a:r>
            <a:r>
              <a:rPr sz="3450" spc="-185" dirty="0">
                <a:latin typeface="Trebuchet MS"/>
                <a:cs typeface="Trebuchet MS"/>
              </a:rPr>
              <a:t>and</a:t>
            </a:r>
            <a:r>
              <a:rPr sz="3450" spc="-300" dirty="0">
                <a:latin typeface="Trebuchet MS"/>
                <a:cs typeface="Trebuchet MS"/>
              </a:rPr>
              <a:t> </a:t>
            </a:r>
            <a:r>
              <a:rPr sz="3450" spc="-20" dirty="0">
                <a:latin typeface="Trebuchet MS"/>
                <a:cs typeface="Trebuchet MS"/>
              </a:rPr>
              <a:t>after </a:t>
            </a:r>
            <a:r>
              <a:rPr sz="3450" spc="-10" dirty="0">
                <a:latin typeface="Trebuchet MS"/>
                <a:cs typeface="Trebuchet MS"/>
              </a:rPr>
              <a:t>workshops</a:t>
            </a:r>
            <a:r>
              <a:rPr sz="3450" b="1" spc="-10" dirty="0">
                <a:latin typeface="Trebuchet MS"/>
                <a:cs typeface="Trebuchet MS"/>
              </a:rPr>
              <a:t>.</a:t>
            </a:r>
            <a:endParaRPr sz="3450" b="1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935"/>
              </a:spcBef>
            </a:pPr>
            <a:endParaRPr sz="3450" b="1" dirty="0">
              <a:latin typeface="Trebuchet MS"/>
              <a:cs typeface="Trebuchet MS"/>
            </a:endParaRPr>
          </a:p>
          <a:p>
            <a:pPr marL="12065" marR="5080" algn="ctr">
              <a:lnSpc>
                <a:spcPct val="115999"/>
              </a:lnSpc>
            </a:pPr>
            <a:r>
              <a:rPr sz="3450" b="1" spc="-200" dirty="0">
                <a:latin typeface="Trebuchet MS"/>
                <a:cs typeface="Trebuchet MS"/>
              </a:rPr>
              <a:t>Research</a:t>
            </a:r>
            <a:r>
              <a:rPr sz="3450" b="1" spc="-295" dirty="0">
                <a:latin typeface="Trebuchet MS"/>
                <a:cs typeface="Trebuchet MS"/>
              </a:rPr>
              <a:t> </a:t>
            </a:r>
            <a:r>
              <a:rPr sz="3450" b="1" spc="-229" dirty="0">
                <a:latin typeface="Trebuchet MS"/>
                <a:cs typeface="Trebuchet MS"/>
              </a:rPr>
              <a:t>Locations:</a:t>
            </a:r>
            <a:r>
              <a:rPr sz="3450" b="1" spc="-335" dirty="0">
                <a:latin typeface="Trebuchet MS"/>
                <a:cs typeface="Trebuchet MS"/>
              </a:rPr>
              <a:t> </a:t>
            </a:r>
            <a:r>
              <a:rPr sz="3450" spc="-105" dirty="0">
                <a:latin typeface="Trebuchet MS"/>
                <a:cs typeface="Trebuchet MS"/>
              </a:rPr>
              <a:t>Bath</a:t>
            </a:r>
            <a:r>
              <a:rPr sz="3450" spc="-220" dirty="0">
                <a:latin typeface="Trebuchet MS"/>
                <a:cs typeface="Trebuchet MS"/>
              </a:rPr>
              <a:t> </a:t>
            </a:r>
            <a:r>
              <a:rPr sz="3450" spc="-145" dirty="0">
                <a:latin typeface="Trebuchet MS"/>
                <a:cs typeface="Trebuchet MS"/>
              </a:rPr>
              <a:t>Business</a:t>
            </a:r>
            <a:r>
              <a:rPr sz="3450" spc="-225" dirty="0">
                <a:latin typeface="Trebuchet MS"/>
                <a:cs typeface="Trebuchet MS"/>
              </a:rPr>
              <a:t> </a:t>
            </a:r>
            <a:r>
              <a:rPr sz="3450" spc="-125" dirty="0">
                <a:latin typeface="Trebuchet MS"/>
                <a:cs typeface="Trebuchet MS"/>
              </a:rPr>
              <a:t>School</a:t>
            </a:r>
            <a:r>
              <a:rPr sz="3450" spc="-220" dirty="0">
                <a:latin typeface="Trebuchet MS"/>
                <a:cs typeface="Trebuchet MS"/>
              </a:rPr>
              <a:t> </a:t>
            </a:r>
            <a:r>
              <a:rPr sz="3450" spc="-185" dirty="0">
                <a:latin typeface="Trebuchet MS"/>
                <a:cs typeface="Trebuchet MS"/>
              </a:rPr>
              <a:t>and</a:t>
            </a:r>
            <a:r>
              <a:rPr sz="3450" spc="-325" dirty="0">
                <a:latin typeface="Trebuchet MS"/>
                <a:cs typeface="Trebuchet MS"/>
              </a:rPr>
              <a:t> </a:t>
            </a:r>
            <a:r>
              <a:rPr sz="3450" spc="-105" dirty="0">
                <a:latin typeface="Trebuchet MS"/>
                <a:cs typeface="Trebuchet MS"/>
              </a:rPr>
              <a:t>Bath</a:t>
            </a:r>
            <a:r>
              <a:rPr sz="3450" spc="-220" dirty="0">
                <a:latin typeface="Trebuchet MS"/>
                <a:cs typeface="Trebuchet MS"/>
              </a:rPr>
              <a:t> </a:t>
            </a:r>
            <a:r>
              <a:rPr sz="3450" spc="-125" dirty="0">
                <a:latin typeface="Trebuchet MS"/>
                <a:cs typeface="Trebuchet MS"/>
              </a:rPr>
              <a:t>School</a:t>
            </a:r>
            <a:r>
              <a:rPr sz="3450" spc="-225" dirty="0">
                <a:latin typeface="Trebuchet MS"/>
                <a:cs typeface="Trebuchet MS"/>
              </a:rPr>
              <a:t> </a:t>
            </a:r>
            <a:r>
              <a:rPr sz="3450" spc="-25" dirty="0">
                <a:latin typeface="Trebuchet MS"/>
                <a:cs typeface="Trebuchet MS"/>
              </a:rPr>
              <a:t>of </a:t>
            </a:r>
            <a:r>
              <a:rPr sz="3450" spc="-105" dirty="0">
                <a:latin typeface="Trebuchet MS"/>
                <a:cs typeface="Trebuchet MS"/>
              </a:rPr>
              <a:t>Art</a:t>
            </a:r>
            <a:r>
              <a:rPr sz="3450" spc="-275" dirty="0">
                <a:latin typeface="Trebuchet MS"/>
                <a:cs typeface="Trebuchet MS"/>
              </a:rPr>
              <a:t> </a:t>
            </a:r>
            <a:r>
              <a:rPr sz="3450" spc="-185" dirty="0">
                <a:latin typeface="Trebuchet MS"/>
                <a:cs typeface="Trebuchet MS"/>
              </a:rPr>
              <a:t>and</a:t>
            </a:r>
            <a:r>
              <a:rPr sz="3450" spc="-375" dirty="0">
                <a:latin typeface="Trebuchet MS"/>
                <a:cs typeface="Trebuchet MS"/>
              </a:rPr>
              <a:t> </a:t>
            </a:r>
            <a:r>
              <a:rPr sz="3450" spc="-10" dirty="0">
                <a:latin typeface="Trebuchet MS"/>
                <a:cs typeface="Trebuchet MS"/>
              </a:rPr>
              <a:t>Design.</a:t>
            </a:r>
            <a:endParaRPr sz="345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940"/>
              </a:spcBef>
            </a:pPr>
            <a:endParaRPr sz="3450" dirty="0">
              <a:latin typeface="Trebuchet MS"/>
              <a:cs typeface="Trebuchet MS"/>
            </a:endParaRPr>
          </a:p>
          <a:p>
            <a:pPr marL="617855" marR="610235" algn="ctr">
              <a:lnSpc>
                <a:spcPct val="115900"/>
              </a:lnSpc>
            </a:pPr>
            <a:r>
              <a:rPr sz="3450" b="1" spc="-140" dirty="0">
                <a:latin typeface="Trebuchet MS"/>
                <a:cs typeface="Trebuchet MS"/>
              </a:rPr>
              <a:t>In-</a:t>
            </a:r>
            <a:r>
              <a:rPr sz="3450" b="1" spc="-120" dirty="0">
                <a:latin typeface="Trebuchet MS"/>
                <a:cs typeface="Trebuchet MS"/>
              </a:rPr>
              <a:t>Depth</a:t>
            </a:r>
            <a:r>
              <a:rPr sz="3450" b="1" spc="-210" dirty="0">
                <a:latin typeface="Trebuchet MS"/>
                <a:cs typeface="Trebuchet MS"/>
              </a:rPr>
              <a:t> </a:t>
            </a:r>
            <a:r>
              <a:rPr sz="3450" b="1" spc="-245" dirty="0">
                <a:latin typeface="Trebuchet MS"/>
                <a:cs typeface="Trebuchet MS"/>
              </a:rPr>
              <a:t>Interviews:</a:t>
            </a:r>
            <a:r>
              <a:rPr sz="3450" b="1" spc="-315" dirty="0">
                <a:latin typeface="Trebuchet MS"/>
                <a:cs typeface="Trebuchet MS"/>
              </a:rPr>
              <a:t> </a:t>
            </a:r>
            <a:r>
              <a:rPr sz="3450" spc="-180" dirty="0">
                <a:latin typeface="Trebuchet MS"/>
                <a:cs typeface="Trebuchet MS"/>
              </a:rPr>
              <a:t>Detailed</a:t>
            </a:r>
            <a:r>
              <a:rPr sz="3450" spc="-270" dirty="0">
                <a:latin typeface="Trebuchet MS"/>
                <a:cs typeface="Trebuchet MS"/>
              </a:rPr>
              <a:t> </a:t>
            </a:r>
            <a:r>
              <a:rPr sz="3450" spc="-170" dirty="0">
                <a:latin typeface="Trebuchet MS"/>
                <a:cs typeface="Trebuchet MS"/>
              </a:rPr>
              <a:t>insights</a:t>
            </a:r>
            <a:r>
              <a:rPr sz="3450" spc="-270" dirty="0">
                <a:latin typeface="Trebuchet MS"/>
                <a:cs typeface="Trebuchet MS"/>
              </a:rPr>
              <a:t> </a:t>
            </a:r>
            <a:r>
              <a:rPr sz="3450" spc="-145" dirty="0">
                <a:latin typeface="Trebuchet MS"/>
                <a:cs typeface="Trebuchet MS"/>
              </a:rPr>
              <a:t>from</a:t>
            </a:r>
            <a:r>
              <a:rPr sz="3450" spc="-285" dirty="0">
                <a:latin typeface="Trebuchet MS"/>
                <a:cs typeface="Trebuchet MS"/>
              </a:rPr>
              <a:t> </a:t>
            </a:r>
            <a:r>
              <a:rPr sz="3450" dirty="0">
                <a:latin typeface="Trebuchet MS"/>
                <a:cs typeface="Trebuchet MS"/>
              </a:rPr>
              <a:t>a</a:t>
            </a:r>
            <a:r>
              <a:rPr sz="3450" spc="-385" dirty="0">
                <a:latin typeface="Trebuchet MS"/>
                <a:cs typeface="Trebuchet MS"/>
              </a:rPr>
              <a:t> </a:t>
            </a:r>
            <a:r>
              <a:rPr sz="3450" spc="-204" dirty="0">
                <a:latin typeface="Trebuchet MS"/>
                <a:cs typeface="Trebuchet MS"/>
              </a:rPr>
              <a:t>subset</a:t>
            </a:r>
            <a:r>
              <a:rPr sz="3450" spc="-300" dirty="0">
                <a:latin typeface="Trebuchet MS"/>
                <a:cs typeface="Trebuchet MS"/>
              </a:rPr>
              <a:t> </a:t>
            </a:r>
            <a:r>
              <a:rPr sz="3450" spc="-25" dirty="0">
                <a:latin typeface="Trebuchet MS"/>
                <a:cs typeface="Trebuchet MS"/>
              </a:rPr>
              <a:t>of </a:t>
            </a:r>
            <a:r>
              <a:rPr sz="3450" spc="-90" dirty="0">
                <a:latin typeface="Trebuchet MS"/>
                <a:cs typeface="Trebuchet MS"/>
              </a:rPr>
              <a:t>participants.</a:t>
            </a:r>
            <a:endParaRPr sz="345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935"/>
              </a:spcBef>
            </a:pPr>
            <a:endParaRPr sz="3450" b="1" dirty="0">
              <a:latin typeface="Trebuchet MS"/>
              <a:cs typeface="Trebuchet MS"/>
            </a:endParaRPr>
          </a:p>
          <a:p>
            <a:pPr marL="783590" marR="765810" algn="ctr">
              <a:lnSpc>
                <a:spcPct val="115999"/>
              </a:lnSpc>
            </a:pPr>
            <a:r>
              <a:rPr sz="3450" b="1" spc="-190" dirty="0">
                <a:latin typeface="Trebuchet MS"/>
                <a:cs typeface="Trebuchet MS"/>
              </a:rPr>
              <a:t>Focus</a:t>
            </a:r>
            <a:r>
              <a:rPr sz="3450" b="1" spc="-315" dirty="0">
                <a:latin typeface="Trebuchet MS"/>
                <a:cs typeface="Trebuchet MS"/>
              </a:rPr>
              <a:t> </a:t>
            </a:r>
            <a:r>
              <a:rPr sz="3450" b="1" spc="-220" dirty="0">
                <a:latin typeface="Trebuchet MS"/>
                <a:cs typeface="Trebuchet MS"/>
              </a:rPr>
              <a:t>Areas:</a:t>
            </a:r>
            <a:r>
              <a:rPr sz="3450" b="1" spc="-345" dirty="0">
                <a:latin typeface="Trebuchet MS"/>
                <a:cs typeface="Trebuchet MS"/>
              </a:rPr>
              <a:t> </a:t>
            </a:r>
            <a:r>
              <a:rPr sz="3450" spc="-245" dirty="0">
                <a:latin typeface="Trebuchet MS"/>
                <a:cs typeface="Trebuchet MS"/>
              </a:rPr>
              <a:t>Therapeutic</a:t>
            </a:r>
            <a:r>
              <a:rPr sz="3450" spc="-335" dirty="0">
                <a:latin typeface="Trebuchet MS"/>
                <a:cs typeface="Trebuchet MS"/>
              </a:rPr>
              <a:t> </a:t>
            </a:r>
            <a:r>
              <a:rPr sz="3450" spc="-250" dirty="0">
                <a:latin typeface="Trebuchet MS"/>
                <a:cs typeface="Trebuchet MS"/>
              </a:rPr>
              <a:t>aspects,</a:t>
            </a:r>
            <a:r>
              <a:rPr sz="3450" spc="-390" dirty="0">
                <a:latin typeface="Trebuchet MS"/>
                <a:cs typeface="Trebuchet MS"/>
              </a:rPr>
              <a:t> </a:t>
            </a:r>
            <a:r>
              <a:rPr sz="3450" spc="-155" dirty="0">
                <a:latin typeface="Trebuchet MS"/>
                <a:cs typeface="Trebuchet MS"/>
              </a:rPr>
              <a:t>skills</a:t>
            </a:r>
            <a:r>
              <a:rPr sz="3450" spc="-254" dirty="0">
                <a:latin typeface="Trebuchet MS"/>
                <a:cs typeface="Trebuchet MS"/>
              </a:rPr>
              <a:t> </a:t>
            </a:r>
            <a:r>
              <a:rPr sz="3450" spc="-265" dirty="0">
                <a:latin typeface="Trebuchet MS"/>
                <a:cs typeface="Trebuchet MS"/>
              </a:rPr>
              <a:t>acquired,</a:t>
            </a:r>
            <a:r>
              <a:rPr sz="3450" spc="-370" dirty="0">
                <a:latin typeface="Trebuchet MS"/>
                <a:cs typeface="Trebuchet MS"/>
              </a:rPr>
              <a:t> </a:t>
            </a:r>
            <a:r>
              <a:rPr sz="3450" spc="-25" dirty="0">
                <a:latin typeface="Trebuchet MS"/>
                <a:cs typeface="Trebuchet MS"/>
              </a:rPr>
              <a:t>and </a:t>
            </a:r>
            <a:r>
              <a:rPr sz="3450" spc="-254" dirty="0">
                <a:latin typeface="Trebuchet MS"/>
                <a:cs typeface="Trebuchet MS"/>
              </a:rPr>
              <a:t>perceived</a:t>
            </a:r>
            <a:r>
              <a:rPr sz="3450" spc="-395" dirty="0">
                <a:latin typeface="Trebuchet MS"/>
                <a:cs typeface="Trebuchet MS"/>
              </a:rPr>
              <a:t> </a:t>
            </a:r>
            <a:r>
              <a:rPr sz="3450" spc="-225" dirty="0">
                <a:latin typeface="Trebuchet MS"/>
                <a:cs typeface="Trebuchet MS"/>
              </a:rPr>
              <a:t>value</a:t>
            </a:r>
            <a:r>
              <a:rPr sz="3450" spc="-400" dirty="0">
                <a:latin typeface="Trebuchet MS"/>
                <a:cs typeface="Trebuchet MS"/>
              </a:rPr>
              <a:t> </a:t>
            </a:r>
            <a:r>
              <a:rPr sz="3450" spc="-145" dirty="0">
                <a:latin typeface="Trebuchet MS"/>
                <a:cs typeface="Trebuchet MS"/>
              </a:rPr>
              <a:t>from</a:t>
            </a:r>
            <a:r>
              <a:rPr sz="3450" spc="-335" dirty="0">
                <a:latin typeface="Trebuchet MS"/>
                <a:cs typeface="Trebuchet MS"/>
              </a:rPr>
              <a:t> </a:t>
            </a:r>
            <a:r>
              <a:rPr sz="3450" spc="-180" dirty="0">
                <a:latin typeface="Trebuchet MS"/>
                <a:cs typeface="Trebuchet MS"/>
              </a:rPr>
              <a:t>the</a:t>
            </a:r>
            <a:r>
              <a:rPr sz="3450" spc="-365" dirty="0">
                <a:latin typeface="Trebuchet MS"/>
                <a:cs typeface="Trebuchet MS"/>
              </a:rPr>
              <a:t> </a:t>
            </a:r>
            <a:r>
              <a:rPr sz="3450" spc="-229" dirty="0">
                <a:latin typeface="Trebuchet MS"/>
                <a:cs typeface="Trebuchet MS"/>
              </a:rPr>
              <a:t>repair</a:t>
            </a:r>
            <a:r>
              <a:rPr sz="3450" spc="-395" dirty="0">
                <a:latin typeface="Trebuchet MS"/>
                <a:cs typeface="Trebuchet MS"/>
              </a:rPr>
              <a:t> </a:t>
            </a:r>
            <a:r>
              <a:rPr sz="3450" spc="-10" dirty="0">
                <a:latin typeface="Trebuchet MS"/>
                <a:cs typeface="Trebuchet MS"/>
              </a:rPr>
              <a:t>process</a:t>
            </a:r>
            <a:r>
              <a:rPr sz="3450" b="1" spc="-10" dirty="0">
                <a:latin typeface="Trebuchet MS"/>
                <a:cs typeface="Trebuchet MS"/>
              </a:rPr>
              <a:t>.</a:t>
            </a:r>
            <a:endParaRPr sz="3450" b="1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7998" cy="102860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" y="2997552"/>
            <a:ext cx="17542625" cy="1173264"/>
            <a:chOff x="-2" y="1998368"/>
            <a:chExt cx="11695083" cy="78217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04618"/>
            <a:ext cx="17075043" cy="62217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bject 17"/>
          <p:cNvSpPr txBox="1"/>
          <p:nvPr/>
        </p:nvSpPr>
        <p:spPr>
          <a:xfrm>
            <a:off x="1190490" y="3899263"/>
            <a:ext cx="15215502" cy="5153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065" marR="5080" indent="-228600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600" spc="-150"/>
              <a:t>In-</a:t>
            </a:r>
            <a:r>
              <a:rPr lang="en-US" sz="3600" spc="-120"/>
              <a:t>Depth</a:t>
            </a:r>
            <a:r>
              <a:rPr lang="en-US" sz="3600" spc="-210"/>
              <a:t> </a:t>
            </a:r>
            <a:r>
              <a:rPr lang="en-US" sz="3600" spc="-254"/>
              <a:t>Interviews:</a:t>
            </a:r>
            <a:r>
              <a:rPr lang="en-US" sz="3600" spc="-365"/>
              <a:t> </a:t>
            </a:r>
            <a:r>
              <a:rPr lang="en-US" sz="3600" spc="-190"/>
              <a:t>Detailed</a:t>
            </a:r>
            <a:r>
              <a:rPr lang="en-US" sz="3600" spc="-290"/>
              <a:t> </a:t>
            </a:r>
            <a:r>
              <a:rPr lang="en-US" sz="3600" spc="-175"/>
              <a:t>insights</a:t>
            </a:r>
            <a:r>
              <a:rPr lang="en-US" sz="3600" spc="-250"/>
              <a:t> </a:t>
            </a:r>
            <a:r>
              <a:rPr lang="en-US" sz="3600" spc="-20"/>
              <a:t>from </a:t>
            </a:r>
            <a:r>
              <a:rPr lang="en-US" sz="3600" spc="-30"/>
              <a:t>a</a:t>
            </a:r>
            <a:r>
              <a:rPr lang="en-US" sz="3600" spc="-505"/>
              <a:t> </a:t>
            </a:r>
            <a:r>
              <a:rPr lang="en-US" sz="3600" spc="-204"/>
              <a:t>subset</a:t>
            </a:r>
            <a:r>
              <a:rPr lang="en-US" sz="3600" spc="-405"/>
              <a:t> </a:t>
            </a:r>
            <a:r>
              <a:rPr lang="en-US" sz="3600" spc="-105"/>
              <a:t>of</a:t>
            </a:r>
            <a:r>
              <a:rPr lang="en-US" sz="3600" spc="-300"/>
              <a:t> </a:t>
            </a:r>
            <a:r>
              <a:rPr lang="en-US" sz="3600" spc="-285"/>
              <a:t>participants.</a:t>
            </a:r>
            <a:endParaRPr lang="en-US" sz="3600"/>
          </a:p>
          <a:p>
            <a:pPr indent="-228600">
              <a:lnSpc>
                <a:spcPct val="90000"/>
              </a:lnSpc>
              <a:spcBef>
                <a:spcPts val="1050"/>
              </a:spcBef>
              <a:buFont typeface="Arial" panose="020B0604020202020204" pitchFamily="34" charset="0"/>
              <a:buChar char="•"/>
            </a:pPr>
            <a:endParaRPr lang="en-US" sz="3600"/>
          </a:p>
          <a:p>
            <a:pPr indent="-228600">
              <a:lnSpc>
                <a:spcPct val="90000"/>
              </a:lnSpc>
              <a:spcBef>
                <a:spcPts val="1050"/>
              </a:spcBef>
              <a:buFont typeface="Arial" panose="020B0604020202020204" pitchFamily="34" charset="0"/>
              <a:buChar char="•"/>
            </a:pPr>
            <a:endParaRPr lang="en-US" sz="3600"/>
          </a:p>
          <a:p>
            <a:pPr marL="463550" marR="456565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600" spc="-200"/>
              <a:t>Focus</a:t>
            </a:r>
            <a:r>
              <a:rPr lang="en-US" sz="3600" spc="-335"/>
              <a:t> </a:t>
            </a:r>
            <a:r>
              <a:rPr lang="en-US" sz="3600" spc="-229"/>
              <a:t>Areas:</a:t>
            </a:r>
            <a:r>
              <a:rPr lang="en-US" sz="3600" spc="-395"/>
              <a:t> </a:t>
            </a:r>
            <a:r>
              <a:rPr lang="en-US" sz="3600" spc="-254"/>
              <a:t>Therapeutic</a:t>
            </a:r>
            <a:r>
              <a:rPr lang="en-US" sz="3600" spc="-420"/>
              <a:t> </a:t>
            </a:r>
            <a:r>
              <a:rPr lang="en-US" sz="3600" spc="-265"/>
              <a:t>aspects,</a:t>
            </a:r>
            <a:r>
              <a:rPr lang="en-US" sz="3600" spc="-430"/>
              <a:t> </a:t>
            </a:r>
            <a:r>
              <a:rPr lang="en-US" sz="3600" spc="-45"/>
              <a:t>skills </a:t>
            </a:r>
            <a:r>
              <a:rPr lang="en-US" sz="3600" spc="-285"/>
              <a:t>acquired,</a:t>
            </a:r>
            <a:r>
              <a:rPr lang="en-US" sz="3600" spc="-480"/>
              <a:t> </a:t>
            </a:r>
            <a:r>
              <a:rPr lang="en-US" sz="3600" spc="-200"/>
              <a:t>and</a:t>
            </a:r>
            <a:r>
              <a:rPr lang="en-US" sz="3600" spc="-415"/>
              <a:t> </a:t>
            </a:r>
            <a:r>
              <a:rPr lang="en-US" sz="3600" spc="-254"/>
              <a:t>perceived</a:t>
            </a:r>
            <a:r>
              <a:rPr lang="en-US" sz="3600" spc="-440"/>
              <a:t> </a:t>
            </a:r>
            <a:r>
              <a:rPr lang="en-US" sz="3600" spc="-250"/>
              <a:t>value</a:t>
            </a:r>
            <a:r>
              <a:rPr lang="en-US" sz="3600" spc="-465"/>
              <a:t> </a:t>
            </a:r>
            <a:r>
              <a:rPr lang="en-US" sz="3600" spc="-170"/>
              <a:t>from</a:t>
            </a:r>
            <a:r>
              <a:rPr lang="en-US" sz="3600" spc="-350"/>
              <a:t> </a:t>
            </a:r>
            <a:r>
              <a:rPr lang="en-US" sz="3600" spc="-25"/>
              <a:t>the </a:t>
            </a:r>
            <a:r>
              <a:rPr lang="en-US" sz="3600" spc="-245"/>
              <a:t>repair</a:t>
            </a:r>
            <a:r>
              <a:rPr lang="en-US" sz="3600" spc="-425"/>
              <a:t> </a:t>
            </a:r>
            <a:r>
              <a:rPr lang="en-US" sz="3600" spc="-114"/>
              <a:t>process.</a:t>
            </a:r>
            <a:endParaRPr lang="en-US" sz="3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B9C7A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8372856" y="0"/>
            <a:ext cx="9914255" cy="10287000"/>
            <a:chOff x="8372856" y="0"/>
            <a:chExt cx="9914255" cy="10287000"/>
          </a:xfrm>
        </p:grpSpPr>
        <p:sp>
          <p:nvSpPr>
            <p:cNvPr id="4" name="object 4"/>
            <p:cNvSpPr/>
            <p:nvPr/>
          </p:nvSpPr>
          <p:spPr>
            <a:xfrm>
              <a:off x="8372856" y="3352096"/>
              <a:ext cx="9914255" cy="6934834"/>
            </a:xfrm>
            <a:custGeom>
              <a:avLst/>
              <a:gdLst/>
              <a:ahLst/>
              <a:cxnLst/>
              <a:rect l="l" t="t" r="r" b="b"/>
              <a:pathLst>
                <a:path w="9914255" h="6934834">
                  <a:moveTo>
                    <a:pt x="9913874" y="0"/>
                  </a:moveTo>
                  <a:lnTo>
                    <a:pt x="0" y="0"/>
                  </a:lnTo>
                  <a:lnTo>
                    <a:pt x="0" y="6934708"/>
                  </a:lnTo>
                  <a:lnTo>
                    <a:pt x="9913874" y="6934708"/>
                  </a:lnTo>
                  <a:lnTo>
                    <a:pt x="9913874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5752" y="4661153"/>
              <a:ext cx="7802117" cy="443712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372856" y="0"/>
              <a:ext cx="9912985" cy="3352800"/>
            </a:xfrm>
            <a:custGeom>
              <a:avLst/>
              <a:gdLst/>
              <a:ahLst/>
              <a:cxnLst/>
              <a:rect l="l" t="t" r="r" b="b"/>
              <a:pathLst>
                <a:path w="9912985" h="3352800">
                  <a:moveTo>
                    <a:pt x="9912985" y="0"/>
                  </a:moveTo>
                  <a:lnTo>
                    <a:pt x="0" y="0"/>
                  </a:lnTo>
                  <a:lnTo>
                    <a:pt x="0" y="3352419"/>
                  </a:lnTo>
                  <a:lnTo>
                    <a:pt x="9912985" y="3352419"/>
                  </a:lnTo>
                  <a:lnTo>
                    <a:pt x="9912985" y="0"/>
                  </a:lnTo>
                  <a:close/>
                </a:path>
              </a:pathLst>
            </a:custGeom>
            <a:solidFill>
              <a:srgbClr val="4577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16253" y="2718561"/>
            <a:ext cx="338455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600" spc="-270" dirty="0">
                <a:solidFill>
                  <a:srgbClr val="FFFFFF"/>
                </a:solidFill>
                <a:latin typeface="Trebuchet MS"/>
                <a:cs typeface="Trebuchet MS"/>
              </a:rPr>
              <a:t>Conclusions</a:t>
            </a:r>
            <a:endParaRPr sz="5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1045190" y="1115060"/>
            <a:ext cx="4554855" cy="113601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25550" marR="5080" indent="-1213485">
              <a:lnSpc>
                <a:spcPts val="4300"/>
              </a:lnSpc>
              <a:spcBef>
                <a:spcPts val="345"/>
              </a:spcBef>
            </a:pPr>
            <a:r>
              <a:rPr sz="3700" spc="-200" dirty="0">
                <a:solidFill>
                  <a:srgbClr val="FFFFFF"/>
                </a:solidFill>
              </a:rPr>
              <a:t>Together</a:t>
            </a:r>
            <a:r>
              <a:rPr sz="3700" spc="-375" dirty="0">
                <a:solidFill>
                  <a:srgbClr val="FFFFFF"/>
                </a:solidFill>
              </a:rPr>
              <a:t> </a:t>
            </a:r>
            <a:r>
              <a:rPr sz="3700" spc="-135" dirty="0">
                <a:solidFill>
                  <a:srgbClr val="FFFFFF"/>
                </a:solidFill>
              </a:rPr>
              <a:t>we</a:t>
            </a:r>
            <a:r>
              <a:rPr sz="3700" spc="-405" dirty="0">
                <a:solidFill>
                  <a:srgbClr val="FFFFFF"/>
                </a:solidFill>
              </a:rPr>
              <a:t> </a:t>
            </a:r>
            <a:r>
              <a:rPr sz="3700" spc="-220" dirty="0">
                <a:solidFill>
                  <a:srgbClr val="FFFFFF"/>
                </a:solidFill>
              </a:rPr>
              <a:t>can</a:t>
            </a:r>
            <a:r>
              <a:rPr sz="3700" spc="-405" dirty="0">
                <a:solidFill>
                  <a:srgbClr val="FFFFFF"/>
                </a:solidFill>
              </a:rPr>
              <a:t> </a:t>
            </a:r>
            <a:r>
              <a:rPr sz="3700" spc="-265" dirty="0">
                <a:solidFill>
                  <a:srgbClr val="FFFFFF"/>
                </a:solidFill>
              </a:rPr>
              <a:t>recycle </a:t>
            </a:r>
            <a:r>
              <a:rPr sz="3700" spc="-215" dirty="0">
                <a:solidFill>
                  <a:srgbClr val="FFFFFF"/>
                </a:solidFill>
              </a:rPr>
              <a:t>much</a:t>
            </a:r>
            <a:r>
              <a:rPr sz="3700" spc="-355" dirty="0">
                <a:solidFill>
                  <a:srgbClr val="FFFFFF"/>
                </a:solidFill>
              </a:rPr>
              <a:t> </a:t>
            </a:r>
            <a:r>
              <a:rPr sz="3700" spc="-20" dirty="0">
                <a:solidFill>
                  <a:srgbClr val="FFFFFF"/>
                </a:solidFill>
              </a:rPr>
              <a:t>more</a:t>
            </a:r>
            <a:endParaRPr sz="3700"/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145" y="4886707"/>
            <a:ext cx="95250" cy="9524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145" y="5239513"/>
            <a:ext cx="95250" cy="9524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145" y="6296407"/>
            <a:ext cx="95250" cy="9524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145" y="6649213"/>
            <a:ext cx="95250" cy="9524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145" y="7706107"/>
            <a:ext cx="95250" cy="9524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145" y="8763763"/>
            <a:ext cx="95250" cy="9524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145" y="9115807"/>
            <a:ext cx="95250" cy="9524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203454" y="4325051"/>
            <a:ext cx="7484109" cy="4987925"/>
          </a:xfrm>
          <a:prstGeom prst="rect">
            <a:avLst/>
          </a:prstGeom>
        </p:spPr>
        <p:txBody>
          <a:bodyPr vert="horz" wrap="square" lIns="0" tIns="723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2000" spc="-100" dirty="0">
                <a:solidFill>
                  <a:srgbClr val="29573C"/>
                </a:solidFill>
                <a:latin typeface="Arial Black"/>
                <a:cs typeface="Arial Black"/>
              </a:rPr>
              <a:t>LoreDual</a:t>
            </a:r>
            <a:r>
              <a:rPr sz="2000" spc="-125" dirty="0">
                <a:solidFill>
                  <a:srgbClr val="29573C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29573C"/>
                </a:solidFill>
                <a:latin typeface="Arial Black"/>
                <a:cs typeface="Arial Black"/>
              </a:rPr>
              <a:t>Benefits:</a:t>
            </a:r>
            <a:endParaRPr sz="2000">
              <a:latin typeface="Arial Black"/>
              <a:cs typeface="Arial Black"/>
            </a:endParaRPr>
          </a:p>
          <a:p>
            <a:pPr marL="448945">
              <a:lnSpc>
                <a:spcPct val="100000"/>
              </a:lnSpc>
              <a:spcBef>
                <a:spcPts val="470"/>
              </a:spcBef>
            </a:pPr>
            <a:r>
              <a:rPr sz="2000" spc="55" dirty="0">
                <a:solidFill>
                  <a:srgbClr val="FFFFFF"/>
                </a:solidFill>
                <a:latin typeface="Trebuchet MS"/>
                <a:cs typeface="Trebuchet MS"/>
              </a:rPr>
              <a:t>Promote</a:t>
            </a:r>
            <a:r>
              <a:rPr sz="2000" spc="45" dirty="0">
                <a:solidFill>
                  <a:srgbClr val="FFFFFF"/>
                </a:solidFill>
                <a:latin typeface="Trebuchet MS"/>
                <a:cs typeface="Trebuchet MS"/>
              </a:rPr>
              <a:t> environmental</a:t>
            </a:r>
            <a:r>
              <a:rPr sz="20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rebuchet MS"/>
                <a:cs typeface="Trebuchet MS"/>
              </a:rPr>
              <a:t>sustainability</a:t>
            </a:r>
            <a:endParaRPr sz="2000">
              <a:latin typeface="Trebuchet MS"/>
              <a:cs typeface="Trebuchet MS"/>
            </a:endParaRPr>
          </a:p>
          <a:p>
            <a:pPr marL="448945">
              <a:lnSpc>
                <a:spcPct val="100000"/>
              </a:lnSpc>
              <a:spcBef>
                <a:spcPts val="405"/>
              </a:spcBef>
            </a:pP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Contribute</a:t>
            </a:r>
            <a:r>
              <a:rPr sz="2000" spc="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200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Trebuchet MS"/>
                <a:cs typeface="Trebuchet MS"/>
              </a:rPr>
              <a:t>consumer</a:t>
            </a:r>
            <a:r>
              <a:rPr sz="2000" spc="1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wellbeing</a:t>
            </a:r>
            <a:r>
              <a:rPr sz="20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7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2000" spc="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value</a:t>
            </a:r>
            <a:r>
              <a:rPr sz="20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rebuchet MS"/>
                <a:cs typeface="Trebuchet MS"/>
              </a:rPr>
              <a:t>creation</a:t>
            </a:r>
            <a:endParaRPr sz="2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805"/>
              </a:spcBef>
            </a:pP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14" dirty="0">
                <a:solidFill>
                  <a:srgbClr val="1A401F"/>
                </a:solidFill>
                <a:latin typeface="Arial Black"/>
                <a:cs typeface="Arial Black"/>
              </a:rPr>
              <a:t>Skill</a:t>
            </a:r>
            <a:r>
              <a:rPr sz="2000" spc="-200" dirty="0">
                <a:solidFill>
                  <a:srgbClr val="1A401F"/>
                </a:solidFill>
                <a:latin typeface="Arial Black"/>
                <a:cs typeface="Arial Black"/>
              </a:rPr>
              <a:t> </a:t>
            </a:r>
            <a:r>
              <a:rPr sz="2000" spc="-95" dirty="0">
                <a:solidFill>
                  <a:srgbClr val="1A401F"/>
                </a:solidFill>
                <a:latin typeface="Arial Black"/>
                <a:cs typeface="Arial Black"/>
              </a:rPr>
              <a:t>Development</a:t>
            </a:r>
            <a:r>
              <a:rPr sz="2000" spc="-135" dirty="0">
                <a:solidFill>
                  <a:srgbClr val="1A401F"/>
                </a:solidFill>
                <a:latin typeface="Arial Black"/>
                <a:cs typeface="Arial Black"/>
              </a:rPr>
              <a:t> </a:t>
            </a:r>
            <a:r>
              <a:rPr sz="2000" spc="-75" dirty="0">
                <a:solidFill>
                  <a:srgbClr val="1A401F"/>
                </a:solidFill>
                <a:latin typeface="Arial Black"/>
                <a:cs typeface="Arial Black"/>
              </a:rPr>
              <a:t>and</a:t>
            </a:r>
            <a:r>
              <a:rPr sz="2000" spc="-150" dirty="0">
                <a:solidFill>
                  <a:srgbClr val="1A401F"/>
                </a:solidFill>
                <a:latin typeface="Arial Black"/>
                <a:cs typeface="Arial Black"/>
              </a:rPr>
              <a:t> </a:t>
            </a:r>
            <a:r>
              <a:rPr sz="2000" spc="-70" dirty="0">
                <a:solidFill>
                  <a:srgbClr val="1A401F"/>
                </a:solidFill>
                <a:latin typeface="Arial Black"/>
                <a:cs typeface="Arial Black"/>
              </a:rPr>
              <a:t>Mental</a:t>
            </a:r>
            <a:r>
              <a:rPr sz="2000" spc="-114" dirty="0">
                <a:solidFill>
                  <a:srgbClr val="1A401F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1A401F"/>
                </a:solidFill>
                <a:latin typeface="Arial Black"/>
                <a:cs typeface="Arial Black"/>
              </a:rPr>
              <a:t>Health:</a:t>
            </a:r>
            <a:endParaRPr sz="2000">
              <a:latin typeface="Arial Black"/>
              <a:cs typeface="Arial Black"/>
            </a:endParaRPr>
          </a:p>
          <a:p>
            <a:pPr marL="448945">
              <a:lnSpc>
                <a:spcPct val="100000"/>
              </a:lnSpc>
              <a:spcBef>
                <a:spcPts val="465"/>
              </a:spcBef>
            </a:pP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Foster</a:t>
            </a:r>
            <a:r>
              <a:rPr sz="20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practical</a:t>
            </a:r>
            <a:r>
              <a:rPr sz="20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repair</a:t>
            </a:r>
            <a:r>
              <a:rPr sz="20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rebuchet MS"/>
                <a:cs typeface="Trebuchet MS"/>
              </a:rPr>
              <a:t>skills</a:t>
            </a:r>
            <a:endParaRPr sz="2000">
              <a:latin typeface="Trebuchet MS"/>
              <a:cs typeface="Trebuchet MS"/>
            </a:endParaRPr>
          </a:p>
          <a:p>
            <a:pPr marL="448945">
              <a:lnSpc>
                <a:spcPct val="100000"/>
              </a:lnSpc>
              <a:spcBef>
                <a:spcPts val="395"/>
              </a:spcBef>
            </a:pPr>
            <a:r>
              <a:rPr sz="2000" spc="55" dirty="0">
                <a:solidFill>
                  <a:srgbClr val="FFFFFF"/>
                </a:solidFill>
                <a:latin typeface="Trebuchet MS"/>
                <a:cs typeface="Trebuchet MS"/>
              </a:rPr>
              <a:t>Enhance</a:t>
            </a:r>
            <a:r>
              <a:rPr sz="2000" spc="1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mental</a:t>
            </a:r>
            <a:r>
              <a:rPr sz="2000" spc="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health</a:t>
            </a:r>
            <a:r>
              <a:rPr sz="20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70" dirty="0">
                <a:solidFill>
                  <a:srgbClr val="FFFFFF"/>
                </a:solidFill>
                <a:latin typeface="Trebuchet MS"/>
                <a:cs typeface="Trebuchet MS"/>
              </a:rPr>
              <a:t>through</a:t>
            </a:r>
            <a:r>
              <a:rPr sz="2000" spc="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therapeutic</a:t>
            </a:r>
            <a:r>
              <a:rPr sz="20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rebuchet MS"/>
                <a:cs typeface="Trebuchet MS"/>
              </a:rPr>
              <a:t>activities</a:t>
            </a:r>
            <a:endParaRPr sz="2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815"/>
              </a:spcBef>
            </a:pP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000" spc="-85" dirty="0">
                <a:solidFill>
                  <a:srgbClr val="29573C"/>
                </a:solidFill>
                <a:latin typeface="Arial Black"/>
                <a:cs typeface="Arial Black"/>
              </a:rPr>
              <a:t>Community</a:t>
            </a:r>
            <a:r>
              <a:rPr sz="2000" spc="-95" dirty="0">
                <a:solidFill>
                  <a:srgbClr val="29573C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29573C"/>
                </a:solidFill>
                <a:latin typeface="Arial Black"/>
                <a:cs typeface="Arial Black"/>
              </a:rPr>
              <a:t>Building:</a:t>
            </a:r>
            <a:endParaRPr sz="2000">
              <a:latin typeface="Arial Black"/>
              <a:cs typeface="Arial Black"/>
            </a:endParaRPr>
          </a:p>
          <a:p>
            <a:pPr marL="448945">
              <a:lnSpc>
                <a:spcPct val="100000"/>
              </a:lnSpc>
              <a:spcBef>
                <a:spcPts val="465"/>
              </a:spcBef>
            </a:pP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Build</a:t>
            </a:r>
            <a:r>
              <a:rPr sz="20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000" spc="45" dirty="0">
                <a:solidFill>
                  <a:srgbClr val="FFFFFF"/>
                </a:solidFill>
                <a:latin typeface="Trebuchet MS"/>
                <a:cs typeface="Trebuchet MS"/>
              </a:rPr>
              <a:t> supportive</a:t>
            </a:r>
            <a:r>
              <a:rPr sz="20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50" dirty="0">
                <a:solidFill>
                  <a:srgbClr val="FFFFFF"/>
                </a:solidFill>
                <a:latin typeface="Trebuchet MS"/>
                <a:cs typeface="Trebuchet MS"/>
              </a:rPr>
              <a:t>community</a:t>
            </a:r>
            <a:r>
              <a:rPr sz="2000" spc="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Trebuchet MS"/>
                <a:cs typeface="Trebuchet MS"/>
              </a:rPr>
              <a:t>around</a:t>
            </a:r>
            <a:r>
              <a:rPr sz="2000" spc="1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45" dirty="0">
                <a:solidFill>
                  <a:srgbClr val="FFFFFF"/>
                </a:solidFill>
                <a:latin typeface="Trebuchet MS"/>
                <a:cs typeface="Trebuchet MS"/>
              </a:rPr>
              <a:t>sustainable</a:t>
            </a:r>
            <a:r>
              <a:rPr sz="20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rebuchet MS"/>
                <a:cs typeface="Trebuchet MS"/>
              </a:rPr>
              <a:t>practices</a:t>
            </a:r>
            <a:endParaRPr sz="2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815"/>
              </a:spcBef>
            </a:pP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000" spc="-80" dirty="0">
                <a:solidFill>
                  <a:srgbClr val="29573C"/>
                </a:solidFill>
                <a:latin typeface="Arial Black"/>
                <a:cs typeface="Arial Black"/>
              </a:rPr>
              <a:t>Future</a:t>
            </a:r>
            <a:r>
              <a:rPr sz="2000" spc="-114" dirty="0">
                <a:solidFill>
                  <a:srgbClr val="29573C"/>
                </a:solidFill>
                <a:latin typeface="Arial Black"/>
                <a:cs typeface="Arial Black"/>
              </a:rPr>
              <a:t> </a:t>
            </a:r>
            <a:r>
              <a:rPr sz="2000" spc="-155" dirty="0">
                <a:solidFill>
                  <a:srgbClr val="29573C"/>
                </a:solidFill>
                <a:latin typeface="Arial Black"/>
                <a:cs typeface="Arial Black"/>
              </a:rPr>
              <a:t>Research</a:t>
            </a:r>
            <a:r>
              <a:rPr sz="2000" spc="-210" dirty="0">
                <a:solidFill>
                  <a:srgbClr val="29573C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29573C"/>
                </a:solidFill>
                <a:latin typeface="Arial Black"/>
                <a:cs typeface="Arial Black"/>
              </a:rPr>
              <a:t>Directions:</a:t>
            </a:r>
            <a:endParaRPr sz="2000">
              <a:latin typeface="Arial Black"/>
              <a:cs typeface="Arial Black"/>
            </a:endParaRPr>
          </a:p>
          <a:p>
            <a:pPr marL="448945">
              <a:lnSpc>
                <a:spcPct val="100000"/>
              </a:lnSpc>
              <a:spcBef>
                <a:spcPts val="210"/>
              </a:spcBef>
            </a:pP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Explore</a:t>
            </a:r>
            <a:r>
              <a:rPr sz="2000" spc="2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rebuchet MS"/>
                <a:cs typeface="Trebuchet MS"/>
              </a:rPr>
              <a:t>long-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term</a:t>
            </a:r>
            <a:r>
              <a:rPr sz="2000" spc="20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impacts</a:t>
            </a:r>
            <a:r>
              <a:rPr sz="2000" spc="2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2000" spc="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repair</a:t>
            </a:r>
            <a:r>
              <a:rPr sz="2000" spc="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Trebuchet MS"/>
                <a:cs typeface="Trebuchet MS"/>
              </a:rPr>
              <a:t>workshops</a:t>
            </a:r>
            <a:endParaRPr sz="2000">
              <a:latin typeface="Trebuchet MS"/>
              <a:cs typeface="Trebuchet MS"/>
            </a:endParaRPr>
          </a:p>
          <a:p>
            <a:pPr marL="448945">
              <a:lnSpc>
                <a:spcPct val="100000"/>
              </a:lnSpc>
              <a:spcBef>
                <a:spcPts val="385"/>
              </a:spcBef>
            </a:pP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Investigate</a:t>
            </a:r>
            <a:r>
              <a:rPr sz="2000" spc="-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scalability</a:t>
            </a:r>
            <a:r>
              <a:rPr sz="20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20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reach</a:t>
            </a:r>
            <a:r>
              <a:rPr sz="20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0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Trebuchet MS"/>
                <a:cs typeface="Trebuchet MS"/>
              </a:rPr>
              <a:t>broader</a:t>
            </a:r>
            <a:r>
              <a:rPr sz="2000" spc="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rebuchet MS"/>
                <a:cs typeface="Trebuchet MS"/>
              </a:rPr>
              <a:t>audience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7999" cy="10286996"/>
            <a:chOff x="0" y="0"/>
            <a:chExt cx="18287999" cy="10286996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62400" y="3314700"/>
              <a:ext cx="8458200" cy="449580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400800" y="1897062"/>
            <a:ext cx="8044561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400" spc="145" dirty="0">
                <a:solidFill>
                  <a:srgbClr val="FFFFFF"/>
                </a:solidFill>
                <a:latin typeface="Calibri"/>
                <a:cs typeface="Calibri"/>
              </a:rPr>
              <a:t>Q&amp;A?</a:t>
            </a:r>
            <a:endParaRPr sz="6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438</Words>
  <Application>Microsoft Office PowerPoint</Application>
  <PresentationFormat>Custom</PresentationFormat>
  <Paragraphs>76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Aptos Display</vt:lpstr>
      <vt:lpstr>Arial</vt:lpstr>
      <vt:lpstr>Arial Black</vt:lpstr>
      <vt:lpstr>Calibri</vt:lpstr>
      <vt:lpstr>Lucida Sans Unicode</vt:lpstr>
      <vt:lpstr>Trebuchet MS</vt:lpstr>
      <vt:lpstr>Office Theme</vt:lpstr>
      <vt:lpstr>          "Revive and Thrive: Enhancing Wellbeing and Value through Therapeutic Repair Workshops in Circular Fashion"</vt:lpstr>
      <vt:lpstr>Introduction</vt:lpstr>
      <vt:lpstr>Keywords:</vt:lpstr>
      <vt:lpstr>Literature</vt:lpstr>
      <vt:lpstr>Circular Fashion Economy</vt:lpstr>
      <vt:lpstr>PowerPoint Presentation</vt:lpstr>
      <vt:lpstr>PowerPoint Presentation</vt:lpstr>
      <vt:lpstr>Together we can recycle much more</vt:lpstr>
      <vt:lpstr>Q&amp;A?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"Revive and Thrive: Enhancing Wellbeing and Value through Therapeutic Repair Workshops in Circular Fashion"</dc:title>
  <dc:creator>Dr. Meryem Akin</dc:creator>
  <cp:keywords>DAGFuWTGPak,BAF7Wt6tEBw</cp:keywords>
  <cp:lastModifiedBy>Meryem Akin</cp:lastModifiedBy>
  <cp:revision>1</cp:revision>
  <dcterms:created xsi:type="dcterms:W3CDTF">2024-05-20T03:29:34Z</dcterms:created>
  <dcterms:modified xsi:type="dcterms:W3CDTF">2024-05-21T15:19:29Z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2024-05-20T00:00:00Z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2024-05-20T00:00:00Z</vt:filetime>
  </property>
  <property fmtid="{D5CDD505-2E9C-101B-9397-08002B2CF9AE}" pid="5" name="Producer">
    <vt:lpwstr>Adobe PDF Services</vt:lpwstr>
  </property>
  <property fmtid="{D5CDD505-2E9C-101B-9397-08002B2CF9AE}" pid="6" name="MSIP_Label_543cf8d8-0beb-467a-9efd-2f19365bc42a_Enabled">
    <vt:lpwstr>true</vt:lpwstr>
  </property>
  <property fmtid="{D5CDD505-2E9C-101B-9397-08002B2CF9AE}" pid="7" name="MSIP_Label_543cf8d8-0beb-467a-9efd-2f19365bc42a_SetDate">
    <vt:lpwstr>2024-05-21T15:00:40Z</vt:lpwstr>
  </property>
  <property fmtid="{D5CDD505-2E9C-101B-9397-08002B2CF9AE}" pid="8" name="MSIP_Label_543cf8d8-0beb-467a-9efd-2f19365bc42a_Method">
    <vt:lpwstr>Standard</vt:lpwstr>
  </property>
  <property fmtid="{D5CDD505-2E9C-101B-9397-08002B2CF9AE}" pid="9" name="MSIP_Label_543cf8d8-0beb-467a-9efd-2f19365bc42a_Name">
    <vt:lpwstr>Teaching Materials</vt:lpwstr>
  </property>
  <property fmtid="{D5CDD505-2E9C-101B-9397-08002B2CF9AE}" pid="10" name="MSIP_Label_543cf8d8-0beb-467a-9efd-2f19365bc42a_SiteId">
    <vt:lpwstr>23706653-cd57-4504-9a59-0960251db4b0</vt:lpwstr>
  </property>
  <property fmtid="{D5CDD505-2E9C-101B-9397-08002B2CF9AE}" pid="11" name="MSIP_Label_543cf8d8-0beb-467a-9efd-2f19365bc42a_ActionId">
    <vt:lpwstr>b00fd47d-2a27-4e85-9fda-441186b34e39</vt:lpwstr>
  </property>
  <property fmtid="{D5CDD505-2E9C-101B-9397-08002B2CF9AE}" pid="12" name="MSIP_Label_543cf8d8-0beb-467a-9efd-2f19365bc42a_ContentBits">
    <vt:lpwstr>0</vt:lpwstr>
  </property>
</Properties>
</file>