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56" r:id="rId2"/>
    <p:sldId id="257" r:id="rId3"/>
    <p:sldId id="263" r:id="rId4"/>
    <p:sldId id="262" r:id="rId5"/>
    <p:sldId id="258" r:id="rId6"/>
    <p:sldId id="259" r:id="rId7"/>
    <p:sldId id="260" r:id="rId8"/>
    <p:sldId id="261" r:id="rId9"/>
    <p:sldId id="264" r:id="rId10"/>
    <p:sldId id="265" r:id="rId11"/>
    <p:sldId id="272" r:id="rId12"/>
    <p:sldId id="277" r:id="rId13"/>
    <p:sldId id="276" r:id="rId14"/>
    <p:sldId id="278" r:id="rId15"/>
    <p:sldId id="279" r:id="rId16"/>
    <p:sldId id="267" r:id="rId17"/>
    <p:sldId id="268" r:id="rId18"/>
    <p:sldId id="266" r:id="rId19"/>
    <p:sldId id="269" r:id="rId20"/>
    <p:sldId id="270" r:id="rId21"/>
  </p:sldIdLst>
  <p:sldSz cx="18288000" cy="10287000"/>
  <p:notesSz cx="6858000" cy="9144000"/>
  <p:embeddedFontLst>
    <p:embeddedFont>
      <p:font typeface="Open Sauce" panose="020B0604020202020204" charset="0"/>
      <p:regular r:id="rId23"/>
    </p:embeddedFont>
    <p:embeddedFont>
      <p:font typeface="Open Sauce Bold" panose="020B0604020202020204" charset="0"/>
      <p:regular r:id="rId24"/>
      <p:bold r:id="rId25"/>
    </p:embeddedFont>
    <p:embeddedFont>
      <p:font typeface="Open Sauce Heavy" panose="020B0604020202020204" charset="0"/>
      <p:regular r:id="rId26"/>
      <p:bold r:id="rId27"/>
    </p:embeddedFont>
    <p:embeddedFont>
      <p:font typeface="Open Sauce Italics" panose="020B0604020202020204" charset="0"/>
      <p:regular r:id="rId28"/>
      <p:italic r:id="rId29"/>
    </p:embeddedFont>
    <p:embeddedFont>
      <p:font typeface="Open Sauce Light" panose="020B0604020202020204" charset="0"/>
      <p:regular r:id="rId30"/>
    </p:embeddedFont>
    <p:embeddedFont>
      <p:font typeface="Open Sauce Light Italics" panose="020B0604020202020204" charset="0"/>
      <p:regular r:id="rId31"/>
      <p:italic r:id="rId32"/>
    </p:embeddedFont>
    <p:embeddedFont>
      <p:font typeface="Open Sauce SemiBold" panose="020B0604020202020204" charset="0"/>
      <p:regular r:id="rId33"/>
    </p:embeddedFont>
    <p:embeddedFont>
      <p:font typeface="Open Sauce Semi-Bold" panose="020B0604020202020204" charset="0"/>
      <p:regular r:id="rId34"/>
      <p:bold r:id="rId35"/>
    </p:embeddedFont>
    <p:embeddedFont>
      <p:font typeface="Open Sauce SemiBold Bold" panose="020B0604020202020204"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EE5601-0635-49E7-8D13-3845178D5E6B}" v="1" dt="2024-05-20T11:05:17.7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9802" autoAdjust="0"/>
    <p:restoredTop sz="92109" autoAdjust="0"/>
  </p:normalViewPr>
  <p:slideViewPr>
    <p:cSldViewPr>
      <p:cViewPr varScale="1">
        <p:scale>
          <a:sx n="71" d="100"/>
          <a:sy n="71" d="100"/>
        </p:scale>
        <p:origin x="1050" y="6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lton, Niki" userId="835eb3eb-2485-4066-adce-1af3d27cfed0" providerId="ADAL" clId="{4DEE5601-0635-49E7-8D13-3845178D5E6B}"/>
    <pc:docChg chg="custSel modSld sldOrd">
      <pc:chgData name="Bolton, Niki" userId="835eb3eb-2485-4066-adce-1af3d27cfed0" providerId="ADAL" clId="{4DEE5601-0635-49E7-8D13-3845178D5E6B}" dt="2024-05-20T11:07:10.649" v="124" actId="20577"/>
      <pc:docMkLst>
        <pc:docMk/>
      </pc:docMkLst>
      <pc:sldChg chg="modSp mod ord">
        <pc:chgData name="Bolton, Niki" userId="835eb3eb-2485-4066-adce-1af3d27cfed0" providerId="ADAL" clId="{4DEE5601-0635-49E7-8D13-3845178D5E6B}" dt="2024-05-20T11:04:20.715" v="90" actId="20577"/>
        <pc:sldMkLst>
          <pc:docMk/>
          <pc:sldMk cId="0" sldId="258"/>
        </pc:sldMkLst>
        <pc:spChg chg="mod">
          <ac:chgData name="Bolton, Niki" userId="835eb3eb-2485-4066-adce-1af3d27cfed0" providerId="ADAL" clId="{4DEE5601-0635-49E7-8D13-3845178D5E6B}" dt="2024-05-20T11:04:20.715" v="90" actId="20577"/>
          <ac:spMkLst>
            <pc:docMk/>
            <pc:sldMk cId="0" sldId="258"/>
            <ac:spMk id="3" creationId="{00000000-0000-0000-0000-000000000000}"/>
          </ac:spMkLst>
        </pc:spChg>
      </pc:sldChg>
      <pc:sldChg chg="modSp mod">
        <pc:chgData name="Bolton, Niki" userId="835eb3eb-2485-4066-adce-1af3d27cfed0" providerId="ADAL" clId="{4DEE5601-0635-49E7-8D13-3845178D5E6B}" dt="2024-05-20T11:03:23.203" v="60" actId="14100"/>
        <pc:sldMkLst>
          <pc:docMk/>
          <pc:sldMk cId="0" sldId="263"/>
        </pc:sldMkLst>
        <pc:spChg chg="mod">
          <ac:chgData name="Bolton, Niki" userId="835eb3eb-2485-4066-adce-1af3d27cfed0" providerId="ADAL" clId="{4DEE5601-0635-49E7-8D13-3845178D5E6B}" dt="2024-05-20T11:03:23.203" v="60" actId="14100"/>
          <ac:spMkLst>
            <pc:docMk/>
            <pc:sldMk cId="0" sldId="263"/>
            <ac:spMk id="4" creationId="{00000000-0000-0000-0000-000000000000}"/>
          </ac:spMkLst>
        </pc:spChg>
      </pc:sldChg>
      <pc:sldChg chg="delSp modSp mod">
        <pc:chgData name="Bolton, Niki" userId="835eb3eb-2485-4066-adce-1af3d27cfed0" providerId="ADAL" clId="{4DEE5601-0635-49E7-8D13-3845178D5E6B}" dt="2024-05-20T11:07:10.649" v="124" actId="20577"/>
        <pc:sldMkLst>
          <pc:docMk/>
          <pc:sldMk cId="0" sldId="269"/>
        </pc:sldMkLst>
        <pc:spChg chg="mod">
          <ac:chgData name="Bolton, Niki" userId="835eb3eb-2485-4066-adce-1af3d27cfed0" providerId="ADAL" clId="{4DEE5601-0635-49E7-8D13-3845178D5E6B}" dt="2024-05-20T11:06:35.996" v="107" actId="14100"/>
          <ac:spMkLst>
            <pc:docMk/>
            <pc:sldMk cId="0" sldId="269"/>
            <ac:spMk id="4" creationId="{00000000-0000-0000-0000-000000000000}"/>
          </ac:spMkLst>
        </pc:spChg>
        <pc:spChg chg="del">
          <ac:chgData name="Bolton, Niki" userId="835eb3eb-2485-4066-adce-1af3d27cfed0" providerId="ADAL" clId="{4DEE5601-0635-49E7-8D13-3845178D5E6B}" dt="2024-05-20T11:06:06.585" v="99" actId="478"/>
          <ac:spMkLst>
            <pc:docMk/>
            <pc:sldMk cId="0" sldId="269"/>
            <ac:spMk id="6" creationId="{00000000-0000-0000-0000-000000000000}"/>
          </ac:spMkLst>
        </pc:spChg>
        <pc:spChg chg="mod">
          <ac:chgData name="Bolton, Niki" userId="835eb3eb-2485-4066-adce-1af3d27cfed0" providerId="ADAL" clId="{4DEE5601-0635-49E7-8D13-3845178D5E6B}" dt="2024-05-20T11:06:15.889" v="101" actId="1076"/>
          <ac:spMkLst>
            <pc:docMk/>
            <pc:sldMk cId="0" sldId="269"/>
            <ac:spMk id="7" creationId="{00000000-0000-0000-0000-000000000000}"/>
          </ac:spMkLst>
        </pc:spChg>
        <pc:spChg chg="mod">
          <ac:chgData name="Bolton, Niki" userId="835eb3eb-2485-4066-adce-1af3d27cfed0" providerId="ADAL" clId="{4DEE5601-0635-49E7-8D13-3845178D5E6B}" dt="2024-05-20T11:07:10.649" v="124" actId="20577"/>
          <ac:spMkLst>
            <pc:docMk/>
            <pc:sldMk cId="0" sldId="269"/>
            <ac:spMk id="9" creationId="{00000000-0000-0000-0000-000000000000}"/>
          </ac:spMkLst>
        </pc:spChg>
        <pc:grpChg chg="mod">
          <ac:chgData name="Bolton, Niki" userId="835eb3eb-2485-4066-adce-1af3d27cfed0" providerId="ADAL" clId="{4DEE5601-0635-49E7-8D13-3845178D5E6B}" dt="2024-05-20T11:06:55.891" v="108" actId="1076"/>
          <ac:grpSpMkLst>
            <pc:docMk/>
            <pc:sldMk cId="0" sldId="269"/>
            <ac:grpSpMk id="3" creationId="{00000000-0000-0000-0000-000000000000}"/>
          </ac:grpSpMkLst>
        </pc:grpChg>
      </pc:sldChg>
      <pc:sldChg chg="addSp delSp modSp mod">
        <pc:chgData name="Bolton, Niki" userId="835eb3eb-2485-4066-adce-1af3d27cfed0" providerId="ADAL" clId="{4DEE5601-0635-49E7-8D13-3845178D5E6B}" dt="2024-05-20T11:05:34.839" v="98" actId="14100"/>
        <pc:sldMkLst>
          <pc:docMk/>
          <pc:sldMk cId="0" sldId="272"/>
        </pc:sldMkLst>
        <pc:picChg chg="add mod">
          <ac:chgData name="Bolton, Niki" userId="835eb3eb-2485-4066-adce-1af3d27cfed0" providerId="ADAL" clId="{4DEE5601-0635-49E7-8D13-3845178D5E6B}" dt="2024-05-20T11:05:34.839" v="98" actId="14100"/>
          <ac:picMkLst>
            <pc:docMk/>
            <pc:sldMk cId="0" sldId="272"/>
            <ac:picMk id="4" creationId="{429F4596-44C4-8D52-925A-79EE9DD2607E}"/>
          </ac:picMkLst>
        </pc:picChg>
        <pc:picChg chg="del">
          <ac:chgData name="Bolton, Niki" userId="835eb3eb-2485-4066-adce-1af3d27cfed0" providerId="ADAL" clId="{4DEE5601-0635-49E7-8D13-3845178D5E6B}" dt="2024-05-20T11:05:15.550" v="93" actId="478"/>
          <ac:picMkLst>
            <pc:docMk/>
            <pc:sldMk cId="0" sldId="272"/>
            <ac:picMk id="12" creationId="{BDA36896-E037-005A-A1D1-E7468FD51301}"/>
          </ac:picMkLst>
        </pc:picChg>
        <pc:picChg chg="del">
          <ac:chgData name="Bolton, Niki" userId="835eb3eb-2485-4066-adce-1af3d27cfed0" providerId="ADAL" clId="{4DEE5601-0635-49E7-8D13-3845178D5E6B}" dt="2024-05-20T11:05:13.977" v="91" actId="478"/>
          <ac:picMkLst>
            <pc:docMk/>
            <pc:sldMk cId="0" sldId="272"/>
            <ac:picMk id="13" creationId="{C662F146-D180-0B35-46EE-6A2B38C9A812}"/>
          </ac:picMkLst>
        </pc:picChg>
        <pc:picChg chg="del">
          <ac:chgData name="Bolton, Niki" userId="835eb3eb-2485-4066-adce-1af3d27cfed0" providerId="ADAL" clId="{4DEE5601-0635-49E7-8D13-3845178D5E6B}" dt="2024-05-20T11:05:14.701" v="92" actId="478"/>
          <ac:picMkLst>
            <pc:docMk/>
            <pc:sldMk cId="0" sldId="272"/>
            <ac:picMk id="14" creationId="{6C105AC8-1CDC-1163-935C-E6061799F5B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20.05.2024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study explores Kingdon’s Multiple Streams Approach (MSA) as an organising framework for analysing a case study on Welsh language policy and its interface to community sport.  The first section introduces Kingdon’s MSA which focuses on the five concepts.  </a:t>
            </a:r>
          </a:p>
          <a:p>
            <a:endParaRPr lang="en-US"/>
          </a:p>
          <a:p>
            <a:r>
              <a:rPr lang="en-US"/>
              <a:t>This then leads onto a discussion on Welsh language and sport policy before outlining the research undertaken.  The paper concludes by considering its potential contribution to public policy as a means of developing physical activity as well as protecting Wales’ heritage language.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study explores Kingdon’s Multiple Streams Approach (MSA) as an organising framework for analysing a case study on Welsh language policy and its interface to community sport.  The first section introduces Kingdon’s MSA which focuses on the five concepts.  </a:t>
            </a:r>
          </a:p>
          <a:p>
            <a:endParaRPr lang="en-US"/>
          </a:p>
          <a:p>
            <a:r>
              <a:rPr lang="en-US"/>
              <a:t>This then leads onto a discussion on Welsh language and sport policy before outlining the research undertaken.  The paper concludes by considering its potential contribution to public policy as a means of developing physical activity as well as protecting Wales’ heritage language.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Ethos refers to the practices and values which distinguish one person, society, or organisation from the other, and is set upon moral beliefs (McLaughlin, 2005).  </a:t>
            </a:r>
          </a:p>
          <a:p>
            <a:endParaRPr lang="en-US"/>
          </a:p>
          <a:p>
            <a:r>
              <a:rPr lang="en-US"/>
              <a:t>Its significance to understanding minority language in practice is because languages are socially constructed (Laamiri, 2019), and their existences are dependent on the production of linguistic utterances that are embedded in human action (Susen, 2013).  </a:t>
            </a:r>
          </a:p>
          <a:p>
            <a:endParaRPr lang="en-US"/>
          </a:p>
          <a:p>
            <a:r>
              <a:rPr lang="en-US"/>
              <a:t>Understanding ethos could provide important insights upon the complex nature of speaker influences (McLaughlin, 2005).  Sociologically, this is significant through understanding underlying beliefs, customs and practices exhibited by a group, or within society, which may influence the attitudes and behaviours towards using Welsh beyond the school setting.  This paper identifies how the concept of ethos can be used to understand implications of the socially constructed nature of language and inclusion within the community and education, and how these impact on the intended and experienced ethos within these contexts.  </a:t>
            </a:r>
          </a:p>
          <a:p>
            <a:endParaRPr lang="en-US"/>
          </a:p>
          <a:p>
            <a:r>
              <a:rPr lang="en-US"/>
              <a:t>Both discursive ethos and Bourdieu’s theory of habitus, language and power share the association that the The credibility of social actors determines the social acceptance and legitimacy of language both collectively and individually.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 identified by Cairney and Jones (2016: 37), there is not “one best way” to evaluate the MSA.  Strengths of Kingdon’s approach is that it offers flexibility to appreciate and engage in case study-based empirical research, and undoubtedly has made important contributions both theoretically and practically (Cairney and Jones, 2016).  </a:t>
            </a:r>
          </a:p>
          <a:p>
            <a:endParaRPr lang="en-US"/>
          </a:p>
          <a:p>
            <a:r>
              <a:rPr lang="en-US"/>
              <a:t>However, it has been considered to need major revisions related to time, focus, and clarification (Exworthy and Powell, 2004), which is perhaps a reason for its limited application to further advance theoretical and empirical policy insights (Cairney and Jones, 2016).  Namely, Exworthy and Powell (2004) suggest that to successfully understand the political agenda and implementation through using the MSA, we need to examine both the “big” and “little” windows across the centre-centre and local-local dimensions.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dirty="0"/>
              <a:t>Lana counted the number of times a theme was coded.</a:t>
            </a:r>
          </a:p>
          <a:p>
            <a:r>
              <a:rPr lang="en-GB" dirty="0"/>
              <a:t>No longer doing nodes but this was relevant at the time of the thesis preparation.</a:t>
            </a:r>
          </a:p>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10</a:t>
            </a:fld>
            <a:endParaRPr lang="cs-CZ"/>
          </a:p>
        </p:txBody>
      </p:sp>
    </p:spTree>
    <p:extLst>
      <p:ext uri="{BB962C8B-B14F-4D97-AF65-F5344CB8AC3E}">
        <p14:creationId xmlns:p14="http://schemas.microsoft.com/office/powerpoint/2010/main" val="3770893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11</a:t>
            </a:fld>
            <a:endParaRPr lang="cs-CZ"/>
          </a:p>
        </p:txBody>
      </p:sp>
    </p:spTree>
    <p:extLst>
      <p:ext uri="{BB962C8B-B14F-4D97-AF65-F5344CB8AC3E}">
        <p14:creationId xmlns:p14="http://schemas.microsoft.com/office/powerpoint/2010/main" val="1174776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13</a:t>
            </a:fld>
            <a:endParaRPr lang="cs-CZ"/>
          </a:p>
        </p:txBody>
      </p:sp>
    </p:spTree>
    <p:extLst>
      <p:ext uri="{BB962C8B-B14F-4D97-AF65-F5344CB8AC3E}">
        <p14:creationId xmlns:p14="http://schemas.microsoft.com/office/powerpoint/2010/main" val="4250850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14</a:t>
            </a:fld>
            <a:endParaRPr lang="cs-CZ"/>
          </a:p>
        </p:txBody>
      </p:sp>
    </p:spTree>
    <p:extLst>
      <p:ext uri="{BB962C8B-B14F-4D97-AF65-F5344CB8AC3E}">
        <p14:creationId xmlns:p14="http://schemas.microsoft.com/office/powerpoint/2010/main" val="3153900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15</a:t>
            </a:fld>
            <a:endParaRPr lang="cs-CZ"/>
          </a:p>
        </p:txBody>
      </p:sp>
    </p:spTree>
    <p:extLst>
      <p:ext uri="{BB962C8B-B14F-4D97-AF65-F5344CB8AC3E}">
        <p14:creationId xmlns:p14="http://schemas.microsoft.com/office/powerpoint/2010/main" val="2177062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r>
              <a:rPr lang="en-GB" dirty="0"/>
              <a:t>Some of the issues:  </a:t>
            </a:r>
          </a:p>
          <a:p>
            <a:r>
              <a:rPr lang="en-GB" dirty="0"/>
              <a:t>No </a:t>
            </a:r>
            <a:r>
              <a:rPr lang="en-GB" dirty="0" err="1"/>
              <a:t>phoenetics</a:t>
            </a:r>
            <a:r>
              <a:rPr lang="en-GB" dirty="0"/>
              <a:t> which meant that English speakers who may wish to use incidental Welsh were unable to = complex socio cultural and technical acceptability.</a:t>
            </a:r>
          </a:p>
          <a:p>
            <a:r>
              <a:rPr lang="en-GB" dirty="0"/>
              <a:t>Value of Welsh = no value for Welsh in community clubs.</a:t>
            </a:r>
          </a:p>
          <a:p>
            <a:r>
              <a:rPr lang="en-GB" dirty="0"/>
              <a:t>So the list under the Policy Stream are issues which </a:t>
            </a:r>
            <a:r>
              <a:rPr lang="en-GB" dirty="0" err="1"/>
              <a:t>Amdani</a:t>
            </a:r>
            <a:r>
              <a:rPr lang="en-GB" dirty="0"/>
              <a:t> didn’t take account of… hence the ability to gain traction was limited and met with apathy at best and didn’t get wider distribution from the NGBs.</a:t>
            </a:r>
          </a:p>
          <a:p>
            <a:r>
              <a:rPr lang="en-GB" dirty="0"/>
              <a:t>Links back to the Policy Entrepreneurs and their role / key influencers……</a:t>
            </a:r>
          </a:p>
        </p:txBody>
      </p:sp>
      <p:sp>
        <p:nvSpPr>
          <p:cNvPr id="4" name="Slide Number Placeholder 3"/>
          <p:cNvSpPr>
            <a:spLocks noGrp="1"/>
          </p:cNvSpPr>
          <p:nvPr>
            <p:ph type="sldNum" sz="quarter" idx="5"/>
          </p:nvPr>
        </p:nvSpPr>
        <p:spPr/>
        <p:txBody>
          <a:bodyPr/>
          <a:lstStyle/>
          <a:p>
            <a:fld id="{871B2431-D351-4C6E-A3CF-9DFAC0E3E050}" type="slidenum">
              <a:rPr lang="cs-CZ" smtClean="0"/>
              <a:t>17</a:t>
            </a:fld>
            <a:endParaRPr lang="cs-CZ"/>
          </a:p>
        </p:txBody>
      </p:sp>
    </p:spTree>
    <p:extLst>
      <p:ext uri="{BB962C8B-B14F-4D97-AF65-F5344CB8AC3E}">
        <p14:creationId xmlns:p14="http://schemas.microsoft.com/office/powerpoint/2010/main" val="16942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1111/psj.12111" TargetMode="External"/><Relationship Id="rId2" Type="http://schemas.openxmlformats.org/officeDocument/2006/relationships/hyperlink" Target="https://doi.org/10.1080/13876988.2016.1174410" TargetMode="External"/><Relationship Id="rId1" Type="http://schemas.openxmlformats.org/officeDocument/2006/relationships/slideLayout" Target="../slideLayouts/slideLayout7.xml"/><Relationship Id="rId6" Type="http://schemas.openxmlformats.org/officeDocument/2006/relationships/hyperlink" Target="http://gov.wales/docs/dcells/publications/170711-welsh-language-strategy-eng.pdf" TargetMode="External"/><Relationship Id="rId5" Type="http://schemas.openxmlformats.org/officeDocument/2006/relationships/hyperlink" Target="https://doi.org/10.1080/09500782.2011.640433" TargetMode="External"/><Relationship Id="rId4" Type="http://schemas.openxmlformats.org/officeDocument/2006/relationships/hyperlink" Target="https://doi-org.ezproxy.cardiffmet.ac.uk/10.1080/13670050.2011.636796"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7887" r="-14847" b="-17887"/>
            </a:stretch>
          </a:blipFill>
        </p:spPr>
        <p:txBody>
          <a:bodyPr/>
          <a:lstStyle/>
          <a:p>
            <a:endParaRPr lang="en-GB"/>
          </a:p>
        </p:txBody>
      </p:sp>
      <p:grpSp>
        <p:nvGrpSpPr>
          <p:cNvPr id="3" name="Group 3"/>
          <p:cNvGrpSpPr/>
          <p:nvPr/>
        </p:nvGrpSpPr>
        <p:grpSpPr>
          <a:xfrm>
            <a:off x="519329" y="-122952"/>
            <a:ext cx="9349413" cy="10532904"/>
            <a:chOff x="0" y="0"/>
            <a:chExt cx="3162641" cy="3562982"/>
          </a:xfrm>
        </p:grpSpPr>
        <p:sp>
          <p:nvSpPr>
            <p:cNvPr id="4" name="Freeform 4"/>
            <p:cNvSpPr/>
            <p:nvPr/>
          </p:nvSpPr>
          <p:spPr>
            <a:xfrm>
              <a:off x="0" y="0"/>
              <a:ext cx="3162641" cy="3562983"/>
            </a:xfrm>
            <a:custGeom>
              <a:avLst/>
              <a:gdLst/>
              <a:ahLst/>
              <a:cxnLst/>
              <a:rect l="l" t="t" r="r" b="b"/>
              <a:pathLst>
                <a:path w="3162641" h="3562983">
                  <a:moveTo>
                    <a:pt x="0" y="0"/>
                  </a:moveTo>
                  <a:lnTo>
                    <a:pt x="3162641" y="0"/>
                  </a:lnTo>
                  <a:lnTo>
                    <a:pt x="3162641" y="3562983"/>
                  </a:lnTo>
                  <a:lnTo>
                    <a:pt x="0" y="3562983"/>
                  </a:lnTo>
                  <a:close/>
                </a:path>
              </a:pathLst>
            </a:custGeom>
            <a:solidFill>
              <a:srgbClr val="19486A"/>
            </a:solidFill>
          </p:spPr>
          <p:txBody>
            <a:bodyPr/>
            <a:lstStyle/>
            <a:p>
              <a:endParaRPr lang="en-GB"/>
            </a:p>
          </p:txBody>
        </p:sp>
      </p:grpSp>
      <p:sp>
        <p:nvSpPr>
          <p:cNvPr id="5" name="Freeform 5"/>
          <p:cNvSpPr/>
          <p:nvPr/>
        </p:nvSpPr>
        <p:spPr>
          <a:xfrm>
            <a:off x="1028700" y="124668"/>
            <a:ext cx="6900872" cy="2170085"/>
          </a:xfrm>
          <a:custGeom>
            <a:avLst/>
            <a:gdLst/>
            <a:ahLst/>
            <a:cxnLst/>
            <a:rect l="l" t="t" r="r" b="b"/>
            <a:pathLst>
              <a:path w="6900872" h="2170085">
                <a:moveTo>
                  <a:pt x="0" y="0"/>
                </a:moveTo>
                <a:lnTo>
                  <a:pt x="6900872" y="0"/>
                </a:lnTo>
                <a:lnTo>
                  <a:pt x="6900872" y="2170086"/>
                </a:lnTo>
                <a:lnTo>
                  <a:pt x="0" y="2170086"/>
                </a:lnTo>
                <a:lnTo>
                  <a:pt x="0" y="0"/>
                </a:lnTo>
                <a:close/>
              </a:path>
            </a:pathLst>
          </a:custGeom>
          <a:blipFill>
            <a:blip r:embed="rId4"/>
            <a:stretch>
              <a:fillRect/>
            </a:stretch>
          </a:blipFill>
        </p:spPr>
        <p:txBody>
          <a:bodyPr/>
          <a:lstStyle/>
          <a:p>
            <a:endParaRPr lang="en-GB"/>
          </a:p>
        </p:txBody>
      </p:sp>
      <p:sp>
        <p:nvSpPr>
          <p:cNvPr id="6" name="TextBox 6"/>
          <p:cNvSpPr txBox="1"/>
          <p:nvPr/>
        </p:nvSpPr>
        <p:spPr>
          <a:xfrm>
            <a:off x="1028700" y="3186622"/>
            <a:ext cx="8840042" cy="5016886"/>
          </a:xfrm>
          <a:prstGeom prst="rect">
            <a:avLst/>
          </a:prstGeom>
        </p:spPr>
        <p:txBody>
          <a:bodyPr lIns="0" tIns="0" rIns="0" bIns="0" rtlCol="0" anchor="t">
            <a:spAutoFit/>
          </a:bodyPr>
          <a:lstStyle/>
          <a:p>
            <a:pPr>
              <a:lnSpc>
                <a:spcPts val="6521"/>
              </a:lnSpc>
            </a:pPr>
            <a:r>
              <a:rPr lang="en-US" sz="4658" dirty="0">
                <a:solidFill>
                  <a:srgbClr val="FFFFFF"/>
                </a:solidFill>
                <a:latin typeface="Open Sauce Heavy"/>
              </a:rPr>
              <a:t>The development of the Welsh language in local communities: A critical examination of the policy initiative, </a:t>
            </a:r>
            <a:r>
              <a:rPr lang="en-US" sz="4658" i="1" dirty="0" err="1">
                <a:solidFill>
                  <a:srgbClr val="FFFFFF"/>
                </a:solidFill>
                <a:latin typeface="Open Sauce Heavy"/>
              </a:rPr>
              <a:t>Amdani</a:t>
            </a:r>
            <a:endParaRPr lang="en-US" sz="4658" i="1" dirty="0">
              <a:solidFill>
                <a:srgbClr val="FFFFFF"/>
              </a:solidFill>
              <a:latin typeface="Open Sauce Heavy"/>
            </a:endParaRPr>
          </a:p>
          <a:p>
            <a:pPr>
              <a:lnSpc>
                <a:spcPts val="7361"/>
              </a:lnSpc>
            </a:pPr>
            <a:endParaRPr lang="en-US" sz="4658" dirty="0">
              <a:solidFill>
                <a:srgbClr val="FFFFFF"/>
              </a:solidFill>
              <a:latin typeface="Open Sauce Heavy"/>
            </a:endParaRPr>
          </a:p>
        </p:txBody>
      </p:sp>
      <p:sp>
        <p:nvSpPr>
          <p:cNvPr id="7" name="TextBox 7"/>
          <p:cNvSpPr txBox="1"/>
          <p:nvPr/>
        </p:nvSpPr>
        <p:spPr>
          <a:xfrm>
            <a:off x="1028700" y="7557124"/>
            <a:ext cx="2901972" cy="1189355"/>
          </a:xfrm>
          <a:prstGeom prst="rect">
            <a:avLst/>
          </a:prstGeom>
        </p:spPr>
        <p:txBody>
          <a:bodyPr lIns="0" tIns="0" rIns="0" bIns="0" rtlCol="0" anchor="t">
            <a:spAutoFit/>
          </a:bodyPr>
          <a:lstStyle/>
          <a:p>
            <a:pPr>
              <a:lnSpc>
                <a:spcPts val="3219"/>
              </a:lnSpc>
            </a:pPr>
            <a:r>
              <a:rPr lang="en-US" sz="2299" spc="45">
                <a:solidFill>
                  <a:srgbClr val="FFFFFF"/>
                </a:solidFill>
                <a:latin typeface="Open Sauce"/>
              </a:rPr>
              <a:t>Dr Lana St Leger</a:t>
            </a:r>
          </a:p>
          <a:p>
            <a:pPr marL="0" lvl="0" indent="0">
              <a:lnSpc>
                <a:spcPts val="3219"/>
              </a:lnSpc>
              <a:spcBef>
                <a:spcPct val="0"/>
              </a:spcBef>
            </a:pPr>
            <a:r>
              <a:rPr lang="en-US" sz="2299" spc="45">
                <a:solidFill>
                  <a:srgbClr val="FFFFFF"/>
                </a:solidFill>
                <a:latin typeface="Open Sauce"/>
              </a:rPr>
              <a:t>Prof Niki Bolton Prof Carwyn Jones </a:t>
            </a:r>
          </a:p>
        </p:txBody>
      </p:sp>
      <p:sp>
        <p:nvSpPr>
          <p:cNvPr id="8" name="TextBox 8"/>
          <p:cNvSpPr txBox="1"/>
          <p:nvPr/>
        </p:nvSpPr>
        <p:spPr>
          <a:xfrm>
            <a:off x="5343088" y="9791700"/>
            <a:ext cx="7601824" cy="258725"/>
          </a:xfrm>
          <a:prstGeom prst="rect">
            <a:avLst/>
          </a:prstGeom>
        </p:spPr>
        <p:txBody>
          <a:bodyPr lIns="0" tIns="0" rIns="0" bIns="0" rtlCol="0" anchor="t">
            <a:spAutoFit/>
          </a:bodyPr>
          <a:lstStyle/>
          <a:p>
            <a:pPr>
              <a:lnSpc>
                <a:spcPts val="2239"/>
              </a:lnSpc>
            </a:pPr>
            <a:r>
              <a:rPr lang="en-US" sz="1599" spc="31" dirty="0">
                <a:solidFill>
                  <a:srgbClr val="FFFFFF"/>
                </a:solidFill>
                <a:latin typeface="Open Sauce"/>
              </a:rPr>
              <a:t>AMI, CSM, Cardiff Met University May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7944000" y="716832"/>
            <a:ext cx="10183518" cy="8853337"/>
          </a:xfrm>
          <a:custGeom>
            <a:avLst/>
            <a:gdLst/>
            <a:ahLst/>
            <a:cxnLst/>
            <a:rect l="l" t="t" r="r" b="b"/>
            <a:pathLst>
              <a:path w="10183518" h="8853337">
                <a:moveTo>
                  <a:pt x="0" y="0"/>
                </a:moveTo>
                <a:lnTo>
                  <a:pt x="10183517" y="0"/>
                </a:lnTo>
                <a:lnTo>
                  <a:pt x="10183517" y="8853336"/>
                </a:lnTo>
                <a:lnTo>
                  <a:pt x="0" y="8853336"/>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414797" y="981075"/>
            <a:ext cx="6298568" cy="8960485"/>
          </a:xfrm>
          <a:prstGeom prst="rect">
            <a:avLst/>
          </a:prstGeom>
        </p:spPr>
        <p:txBody>
          <a:bodyPr lIns="0" tIns="0" rIns="0" bIns="0" rtlCol="0" anchor="t">
            <a:spAutoFit/>
          </a:bodyPr>
          <a:lstStyle/>
          <a:p>
            <a:pPr marL="561337" lvl="1" indent="-280669">
              <a:lnSpc>
                <a:spcPts val="3639"/>
              </a:lnSpc>
              <a:buFont typeface="Arial"/>
              <a:buChar char="•"/>
            </a:pPr>
            <a:r>
              <a:rPr lang="en-US" sz="2599">
                <a:solidFill>
                  <a:srgbClr val="FFFFFF"/>
                </a:solidFill>
                <a:latin typeface="Open Sauce Light"/>
              </a:rPr>
              <a:t>Braun and Clark (2021) have deepened their clarification of thematic analysis and suggest that the approach which highlights the importance of the researcher’s subjectivity as an analytical resource, and their reflexive engagement with theory, data and interpretation better suits the term reflexive thematic analysis</a:t>
            </a:r>
          </a:p>
          <a:p>
            <a:pPr>
              <a:lnSpc>
                <a:spcPts val="3639"/>
              </a:lnSpc>
            </a:pPr>
            <a:endParaRPr lang="en-US" sz="2599">
              <a:solidFill>
                <a:srgbClr val="FFFFFF"/>
              </a:solidFill>
              <a:latin typeface="Open Sauce Light"/>
            </a:endParaRPr>
          </a:p>
          <a:p>
            <a:pPr marL="561337" lvl="1" indent="-280669">
              <a:lnSpc>
                <a:spcPts val="3639"/>
              </a:lnSpc>
              <a:buFont typeface="Arial"/>
              <a:buChar char="•"/>
            </a:pPr>
            <a:r>
              <a:rPr lang="en-US" sz="2599">
                <a:solidFill>
                  <a:srgbClr val="FFFFFF"/>
                </a:solidFill>
                <a:latin typeface="Open Sauce Light"/>
              </a:rPr>
              <a:t>NVivo (version 10 and 11) was used to store and manually thematically code the data.  Desk-based, secondary source research was used to provide relevant local and national, policy context. </a:t>
            </a:r>
          </a:p>
          <a:p>
            <a:pPr>
              <a:lnSpc>
                <a:spcPts val="3639"/>
              </a:lnSpc>
            </a:pPr>
            <a:endParaRPr lang="en-US" sz="2599">
              <a:solidFill>
                <a:srgbClr val="FFFFFF"/>
              </a:solidFill>
              <a:latin typeface="Open Sauce Light"/>
            </a:endParaRPr>
          </a:p>
          <a:p>
            <a:pPr>
              <a:lnSpc>
                <a:spcPts val="2940"/>
              </a:lnSpc>
            </a:pPr>
            <a:endParaRPr lang="en-US" sz="2599">
              <a:solidFill>
                <a:srgbClr val="FFFFFF"/>
              </a:solidFill>
              <a:latin typeface="Open Sauce Light"/>
            </a:endParaRPr>
          </a:p>
          <a:p>
            <a:pPr>
              <a:lnSpc>
                <a:spcPts val="2940"/>
              </a:lnSpc>
            </a:pPr>
            <a:endParaRPr lang="en-US" sz="2599">
              <a:solidFill>
                <a:srgbClr val="FFFFFF"/>
              </a:solidFill>
              <a:latin typeface="Open Sauce Light"/>
            </a:endParaRP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9486A"/>
            </a:solidFill>
          </p:spPr>
          <p:txBody>
            <a:bodyPr/>
            <a:lstStyle/>
            <a:p>
              <a:endParaRPr lang="en-GB"/>
            </a:p>
          </p:txBody>
        </p:sp>
      </p:grpSp>
      <p:grpSp>
        <p:nvGrpSpPr>
          <p:cNvPr id="5" name="Group 5"/>
          <p:cNvGrpSpPr/>
          <p:nvPr/>
        </p:nvGrpSpPr>
        <p:grpSpPr>
          <a:xfrm>
            <a:off x="470786" y="1571672"/>
            <a:ext cx="10459934" cy="9652888"/>
            <a:chOff x="-99389" y="-88837"/>
            <a:chExt cx="14650134" cy="12870517"/>
          </a:xfrm>
        </p:grpSpPr>
        <p:sp>
          <p:nvSpPr>
            <p:cNvPr id="6" name="TextBox 6"/>
            <p:cNvSpPr txBox="1"/>
            <p:nvPr/>
          </p:nvSpPr>
          <p:spPr>
            <a:xfrm>
              <a:off x="-37669" y="5060335"/>
              <a:ext cx="14588414" cy="7721345"/>
            </a:xfrm>
            <a:prstGeom prst="rect">
              <a:avLst/>
            </a:prstGeom>
          </p:spPr>
          <p:txBody>
            <a:bodyPr lIns="0" tIns="0" rIns="0" bIns="0" rtlCol="0" anchor="t">
              <a:spAutoFit/>
            </a:bodyPr>
            <a:lstStyle/>
            <a:p>
              <a:pPr>
                <a:lnSpc>
                  <a:spcPts val="4479"/>
                </a:lnSpc>
              </a:pPr>
              <a:r>
                <a:rPr lang="en-US" sz="3199" dirty="0">
                  <a:solidFill>
                    <a:srgbClr val="FFFFFF"/>
                  </a:solidFill>
                  <a:latin typeface="Open Sauce Light"/>
                </a:rPr>
                <a:t>•</a:t>
              </a:r>
              <a:r>
                <a:rPr lang="en-US" sz="2800" dirty="0">
                  <a:solidFill>
                    <a:srgbClr val="FFFFFF"/>
                  </a:solidFill>
                  <a:latin typeface="Open Sauce Light"/>
                </a:rPr>
                <a:t>Understanding the value of using the Welsh language</a:t>
              </a:r>
            </a:p>
            <a:p>
              <a:pPr>
                <a:lnSpc>
                  <a:spcPts val="4479"/>
                </a:lnSpc>
              </a:pPr>
              <a:endParaRPr lang="en-US" sz="2800" dirty="0">
                <a:solidFill>
                  <a:srgbClr val="FFFFFF"/>
                </a:solidFill>
                <a:latin typeface="Open Sauce Light"/>
              </a:endParaRPr>
            </a:p>
            <a:p>
              <a:pPr>
                <a:lnSpc>
                  <a:spcPts val="4479"/>
                </a:lnSpc>
              </a:pPr>
              <a:r>
                <a:rPr lang="en-US" sz="2800" dirty="0">
                  <a:solidFill>
                    <a:srgbClr val="FFFFFF"/>
                  </a:solidFill>
                  <a:latin typeface="Open Sauce Light"/>
                </a:rPr>
                <a:t>•Local context is relevant</a:t>
              </a:r>
            </a:p>
            <a:p>
              <a:pPr>
                <a:lnSpc>
                  <a:spcPts val="4479"/>
                </a:lnSpc>
              </a:pPr>
              <a:endParaRPr lang="en-US" sz="2800" dirty="0">
                <a:solidFill>
                  <a:srgbClr val="FFFFFF"/>
                </a:solidFill>
                <a:latin typeface="Open Sauce Light"/>
              </a:endParaRPr>
            </a:p>
            <a:p>
              <a:pPr>
                <a:lnSpc>
                  <a:spcPts val="4479"/>
                </a:lnSpc>
              </a:pPr>
              <a:r>
                <a:rPr lang="en-US" sz="2800" dirty="0">
                  <a:solidFill>
                    <a:srgbClr val="FFFFFF"/>
                  </a:solidFill>
                  <a:latin typeface="Open Sauce Light"/>
                </a:rPr>
                <a:t>•Negative attitudes towards the use of the Welsh language </a:t>
              </a:r>
            </a:p>
            <a:p>
              <a:pPr>
                <a:lnSpc>
                  <a:spcPts val="4479"/>
                </a:lnSpc>
              </a:pPr>
              <a:endParaRPr lang="en-US" sz="2800" dirty="0">
                <a:solidFill>
                  <a:srgbClr val="FFFFFF"/>
                </a:solidFill>
                <a:latin typeface="Open Sauce Light"/>
              </a:endParaRPr>
            </a:p>
            <a:p>
              <a:pPr>
                <a:lnSpc>
                  <a:spcPts val="4479"/>
                </a:lnSpc>
              </a:pPr>
              <a:r>
                <a:rPr lang="en-US" sz="2800" dirty="0">
                  <a:solidFill>
                    <a:srgbClr val="FFFFFF"/>
                  </a:solidFill>
                  <a:latin typeface="Open Sauce Light"/>
                </a:rPr>
                <a:t>•Community sport development challenges and its Impact on Welsh language</a:t>
              </a:r>
            </a:p>
            <a:p>
              <a:pPr>
                <a:lnSpc>
                  <a:spcPts val="3639"/>
                </a:lnSpc>
              </a:pPr>
              <a:endParaRPr lang="en-US" sz="3199" dirty="0">
                <a:solidFill>
                  <a:srgbClr val="FFFFFF"/>
                </a:solidFill>
                <a:latin typeface="Open Sauce Light"/>
              </a:endParaRPr>
            </a:p>
            <a:p>
              <a:pPr algn="just">
                <a:lnSpc>
                  <a:spcPts val="2940"/>
                </a:lnSpc>
              </a:pPr>
              <a:endParaRPr lang="en-US" sz="3199" dirty="0">
                <a:solidFill>
                  <a:srgbClr val="FFFFFF"/>
                </a:solidFill>
                <a:latin typeface="Open Sauce Light"/>
              </a:endParaRPr>
            </a:p>
            <a:p>
              <a:pPr>
                <a:lnSpc>
                  <a:spcPts val="2940"/>
                </a:lnSpc>
              </a:pPr>
              <a:r>
                <a:rPr lang="en-US" sz="2100" dirty="0">
                  <a:solidFill>
                    <a:srgbClr val="FFFFFF"/>
                  </a:solidFill>
                  <a:latin typeface="Open Sauce Light"/>
                </a:rPr>
                <a:t>.</a:t>
              </a:r>
            </a:p>
          </p:txBody>
        </p:sp>
        <p:sp>
          <p:nvSpPr>
            <p:cNvPr id="7" name="TextBox 7"/>
            <p:cNvSpPr txBox="1"/>
            <p:nvPr/>
          </p:nvSpPr>
          <p:spPr>
            <a:xfrm>
              <a:off x="-99389" y="-88837"/>
              <a:ext cx="14588414" cy="3276600"/>
            </a:xfrm>
            <a:prstGeom prst="rect">
              <a:avLst/>
            </a:prstGeom>
          </p:spPr>
          <p:txBody>
            <a:bodyPr lIns="0" tIns="0" rIns="0" bIns="0" rtlCol="0" anchor="t">
              <a:spAutoFit/>
            </a:bodyPr>
            <a:lstStyle/>
            <a:p>
              <a:pPr algn="ctr">
                <a:lnSpc>
                  <a:spcPts val="3240"/>
                </a:lnSpc>
              </a:pPr>
              <a:r>
                <a:rPr lang="en-US" sz="2800" b="1" dirty="0">
                  <a:solidFill>
                    <a:srgbClr val="FFFFFF"/>
                  </a:solidFill>
                  <a:latin typeface="Open Sauce SemiBold Bold"/>
                </a:rPr>
                <a:t>“</a:t>
              </a:r>
              <a:r>
                <a:rPr lang="en-US" sz="2800" b="1" dirty="0" err="1">
                  <a:solidFill>
                    <a:srgbClr val="FFFFFF"/>
                  </a:solidFill>
                  <a:latin typeface="Open Sauce SemiBold Bold"/>
                </a:rPr>
                <a:t>Nad</a:t>
              </a:r>
              <a:r>
                <a:rPr lang="en-US" sz="2800" b="1" dirty="0">
                  <a:solidFill>
                    <a:srgbClr val="FFFFFF"/>
                  </a:solidFill>
                  <a:latin typeface="Open Sauce SemiBold Bold"/>
                </a:rPr>
                <a:t> </a:t>
              </a:r>
              <a:r>
                <a:rPr lang="en-US" sz="2800" b="1" dirty="0" err="1">
                  <a:solidFill>
                    <a:srgbClr val="FFFFFF"/>
                  </a:solidFill>
                  <a:latin typeface="Open Sauce SemiBold Bold"/>
                </a:rPr>
                <a:t>yw</a:t>
              </a:r>
              <a:r>
                <a:rPr lang="en-US" sz="2800" b="1" dirty="0">
                  <a:solidFill>
                    <a:srgbClr val="FFFFFF"/>
                  </a:solidFill>
                  <a:latin typeface="Open Sauce SemiBold Bold"/>
                </a:rPr>
                <a:t> </a:t>
              </a:r>
              <a:r>
                <a:rPr lang="en-US" sz="2800" b="1" dirty="0" err="1">
                  <a:solidFill>
                    <a:srgbClr val="FFFFFF"/>
                  </a:solidFill>
                  <a:latin typeface="Open Sauce SemiBold Bold"/>
                </a:rPr>
                <a:t>pawb</a:t>
              </a:r>
              <a:r>
                <a:rPr lang="en-US" sz="2800" b="1" dirty="0">
                  <a:solidFill>
                    <a:srgbClr val="FFFFFF"/>
                  </a:solidFill>
                  <a:latin typeface="Open Sauce SemiBold Bold"/>
                </a:rPr>
                <a:t> </a:t>
              </a:r>
              <a:r>
                <a:rPr lang="en-US" sz="2800" b="1" dirty="0" err="1">
                  <a:solidFill>
                    <a:srgbClr val="FFFFFF"/>
                  </a:solidFill>
                  <a:latin typeface="Open Sauce SemiBold Bold"/>
                </a:rPr>
                <a:t>yn</a:t>
              </a:r>
              <a:r>
                <a:rPr lang="en-US" sz="2800" b="1" dirty="0">
                  <a:solidFill>
                    <a:srgbClr val="FFFFFF"/>
                  </a:solidFill>
                  <a:latin typeface="Open Sauce SemiBold Bold"/>
                </a:rPr>
                <a:t> </a:t>
              </a:r>
              <a:r>
                <a:rPr lang="en-US" sz="2800" b="1" dirty="0" err="1">
                  <a:solidFill>
                    <a:srgbClr val="FFFFFF"/>
                  </a:solidFill>
                  <a:latin typeface="Open Sauce SemiBold Bold"/>
                </a:rPr>
                <a:t>siarad</a:t>
              </a:r>
              <a:r>
                <a:rPr lang="en-US" sz="2800" b="1" dirty="0">
                  <a:solidFill>
                    <a:srgbClr val="FFFFFF"/>
                  </a:solidFill>
                  <a:latin typeface="Open Sauce SemiBold Bold"/>
                </a:rPr>
                <a:t> </a:t>
              </a:r>
              <a:r>
                <a:rPr lang="en-US" sz="2800" b="1" dirty="0" err="1">
                  <a:solidFill>
                    <a:srgbClr val="FFFFFF"/>
                  </a:solidFill>
                  <a:latin typeface="Open Sauce SemiBold Bold"/>
                </a:rPr>
                <a:t>Cymraeg</a:t>
              </a:r>
              <a:r>
                <a:rPr lang="en-US" sz="2800" b="1" dirty="0">
                  <a:solidFill>
                    <a:srgbClr val="FFFFFF"/>
                  </a:solidFill>
                  <a:latin typeface="Open Sauce SemiBold Bold"/>
                </a:rPr>
                <a:t>… </a:t>
              </a:r>
              <a:r>
                <a:rPr lang="en-US" sz="2800" b="1" dirty="0" err="1">
                  <a:solidFill>
                    <a:srgbClr val="FFFFFF"/>
                  </a:solidFill>
                  <a:latin typeface="Open Sauce SemiBold Bold"/>
                </a:rPr>
                <a:t>mae</a:t>
              </a:r>
              <a:r>
                <a:rPr lang="en-US" sz="2800" b="1" dirty="0">
                  <a:solidFill>
                    <a:srgbClr val="FFFFFF"/>
                  </a:solidFill>
                  <a:latin typeface="Open Sauce SemiBold Bold"/>
                </a:rPr>
                <a:t> </a:t>
              </a:r>
              <a:r>
                <a:rPr lang="en-US" sz="2800" b="1" dirty="0" err="1">
                  <a:solidFill>
                    <a:srgbClr val="FFFFFF"/>
                  </a:solidFill>
                  <a:latin typeface="Open Sauce SemiBold Bold"/>
                </a:rPr>
                <a:t>hynny’n</a:t>
              </a:r>
              <a:r>
                <a:rPr lang="en-US" sz="2800" b="1" dirty="0">
                  <a:solidFill>
                    <a:srgbClr val="FFFFFF"/>
                  </a:solidFill>
                  <a:latin typeface="Open Sauce SemiBold Bold"/>
                </a:rPr>
                <a:t> </a:t>
              </a:r>
              <a:r>
                <a:rPr lang="en-US" sz="2800" b="1" dirty="0" err="1">
                  <a:solidFill>
                    <a:srgbClr val="FFFFFF"/>
                  </a:solidFill>
                  <a:latin typeface="Open Sauce SemiBold Bold"/>
                </a:rPr>
                <a:t>neud</a:t>
              </a:r>
              <a:r>
                <a:rPr lang="en-US" sz="2800" b="1" dirty="0">
                  <a:solidFill>
                    <a:srgbClr val="FFFFFF"/>
                  </a:solidFill>
                  <a:latin typeface="Open Sauce SemiBold Bold"/>
                </a:rPr>
                <a:t> e </a:t>
              </a:r>
              <a:r>
                <a:rPr lang="en-US" sz="2800" b="1" dirty="0" err="1">
                  <a:solidFill>
                    <a:srgbClr val="FFFFFF"/>
                  </a:solidFill>
                  <a:latin typeface="Open Sauce SemiBold Bold"/>
                </a:rPr>
                <a:t>bach</a:t>
              </a:r>
              <a:r>
                <a:rPr lang="en-US" sz="2800" b="1" dirty="0">
                  <a:solidFill>
                    <a:srgbClr val="FFFFFF"/>
                  </a:solidFill>
                  <a:latin typeface="Open Sauce SemiBold Bold"/>
                </a:rPr>
                <a:t> </a:t>
              </a:r>
              <a:r>
                <a:rPr lang="en-US" sz="2800" b="1" dirty="0" err="1">
                  <a:solidFill>
                    <a:srgbClr val="FFFFFF"/>
                  </a:solidFill>
                  <a:latin typeface="Open Sauce SemiBold Bold"/>
                </a:rPr>
                <a:t>yn</a:t>
              </a:r>
              <a:r>
                <a:rPr lang="en-US" sz="2800" b="1" dirty="0">
                  <a:solidFill>
                    <a:srgbClr val="FFFFFF"/>
                  </a:solidFill>
                  <a:latin typeface="Open Sauce SemiBold Bold"/>
                </a:rPr>
                <a:t> </a:t>
              </a:r>
              <a:r>
                <a:rPr lang="en-US" sz="2800" b="1" dirty="0" err="1">
                  <a:solidFill>
                    <a:srgbClr val="FFFFFF"/>
                  </a:solidFill>
                  <a:latin typeface="Open Sauce SemiBold Bold"/>
                </a:rPr>
                <a:t>anodd</a:t>
              </a:r>
              <a:r>
                <a:rPr lang="en-US" sz="2800" b="1" dirty="0">
                  <a:solidFill>
                    <a:srgbClr val="FFFFFF"/>
                  </a:solidFill>
                  <a:latin typeface="Open Sauce SemiBold Bold"/>
                </a:rPr>
                <a:t> </a:t>
              </a:r>
              <a:r>
                <a:rPr lang="en-US" sz="2800" b="1" dirty="0" err="1">
                  <a:solidFill>
                    <a:srgbClr val="FFFFFF"/>
                  </a:solidFill>
                  <a:latin typeface="Open Sauce SemiBold Bold"/>
                </a:rPr>
                <a:t>cael</a:t>
              </a:r>
              <a:r>
                <a:rPr lang="en-US" sz="2800" b="1" dirty="0">
                  <a:solidFill>
                    <a:srgbClr val="FFFFFF"/>
                  </a:solidFill>
                  <a:latin typeface="Open Sauce SemiBold Bold"/>
                </a:rPr>
                <a:t> </a:t>
              </a:r>
              <a:r>
                <a:rPr lang="en-US" sz="2800" b="1" dirty="0" err="1">
                  <a:solidFill>
                    <a:srgbClr val="FFFFFF"/>
                  </a:solidFill>
                  <a:latin typeface="Open Sauce SemiBold Bold"/>
                </a:rPr>
                <a:t>pawb</a:t>
              </a:r>
              <a:r>
                <a:rPr lang="en-US" sz="2800" b="1" dirty="0">
                  <a:solidFill>
                    <a:srgbClr val="FFFFFF"/>
                  </a:solidFill>
                  <a:latin typeface="Open Sauce SemiBold Bold"/>
                </a:rPr>
                <a:t> </a:t>
              </a:r>
              <a:r>
                <a:rPr lang="en-US" sz="2800" b="1" dirty="0" err="1">
                  <a:solidFill>
                    <a:srgbClr val="FFFFFF"/>
                  </a:solidFill>
                  <a:latin typeface="Open Sauce SemiBold Bold"/>
                </a:rPr>
                <a:t>i</a:t>
              </a:r>
              <a:r>
                <a:rPr lang="en-US" sz="2800" b="1" dirty="0">
                  <a:solidFill>
                    <a:srgbClr val="FFFFFF"/>
                  </a:solidFill>
                  <a:latin typeface="Open Sauce SemiBold Bold"/>
                </a:rPr>
                <a:t> </a:t>
              </a:r>
              <a:r>
                <a:rPr lang="en-US" sz="2800" b="1" dirty="0" err="1">
                  <a:solidFill>
                    <a:srgbClr val="FFFFFF"/>
                  </a:solidFill>
                  <a:latin typeface="Open Sauce SemiBold Bold"/>
                </a:rPr>
                <a:t>siarad</a:t>
              </a:r>
              <a:r>
                <a:rPr lang="en-US" sz="2800" b="1" dirty="0">
                  <a:solidFill>
                    <a:srgbClr val="FFFFFF"/>
                  </a:solidFill>
                  <a:latin typeface="Open Sauce SemiBold Bold"/>
                </a:rPr>
                <a:t> </a:t>
              </a:r>
              <a:r>
                <a:rPr lang="en-US" sz="2800" b="1" dirty="0" err="1">
                  <a:solidFill>
                    <a:srgbClr val="FFFFFF"/>
                  </a:solidFill>
                  <a:latin typeface="Open Sauce SemiBold Bold"/>
                </a:rPr>
                <a:t>Cymraeg</a:t>
              </a:r>
              <a:r>
                <a:rPr lang="en-US" sz="2800" b="1" dirty="0">
                  <a:solidFill>
                    <a:srgbClr val="FFFFFF"/>
                  </a:solidFill>
                  <a:latin typeface="Open Sauce SemiBold Bold"/>
                </a:rPr>
                <a:t> </a:t>
              </a:r>
              <a:r>
                <a:rPr lang="en-US" sz="2800" b="1" dirty="0" err="1">
                  <a:solidFill>
                    <a:srgbClr val="FFFFFF"/>
                  </a:solidFill>
                  <a:latin typeface="Open Sauce SemiBold Bold"/>
                </a:rPr>
                <a:t>yn</a:t>
              </a:r>
              <a:r>
                <a:rPr lang="en-US" sz="2800" b="1" dirty="0">
                  <a:solidFill>
                    <a:srgbClr val="FFFFFF"/>
                  </a:solidFill>
                  <a:latin typeface="Open Sauce SemiBold Bold"/>
                </a:rPr>
                <a:t> y </a:t>
              </a:r>
              <a:r>
                <a:rPr lang="en-US" sz="2800" b="1" dirty="0" err="1">
                  <a:solidFill>
                    <a:srgbClr val="FFFFFF"/>
                  </a:solidFill>
                  <a:latin typeface="Open Sauce SemiBold Bold"/>
                </a:rPr>
                <a:t>clybiau</a:t>
              </a:r>
              <a:r>
                <a:rPr lang="en-US" sz="2800" b="1" dirty="0">
                  <a:solidFill>
                    <a:srgbClr val="FFFFFF"/>
                  </a:solidFill>
                  <a:latin typeface="Open Sauce SemiBold Bold"/>
                </a:rPr>
                <a:t>”</a:t>
              </a:r>
            </a:p>
            <a:p>
              <a:pPr algn="ctr">
                <a:lnSpc>
                  <a:spcPts val="3240"/>
                </a:lnSpc>
              </a:pPr>
              <a:r>
                <a:rPr lang="en-US" sz="2800" b="1" dirty="0">
                  <a:solidFill>
                    <a:srgbClr val="FFFFFF"/>
                  </a:solidFill>
                  <a:latin typeface="Open Sauce SemiBold Bold"/>
                </a:rPr>
                <a:t>[Not everyone speaks Welsh…that makes it a little bit difficult to get everyone to speak Welsh in the clubs]</a:t>
              </a:r>
            </a:p>
            <a:p>
              <a:pPr algn="ctr">
                <a:lnSpc>
                  <a:spcPts val="3240"/>
                </a:lnSpc>
              </a:pPr>
              <a:endParaRPr lang="en-US" sz="2800" b="1" dirty="0">
                <a:solidFill>
                  <a:srgbClr val="FFFFFF"/>
                </a:solidFill>
                <a:latin typeface="Open Sauce SemiBold Bold"/>
              </a:endParaRPr>
            </a:p>
            <a:p>
              <a:pPr algn="ctr">
                <a:lnSpc>
                  <a:spcPts val="3240"/>
                </a:lnSpc>
              </a:pPr>
              <a:r>
                <a:rPr lang="en-US" sz="2800" b="1" dirty="0">
                  <a:solidFill>
                    <a:srgbClr val="FFFFFF"/>
                  </a:solidFill>
                  <a:latin typeface="Open Sauce SemiBold Bold"/>
                </a:rPr>
                <a:t>[Year 13 pupil, recorded interview 10/11/16]</a:t>
              </a:r>
            </a:p>
          </p:txBody>
        </p:sp>
      </p:grpSp>
      <p:sp>
        <p:nvSpPr>
          <p:cNvPr id="8" name="TextBox 8"/>
          <p:cNvSpPr txBox="1"/>
          <p:nvPr/>
        </p:nvSpPr>
        <p:spPr>
          <a:xfrm>
            <a:off x="514853" y="601672"/>
            <a:ext cx="8115300" cy="384016"/>
          </a:xfrm>
          <a:prstGeom prst="rect">
            <a:avLst/>
          </a:prstGeom>
        </p:spPr>
        <p:txBody>
          <a:bodyPr wrap="square" lIns="0" tIns="0" rIns="0" bIns="0" rtlCol="0" anchor="t">
            <a:spAutoFit/>
          </a:bodyPr>
          <a:lstStyle/>
          <a:p>
            <a:pPr>
              <a:lnSpc>
                <a:spcPts val="2879"/>
              </a:lnSpc>
            </a:pPr>
            <a:r>
              <a:rPr lang="en-US" sz="3600" dirty="0">
                <a:solidFill>
                  <a:srgbClr val="FFFFFF"/>
                </a:solidFill>
                <a:latin typeface="Open Sauce SemiBold Bold"/>
              </a:rPr>
              <a:t>Community Sport Findings</a:t>
            </a:r>
          </a:p>
        </p:txBody>
      </p:sp>
      <p:pic>
        <p:nvPicPr>
          <p:cNvPr id="4" name="Picture 3">
            <a:extLst>
              <a:ext uri="{FF2B5EF4-FFF2-40B4-BE49-F238E27FC236}">
                <a16:creationId xmlns:a16="http://schemas.microsoft.com/office/drawing/2014/main" id="{429F4596-44C4-8D52-925A-79EE9DD2607E}"/>
              </a:ext>
            </a:extLst>
          </p:cNvPr>
          <p:cNvPicPr>
            <a:picLocks noChangeAspect="1"/>
          </p:cNvPicPr>
          <p:nvPr/>
        </p:nvPicPr>
        <p:blipFill>
          <a:blip r:embed="rId3"/>
          <a:stretch>
            <a:fillRect/>
          </a:stretch>
        </p:blipFill>
        <p:spPr>
          <a:xfrm>
            <a:off x="11357439" y="0"/>
            <a:ext cx="6837686" cy="10339387"/>
          </a:xfrm>
          <a:prstGeom prst="rect">
            <a:avLst/>
          </a:prstGeom>
        </p:spPr>
      </p:pic>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4775"/>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9486A"/>
            </a:solidFill>
          </p:spPr>
          <p:txBody>
            <a:bodyPr/>
            <a:lstStyle/>
            <a:p>
              <a:endParaRPr lang="en-GB"/>
            </a:p>
          </p:txBody>
        </p:sp>
      </p:grpSp>
      <p:sp>
        <p:nvSpPr>
          <p:cNvPr id="4" name="Freeform 4"/>
          <p:cNvSpPr/>
          <p:nvPr/>
        </p:nvSpPr>
        <p:spPr>
          <a:xfrm>
            <a:off x="11445575" y="0"/>
            <a:ext cx="6842425" cy="10287000"/>
          </a:xfrm>
          <a:custGeom>
            <a:avLst/>
            <a:gdLst/>
            <a:ahLst/>
            <a:cxnLst/>
            <a:rect l="l" t="t" r="r" b="b"/>
            <a:pathLst>
              <a:path w="6842425" h="10287000">
                <a:moveTo>
                  <a:pt x="0" y="0"/>
                </a:moveTo>
                <a:lnTo>
                  <a:pt x="6842425" y="0"/>
                </a:lnTo>
                <a:lnTo>
                  <a:pt x="6842425" y="10287000"/>
                </a:lnTo>
                <a:lnTo>
                  <a:pt x="0" y="10287000"/>
                </a:lnTo>
                <a:lnTo>
                  <a:pt x="0" y="0"/>
                </a:lnTo>
                <a:close/>
              </a:path>
            </a:pathLst>
          </a:custGeom>
          <a:blipFill>
            <a:blip r:embed="rId2"/>
            <a:stretch>
              <a:fillRect l="-86227" r="-14227"/>
            </a:stretch>
          </a:blipFill>
        </p:spPr>
        <p:txBody>
          <a:bodyPr/>
          <a:lstStyle/>
          <a:p>
            <a:endParaRPr lang="en-GB"/>
          </a:p>
        </p:txBody>
      </p:sp>
      <p:grpSp>
        <p:nvGrpSpPr>
          <p:cNvPr id="5" name="Group 5"/>
          <p:cNvGrpSpPr/>
          <p:nvPr/>
        </p:nvGrpSpPr>
        <p:grpSpPr>
          <a:xfrm>
            <a:off x="252133" y="2042531"/>
            <a:ext cx="10941310" cy="9695041"/>
            <a:chOff x="0" y="0"/>
            <a:chExt cx="14588414" cy="12926721"/>
          </a:xfrm>
        </p:grpSpPr>
        <p:sp>
          <p:nvSpPr>
            <p:cNvPr id="6" name="TextBox 6"/>
            <p:cNvSpPr txBox="1"/>
            <p:nvPr/>
          </p:nvSpPr>
          <p:spPr>
            <a:xfrm>
              <a:off x="0" y="11358482"/>
              <a:ext cx="14588414" cy="1568239"/>
            </a:xfrm>
            <a:prstGeom prst="rect">
              <a:avLst/>
            </a:prstGeom>
          </p:spPr>
          <p:txBody>
            <a:bodyPr lIns="0" tIns="0" rIns="0" bIns="0" rtlCol="0" anchor="t">
              <a:spAutoFit/>
            </a:bodyPr>
            <a:lstStyle/>
            <a:p>
              <a:pPr>
                <a:lnSpc>
                  <a:spcPts val="3639"/>
                </a:lnSpc>
              </a:pPr>
              <a:endParaRPr/>
            </a:p>
            <a:p>
              <a:pPr algn="just">
                <a:lnSpc>
                  <a:spcPts val="2940"/>
                </a:lnSpc>
              </a:pPr>
              <a:endParaRPr/>
            </a:p>
            <a:p>
              <a:pPr>
                <a:lnSpc>
                  <a:spcPts val="2940"/>
                </a:lnSpc>
              </a:pPr>
              <a:r>
                <a:rPr lang="en-US" sz="2100">
                  <a:solidFill>
                    <a:srgbClr val="FFFFFF"/>
                  </a:solidFill>
                  <a:latin typeface="Open Sauce Light"/>
                </a:rPr>
                <a:t>.</a:t>
              </a:r>
            </a:p>
          </p:txBody>
        </p:sp>
        <p:sp>
          <p:nvSpPr>
            <p:cNvPr id="7" name="TextBox 7"/>
            <p:cNvSpPr txBox="1"/>
            <p:nvPr/>
          </p:nvSpPr>
          <p:spPr>
            <a:xfrm>
              <a:off x="1035421" y="0"/>
              <a:ext cx="13552991" cy="9335889"/>
            </a:xfrm>
            <a:prstGeom prst="rect">
              <a:avLst/>
            </a:prstGeom>
          </p:spPr>
          <p:txBody>
            <a:bodyPr wrap="square" lIns="0" tIns="0" rIns="0" bIns="0" rtlCol="0" anchor="t">
              <a:spAutoFit/>
            </a:bodyPr>
            <a:lstStyle/>
            <a:p>
              <a:pPr algn="ctr">
                <a:lnSpc>
                  <a:spcPts val="4200"/>
                </a:lnSpc>
              </a:pPr>
              <a:r>
                <a:rPr lang="en-US" sz="3200" dirty="0">
                  <a:solidFill>
                    <a:srgbClr val="FFFFFF"/>
                  </a:solidFill>
                </a:rPr>
                <a:t>"Challenges that Sport Wales faces in terms of integrating and a mind set about the language ... a lot of governing bodies ... or clubs use the </a:t>
              </a:r>
              <a:r>
                <a:rPr lang="en-US" sz="3200" b="1" dirty="0">
                  <a:solidFill>
                    <a:srgbClr val="FFFFFF"/>
                  </a:solidFill>
                </a:rPr>
                <a:t>excuse of money</a:t>
              </a:r>
              <a:r>
                <a:rPr lang="en-US" sz="3200" dirty="0">
                  <a:solidFill>
                    <a:srgbClr val="FFFFFF"/>
                  </a:solidFill>
                </a:rPr>
                <a:t>, we can’t do things bilingually, </a:t>
              </a:r>
              <a:r>
                <a:rPr lang="en-US" sz="3200" b="1" dirty="0">
                  <a:solidFill>
                    <a:srgbClr val="FFFFFF"/>
                  </a:solidFill>
                </a:rPr>
                <a:t>we don’t have the resource, </a:t>
              </a:r>
              <a:r>
                <a:rPr lang="en-US" sz="3200" dirty="0">
                  <a:solidFill>
                    <a:srgbClr val="FFFFFF"/>
                  </a:solidFill>
                </a:rPr>
                <a:t>or </a:t>
              </a:r>
              <a:r>
                <a:rPr lang="en-US" sz="3200" b="1" dirty="0">
                  <a:solidFill>
                    <a:srgbClr val="FFFFFF"/>
                  </a:solidFill>
                </a:rPr>
                <a:t>we don’t have the staff to deliver</a:t>
              </a:r>
              <a:r>
                <a:rPr lang="en-US" sz="3200" dirty="0">
                  <a:solidFill>
                    <a:srgbClr val="FFFFFF"/>
                  </a:solidFill>
                </a:rPr>
                <a:t>. </a:t>
              </a:r>
            </a:p>
            <a:p>
              <a:pPr algn="ctr">
                <a:lnSpc>
                  <a:spcPts val="4200"/>
                </a:lnSpc>
              </a:pPr>
              <a:endParaRPr lang="en-US" sz="3200" dirty="0">
                <a:solidFill>
                  <a:srgbClr val="FFFFFF"/>
                </a:solidFill>
              </a:endParaRPr>
            </a:p>
            <a:p>
              <a:pPr algn="ctr">
                <a:lnSpc>
                  <a:spcPts val="4200"/>
                </a:lnSpc>
              </a:pPr>
              <a:r>
                <a:rPr lang="en-US" sz="3200" dirty="0">
                  <a:solidFill>
                    <a:srgbClr val="FFFFFF"/>
                  </a:solidFill>
                </a:rPr>
                <a:t>Some of that is true to be fair to them, but I think that is an easy option for them as well. You know, we need them to encourage them to </a:t>
              </a:r>
              <a:r>
                <a:rPr lang="en-US" sz="3200" b="1" dirty="0">
                  <a:solidFill>
                    <a:srgbClr val="FFFFFF"/>
                  </a:solidFill>
                </a:rPr>
                <a:t>upskill and offer them projects to create bilingual </a:t>
              </a:r>
              <a:r>
                <a:rPr lang="en-US" sz="3200" b="1" dirty="0" err="1">
                  <a:solidFill>
                    <a:srgbClr val="FFFFFF"/>
                  </a:solidFill>
                </a:rPr>
                <a:t>programmes</a:t>
              </a:r>
              <a:r>
                <a:rPr lang="en-US" sz="3200" dirty="0">
                  <a:solidFill>
                    <a:srgbClr val="FFFFFF"/>
                  </a:solidFill>
                </a:rPr>
                <a:t>".</a:t>
              </a:r>
            </a:p>
            <a:p>
              <a:pPr algn="ctr">
                <a:lnSpc>
                  <a:spcPts val="4200"/>
                </a:lnSpc>
              </a:pPr>
              <a:endParaRPr lang="en-US" sz="3200" dirty="0">
                <a:solidFill>
                  <a:srgbClr val="FFFFFF"/>
                </a:solidFill>
              </a:endParaRPr>
            </a:p>
            <a:p>
              <a:pPr algn="ctr">
                <a:lnSpc>
                  <a:spcPts val="4200"/>
                </a:lnSpc>
              </a:pPr>
              <a:r>
                <a:rPr lang="en-US" sz="3200" dirty="0">
                  <a:solidFill>
                    <a:srgbClr val="FFFFFF"/>
                  </a:solidFill>
                </a:rPr>
                <a:t>National Policy informer, recorded interview</a:t>
              </a:r>
            </a:p>
            <a:p>
              <a:pPr algn="ctr">
                <a:lnSpc>
                  <a:spcPts val="4200"/>
                </a:lnSpc>
              </a:pPr>
              <a:endParaRPr lang="en-US" sz="3500" dirty="0">
                <a:solidFill>
                  <a:srgbClr val="FFFFFF"/>
                </a:solidFill>
                <a:latin typeface="Open Sauce SemiBold"/>
              </a:endParaRPr>
            </a:p>
          </p:txBody>
        </p:sp>
      </p:grpSp>
      <p:sp>
        <p:nvSpPr>
          <p:cNvPr id="8" name="TextBox 8"/>
          <p:cNvSpPr txBox="1"/>
          <p:nvPr/>
        </p:nvSpPr>
        <p:spPr>
          <a:xfrm>
            <a:off x="1028700" y="1028700"/>
            <a:ext cx="6376181" cy="384016"/>
          </a:xfrm>
          <a:prstGeom prst="rect">
            <a:avLst/>
          </a:prstGeom>
        </p:spPr>
        <p:txBody>
          <a:bodyPr lIns="0" tIns="0" rIns="0" bIns="0" rtlCol="0" anchor="t">
            <a:spAutoFit/>
          </a:bodyPr>
          <a:lstStyle/>
          <a:p>
            <a:pPr>
              <a:lnSpc>
                <a:spcPts val="2879"/>
              </a:lnSpc>
            </a:pPr>
            <a:r>
              <a:rPr lang="en-US" sz="3600" dirty="0">
                <a:solidFill>
                  <a:srgbClr val="FFFFFF"/>
                </a:solidFill>
                <a:latin typeface="Open Sauce SemiBold Bold"/>
              </a:rPr>
              <a:t>Policy Informer Findings -1</a:t>
            </a: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66675"/>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9486A"/>
            </a:solidFill>
          </p:spPr>
          <p:txBody>
            <a:bodyPr/>
            <a:lstStyle/>
            <a:p>
              <a:endParaRPr lang="en-GB"/>
            </a:p>
          </p:txBody>
        </p:sp>
      </p:grpSp>
      <p:sp>
        <p:nvSpPr>
          <p:cNvPr id="4" name="Freeform 4"/>
          <p:cNvSpPr/>
          <p:nvPr/>
        </p:nvSpPr>
        <p:spPr>
          <a:xfrm>
            <a:off x="11445575" y="0"/>
            <a:ext cx="6842425" cy="10287000"/>
          </a:xfrm>
          <a:custGeom>
            <a:avLst/>
            <a:gdLst/>
            <a:ahLst/>
            <a:cxnLst/>
            <a:rect l="l" t="t" r="r" b="b"/>
            <a:pathLst>
              <a:path w="6842425" h="10287000">
                <a:moveTo>
                  <a:pt x="0" y="0"/>
                </a:moveTo>
                <a:lnTo>
                  <a:pt x="6842425" y="0"/>
                </a:lnTo>
                <a:lnTo>
                  <a:pt x="6842425" y="10287000"/>
                </a:lnTo>
                <a:lnTo>
                  <a:pt x="0" y="10287000"/>
                </a:lnTo>
                <a:lnTo>
                  <a:pt x="0" y="0"/>
                </a:lnTo>
                <a:close/>
              </a:path>
            </a:pathLst>
          </a:custGeom>
          <a:blipFill>
            <a:blip r:embed="rId3"/>
            <a:stretch>
              <a:fillRect l="-86227" r="-14227"/>
            </a:stretch>
          </a:blipFill>
        </p:spPr>
        <p:txBody>
          <a:bodyPr/>
          <a:lstStyle/>
          <a:p>
            <a:endParaRPr lang="en-GB"/>
          </a:p>
        </p:txBody>
      </p:sp>
      <p:grpSp>
        <p:nvGrpSpPr>
          <p:cNvPr id="5" name="Group 5"/>
          <p:cNvGrpSpPr/>
          <p:nvPr/>
        </p:nvGrpSpPr>
        <p:grpSpPr>
          <a:xfrm>
            <a:off x="252133" y="2597936"/>
            <a:ext cx="10941310" cy="9021110"/>
            <a:chOff x="0" y="187375"/>
            <a:chExt cx="14588414" cy="12028146"/>
          </a:xfrm>
        </p:grpSpPr>
        <p:sp>
          <p:nvSpPr>
            <p:cNvPr id="6" name="TextBox 6"/>
            <p:cNvSpPr txBox="1"/>
            <p:nvPr/>
          </p:nvSpPr>
          <p:spPr>
            <a:xfrm>
              <a:off x="0" y="10647282"/>
              <a:ext cx="14588414" cy="1568239"/>
            </a:xfrm>
            <a:prstGeom prst="rect">
              <a:avLst/>
            </a:prstGeom>
          </p:spPr>
          <p:txBody>
            <a:bodyPr lIns="0" tIns="0" rIns="0" bIns="0" rtlCol="0" anchor="t">
              <a:spAutoFit/>
            </a:bodyPr>
            <a:lstStyle/>
            <a:p>
              <a:pPr>
                <a:lnSpc>
                  <a:spcPts val="3639"/>
                </a:lnSpc>
              </a:pPr>
              <a:endParaRPr/>
            </a:p>
            <a:p>
              <a:pPr algn="just">
                <a:lnSpc>
                  <a:spcPts val="2940"/>
                </a:lnSpc>
              </a:pPr>
              <a:endParaRPr/>
            </a:p>
            <a:p>
              <a:pPr>
                <a:lnSpc>
                  <a:spcPts val="2940"/>
                </a:lnSpc>
              </a:pPr>
              <a:r>
                <a:rPr lang="en-US" sz="2100">
                  <a:solidFill>
                    <a:srgbClr val="FFFFFF"/>
                  </a:solidFill>
                  <a:latin typeface="Open Sauce Light"/>
                </a:rPr>
                <a:t>.</a:t>
              </a:r>
            </a:p>
          </p:txBody>
        </p:sp>
        <p:sp>
          <p:nvSpPr>
            <p:cNvPr id="7" name="TextBox 7"/>
            <p:cNvSpPr txBox="1"/>
            <p:nvPr/>
          </p:nvSpPr>
          <p:spPr>
            <a:xfrm>
              <a:off x="289111" y="187375"/>
              <a:ext cx="14010191" cy="8617744"/>
            </a:xfrm>
            <a:prstGeom prst="rect">
              <a:avLst/>
            </a:prstGeom>
          </p:spPr>
          <p:txBody>
            <a:bodyPr wrap="square" lIns="0" tIns="0" rIns="0" bIns="0" rtlCol="0" anchor="t">
              <a:spAutoFit/>
            </a:bodyPr>
            <a:lstStyle/>
            <a:p>
              <a:pPr algn="ctr">
                <a:lnSpc>
                  <a:spcPts val="4200"/>
                </a:lnSpc>
              </a:pPr>
              <a:r>
                <a:rPr lang="en-US" sz="3200" dirty="0">
                  <a:solidFill>
                    <a:srgbClr val="FFFFFF"/>
                  </a:solidFill>
                </a:rPr>
                <a:t>"The </a:t>
              </a:r>
              <a:r>
                <a:rPr lang="en-US" sz="3200" dirty="0" err="1">
                  <a:solidFill>
                    <a:srgbClr val="FFFFFF"/>
                  </a:solidFill>
                </a:rPr>
                <a:t>Urdd</a:t>
              </a:r>
              <a:r>
                <a:rPr lang="en-US" sz="3200" dirty="0">
                  <a:solidFill>
                    <a:srgbClr val="FFFFFF"/>
                  </a:solidFill>
                </a:rPr>
                <a:t> is a very far-reaching </a:t>
              </a:r>
              <a:r>
                <a:rPr lang="en-US" sz="3200" dirty="0" err="1">
                  <a:solidFill>
                    <a:srgbClr val="FFFFFF"/>
                  </a:solidFill>
                </a:rPr>
                <a:t>organisation</a:t>
              </a:r>
              <a:r>
                <a:rPr lang="en-US" sz="3200" dirty="0">
                  <a:solidFill>
                    <a:srgbClr val="FFFFFF"/>
                  </a:solidFill>
                </a:rPr>
                <a:t> in terms of where it touches... it is </a:t>
              </a:r>
              <a:r>
                <a:rPr lang="en-US" sz="3200" b="1" dirty="0">
                  <a:solidFill>
                    <a:srgbClr val="FFFFFF"/>
                  </a:solidFill>
                </a:rPr>
                <a:t>really important that we partnered with an </a:t>
              </a:r>
              <a:r>
                <a:rPr lang="en-US" sz="3200" b="1" dirty="0" err="1">
                  <a:solidFill>
                    <a:srgbClr val="FFFFFF"/>
                  </a:solidFill>
                </a:rPr>
                <a:t>organisation</a:t>
              </a:r>
              <a:r>
                <a:rPr lang="en-US" sz="3200" b="1" dirty="0">
                  <a:solidFill>
                    <a:srgbClr val="FFFFFF"/>
                  </a:solidFill>
                </a:rPr>
                <a:t> which knew what it was doing </a:t>
              </a:r>
              <a:r>
                <a:rPr lang="en-US" sz="3200" dirty="0">
                  <a:solidFill>
                    <a:srgbClr val="FFFFFF"/>
                  </a:solidFill>
                </a:rPr>
                <a:t>in terms of promoting the Welsh language. </a:t>
              </a:r>
            </a:p>
            <a:p>
              <a:pPr algn="ctr">
                <a:lnSpc>
                  <a:spcPts val="4200"/>
                </a:lnSpc>
              </a:pPr>
              <a:endParaRPr lang="en-US" sz="3200" dirty="0">
                <a:solidFill>
                  <a:srgbClr val="FFFFFF"/>
                </a:solidFill>
              </a:endParaRPr>
            </a:p>
            <a:p>
              <a:pPr algn="ctr">
                <a:lnSpc>
                  <a:spcPts val="4200"/>
                </a:lnSpc>
              </a:pPr>
              <a:r>
                <a:rPr lang="en-US" sz="3200" dirty="0">
                  <a:solidFill>
                    <a:srgbClr val="FFFFFF"/>
                  </a:solidFill>
                </a:rPr>
                <a:t>Because </a:t>
              </a:r>
              <a:r>
                <a:rPr lang="en-US" sz="3200" b="1" dirty="0">
                  <a:solidFill>
                    <a:srgbClr val="FFFFFF"/>
                  </a:solidFill>
                </a:rPr>
                <a:t>we can’t just assume that although we were the experts in sport</a:t>
              </a:r>
              <a:r>
                <a:rPr lang="en-US" sz="3200" dirty="0">
                  <a:solidFill>
                    <a:srgbClr val="FFFFFF"/>
                  </a:solidFill>
                </a:rPr>
                <a:t>... </a:t>
              </a:r>
              <a:r>
                <a:rPr lang="en-US" sz="3200" b="1" dirty="0">
                  <a:solidFill>
                    <a:srgbClr val="FFFFFF"/>
                  </a:solidFill>
                </a:rPr>
                <a:t>that we know how best to integrate sport and the Welsh language</a:t>
              </a:r>
              <a:r>
                <a:rPr lang="en-US" sz="3200" dirty="0">
                  <a:solidFill>
                    <a:srgbClr val="FFFFFF"/>
                  </a:solidFill>
                </a:rPr>
                <a:t>. So I think that it was really crucial that we had a </a:t>
              </a:r>
              <a:r>
                <a:rPr lang="en-US" sz="3200" b="1" dirty="0">
                  <a:solidFill>
                    <a:srgbClr val="FFFFFF"/>
                  </a:solidFill>
                </a:rPr>
                <a:t>proper defined partnership with the </a:t>
              </a:r>
              <a:r>
                <a:rPr lang="en-US" sz="3200" b="1" dirty="0" err="1">
                  <a:solidFill>
                    <a:srgbClr val="FFFFFF"/>
                  </a:solidFill>
                </a:rPr>
                <a:t>Urdd</a:t>
              </a:r>
              <a:r>
                <a:rPr lang="en-US" sz="3200" dirty="0">
                  <a:solidFill>
                    <a:srgbClr val="FFFFFF"/>
                  </a:solidFill>
                </a:rPr>
                <a:t>"</a:t>
              </a:r>
            </a:p>
            <a:p>
              <a:pPr algn="ctr">
                <a:lnSpc>
                  <a:spcPts val="4200"/>
                </a:lnSpc>
              </a:pPr>
              <a:endParaRPr lang="en-US" sz="3200" dirty="0">
                <a:solidFill>
                  <a:srgbClr val="FFFFFF"/>
                </a:solidFill>
              </a:endParaRPr>
            </a:p>
            <a:p>
              <a:pPr algn="ctr">
                <a:lnSpc>
                  <a:spcPts val="4200"/>
                </a:lnSpc>
              </a:pPr>
              <a:r>
                <a:rPr lang="en-US" sz="3200" dirty="0">
                  <a:solidFill>
                    <a:srgbClr val="FFFFFF"/>
                  </a:solidFill>
                </a:rPr>
                <a:t>National Policy informer, recorded interview</a:t>
              </a:r>
            </a:p>
            <a:p>
              <a:pPr algn="ctr">
                <a:lnSpc>
                  <a:spcPts val="4200"/>
                </a:lnSpc>
              </a:pPr>
              <a:endParaRPr lang="en-US" sz="3500" dirty="0">
                <a:solidFill>
                  <a:srgbClr val="FFFFFF"/>
                </a:solidFill>
                <a:latin typeface="Open Sauce SemiBold"/>
              </a:endParaRPr>
            </a:p>
          </p:txBody>
        </p:sp>
      </p:grpSp>
      <p:sp>
        <p:nvSpPr>
          <p:cNvPr id="8" name="TextBox 8"/>
          <p:cNvSpPr txBox="1"/>
          <p:nvPr/>
        </p:nvSpPr>
        <p:spPr>
          <a:xfrm>
            <a:off x="685799" y="950064"/>
            <a:ext cx="6376181" cy="384016"/>
          </a:xfrm>
          <a:prstGeom prst="rect">
            <a:avLst/>
          </a:prstGeom>
        </p:spPr>
        <p:txBody>
          <a:bodyPr lIns="0" tIns="0" rIns="0" bIns="0" rtlCol="0" anchor="t">
            <a:spAutoFit/>
          </a:bodyPr>
          <a:lstStyle/>
          <a:p>
            <a:pPr>
              <a:lnSpc>
                <a:spcPts val="2879"/>
              </a:lnSpc>
            </a:pPr>
            <a:r>
              <a:rPr lang="en-US" sz="3600" dirty="0">
                <a:solidFill>
                  <a:srgbClr val="FFFFFF"/>
                </a:solidFill>
                <a:latin typeface="Open Sauce SemiBold Bold"/>
              </a:rPr>
              <a:t>Policy Informer Findings -2</a:t>
            </a: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52388"/>
            <a:ext cx="122837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9486A"/>
            </a:solidFill>
          </p:spPr>
          <p:txBody>
            <a:bodyPr/>
            <a:lstStyle/>
            <a:p>
              <a:endParaRPr lang="en-GB"/>
            </a:p>
          </p:txBody>
        </p:sp>
      </p:grpSp>
      <p:sp>
        <p:nvSpPr>
          <p:cNvPr id="4" name="Freeform 4"/>
          <p:cNvSpPr/>
          <p:nvPr/>
        </p:nvSpPr>
        <p:spPr>
          <a:xfrm>
            <a:off x="11445575" y="0"/>
            <a:ext cx="6842425" cy="10287000"/>
          </a:xfrm>
          <a:custGeom>
            <a:avLst/>
            <a:gdLst/>
            <a:ahLst/>
            <a:cxnLst/>
            <a:rect l="l" t="t" r="r" b="b"/>
            <a:pathLst>
              <a:path w="6842425" h="10287000">
                <a:moveTo>
                  <a:pt x="0" y="0"/>
                </a:moveTo>
                <a:lnTo>
                  <a:pt x="6842425" y="0"/>
                </a:lnTo>
                <a:lnTo>
                  <a:pt x="6842425" y="10287000"/>
                </a:lnTo>
                <a:lnTo>
                  <a:pt x="0" y="10287000"/>
                </a:lnTo>
                <a:lnTo>
                  <a:pt x="0" y="0"/>
                </a:lnTo>
                <a:close/>
              </a:path>
            </a:pathLst>
          </a:custGeom>
          <a:blipFill>
            <a:blip r:embed="rId3"/>
            <a:stretch>
              <a:fillRect l="-86227" r="-14227"/>
            </a:stretch>
          </a:blipFill>
        </p:spPr>
        <p:txBody>
          <a:bodyPr/>
          <a:lstStyle/>
          <a:p>
            <a:endParaRPr lang="en-GB"/>
          </a:p>
        </p:txBody>
      </p:sp>
      <p:grpSp>
        <p:nvGrpSpPr>
          <p:cNvPr id="5" name="Group 5"/>
          <p:cNvGrpSpPr/>
          <p:nvPr/>
        </p:nvGrpSpPr>
        <p:grpSpPr>
          <a:xfrm>
            <a:off x="-59521" y="1743305"/>
            <a:ext cx="11252964" cy="9875741"/>
            <a:chOff x="-415538" y="-952133"/>
            <a:chExt cx="15003952" cy="13167654"/>
          </a:xfrm>
        </p:grpSpPr>
        <p:sp>
          <p:nvSpPr>
            <p:cNvPr id="6" name="TextBox 6"/>
            <p:cNvSpPr txBox="1"/>
            <p:nvPr/>
          </p:nvSpPr>
          <p:spPr>
            <a:xfrm>
              <a:off x="0" y="10647282"/>
              <a:ext cx="14588414" cy="1568239"/>
            </a:xfrm>
            <a:prstGeom prst="rect">
              <a:avLst/>
            </a:prstGeom>
          </p:spPr>
          <p:txBody>
            <a:bodyPr lIns="0" tIns="0" rIns="0" bIns="0" rtlCol="0" anchor="t">
              <a:spAutoFit/>
            </a:bodyPr>
            <a:lstStyle/>
            <a:p>
              <a:pPr>
                <a:lnSpc>
                  <a:spcPts val="3639"/>
                </a:lnSpc>
              </a:pPr>
              <a:endParaRPr/>
            </a:p>
            <a:p>
              <a:pPr algn="just">
                <a:lnSpc>
                  <a:spcPts val="2940"/>
                </a:lnSpc>
              </a:pPr>
              <a:endParaRPr/>
            </a:p>
            <a:p>
              <a:pPr>
                <a:lnSpc>
                  <a:spcPts val="2940"/>
                </a:lnSpc>
              </a:pPr>
              <a:r>
                <a:rPr lang="en-US" sz="2100">
                  <a:solidFill>
                    <a:srgbClr val="FFFFFF"/>
                  </a:solidFill>
                  <a:latin typeface="Open Sauce Light"/>
                </a:rPr>
                <a:t>.</a:t>
              </a:r>
            </a:p>
          </p:txBody>
        </p:sp>
        <p:sp>
          <p:nvSpPr>
            <p:cNvPr id="7" name="TextBox 7"/>
            <p:cNvSpPr txBox="1"/>
            <p:nvPr/>
          </p:nvSpPr>
          <p:spPr>
            <a:xfrm>
              <a:off x="-415538" y="-952133"/>
              <a:ext cx="14911491" cy="11490325"/>
            </a:xfrm>
            <a:prstGeom prst="rect">
              <a:avLst/>
            </a:prstGeom>
          </p:spPr>
          <p:txBody>
            <a:bodyPr wrap="square" lIns="0" tIns="0" rIns="0" bIns="0" rtlCol="0" anchor="t">
              <a:spAutoFit/>
            </a:bodyPr>
            <a:lstStyle/>
            <a:p>
              <a:pPr marL="457200" algn="ctr">
                <a:lnSpc>
                  <a:spcPct val="200000"/>
                </a:lnSpc>
              </a:pPr>
              <a:r>
                <a:rPr lang="en-GB" sz="3000" dirty="0">
                  <a:solidFill>
                    <a:schemeClr val="bg1"/>
                  </a:solidFill>
                  <a:ea typeface="Times New Roman" panose="02020603050405020304" pitchFamily="18" charset="0"/>
                </a:rPr>
                <a:t>“</a:t>
              </a:r>
              <a:r>
                <a:rPr lang="en-GB" sz="3000" dirty="0">
                  <a:solidFill>
                    <a:schemeClr val="bg1"/>
                  </a:solidFill>
                  <a:effectLst/>
                  <a:ea typeface="Times New Roman" panose="02020603050405020304" pitchFamily="18" charset="0"/>
                </a:rPr>
                <a:t>Mae </a:t>
              </a:r>
              <a:r>
                <a:rPr lang="en-GB" sz="3000" dirty="0" err="1">
                  <a:solidFill>
                    <a:schemeClr val="bg1"/>
                  </a:solidFill>
                  <a:effectLst/>
                  <a:ea typeface="Times New Roman" panose="02020603050405020304" pitchFamily="18" charset="0"/>
                </a:rPr>
                <a:t>Amdani</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yn</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esiampl</a:t>
              </a:r>
              <a:r>
                <a:rPr lang="en-GB" sz="3000" dirty="0">
                  <a:solidFill>
                    <a:schemeClr val="bg1"/>
                  </a:solidFill>
                  <a:effectLst/>
                  <a:ea typeface="Times New Roman" panose="02020603050405020304" pitchFamily="18" charset="0"/>
                </a:rPr>
                <a:t> wych </a:t>
              </a:r>
              <a:r>
                <a:rPr lang="en-GB" sz="3000" dirty="0" err="1">
                  <a:solidFill>
                    <a:schemeClr val="bg1"/>
                  </a:solidFill>
                  <a:effectLst/>
                  <a:ea typeface="Times New Roman" panose="02020603050405020304" pitchFamily="18" charset="0"/>
                </a:rPr>
                <a:t>lle</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dwi’n</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gweld</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pobl</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yn</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defnyddio’r</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ddwy</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iaith</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nol</a:t>
              </a:r>
              <a:r>
                <a:rPr lang="en-GB" sz="3000" dirty="0">
                  <a:solidFill>
                    <a:schemeClr val="bg1"/>
                  </a:solidFill>
                  <a:effectLst/>
                  <a:ea typeface="Times New Roman" panose="02020603050405020304" pitchFamily="18" charset="0"/>
                </a:rPr>
                <a:t> ac </a:t>
              </a:r>
              <a:r>
                <a:rPr lang="en-GB" sz="3000" dirty="0" err="1">
                  <a:solidFill>
                    <a:schemeClr val="bg1"/>
                  </a:solidFill>
                  <a:effectLst/>
                  <a:ea typeface="Times New Roman" panose="02020603050405020304" pitchFamily="18" charset="0"/>
                </a:rPr>
                <a:t>ymlaen</a:t>
              </a:r>
              <a:r>
                <a:rPr lang="en-GB" sz="3000" dirty="0">
                  <a:solidFill>
                    <a:schemeClr val="bg1"/>
                  </a:solidFill>
                  <a:effectLst/>
                  <a:ea typeface="Times New Roman" panose="02020603050405020304" pitchFamily="18" charset="0"/>
                </a:rPr>
                <a:t>…</a:t>
              </a:r>
              <a:r>
                <a:rPr lang="en-GB" sz="3000" dirty="0" err="1">
                  <a:solidFill>
                    <a:schemeClr val="bg1"/>
                  </a:solidFill>
                  <a:effectLst/>
                  <a:ea typeface="Times New Roman" panose="02020603050405020304" pitchFamily="18" charset="0"/>
                </a:rPr>
                <a:t>Hwnna</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yw’r</a:t>
              </a:r>
              <a:r>
                <a:rPr lang="en-GB" sz="3000"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normaleithio</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sydd</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angen</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digwydd</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yw</a:t>
              </a:r>
              <a:r>
                <a:rPr lang="en-GB" sz="3000" dirty="0">
                  <a:solidFill>
                    <a:schemeClr val="bg1"/>
                  </a:solidFill>
                  <a:effectLst/>
                  <a:ea typeface="Times New Roman" panose="02020603050405020304" pitchFamily="18" charset="0"/>
                </a:rPr>
                <a:t> bod </a:t>
              </a:r>
              <a:r>
                <a:rPr lang="en-GB" sz="3000" dirty="0" err="1">
                  <a:solidFill>
                    <a:schemeClr val="bg1"/>
                  </a:solidFill>
                  <a:effectLst/>
                  <a:ea typeface="Times New Roman" panose="02020603050405020304" pitchFamily="18" charset="0"/>
                </a:rPr>
                <a:t>ni</a:t>
              </a:r>
              <a:r>
                <a:rPr lang="en-GB" sz="3000" dirty="0">
                  <a:solidFill>
                    <a:schemeClr val="bg1"/>
                  </a:solidFill>
                  <a:effectLst/>
                  <a:ea typeface="Times New Roman" panose="02020603050405020304" pitchFamily="18" charset="0"/>
                </a:rPr>
                <a:t> </a:t>
              </a:r>
              <a:r>
                <a:rPr lang="en-GB" sz="3000" dirty="0" err="1">
                  <a:solidFill>
                    <a:schemeClr val="bg1"/>
                  </a:solidFill>
                  <a:effectLst/>
                  <a:ea typeface="Times New Roman" panose="02020603050405020304" pitchFamily="18" charset="0"/>
                </a:rPr>
                <a:t>yn</a:t>
              </a:r>
              <a:r>
                <a:rPr lang="en-GB" sz="3000"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gweld</a:t>
              </a:r>
              <a:r>
                <a:rPr lang="en-GB" sz="3000" b="1" dirty="0">
                  <a:solidFill>
                    <a:schemeClr val="bg1"/>
                  </a:solidFill>
                  <a:effectLst/>
                  <a:ea typeface="Times New Roman" panose="02020603050405020304" pitchFamily="18" charset="0"/>
                </a:rPr>
                <a:t> y </a:t>
              </a:r>
              <a:r>
                <a:rPr lang="en-GB" sz="3000" b="1" dirty="0" err="1">
                  <a:solidFill>
                    <a:schemeClr val="bg1"/>
                  </a:solidFill>
                  <a:effectLst/>
                  <a:ea typeface="Times New Roman" panose="02020603050405020304" pitchFamily="18" charset="0"/>
                </a:rPr>
                <a:t>ddwy</a:t>
              </a:r>
              <a:r>
                <a:rPr lang="en-GB" sz="3000" b="1"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iaith</a:t>
              </a:r>
              <a:r>
                <a:rPr lang="en-GB" sz="3000" b="1"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nid</a:t>
              </a:r>
              <a:r>
                <a:rPr lang="en-GB" sz="3000" b="1"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mewn</a:t>
              </a:r>
              <a:r>
                <a:rPr lang="en-GB" sz="3000" b="1" dirty="0">
                  <a:solidFill>
                    <a:schemeClr val="bg1"/>
                  </a:solidFill>
                  <a:effectLst/>
                  <a:ea typeface="Times New Roman" panose="02020603050405020304" pitchFamily="18" charset="0"/>
                </a:rPr>
                <a:t> </a:t>
              </a:r>
              <a:r>
                <a:rPr lang="en-GB" sz="3000" b="1" dirty="0" err="1">
                  <a:solidFill>
                    <a:schemeClr val="bg1"/>
                  </a:solidFill>
                  <a:effectLst/>
                  <a:ea typeface="Times New Roman" panose="02020603050405020304" pitchFamily="18" charset="0"/>
                </a:rPr>
                <a:t>cystadlaeth</a:t>
              </a:r>
              <a:r>
                <a:rPr lang="en-GB" sz="3000" dirty="0">
                  <a:solidFill>
                    <a:schemeClr val="bg1"/>
                  </a:solidFill>
                  <a:effectLst/>
                  <a:ea typeface="Times New Roman" panose="02020603050405020304" pitchFamily="18" charset="0"/>
                </a:rPr>
                <a:t>.”</a:t>
              </a:r>
            </a:p>
            <a:p>
              <a:pPr marL="457200" algn="ctr">
                <a:lnSpc>
                  <a:spcPct val="200000"/>
                </a:lnSpc>
              </a:pPr>
              <a:r>
                <a:rPr lang="en-GB" sz="3000" dirty="0">
                  <a:solidFill>
                    <a:schemeClr val="bg1"/>
                  </a:solidFill>
                  <a:effectLst/>
                  <a:ea typeface="Times New Roman" panose="02020603050405020304" pitchFamily="18" charset="0"/>
                </a:rPr>
                <a:t> </a:t>
              </a:r>
            </a:p>
            <a:p>
              <a:pPr marL="457200" algn="ctr">
                <a:lnSpc>
                  <a:spcPct val="200000"/>
                </a:lnSpc>
              </a:pPr>
              <a:r>
                <a:rPr lang="en-GB" sz="3000" dirty="0">
                  <a:solidFill>
                    <a:schemeClr val="bg1"/>
                  </a:solidFill>
                  <a:effectLst/>
                  <a:ea typeface="Times New Roman" panose="02020603050405020304" pitchFamily="18" charset="0"/>
                </a:rPr>
                <a:t>[</a:t>
              </a:r>
              <a:r>
                <a:rPr lang="en-GB" sz="3000" dirty="0" err="1">
                  <a:solidFill>
                    <a:schemeClr val="bg1"/>
                  </a:solidFill>
                  <a:effectLst/>
                  <a:ea typeface="Times New Roman" panose="02020603050405020304" pitchFamily="18" charset="0"/>
                </a:rPr>
                <a:t>Amdani</a:t>
              </a:r>
              <a:r>
                <a:rPr lang="en-GB" sz="3000" dirty="0">
                  <a:solidFill>
                    <a:schemeClr val="bg1"/>
                  </a:solidFill>
                  <a:effectLst/>
                  <a:ea typeface="Times New Roman" panose="02020603050405020304" pitchFamily="18" charset="0"/>
                </a:rPr>
                <a:t> is an excellent example of where I see people using both languages back and forth…That is the </a:t>
              </a:r>
              <a:r>
                <a:rPr lang="en-GB" sz="3000" b="1" dirty="0">
                  <a:solidFill>
                    <a:schemeClr val="bg1"/>
                  </a:solidFill>
                  <a:effectLst/>
                  <a:ea typeface="Times New Roman" panose="02020603050405020304" pitchFamily="18" charset="0"/>
                </a:rPr>
                <a:t>normalising </a:t>
              </a:r>
              <a:r>
                <a:rPr lang="en-GB" sz="3000" dirty="0">
                  <a:solidFill>
                    <a:schemeClr val="bg1"/>
                  </a:solidFill>
                  <a:effectLst/>
                  <a:ea typeface="Times New Roman" panose="02020603050405020304" pitchFamily="18" charset="0"/>
                </a:rPr>
                <a:t>that needs to happen, is that </a:t>
              </a:r>
              <a:r>
                <a:rPr lang="en-GB" sz="3000" b="1" dirty="0">
                  <a:solidFill>
                    <a:schemeClr val="bg1"/>
                  </a:solidFill>
                  <a:effectLst/>
                  <a:ea typeface="Times New Roman" panose="02020603050405020304" pitchFamily="18" charset="0"/>
                </a:rPr>
                <a:t>we see both languages, not in competition</a:t>
              </a:r>
              <a:r>
                <a:rPr lang="en-GB" sz="3000" dirty="0">
                  <a:solidFill>
                    <a:schemeClr val="bg1"/>
                  </a:solidFill>
                  <a:effectLst/>
                  <a:ea typeface="Times New Roman" panose="02020603050405020304" pitchFamily="18" charset="0"/>
                </a:rPr>
                <a:t>.]</a:t>
              </a:r>
            </a:p>
            <a:p>
              <a:pPr algn="ctr">
                <a:lnSpc>
                  <a:spcPts val="4200"/>
                </a:lnSpc>
              </a:pPr>
              <a:endParaRPr lang="en-US" sz="2800" dirty="0">
                <a:solidFill>
                  <a:schemeClr val="bg1"/>
                </a:solidFill>
              </a:endParaRPr>
            </a:p>
            <a:p>
              <a:pPr algn="ctr">
                <a:lnSpc>
                  <a:spcPts val="4200"/>
                </a:lnSpc>
              </a:pPr>
              <a:endParaRPr lang="en-US" sz="2800" dirty="0">
                <a:solidFill>
                  <a:schemeClr val="bg1"/>
                </a:solidFill>
              </a:endParaRPr>
            </a:p>
            <a:p>
              <a:pPr algn="ctr">
                <a:lnSpc>
                  <a:spcPts val="4200"/>
                </a:lnSpc>
              </a:pPr>
              <a:r>
                <a:rPr lang="en-US" sz="2800" dirty="0">
                  <a:solidFill>
                    <a:srgbClr val="FFFFFF"/>
                  </a:solidFill>
                </a:rPr>
                <a:t>National Policy informer, recorded interview</a:t>
              </a:r>
            </a:p>
            <a:p>
              <a:pPr algn="ctr">
                <a:lnSpc>
                  <a:spcPts val="4200"/>
                </a:lnSpc>
              </a:pPr>
              <a:endParaRPr lang="en-US" sz="3500" dirty="0">
                <a:solidFill>
                  <a:srgbClr val="FFFFFF"/>
                </a:solidFill>
                <a:latin typeface="Open Sauce SemiBold"/>
              </a:endParaRPr>
            </a:p>
          </p:txBody>
        </p:sp>
      </p:grpSp>
      <p:sp>
        <p:nvSpPr>
          <p:cNvPr id="8" name="TextBox 8"/>
          <p:cNvSpPr txBox="1"/>
          <p:nvPr/>
        </p:nvSpPr>
        <p:spPr>
          <a:xfrm>
            <a:off x="685799" y="950064"/>
            <a:ext cx="7543801" cy="384016"/>
          </a:xfrm>
          <a:prstGeom prst="rect">
            <a:avLst/>
          </a:prstGeom>
        </p:spPr>
        <p:txBody>
          <a:bodyPr wrap="square" lIns="0" tIns="0" rIns="0" bIns="0" rtlCol="0" anchor="t">
            <a:spAutoFit/>
          </a:bodyPr>
          <a:lstStyle/>
          <a:p>
            <a:pPr>
              <a:lnSpc>
                <a:spcPts val="2879"/>
              </a:lnSpc>
            </a:pPr>
            <a:r>
              <a:rPr lang="en-US" sz="3600" dirty="0">
                <a:solidFill>
                  <a:srgbClr val="FFFFFF"/>
                </a:solidFill>
                <a:latin typeface="Open Sauce SemiBold Bold"/>
              </a:rPr>
              <a:t>Policy Informer Findings -3 </a:t>
            </a:r>
            <a:r>
              <a:rPr lang="en-US" sz="3600" dirty="0" err="1">
                <a:solidFill>
                  <a:srgbClr val="FFFFFF"/>
                </a:solidFill>
                <a:latin typeface="Open Sauce SemiBold Bold"/>
              </a:rPr>
              <a:t>Amdani</a:t>
            </a:r>
            <a:endParaRPr lang="en-US" sz="3600" dirty="0">
              <a:solidFill>
                <a:srgbClr val="FFFFFF"/>
              </a:solidFill>
              <a:latin typeface="Open Sauce SemiBold Bold"/>
            </a:endParaRPr>
          </a:p>
        </p:txBody>
      </p:sp>
    </p:spTree>
    <p:extLst>
      <p:ext uri="{BB962C8B-B14F-4D97-AF65-F5344CB8AC3E}">
        <p14:creationId xmlns:p14="http://schemas.microsoft.com/office/powerpoint/2010/main" val="2931076853"/>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52388"/>
            <a:ext cx="122837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9486A"/>
            </a:solidFill>
          </p:spPr>
          <p:txBody>
            <a:bodyPr/>
            <a:lstStyle/>
            <a:p>
              <a:endParaRPr lang="en-GB"/>
            </a:p>
          </p:txBody>
        </p:sp>
      </p:grpSp>
      <p:sp>
        <p:nvSpPr>
          <p:cNvPr id="4" name="Freeform 4"/>
          <p:cNvSpPr/>
          <p:nvPr/>
        </p:nvSpPr>
        <p:spPr>
          <a:xfrm>
            <a:off x="11445575" y="0"/>
            <a:ext cx="6842425" cy="10287000"/>
          </a:xfrm>
          <a:custGeom>
            <a:avLst/>
            <a:gdLst/>
            <a:ahLst/>
            <a:cxnLst/>
            <a:rect l="l" t="t" r="r" b="b"/>
            <a:pathLst>
              <a:path w="6842425" h="10287000">
                <a:moveTo>
                  <a:pt x="0" y="0"/>
                </a:moveTo>
                <a:lnTo>
                  <a:pt x="6842425" y="0"/>
                </a:lnTo>
                <a:lnTo>
                  <a:pt x="6842425" y="10287000"/>
                </a:lnTo>
                <a:lnTo>
                  <a:pt x="0" y="10287000"/>
                </a:lnTo>
                <a:lnTo>
                  <a:pt x="0" y="0"/>
                </a:lnTo>
                <a:close/>
              </a:path>
            </a:pathLst>
          </a:custGeom>
          <a:blipFill>
            <a:blip r:embed="rId3"/>
            <a:stretch>
              <a:fillRect l="-86227" r="-14227"/>
            </a:stretch>
          </a:blipFill>
        </p:spPr>
        <p:txBody>
          <a:bodyPr/>
          <a:lstStyle/>
          <a:p>
            <a:endParaRPr lang="en-GB"/>
          </a:p>
        </p:txBody>
      </p:sp>
      <p:grpSp>
        <p:nvGrpSpPr>
          <p:cNvPr id="5" name="Group 5"/>
          <p:cNvGrpSpPr/>
          <p:nvPr/>
        </p:nvGrpSpPr>
        <p:grpSpPr>
          <a:xfrm>
            <a:off x="0" y="1842065"/>
            <a:ext cx="11193443" cy="9776981"/>
            <a:chOff x="-336177" y="-820453"/>
            <a:chExt cx="14924591" cy="13035974"/>
          </a:xfrm>
        </p:grpSpPr>
        <p:sp>
          <p:nvSpPr>
            <p:cNvPr id="6" name="TextBox 6"/>
            <p:cNvSpPr txBox="1"/>
            <p:nvPr/>
          </p:nvSpPr>
          <p:spPr>
            <a:xfrm>
              <a:off x="0" y="10647282"/>
              <a:ext cx="14588414" cy="1568239"/>
            </a:xfrm>
            <a:prstGeom prst="rect">
              <a:avLst/>
            </a:prstGeom>
          </p:spPr>
          <p:txBody>
            <a:bodyPr lIns="0" tIns="0" rIns="0" bIns="0" rtlCol="0" anchor="t">
              <a:spAutoFit/>
            </a:bodyPr>
            <a:lstStyle/>
            <a:p>
              <a:pPr>
                <a:lnSpc>
                  <a:spcPts val="3639"/>
                </a:lnSpc>
              </a:pPr>
              <a:endParaRPr/>
            </a:p>
            <a:p>
              <a:pPr algn="just">
                <a:lnSpc>
                  <a:spcPts val="2940"/>
                </a:lnSpc>
              </a:pPr>
              <a:endParaRPr/>
            </a:p>
            <a:p>
              <a:pPr>
                <a:lnSpc>
                  <a:spcPts val="2940"/>
                </a:lnSpc>
              </a:pPr>
              <a:r>
                <a:rPr lang="en-US" sz="2100">
                  <a:solidFill>
                    <a:srgbClr val="FFFFFF"/>
                  </a:solidFill>
                  <a:latin typeface="Open Sauce Light"/>
                </a:rPr>
                <a:t>.</a:t>
              </a:r>
            </a:p>
          </p:txBody>
        </p:sp>
        <p:sp>
          <p:nvSpPr>
            <p:cNvPr id="7" name="TextBox 7"/>
            <p:cNvSpPr txBox="1"/>
            <p:nvPr/>
          </p:nvSpPr>
          <p:spPr>
            <a:xfrm>
              <a:off x="-336177" y="-820453"/>
              <a:ext cx="14911490" cy="11346695"/>
            </a:xfrm>
            <a:prstGeom prst="rect">
              <a:avLst/>
            </a:prstGeom>
          </p:spPr>
          <p:txBody>
            <a:bodyPr wrap="square" lIns="0" tIns="0" rIns="0" bIns="0" rtlCol="0" anchor="t">
              <a:spAutoFit/>
            </a:bodyPr>
            <a:lstStyle/>
            <a:p>
              <a:pPr marL="457200" algn="ctr">
                <a:lnSpc>
                  <a:spcPct val="200000"/>
                </a:lnSpc>
              </a:pPr>
              <a:r>
                <a:rPr lang="en-GB" sz="2800" dirty="0">
                  <a:solidFill>
                    <a:schemeClr val="bg1"/>
                  </a:solidFill>
                  <a:ea typeface="Times New Roman" panose="02020603050405020304" pitchFamily="18" charset="0"/>
                </a:rPr>
                <a:t>“</a:t>
              </a:r>
              <a:r>
                <a:rPr lang="en-GB" sz="2800" dirty="0">
                  <a:solidFill>
                    <a:schemeClr val="bg1"/>
                  </a:solidFill>
                  <a:effectLst/>
                  <a:ea typeface="Times New Roman" panose="02020603050405020304" pitchFamily="18" charset="0"/>
                </a:rPr>
                <a:t>One of the things as a non-Welsh speaker, I can see the spelling of the word but obviously I don’t always know how to pronounce it properly.  So, my input… [to the </a:t>
              </a:r>
              <a:r>
                <a:rPr lang="en-GB" sz="2800" dirty="0" err="1">
                  <a:solidFill>
                    <a:schemeClr val="bg1"/>
                  </a:solidFill>
                  <a:effectLst/>
                  <a:ea typeface="Times New Roman" panose="02020603050405020304" pitchFamily="18" charset="0"/>
                </a:rPr>
                <a:t>Amdani</a:t>
              </a:r>
              <a:r>
                <a:rPr lang="en-GB" sz="2800" dirty="0">
                  <a:solidFill>
                    <a:schemeClr val="bg1"/>
                  </a:solidFill>
                  <a:effectLst/>
                  <a:ea typeface="Times New Roman" panose="02020603050405020304" pitchFamily="18" charset="0"/>
                </a:rPr>
                <a:t> consultation] ... was… [if we] …can we have it </a:t>
              </a:r>
              <a:r>
                <a:rPr lang="en-GB" sz="2800" b="1" dirty="0">
                  <a:solidFill>
                    <a:schemeClr val="bg1"/>
                  </a:solidFill>
                  <a:effectLst/>
                  <a:ea typeface="Times New Roman" panose="02020603050405020304" pitchFamily="18" charset="0"/>
                </a:rPr>
                <a:t>phonetically,</a:t>
              </a:r>
              <a:r>
                <a:rPr lang="en-GB" sz="2800" dirty="0">
                  <a:solidFill>
                    <a:schemeClr val="bg1"/>
                  </a:solidFill>
                  <a:effectLst/>
                  <a:ea typeface="Times New Roman" panose="02020603050405020304" pitchFamily="18" charset="0"/>
                </a:rPr>
                <a:t> but … to get their support and... [to]…fit into what they are doing, because you obviously want to align yourself with the WLC and stick with their branding… [without phonetics] … which was a </a:t>
              </a:r>
              <a:r>
                <a:rPr lang="en-GB" sz="2800" b="1" dirty="0">
                  <a:solidFill>
                    <a:schemeClr val="bg1"/>
                  </a:solidFill>
                  <a:effectLst/>
                  <a:ea typeface="Times New Roman" panose="02020603050405020304" pitchFamily="18" charset="0"/>
                </a:rPr>
                <a:t>bit frustrating because I know that there are a lot of [sport] teachers like me out there who I know would benefit from the phon</a:t>
              </a:r>
              <a:r>
                <a:rPr lang="en-GB" sz="2800" dirty="0">
                  <a:solidFill>
                    <a:schemeClr val="bg1"/>
                  </a:solidFill>
                  <a:effectLst/>
                  <a:ea typeface="Times New Roman" panose="02020603050405020304" pitchFamily="18" charset="0"/>
                </a:rPr>
                <a:t>etics.” </a:t>
              </a:r>
            </a:p>
            <a:p>
              <a:pPr algn="ctr">
                <a:lnSpc>
                  <a:spcPts val="4200"/>
                </a:lnSpc>
              </a:pPr>
              <a:endParaRPr lang="en-US" sz="2800" dirty="0">
                <a:solidFill>
                  <a:schemeClr val="bg1"/>
                </a:solidFill>
              </a:endParaRPr>
            </a:p>
            <a:p>
              <a:pPr algn="ctr">
                <a:lnSpc>
                  <a:spcPts val="4200"/>
                </a:lnSpc>
              </a:pPr>
              <a:r>
                <a:rPr lang="en-US" sz="2800" dirty="0">
                  <a:solidFill>
                    <a:srgbClr val="FFFFFF"/>
                  </a:solidFill>
                </a:rPr>
                <a:t>Regional Policy informer, recorded interview</a:t>
              </a:r>
            </a:p>
            <a:p>
              <a:pPr algn="ctr">
                <a:lnSpc>
                  <a:spcPts val="4200"/>
                </a:lnSpc>
              </a:pPr>
              <a:endParaRPr lang="en-US" sz="3500" dirty="0">
                <a:solidFill>
                  <a:srgbClr val="FFFFFF"/>
                </a:solidFill>
                <a:latin typeface="Open Sauce SemiBold"/>
              </a:endParaRPr>
            </a:p>
          </p:txBody>
        </p:sp>
      </p:grpSp>
      <p:sp>
        <p:nvSpPr>
          <p:cNvPr id="8" name="TextBox 8"/>
          <p:cNvSpPr txBox="1"/>
          <p:nvPr/>
        </p:nvSpPr>
        <p:spPr>
          <a:xfrm>
            <a:off x="685799" y="950064"/>
            <a:ext cx="7543801" cy="384016"/>
          </a:xfrm>
          <a:prstGeom prst="rect">
            <a:avLst/>
          </a:prstGeom>
        </p:spPr>
        <p:txBody>
          <a:bodyPr wrap="square" lIns="0" tIns="0" rIns="0" bIns="0" rtlCol="0" anchor="t">
            <a:spAutoFit/>
          </a:bodyPr>
          <a:lstStyle/>
          <a:p>
            <a:pPr>
              <a:lnSpc>
                <a:spcPts val="2879"/>
              </a:lnSpc>
            </a:pPr>
            <a:r>
              <a:rPr lang="en-US" sz="3600" dirty="0">
                <a:solidFill>
                  <a:srgbClr val="FFFFFF"/>
                </a:solidFill>
                <a:latin typeface="Open Sauce SemiBold Bold"/>
              </a:rPr>
              <a:t>Policy Informer Findings -4 </a:t>
            </a:r>
            <a:r>
              <a:rPr lang="en-US" sz="3600" dirty="0" err="1">
                <a:solidFill>
                  <a:srgbClr val="FFFFFF"/>
                </a:solidFill>
                <a:latin typeface="Open Sauce SemiBold Bold"/>
              </a:rPr>
              <a:t>Amdani</a:t>
            </a:r>
            <a:endParaRPr lang="en-US" sz="3600" dirty="0">
              <a:solidFill>
                <a:srgbClr val="FFFFFF"/>
              </a:solidFill>
              <a:latin typeface="Open Sauce SemiBold Bold"/>
            </a:endParaRPr>
          </a:p>
        </p:txBody>
      </p:sp>
    </p:spTree>
    <p:extLst>
      <p:ext uri="{BB962C8B-B14F-4D97-AF65-F5344CB8AC3E}">
        <p14:creationId xmlns:p14="http://schemas.microsoft.com/office/powerpoint/2010/main" val="4144201048"/>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77786" y="0"/>
            <a:ext cx="14532429" cy="10287000"/>
          </a:xfrm>
          <a:custGeom>
            <a:avLst/>
            <a:gdLst/>
            <a:ahLst/>
            <a:cxnLst/>
            <a:rect l="l" t="t" r="r" b="b"/>
            <a:pathLst>
              <a:path w="14532429" h="10287000">
                <a:moveTo>
                  <a:pt x="0" y="0"/>
                </a:moveTo>
                <a:lnTo>
                  <a:pt x="14532428" y="0"/>
                </a:lnTo>
                <a:lnTo>
                  <a:pt x="14532428" y="10287000"/>
                </a:lnTo>
                <a:lnTo>
                  <a:pt x="0" y="10287000"/>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3280838" y="7851778"/>
            <a:ext cx="3978462" cy="1406522"/>
          </a:xfrm>
          <a:prstGeom prst="rect">
            <a:avLst/>
          </a:prstGeom>
        </p:spPr>
        <p:txBody>
          <a:bodyPr lIns="0" tIns="0" rIns="0" bIns="0" rtlCol="0" anchor="t">
            <a:spAutoFit/>
          </a:bodyPr>
          <a:lstStyle/>
          <a:p>
            <a:pPr algn="ctr">
              <a:lnSpc>
                <a:spcPts val="2800"/>
              </a:lnSpc>
            </a:pPr>
            <a:r>
              <a:rPr lang="en-US" sz="2000" dirty="0">
                <a:solidFill>
                  <a:srgbClr val="000000"/>
                </a:solidFill>
                <a:latin typeface="Open Sauce Heavy"/>
              </a:rPr>
              <a:t>MSA in Welsh sport policy </a:t>
            </a:r>
          </a:p>
          <a:p>
            <a:pPr algn="ctr">
              <a:lnSpc>
                <a:spcPts val="2800"/>
              </a:lnSpc>
            </a:pPr>
            <a:endParaRPr lang="en-US" sz="2000" dirty="0">
              <a:solidFill>
                <a:srgbClr val="000000"/>
              </a:solidFill>
              <a:latin typeface="Open Sauce Heavy"/>
            </a:endParaRPr>
          </a:p>
          <a:p>
            <a:pPr algn="ctr">
              <a:lnSpc>
                <a:spcPts val="2800"/>
              </a:lnSpc>
            </a:pPr>
            <a:r>
              <a:rPr lang="en-US" sz="2000" dirty="0">
                <a:solidFill>
                  <a:srgbClr val="000000"/>
                </a:solidFill>
                <a:latin typeface="Open Sauce Heavy"/>
              </a:rPr>
              <a:t>St Leger, Bolton and </a:t>
            </a:r>
          </a:p>
          <a:p>
            <a:pPr algn="ctr">
              <a:lnSpc>
                <a:spcPts val="2800"/>
              </a:lnSpc>
              <a:spcBef>
                <a:spcPct val="0"/>
              </a:spcBef>
            </a:pPr>
            <a:r>
              <a:rPr lang="en-US" sz="2000" dirty="0">
                <a:solidFill>
                  <a:srgbClr val="000000"/>
                </a:solidFill>
                <a:latin typeface="Open Sauce Heavy"/>
              </a:rPr>
              <a:t>Jones, in preparation </a:t>
            </a:r>
            <a:r>
              <a:rPr lang="en-US" sz="2000" dirty="0">
                <a:solidFill>
                  <a:srgbClr val="000000"/>
                </a:solidFill>
                <a:latin typeface="Open Sauce"/>
              </a:rPr>
              <a:t> </a:t>
            </a:r>
          </a:p>
        </p:txBody>
      </p:sp>
      <p:sp>
        <p:nvSpPr>
          <p:cNvPr id="8" name="TextBox 7">
            <a:extLst>
              <a:ext uri="{FF2B5EF4-FFF2-40B4-BE49-F238E27FC236}">
                <a16:creationId xmlns:a16="http://schemas.microsoft.com/office/drawing/2014/main" id="{A68015AE-7A0B-A7BE-B9B5-30135F24EC2F}"/>
              </a:ext>
            </a:extLst>
          </p:cNvPr>
          <p:cNvSpPr txBox="1"/>
          <p:nvPr/>
        </p:nvSpPr>
        <p:spPr>
          <a:xfrm>
            <a:off x="13106400" y="647700"/>
            <a:ext cx="9144000" cy="1117165"/>
          </a:xfrm>
          <a:prstGeom prst="rect">
            <a:avLst/>
          </a:prstGeom>
          <a:noFill/>
        </p:spPr>
        <p:txBody>
          <a:bodyPr wrap="square">
            <a:spAutoFit/>
          </a:bodyPr>
          <a:lstStyle/>
          <a:p>
            <a:pPr>
              <a:lnSpc>
                <a:spcPts val="8960"/>
              </a:lnSpc>
            </a:pPr>
            <a:r>
              <a:rPr lang="en-US" sz="5400" dirty="0">
                <a:solidFill>
                  <a:srgbClr val="1A3B29"/>
                </a:solidFill>
                <a:latin typeface="Open Sauce Semi-Bold"/>
              </a:rPr>
              <a:t>Analysis…..</a:t>
            </a:r>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234234" y="170413"/>
            <a:ext cx="14022489" cy="9926031"/>
          </a:xfrm>
          <a:custGeom>
            <a:avLst/>
            <a:gdLst/>
            <a:ahLst/>
            <a:cxnLst/>
            <a:rect l="l" t="t" r="r" b="b"/>
            <a:pathLst>
              <a:path w="14022489" h="9926031">
                <a:moveTo>
                  <a:pt x="0" y="0"/>
                </a:moveTo>
                <a:lnTo>
                  <a:pt x="14022489" y="0"/>
                </a:lnTo>
                <a:lnTo>
                  <a:pt x="14022489" y="9926031"/>
                </a:lnTo>
                <a:lnTo>
                  <a:pt x="0" y="9926031"/>
                </a:lnTo>
                <a:lnTo>
                  <a:pt x="0" y="0"/>
                </a:lnTo>
                <a:close/>
              </a:path>
            </a:pathLst>
          </a:custGeom>
          <a:blipFill>
            <a:blip r:embed="rId3"/>
            <a:stretch>
              <a:fillRect/>
            </a:stretch>
          </a:blipFill>
        </p:spPr>
        <p:txBody>
          <a:bodyPr/>
          <a:lstStyle/>
          <a:p>
            <a:endParaRPr lang="en-GB"/>
          </a:p>
        </p:txBody>
      </p:sp>
      <p:sp>
        <p:nvSpPr>
          <p:cNvPr id="3" name="Freeform 3"/>
          <p:cNvSpPr/>
          <p:nvPr/>
        </p:nvSpPr>
        <p:spPr>
          <a:xfrm>
            <a:off x="4821978" y="4446744"/>
            <a:ext cx="859534" cy="815483"/>
          </a:xfrm>
          <a:custGeom>
            <a:avLst/>
            <a:gdLst/>
            <a:ahLst/>
            <a:cxnLst/>
            <a:rect l="l" t="t" r="r" b="b"/>
            <a:pathLst>
              <a:path w="859534" h="815483">
                <a:moveTo>
                  <a:pt x="0" y="0"/>
                </a:moveTo>
                <a:lnTo>
                  <a:pt x="859534" y="0"/>
                </a:lnTo>
                <a:lnTo>
                  <a:pt x="859534" y="815483"/>
                </a:lnTo>
                <a:lnTo>
                  <a:pt x="0" y="815483"/>
                </a:lnTo>
                <a:lnTo>
                  <a:pt x="0" y="0"/>
                </a:lnTo>
                <a:close/>
              </a:path>
            </a:pathLst>
          </a:custGeom>
          <a:blipFill>
            <a:blip r:embed="rId4"/>
            <a:stretch>
              <a:fillRect/>
            </a:stretch>
          </a:blipFill>
        </p:spPr>
        <p:txBody>
          <a:bodyPr/>
          <a:lstStyle/>
          <a:p>
            <a:endParaRPr lang="en-GB"/>
          </a:p>
        </p:txBody>
      </p:sp>
      <p:sp>
        <p:nvSpPr>
          <p:cNvPr id="4" name="TextBox 4"/>
          <p:cNvSpPr txBox="1"/>
          <p:nvPr/>
        </p:nvSpPr>
        <p:spPr>
          <a:xfrm>
            <a:off x="10088787" y="8265883"/>
            <a:ext cx="3978462" cy="1406522"/>
          </a:xfrm>
          <a:prstGeom prst="rect">
            <a:avLst/>
          </a:prstGeom>
        </p:spPr>
        <p:txBody>
          <a:bodyPr lIns="0" tIns="0" rIns="0" bIns="0" rtlCol="0" anchor="t">
            <a:spAutoFit/>
          </a:bodyPr>
          <a:lstStyle/>
          <a:p>
            <a:pPr algn="ctr">
              <a:lnSpc>
                <a:spcPts val="2800"/>
              </a:lnSpc>
            </a:pPr>
            <a:r>
              <a:rPr lang="en-US" sz="2000">
                <a:solidFill>
                  <a:srgbClr val="000000"/>
                </a:solidFill>
                <a:latin typeface="Open Sauce Heavy"/>
              </a:rPr>
              <a:t>MSA in Welsh sport policy </a:t>
            </a:r>
          </a:p>
          <a:p>
            <a:pPr algn="ctr">
              <a:lnSpc>
                <a:spcPts val="2800"/>
              </a:lnSpc>
            </a:pPr>
            <a:endParaRPr lang="en-US" sz="2000">
              <a:solidFill>
                <a:srgbClr val="000000"/>
              </a:solidFill>
              <a:latin typeface="Open Sauce Heavy"/>
            </a:endParaRPr>
          </a:p>
          <a:p>
            <a:pPr algn="ctr">
              <a:lnSpc>
                <a:spcPts val="2800"/>
              </a:lnSpc>
            </a:pPr>
            <a:r>
              <a:rPr lang="en-US" sz="2000">
                <a:solidFill>
                  <a:srgbClr val="000000"/>
                </a:solidFill>
                <a:latin typeface="Open Sauce Heavy"/>
              </a:rPr>
              <a:t>St Leger, Bolton and </a:t>
            </a:r>
          </a:p>
          <a:p>
            <a:pPr algn="ctr">
              <a:lnSpc>
                <a:spcPts val="2800"/>
              </a:lnSpc>
              <a:spcBef>
                <a:spcPct val="0"/>
              </a:spcBef>
            </a:pPr>
            <a:r>
              <a:rPr lang="en-US" sz="2000">
                <a:solidFill>
                  <a:srgbClr val="000000"/>
                </a:solidFill>
                <a:latin typeface="Open Sauce Heavy"/>
              </a:rPr>
              <a:t>Jones, in preparation </a:t>
            </a:r>
            <a:r>
              <a:rPr lang="en-US" sz="2000">
                <a:solidFill>
                  <a:srgbClr val="000000"/>
                </a:solidFill>
                <a:latin typeface="Open Sauce"/>
              </a:rPr>
              <a:t> </a:t>
            </a:r>
          </a:p>
        </p:txBody>
      </p:sp>
      <p:sp>
        <p:nvSpPr>
          <p:cNvPr id="5" name="TextBox 5"/>
          <p:cNvSpPr txBox="1"/>
          <p:nvPr/>
        </p:nvSpPr>
        <p:spPr>
          <a:xfrm>
            <a:off x="14662605" y="1245325"/>
            <a:ext cx="3304425" cy="7887544"/>
          </a:xfrm>
          <a:prstGeom prst="rect">
            <a:avLst/>
          </a:prstGeom>
        </p:spPr>
        <p:txBody>
          <a:bodyPr lIns="0" tIns="0" rIns="0" bIns="0" rtlCol="0" anchor="t">
            <a:spAutoFit/>
          </a:bodyPr>
          <a:lstStyle/>
          <a:p>
            <a:pPr algn="ctr">
              <a:lnSpc>
                <a:spcPts val="3080"/>
              </a:lnSpc>
            </a:pPr>
            <a:r>
              <a:rPr lang="en-US" sz="2200" dirty="0">
                <a:solidFill>
                  <a:srgbClr val="FFFFFF"/>
                </a:solidFill>
                <a:latin typeface="Open Sauce Bold"/>
              </a:rPr>
              <a:t>#Amdani is an example of a 'policy gone wrong' - it did not consider complex contexts in the policy stream, and therefore has been dissipated as it was not a 'fit for purpose' policy output</a:t>
            </a:r>
          </a:p>
          <a:p>
            <a:pPr algn="ctr">
              <a:lnSpc>
                <a:spcPts val="3080"/>
              </a:lnSpc>
            </a:pPr>
            <a:endParaRPr lang="en-US" sz="2200" dirty="0">
              <a:solidFill>
                <a:srgbClr val="FFFFFF"/>
              </a:solidFill>
              <a:latin typeface="Open Sauce Bold"/>
            </a:endParaRPr>
          </a:p>
          <a:p>
            <a:pPr algn="ctr">
              <a:lnSpc>
                <a:spcPts val="3080"/>
              </a:lnSpc>
            </a:pPr>
            <a:r>
              <a:rPr lang="en-US" sz="2200" dirty="0">
                <a:solidFill>
                  <a:srgbClr val="FFFFFF"/>
                </a:solidFill>
                <a:latin typeface="Open Sauce Bold"/>
              </a:rPr>
              <a:t>Top-down and bottom -up approaches are 'too binding'</a:t>
            </a:r>
          </a:p>
          <a:p>
            <a:pPr algn="ctr">
              <a:lnSpc>
                <a:spcPts val="3080"/>
              </a:lnSpc>
            </a:pPr>
            <a:endParaRPr lang="en-US" sz="2200" dirty="0">
              <a:solidFill>
                <a:srgbClr val="FFFFFF"/>
              </a:solidFill>
              <a:latin typeface="Open Sauce Bold"/>
            </a:endParaRPr>
          </a:p>
          <a:p>
            <a:pPr algn="ctr">
              <a:lnSpc>
                <a:spcPts val="3080"/>
              </a:lnSpc>
            </a:pPr>
            <a:r>
              <a:rPr lang="en-US" sz="2200" dirty="0">
                <a:solidFill>
                  <a:srgbClr val="FFFFFF"/>
                </a:solidFill>
                <a:latin typeface="Open Sauce Bold"/>
              </a:rPr>
              <a:t>The MSA has demonstrated a potential different approach to</a:t>
            </a:r>
          </a:p>
          <a:p>
            <a:pPr algn="ctr">
              <a:lnSpc>
                <a:spcPts val="3080"/>
              </a:lnSpc>
            </a:pPr>
            <a:r>
              <a:rPr lang="en-US" sz="2200" dirty="0">
                <a:solidFill>
                  <a:srgbClr val="FFFFFF"/>
                </a:solidFill>
                <a:latin typeface="Open Sauce Bold"/>
              </a:rPr>
              <a:t>policy planning</a:t>
            </a:r>
          </a:p>
          <a:p>
            <a:pPr algn="ctr">
              <a:lnSpc>
                <a:spcPts val="2800"/>
              </a:lnSpc>
              <a:spcBef>
                <a:spcPct val="0"/>
              </a:spcBef>
            </a:pPr>
            <a:endParaRPr lang="en-US" sz="2200" dirty="0">
              <a:solidFill>
                <a:srgbClr val="FFFFFF"/>
              </a:solidFill>
              <a:latin typeface="Open Sauce Bold"/>
            </a:endParaRPr>
          </a:p>
        </p:txBody>
      </p:sp>
    </p:spTree>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11078552" y="0"/>
            <a:ext cx="8598916" cy="10287000"/>
          </a:xfrm>
          <a:custGeom>
            <a:avLst/>
            <a:gdLst/>
            <a:ahLst/>
            <a:cxnLst/>
            <a:rect l="l" t="t" r="r" b="b"/>
            <a:pathLst>
              <a:path w="8598916" h="10287000">
                <a:moveTo>
                  <a:pt x="0" y="0"/>
                </a:moveTo>
                <a:lnTo>
                  <a:pt x="8598916" y="0"/>
                </a:lnTo>
                <a:lnTo>
                  <a:pt x="8598916" y="10287000"/>
                </a:lnTo>
                <a:lnTo>
                  <a:pt x="0" y="10287000"/>
                </a:lnTo>
                <a:lnTo>
                  <a:pt x="0" y="0"/>
                </a:lnTo>
                <a:close/>
              </a:path>
            </a:pathLst>
          </a:custGeom>
          <a:blipFill>
            <a:blip r:embed="rId2"/>
            <a:stretch>
              <a:fillRect l="-11147" r="-68411"/>
            </a:stretch>
          </a:blipFill>
        </p:spPr>
        <p:txBody>
          <a:bodyPr/>
          <a:lstStyle/>
          <a:p>
            <a:endParaRPr lang="en-GB"/>
          </a:p>
        </p:txBody>
      </p:sp>
      <p:sp>
        <p:nvSpPr>
          <p:cNvPr id="3" name="TextBox 3"/>
          <p:cNvSpPr txBox="1"/>
          <p:nvPr/>
        </p:nvSpPr>
        <p:spPr>
          <a:xfrm>
            <a:off x="1028700" y="942975"/>
            <a:ext cx="6286500" cy="828039"/>
          </a:xfrm>
          <a:prstGeom prst="rect">
            <a:avLst/>
          </a:prstGeom>
        </p:spPr>
        <p:txBody>
          <a:bodyPr wrap="square" lIns="0" tIns="0" rIns="0" bIns="0" rtlCol="0" anchor="t">
            <a:spAutoFit/>
          </a:bodyPr>
          <a:lstStyle/>
          <a:p>
            <a:pPr>
              <a:lnSpc>
                <a:spcPts val="6860"/>
              </a:lnSpc>
            </a:pPr>
            <a:r>
              <a:rPr lang="en-US" sz="4900" dirty="0">
                <a:solidFill>
                  <a:srgbClr val="FFFFFF"/>
                </a:solidFill>
                <a:latin typeface="Open Sauce Heavy"/>
              </a:rPr>
              <a:t>Discussion</a:t>
            </a:r>
          </a:p>
        </p:txBody>
      </p:sp>
      <p:sp>
        <p:nvSpPr>
          <p:cNvPr id="4" name="TextBox 4"/>
          <p:cNvSpPr txBox="1"/>
          <p:nvPr/>
        </p:nvSpPr>
        <p:spPr>
          <a:xfrm>
            <a:off x="838200" y="2190187"/>
            <a:ext cx="8930519" cy="8592096"/>
          </a:xfrm>
          <a:prstGeom prst="rect">
            <a:avLst/>
          </a:prstGeom>
        </p:spPr>
        <p:txBody>
          <a:bodyPr lIns="0" tIns="0" rIns="0" bIns="0" rtlCol="0" anchor="t">
            <a:spAutoFit/>
          </a:bodyPr>
          <a:lstStyle/>
          <a:p>
            <a:pPr marL="561337" lvl="1" indent="-280669">
              <a:lnSpc>
                <a:spcPts val="3639"/>
              </a:lnSpc>
              <a:buFont typeface="Arial"/>
              <a:buChar char="•"/>
            </a:pPr>
            <a:r>
              <a:rPr lang="en-US" sz="2599" dirty="0" err="1">
                <a:solidFill>
                  <a:srgbClr val="FFFFFF"/>
                </a:solidFill>
                <a:latin typeface="Open Sauce Light"/>
              </a:rPr>
              <a:t>Kingdon’s</a:t>
            </a:r>
            <a:r>
              <a:rPr lang="en-US" sz="2599" dirty="0">
                <a:solidFill>
                  <a:srgbClr val="FFFFFF"/>
                </a:solidFill>
                <a:latin typeface="Open Sauce Light"/>
              </a:rPr>
              <a:t> (1984) MSA has made an important contribution to policy understanding although previous research suggests (Jones et al., 2016) only a small body of work has advanced theoretical contributions using adaptions of MSA successfully (Cairney and Jones, 2016)</a:t>
            </a:r>
          </a:p>
          <a:p>
            <a:pPr>
              <a:lnSpc>
                <a:spcPts val="3639"/>
              </a:lnSpc>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This paper considers how MSA might be used to explore potential new insights for public policy and new institutionalism.   The approach has resonance in relation to the Welsh language and community sport and highlights why the specific initiative of </a:t>
            </a:r>
            <a:r>
              <a:rPr lang="en-US" sz="2599" dirty="0" err="1">
                <a:solidFill>
                  <a:srgbClr val="FFFFFF"/>
                </a:solidFill>
                <a:latin typeface="Open Sauce Light"/>
              </a:rPr>
              <a:t>Amdani</a:t>
            </a:r>
            <a:r>
              <a:rPr lang="en-US" sz="2599" dirty="0">
                <a:solidFill>
                  <a:srgbClr val="FFFFFF"/>
                </a:solidFill>
                <a:latin typeface="Open Sauce Light"/>
              </a:rPr>
              <a:t> didn’t gain traction.</a:t>
            </a:r>
          </a:p>
          <a:p>
            <a:pPr marL="561337" lvl="1" indent="-280669">
              <a:lnSpc>
                <a:spcPts val="3639"/>
              </a:lnSpc>
              <a:buFont typeface="Arial"/>
              <a:buChar char="•"/>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New work is looking at the Public Service ecosystem as advancing a more </a:t>
            </a:r>
            <a:r>
              <a:rPr lang="en-US" sz="2599">
                <a:solidFill>
                  <a:srgbClr val="FFFFFF"/>
                </a:solidFill>
                <a:latin typeface="Open Sauce Light"/>
              </a:rPr>
              <a:t>theoretical analysis.</a:t>
            </a:r>
            <a:endParaRPr lang="en-US" sz="2599" dirty="0">
              <a:solidFill>
                <a:srgbClr val="FFFFFF"/>
              </a:solidFill>
              <a:latin typeface="Open Sauce Light"/>
            </a:endParaRPr>
          </a:p>
          <a:p>
            <a:pPr>
              <a:lnSpc>
                <a:spcPts val="3639"/>
              </a:lnSpc>
            </a:pPr>
            <a:endParaRPr lang="en-US" sz="2599" dirty="0">
              <a:solidFill>
                <a:srgbClr val="FFFFFF"/>
              </a:solidFill>
              <a:latin typeface="Open Sauce Light"/>
            </a:endParaRPr>
          </a:p>
          <a:p>
            <a:pPr>
              <a:lnSpc>
                <a:spcPts val="2940"/>
              </a:lnSpc>
            </a:pPr>
            <a:endParaRPr lang="en-US" sz="2599" dirty="0">
              <a:solidFill>
                <a:srgbClr val="FFFFFF"/>
              </a:solidFill>
              <a:latin typeface="Open Sauce Light"/>
            </a:endParaRPr>
          </a:p>
          <a:p>
            <a:pPr>
              <a:lnSpc>
                <a:spcPts val="2940"/>
              </a:lnSpc>
            </a:pPr>
            <a:endParaRPr lang="en-US" sz="2599" dirty="0">
              <a:solidFill>
                <a:srgbClr val="FFFFFF"/>
              </a:solidFill>
              <a:latin typeface="Open Sauce Light"/>
            </a:endParaRPr>
          </a:p>
        </p:txBody>
      </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7887" r="-14847" b="-17887"/>
            </a:stretch>
          </a:blipFill>
        </p:spPr>
        <p:txBody>
          <a:bodyPr/>
          <a:lstStyle/>
          <a:p>
            <a:endParaRPr lang="en-GB"/>
          </a:p>
        </p:txBody>
      </p:sp>
      <p:grpSp>
        <p:nvGrpSpPr>
          <p:cNvPr id="3" name="Group 3"/>
          <p:cNvGrpSpPr/>
          <p:nvPr/>
        </p:nvGrpSpPr>
        <p:grpSpPr>
          <a:xfrm>
            <a:off x="533400" y="124668"/>
            <a:ext cx="9349413" cy="10287000"/>
            <a:chOff x="-49158" y="3790"/>
            <a:chExt cx="3162641" cy="3479800"/>
          </a:xfrm>
        </p:grpSpPr>
        <p:sp>
          <p:nvSpPr>
            <p:cNvPr id="4" name="Freeform 4"/>
            <p:cNvSpPr/>
            <p:nvPr/>
          </p:nvSpPr>
          <p:spPr>
            <a:xfrm>
              <a:off x="-49158" y="3790"/>
              <a:ext cx="3162641" cy="3479800"/>
            </a:xfrm>
            <a:custGeom>
              <a:avLst/>
              <a:gdLst/>
              <a:ahLst/>
              <a:cxnLst/>
              <a:rect l="l" t="t" r="r" b="b"/>
              <a:pathLst>
                <a:path w="3162641" h="3562983">
                  <a:moveTo>
                    <a:pt x="0" y="0"/>
                  </a:moveTo>
                  <a:lnTo>
                    <a:pt x="3162641" y="0"/>
                  </a:lnTo>
                  <a:lnTo>
                    <a:pt x="3162641" y="3562983"/>
                  </a:lnTo>
                  <a:lnTo>
                    <a:pt x="0" y="3562983"/>
                  </a:lnTo>
                  <a:close/>
                </a:path>
              </a:pathLst>
            </a:custGeom>
            <a:solidFill>
              <a:srgbClr val="19486A"/>
            </a:solidFill>
          </p:spPr>
          <p:txBody>
            <a:bodyPr/>
            <a:lstStyle/>
            <a:p>
              <a:endParaRPr lang="en-GB"/>
            </a:p>
          </p:txBody>
        </p:sp>
      </p:grpSp>
      <p:sp>
        <p:nvSpPr>
          <p:cNvPr id="5" name="Freeform 5"/>
          <p:cNvSpPr/>
          <p:nvPr/>
        </p:nvSpPr>
        <p:spPr>
          <a:xfrm>
            <a:off x="1028700" y="124668"/>
            <a:ext cx="6900872" cy="2170085"/>
          </a:xfrm>
          <a:custGeom>
            <a:avLst/>
            <a:gdLst/>
            <a:ahLst/>
            <a:cxnLst/>
            <a:rect l="l" t="t" r="r" b="b"/>
            <a:pathLst>
              <a:path w="6900872" h="2170085">
                <a:moveTo>
                  <a:pt x="0" y="0"/>
                </a:moveTo>
                <a:lnTo>
                  <a:pt x="6900872" y="0"/>
                </a:lnTo>
                <a:lnTo>
                  <a:pt x="6900872" y="2170086"/>
                </a:lnTo>
                <a:lnTo>
                  <a:pt x="0" y="2170086"/>
                </a:lnTo>
                <a:lnTo>
                  <a:pt x="0" y="0"/>
                </a:lnTo>
                <a:close/>
              </a:path>
            </a:pathLst>
          </a:custGeom>
          <a:blipFill>
            <a:blip r:embed="rId4"/>
            <a:stretch>
              <a:fillRect/>
            </a:stretch>
          </a:blipFill>
        </p:spPr>
        <p:txBody>
          <a:bodyPr/>
          <a:lstStyle/>
          <a:p>
            <a:endParaRPr lang="en-GB"/>
          </a:p>
        </p:txBody>
      </p:sp>
      <p:sp>
        <p:nvSpPr>
          <p:cNvPr id="7" name="TextBox 7"/>
          <p:cNvSpPr txBox="1"/>
          <p:nvPr/>
        </p:nvSpPr>
        <p:spPr>
          <a:xfrm>
            <a:off x="1219200" y="6591300"/>
            <a:ext cx="2901972" cy="1189355"/>
          </a:xfrm>
          <a:prstGeom prst="rect">
            <a:avLst/>
          </a:prstGeom>
        </p:spPr>
        <p:txBody>
          <a:bodyPr lIns="0" tIns="0" rIns="0" bIns="0" rtlCol="0" anchor="t">
            <a:spAutoFit/>
          </a:bodyPr>
          <a:lstStyle/>
          <a:p>
            <a:pPr>
              <a:lnSpc>
                <a:spcPts val="3219"/>
              </a:lnSpc>
            </a:pPr>
            <a:r>
              <a:rPr lang="en-US" sz="2299" spc="45" dirty="0">
                <a:solidFill>
                  <a:srgbClr val="FFFFFF"/>
                </a:solidFill>
                <a:latin typeface="Open Sauce"/>
              </a:rPr>
              <a:t>Dr Lana St Leger</a:t>
            </a:r>
          </a:p>
          <a:p>
            <a:pPr marL="0" lvl="0" indent="0">
              <a:lnSpc>
                <a:spcPts val="3219"/>
              </a:lnSpc>
              <a:spcBef>
                <a:spcPct val="0"/>
              </a:spcBef>
            </a:pPr>
            <a:r>
              <a:rPr lang="en-US" sz="2299" spc="45" dirty="0">
                <a:solidFill>
                  <a:srgbClr val="FFFFFF"/>
                </a:solidFill>
                <a:latin typeface="Open Sauce"/>
              </a:rPr>
              <a:t>Prof Niki Bolton Prof Carwyn Jones </a:t>
            </a:r>
          </a:p>
        </p:txBody>
      </p:sp>
      <p:sp>
        <p:nvSpPr>
          <p:cNvPr id="9" name="TextBox 9"/>
          <p:cNvSpPr txBox="1"/>
          <p:nvPr/>
        </p:nvSpPr>
        <p:spPr>
          <a:xfrm>
            <a:off x="1447800" y="3532265"/>
            <a:ext cx="8840042" cy="1815690"/>
          </a:xfrm>
          <a:prstGeom prst="rect">
            <a:avLst/>
          </a:prstGeom>
        </p:spPr>
        <p:txBody>
          <a:bodyPr lIns="0" tIns="0" rIns="0" bIns="0" rtlCol="0" anchor="t">
            <a:spAutoFit/>
          </a:bodyPr>
          <a:lstStyle/>
          <a:p>
            <a:pPr>
              <a:lnSpc>
                <a:spcPts val="7361"/>
              </a:lnSpc>
            </a:pPr>
            <a:r>
              <a:rPr lang="en-US" sz="5257" dirty="0" err="1">
                <a:solidFill>
                  <a:srgbClr val="FFFFFF"/>
                </a:solidFill>
                <a:latin typeface="Open Sauce Heavy"/>
              </a:rPr>
              <a:t>Diolch</a:t>
            </a:r>
            <a:r>
              <a:rPr lang="en-US" sz="5257" dirty="0">
                <a:solidFill>
                  <a:srgbClr val="FFFFFF"/>
                </a:solidFill>
                <a:latin typeface="Open Sauce Heavy"/>
              </a:rPr>
              <a:t> - Thank you</a:t>
            </a:r>
          </a:p>
          <a:p>
            <a:pPr>
              <a:lnSpc>
                <a:spcPts val="7361"/>
              </a:lnSpc>
            </a:pPr>
            <a:r>
              <a:rPr lang="en-US" sz="5257" dirty="0">
                <a:solidFill>
                  <a:srgbClr val="FFFFFF"/>
                </a:solidFill>
                <a:latin typeface="Open Sauce Heavy"/>
              </a:rPr>
              <a:t>Any Questions?</a:t>
            </a:r>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AutoShape 2"/>
          <p:cNvSpPr/>
          <p:nvPr/>
        </p:nvSpPr>
        <p:spPr>
          <a:xfrm>
            <a:off x="1773663" y="4465459"/>
            <a:ext cx="8713318" cy="32097"/>
          </a:xfrm>
          <a:prstGeom prst="line">
            <a:avLst/>
          </a:prstGeom>
          <a:ln w="47625" cap="rnd">
            <a:solidFill>
              <a:srgbClr val="EDEDED"/>
            </a:solidFill>
            <a:prstDash val="solid"/>
            <a:headEnd type="none" w="sm" len="sm"/>
            <a:tailEnd type="none" w="sm" len="sm"/>
          </a:ln>
        </p:spPr>
        <p:txBody>
          <a:bodyPr/>
          <a:lstStyle/>
          <a:p>
            <a:endParaRPr lang="en-GB"/>
          </a:p>
        </p:txBody>
      </p:sp>
      <p:sp>
        <p:nvSpPr>
          <p:cNvPr id="3" name="Freeform 3"/>
          <p:cNvSpPr/>
          <p:nvPr/>
        </p:nvSpPr>
        <p:spPr>
          <a:xfrm>
            <a:off x="12788134" y="-10338"/>
            <a:ext cx="5499866" cy="10287000"/>
          </a:xfrm>
          <a:custGeom>
            <a:avLst/>
            <a:gdLst/>
            <a:ahLst/>
            <a:cxnLst/>
            <a:rect l="l" t="t" r="r" b="b"/>
            <a:pathLst>
              <a:path w="5499866" h="10287000">
                <a:moveTo>
                  <a:pt x="0" y="0"/>
                </a:moveTo>
                <a:lnTo>
                  <a:pt x="5499866" y="0"/>
                </a:lnTo>
                <a:lnTo>
                  <a:pt x="5499866" y="10287000"/>
                </a:lnTo>
                <a:lnTo>
                  <a:pt x="0" y="10287000"/>
                </a:lnTo>
                <a:lnTo>
                  <a:pt x="0" y="0"/>
                </a:lnTo>
                <a:close/>
              </a:path>
            </a:pathLst>
          </a:custGeom>
          <a:blipFill>
            <a:blip r:embed="rId2"/>
            <a:stretch>
              <a:fillRect l="-100413" r="-38999"/>
            </a:stretch>
          </a:blipFill>
        </p:spPr>
        <p:txBody>
          <a:bodyPr/>
          <a:lstStyle/>
          <a:p>
            <a:endParaRPr lang="en-GB"/>
          </a:p>
        </p:txBody>
      </p:sp>
      <p:sp>
        <p:nvSpPr>
          <p:cNvPr id="4" name="TextBox 4"/>
          <p:cNvSpPr txBox="1"/>
          <p:nvPr/>
        </p:nvSpPr>
        <p:spPr>
          <a:xfrm>
            <a:off x="1773663" y="933450"/>
            <a:ext cx="6785978" cy="859684"/>
          </a:xfrm>
          <a:prstGeom prst="rect">
            <a:avLst/>
          </a:prstGeom>
        </p:spPr>
        <p:txBody>
          <a:bodyPr lIns="0" tIns="0" rIns="0" bIns="0" rtlCol="0" anchor="t">
            <a:spAutoFit/>
          </a:bodyPr>
          <a:lstStyle/>
          <a:p>
            <a:pPr>
              <a:lnSpc>
                <a:spcPts val="7081"/>
              </a:lnSpc>
            </a:pPr>
            <a:r>
              <a:rPr lang="en-US" sz="5057">
                <a:solidFill>
                  <a:srgbClr val="FFFFFF"/>
                </a:solidFill>
                <a:latin typeface="Open Sauce Heavy"/>
              </a:rPr>
              <a:t>Contents</a:t>
            </a:r>
          </a:p>
        </p:txBody>
      </p:sp>
      <p:grpSp>
        <p:nvGrpSpPr>
          <p:cNvPr id="5" name="Group 5"/>
          <p:cNvGrpSpPr/>
          <p:nvPr/>
        </p:nvGrpSpPr>
        <p:grpSpPr>
          <a:xfrm>
            <a:off x="1773663" y="3131019"/>
            <a:ext cx="3921017" cy="1067435"/>
            <a:chOff x="0" y="0"/>
            <a:chExt cx="5228023" cy="1423247"/>
          </a:xfrm>
        </p:grpSpPr>
        <p:sp>
          <p:nvSpPr>
            <p:cNvPr id="6" name="TextBox 6"/>
            <p:cNvSpPr txBox="1"/>
            <p:nvPr/>
          </p:nvSpPr>
          <p:spPr>
            <a:xfrm>
              <a:off x="0" y="-66675"/>
              <a:ext cx="5228023" cy="795655"/>
            </a:xfrm>
            <a:prstGeom prst="rect">
              <a:avLst/>
            </a:prstGeom>
          </p:spPr>
          <p:txBody>
            <a:bodyPr lIns="0" tIns="0" rIns="0" bIns="0" rtlCol="0" anchor="t">
              <a:spAutoFit/>
            </a:bodyPr>
            <a:lstStyle/>
            <a:p>
              <a:pPr>
                <a:lnSpc>
                  <a:spcPts val="5040"/>
                </a:lnSpc>
              </a:pPr>
              <a:r>
                <a:rPr lang="en-US" sz="3600">
                  <a:solidFill>
                    <a:srgbClr val="FFFFFF"/>
                  </a:solidFill>
                  <a:latin typeface="Open Sauce Semi-Bold"/>
                </a:rPr>
                <a:t>01</a:t>
              </a:r>
            </a:p>
          </p:txBody>
        </p:sp>
        <p:sp>
          <p:nvSpPr>
            <p:cNvPr id="7" name="TextBox 7"/>
            <p:cNvSpPr txBox="1"/>
            <p:nvPr/>
          </p:nvSpPr>
          <p:spPr>
            <a:xfrm>
              <a:off x="0" y="929640"/>
              <a:ext cx="5228023" cy="493607"/>
            </a:xfrm>
            <a:prstGeom prst="rect">
              <a:avLst/>
            </a:prstGeom>
          </p:spPr>
          <p:txBody>
            <a:bodyPr lIns="0" tIns="0" rIns="0" bIns="0" rtlCol="0" anchor="t">
              <a:spAutoFit/>
            </a:bodyPr>
            <a:lstStyle/>
            <a:p>
              <a:pPr>
                <a:lnSpc>
                  <a:spcPts val="3219"/>
                </a:lnSpc>
              </a:pPr>
              <a:r>
                <a:rPr lang="en-US" sz="2300" spc="23">
                  <a:solidFill>
                    <a:srgbClr val="FFFFFF"/>
                  </a:solidFill>
                  <a:latin typeface="Open Sauce Heavy"/>
                </a:rPr>
                <a:t>Background</a:t>
              </a:r>
            </a:p>
          </p:txBody>
        </p:sp>
      </p:grpSp>
      <p:grpSp>
        <p:nvGrpSpPr>
          <p:cNvPr id="8" name="Group 8"/>
          <p:cNvGrpSpPr/>
          <p:nvPr/>
        </p:nvGrpSpPr>
        <p:grpSpPr>
          <a:xfrm>
            <a:off x="6237837" y="3081013"/>
            <a:ext cx="3921017" cy="1122788"/>
            <a:chOff x="0" y="-66675"/>
            <a:chExt cx="5228023" cy="1497051"/>
          </a:xfrm>
        </p:grpSpPr>
        <p:sp>
          <p:nvSpPr>
            <p:cNvPr id="9" name="TextBox 9"/>
            <p:cNvSpPr txBox="1"/>
            <p:nvPr/>
          </p:nvSpPr>
          <p:spPr>
            <a:xfrm>
              <a:off x="0" y="-66675"/>
              <a:ext cx="5228023" cy="795655"/>
            </a:xfrm>
            <a:prstGeom prst="rect">
              <a:avLst/>
            </a:prstGeom>
          </p:spPr>
          <p:txBody>
            <a:bodyPr lIns="0" tIns="0" rIns="0" bIns="0" rtlCol="0" anchor="t">
              <a:spAutoFit/>
            </a:bodyPr>
            <a:lstStyle/>
            <a:p>
              <a:pPr>
                <a:lnSpc>
                  <a:spcPts val="5040"/>
                </a:lnSpc>
              </a:pPr>
              <a:r>
                <a:rPr lang="en-US" sz="3600">
                  <a:solidFill>
                    <a:srgbClr val="FFFFFF"/>
                  </a:solidFill>
                  <a:latin typeface="Open Sauce Semi-Bold"/>
                </a:rPr>
                <a:t>02</a:t>
              </a:r>
            </a:p>
          </p:txBody>
        </p:sp>
        <p:sp>
          <p:nvSpPr>
            <p:cNvPr id="10" name="TextBox 10"/>
            <p:cNvSpPr txBox="1"/>
            <p:nvPr/>
          </p:nvSpPr>
          <p:spPr>
            <a:xfrm>
              <a:off x="0" y="929640"/>
              <a:ext cx="5228023" cy="500736"/>
            </a:xfrm>
            <a:prstGeom prst="rect">
              <a:avLst/>
            </a:prstGeom>
          </p:spPr>
          <p:txBody>
            <a:bodyPr lIns="0" tIns="0" rIns="0" bIns="0" rtlCol="0" anchor="t">
              <a:spAutoFit/>
            </a:bodyPr>
            <a:lstStyle/>
            <a:p>
              <a:pPr>
                <a:lnSpc>
                  <a:spcPts val="3219"/>
                </a:lnSpc>
              </a:pPr>
              <a:r>
                <a:rPr lang="en-US" sz="2300" spc="23" dirty="0">
                  <a:solidFill>
                    <a:srgbClr val="FFFFFF"/>
                  </a:solidFill>
                  <a:latin typeface="Open Sauce Heavy"/>
                </a:rPr>
                <a:t>Findings and Discussion </a:t>
              </a:r>
            </a:p>
          </p:txBody>
        </p:sp>
      </p:grpSp>
      <p:sp>
        <p:nvSpPr>
          <p:cNvPr id="11" name="TextBox 11"/>
          <p:cNvSpPr txBox="1"/>
          <p:nvPr/>
        </p:nvSpPr>
        <p:spPr>
          <a:xfrm>
            <a:off x="1773663" y="4810926"/>
            <a:ext cx="3921017" cy="3351238"/>
          </a:xfrm>
          <a:prstGeom prst="rect">
            <a:avLst/>
          </a:prstGeom>
        </p:spPr>
        <p:txBody>
          <a:bodyPr lIns="0" tIns="0" rIns="0" bIns="0" rtlCol="0" anchor="t">
            <a:spAutoFit/>
          </a:bodyPr>
          <a:lstStyle/>
          <a:p>
            <a:pPr marL="453390" lvl="1" indent="-226695">
              <a:lnSpc>
                <a:spcPts val="3780"/>
              </a:lnSpc>
              <a:buFont typeface="Arial"/>
              <a:buChar char="•"/>
            </a:pPr>
            <a:r>
              <a:rPr lang="en-US" sz="2100" spc="42" dirty="0">
                <a:solidFill>
                  <a:srgbClr val="FFFFFF"/>
                </a:solidFill>
                <a:latin typeface="Open Sauce"/>
              </a:rPr>
              <a:t>Policy / Policy in Wales</a:t>
            </a:r>
          </a:p>
          <a:p>
            <a:pPr>
              <a:lnSpc>
                <a:spcPts val="3780"/>
              </a:lnSpc>
            </a:pPr>
            <a:endParaRPr lang="en-US" sz="2100" spc="42" dirty="0">
              <a:solidFill>
                <a:srgbClr val="FFFFFF"/>
              </a:solidFill>
              <a:latin typeface="Open Sauce"/>
            </a:endParaRPr>
          </a:p>
          <a:p>
            <a:pPr marL="453390" lvl="1" indent="-226695">
              <a:lnSpc>
                <a:spcPts val="3780"/>
              </a:lnSpc>
              <a:buFont typeface="Arial"/>
              <a:buChar char="•"/>
            </a:pPr>
            <a:r>
              <a:rPr lang="en-US" sz="2100" spc="42" dirty="0">
                <a:solidFill>
                  <a:srgbClr val="FFFFFF"/>
                </a:solidFill>
                <a:latin typeface="Open Sauce"/>
              </a:rPr>
              <a:t>Welsh Language</a:t>
            </a:r>
          </a:p>
          <a:p>
            <a:pPr>
              <a:lnSpc>
                <a:spcPts val="3780"/>
              </a:lnSpc>
            </a:pPr>
            <a:endParaRPr lang="en-US" sz="2100" spc="42" dirty="0">
              <a:solidFill>
                <a:srgbClr val="FFFFFF"/>
              </a:solidFill>
              <a:latin typeface="Open Sauce"/>
            </a:endParaRPr>
          </a:p>
          <a:p>
            <a:pPr marL="453390" lvl="1" indent="-226695">
              <a:lnSpc>
                <a:spcPts val="3780"/>
              </a:lnSpc>
              <a:buFont typeface="Arial"/>
              <a:buChar char="•"/>
            </a:pPr>
            <a:r>
              <a:rPr lang="en-US" sz="2100" spc="42" dirty="0">
                <a:solidFill>
                  <a:srgbClr val="FFFFFF"/>
                </a:solidFill>
                <a:latin typeface="Open Sauce"/>
              </a:rPr>
              <a:t>Methodology </a:t>
            </a:r>
          </a:p>
          <a:p>
            <a:pPr>
              <a:lnSpc>
                <a:spcPts val="3780"/>
              </a:lnSpc>
            </a:pPr>
            <a:endParaRPr lang="en-US" sz="2100" spc="42" dirty="0">
              <a:solidFill>
                <a:srgbClr val="FFFFFF"/>
              </a:solidFill>
              <a:latin typeface="Open Sauce"/>
            </a:endParaRPr>
          </a:p>
          <a:p>
            <a:pPr>
              <a:lnSpc>
                <a:spcPts val="3780"/>
              </a:lnSpc>
            </a:pPr>
            <a:endParaRPr lang="en-US" sz="2100" spc="42" dirty="0">
              <a:solidFill>
                <a:srgbClr val="FFFFFF"/>
              </a:solidFill>
              <a:latin typeface="Open Sauce"/>
            </a:endParaRPr>
          </a:p>
        </p:txBody>
      </p:sp>
      <p:sp>
        <p:nvSpPr>
          <p:cNvPr id="12" name="TextBox 12"/>
          <p:cNvSpPr txBox="1"/>
          <p:nvPr/>
        </p:nvSpPr>
        <p:spPr>
          <a:xfrm>
            <a:off x="5909711" y="4613097"/>
            <a:ext cx="4577270" cy="1401987"/>
          </a:xfrm>
          <a:prstGeom prst="rect">
            <a:avLst/>
          </a:prstGeom>
        </p:spPr>
        <p:txBody>
          <a:bodyPr lIns="0" tIns="0" rIns="0" bIns="0" rtlCol="0" anchor="t">
            <a:spAutoFit/>
          </a:bodyPr>
          <a:lstStyle/>
          <a:p>
            <a:pPr marL="453390" lvl="1" indent="-226695">
              <a:lnSpc>
                <a:spcPts val="3780"/>
              </a:lnSpc>
              <a:buFont typeface="Arial"/>
              <a:buChar char="•"/>
            </a:pPr>
            <a:r>
              <a:rPr lang="en-US" sz="2100" spc="42" dirty="0">
                <a:solidFill>
                  <a:srgbClr val="FFFFFF"/>
                </a:solidFill>
                <a:latin typeface="Open Sauce"/>
              </a:rPr>
              <a:t>Findings  </a:t>
            </a:r>
          </a:p>
          <a:p>
            <a:pPr>
              <a:lnSpc>
                <a:spcPts val="3780"/>
              </a:lnSpc>
            </a:pPr>
            <a:endParaRPr lang="en-US" sz="2100" spc="42" dirty="0">
              <a:solidFill>
                <a:srgbClr val="FFFFFF"/>
              </a:solidFill>
              <a:latin typeface="Open Sauce"/>
            </a:endParaRPr>
          </a:p>
          <a:p>
            <a:pPr marL="453390" lvl="1" indent="-226695">
              <a:lnSpc>
                <a:spcPts val="3780"/>
              </a:lnSpc>
              <a:buFont typeface="Arial"/>
              <a:buChar char="•"/>
            </a:pPr>
            <a:r>
              <a:rPr lang="en-US" sz="2100" spc="42" dirty="0">
                <a:solidFill>
                  <a:srgbClr val="FFFFFF"/>
                </a:solidFill>
                <a:latin typeface="Open Sauce"/>
              </a:rPr>
              <a:t>Discussion</a:t>
            </a:r>
            <a:r>
              <a:rPr lang="en-US" sz="2100" spc="42" dirty="0">
                <a:solidFill>
                  <a:srgbClr val="FFFFFF"/>
                </a:solidFill>
                <a:latin typeface="Open Sauce Heavy"/>
              </a:rPr>
              <a:t> </a:t>
            </a:r>
          </a:p>
        </p:txBody>
      </p:sp>
    </p:spTree>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TextBox 2"/>
          <p:cNvSpPr txBox="1"/>
          <p:nvPr/>
        </p:nvSpPr>
        <p:spPr>
          <a:xfrm>
            <a:off x="6643862" y="-66040"/>
            <a:ext cx="5000276" cy="1094740"/>
          </a:xfrm>
          <a:prstGeom prst="rect">
            <a:avLst/>
          </a:prstGeom>
        </p:spPr>
        <p:txBody>
          <a:bodyPr lIns="0" tIns="0" rIns="0" bIns="0" rtlCol="0" anchor="t">
            <a:spAutoFit/>
          </a:bodyPr>
          <a:lstStyle/>
          <a:p>
            <a:pPr>
              <a:lnSpc>
                <a:spcPts val="8960"/>
              </a:lnSpc>
            </a:pPr>
            <a:r>
              <a:rPr lang="en-US" sz="6400">
                <a:solidFill>
                  <a:srgbClr val="FFFFFF"/>
                </a:solidFill>
                <a:latin typeface="Open Sauce Heavy"/>
              </a:rPr>
              <a:t>References</a:t>
            </a:r>
          </a:p>
        </p:txBody>
      </p:sp>
      <p:sp>
        <p:nvSpPr>
          <p:cNvPr id="3" name="TextBox 3"/>
          <p:cNvSpPr txBox="1"/>
          <p:nvPr/>
        </p:nvSpPr>
        <p:spPr>
          <a:xfrm>
            <a:off x="0" y="990600"/>
            <a:ext cx="18174862" cy="10625618"/>
          </a:xfrm>
          <a:prstGeom prst="rect">
            <a:avLst/>
          </a:prstGeom>
        </p:spPr>
        <p:txBody>
          <a:bodyPr lIns="0" tIns="0" rIns="0" bIns="0" rtlCol="0" anchor="t">
            <a:spAutoFit/>
          </a:bodyPr>
          <a:lstStyle/>
          <a:p>
            <a:pPr marL="360248" lvl="1" indent="-180124">
              <a:lnSpc>
                <a:spcPts val="2336"/>
              </a:lnSpc>
              <a:buFont typeface="Arial"/>
              <a:buChar char="•"/>
            </a:pPr>
            <a:r>
              <a:rPr lang="en-US" sz="1668" spc="33" dirty="0" err="1">
                <a:solidFill>
                  <a:srgbClr val="FFFFFF"/>
                </a:solidFill>
                <a:latin typeface="Open Sauce"/>
              </a:rPr>
              <a:t>Béland</a:t>
            </a:r>
            <a:r>
              <a:rPr lang="en-US" sz="1668" spc="33" dirty="0">
                <a:solidFill>
                  <a:srgbClr val="FFFFFF"/>
                </a:solidFill>
                <a:latin typeface="Open Sauce"/>
              </a:rPr>
              <a:t>, D. and Howlett, M. (2016) ‘The Role and Impact of the Multiple-Streams Approach in Comparative Policy Analysis’, Journal of comparative policy analysis, 18 (3), pp. 221–227. Available at: </a:t>
            </a:r>
            <a:r>
              <a:rPr lang="en-US" sz="1668" u="sng" spc="33" dirty="0">
                <a:solidFill>
                  <a:srgbClr val="FFFFFF"/>
                </a:solidFill>
                <a:latin typeface="Open Sauce"/>
                <a:hlinkClick r:id="rId2" tooltip="https://doi.org/10.1080/13876988.2016.1174410"/>
              </a:rPr>
              <a:t>https://doi.org/10.1080/13876988.2016.1174410</a:t>
            </a:r>
            <a:r>
              <a:rPr lang="en-US" sz="1668" spc="33" dirty="0">
                <a:solidFill>
                  <a:srgbClr val="FFFFFF"/>
                </a:solidFill>
                <a:latin typeface="Open Sauce"/>
              </a:rPr>
              <a:t>.</a:t>
            </a:r>
          </a:p>
          <a:p>
            <a:pPr marL="360248" lvl="1" indent="-180124">
              <a:lnSpc>
                <a:spcPts val="2336"/>
              </a:lnSpc>
              <a:buFont typeface="Arial"/>
              <a:buChar char="•"/>
            </a:pPr>
            <a:r>
              <a:rPr lang="en-US" sz="1668" spc="33" dirty="0">
                <a:solidFill>
                  <a:srgbClr val="FFFFFF"/>
                </a:solidFill>
                <a:latin typeface="Open Sauce"/>
              </a:rPr>
              <a:t>Braun, V. and Clarke, V. (2006) ‘Using thematic analysis in psychology’, Qualitative Research in Psychology, 3 (2): 77-101.</a:t>
            </a:r>
          </a:p>
          <a:p>
            <a:pPr marL="360248" lvl="1" indent="-180124">
              <a:lnSpc>
                <a:spcPts val="2336"/>
              </a:lnSpc>
              <a:buFont typeface="Arial"/>
              <a:buChar char="•"/>
            </a:pPr>
            <a:r>
              <a:rPr lang="en-US" sz="1668" spc="33" dirty="0">
                <a:solidFill>
                  <a:srgbClr val="FFFFFF"/>
                </a:solidFill>
                <a:latin typeface="Open Sauce"/>
              </a:rPr>
              <a:t>Braun, V. and Clark, V. (2021). ‘One size fits all? What counts as quality practice in (reflexive) thematic analysis?’, Qualitative Research in Psychology, 18 (3): 328-352. </a:t>
            </a:r>
          </a:p>
          <a:p>
            <a:pPr marL="360248" lvl="1" indent="-180124">
              <a:lnSpc>
                <a:spcPts val="2336"/>
              </a:lnSpc>
              <a:buFont typeface="Arial"/>
              <a:buChar char="•"/>
            </a:pPr>
            <a:r>
              <a:rPr lang="en-US" sz="1668" spc="33" dirty="0">
                <a:solidFill>
                  <a:srgbClr val="FFFFFF"/>
                </a:solidFill>
                <a:latin typeface="Open Sauce"/>
              </a:rPr>
              <a:t>Bolton, N. (2023). Sport Policy in Wales. In M. Dowling, S. Harris and C. Mackintosh (eds) Sport policy across the United Kingdom. London: Routledge. </a:t>
            </a:r>
          </a:p>
          <a:p>
            <a:pPr marL="360248" lvl="1" indent="-180124">
              <a:lnSpc>
                <a:spcPts val="2336"/>
              </a:lnSpc>
              <a:buFont typeface="Arial"/>
              <a:buChar char="•"/>
            </a:pPr>
            <a:r>
              <a:rPr lang="en-US" sz="1668" spc="33" dirty="0">
                <a:solidFill>
                  <a:srgbClr val="FFFFFF"/>
                </a:solidFill>
                <a:latin typeface="Open Sauce"/>
              </a:rPr>
              <a:t>Bolton. N., Fleming, S., and Elias, B. (2008) ‘The experience of community sport development: a case study of </a:t>
            </a:r>
            <a:r>
              <a:rPr lang="en-US" sz="1668" spc="33" dirty="0" err="1">
                <a:solidFill>
                  <a:srgbClr val="FFFFFF"/>
                </a:solidFill>
                <a:latin typeface="Open Sauce"/>
              </a:rPr>
              <a:t>Blaenau</a:t>
            </a:r>
            <a:r>
              <a:rPr lang="en-US" sz="1668" spc="33" dirty="0">
                <a:solidFill>
                  <a:srgbClr val="FFFFFF"/>
                </a:solidFill>
                <a:latin typeface="Open Sauce"/>
              </a:rPr>
              <a:t> Gwent’, Managing Leisure, 13 (2): 92-103. </a:t>
            </a:r>
          </a:p>
          <a:p>
            <a:pPr marL="360248" lvl="1" indent="-180124">
              <a:lnSpc>
                <a:spcPts val="2336"/>
              </a:lnSpc>
              <a:buFont typeface="Arial"/>
              <a:buChar char="•"/>
            </a:pPr>
            <a:r>
              <a:rPr lang="en-US" sz="1668" spc="33" dirty="0">
                <a:solidFill>
                  <a:srgbClr val="FFFFFF"/>
                </a:solidFill>
                <a:latin typeface="Open Sauce"/>
              </a:rPr>
              <a:t>Cairney, P. and Jones, M.D. (2016) ‘</a:t>
            </a:r>
            <a:r>
              <a:rPr lang="en-US" sz="1668" spc="33" dirty="0" err="1">
                <a:solidFill>
                  <a:srgbClr val="FFFFFF"/>
                </a:solidFill>
                <a:latin typeface="Open Sauce"/>
              </a:rPr>
              <a:t>Kingdon’s</a:t>
            </a:r>
            <a:r>
              <a:rPr lang="en-US" sz="1668" spc="33" dirty="0">
                <a:solidFill>
                  <a:srgbClr val="FFFFFF"/>
                </a:solidFill>
                <a:latin typeface="Open Sauce"/>
              </a:rPr>
              <a:t> Multiple Streams Approach: What Is the Empirical Impact of this Universal Theory?’, Policy Studies Journal, 44 (1), pp. 37–58. Available at: </a:t>
            </a:r>
            <a:r>
              <a:rPr lang="en-US" sz="1668" u="sng" spc="33" dirty="0">
                <a:solidFill>
                  <a:srgbClr val="FFFFFF"/>
                </a:solidFill>
                <a:latin typeface="Open Sauce"/>
                <a:hlinkClick r:id="rId3" tooltip="https://doi.org/10.1111/psj.12111"/>
              </a:rPr>
              <a:t>https://doi.org/10.1111/psj.12111</a:t>
            </a:r>
            <a:r>
              <a:rPr lang="en-US" sz="1668" spc="33" dirty="0">
                <a:solidFill>
                  <a:srgbClr val="FFFFFF"/>
                </a:solidFill>
                <a:latin typeface="Open Sauce"/>
              </a:rPr>
              <a:t>.</a:t>
            </a:r>
          </a:p>
          <a:p>
            <a:pPr marL="360248" lvl="1" indent="-180124">
              <a:lnSpc>
                <a:spcPts val="2336"/>
              </a:lnSpc>
              <a:buFont typeface="Arial"/>
              <a:buChar char="•"/>
            </a:pPr>
            <a:r>
              <a:rPr lang="en-US" sz="1668" spc="33" dirty="0">
                <a:solidFill>
                  <a:srgbClr val="FFFFFF"/>
                </a:solidFill>
                <a:latin typeface="Open Sauce"/>
              </a:rPr>
              <a:t>Evans, L., Bolton, N., Jones, C., &amp; Iorwerth, H. (2019). '</a:t>
            </a:r>
            <a:r>
              <a:rPr lang="en-US" sz="1668" spc="33" dirty="0" err="1">
                <a:solidFill>
                  <a:srgbClr val="FFFFFF"/>
                </a:solidFill>
                <a:latin typeface="Open Sauce"/>
              </a:rPr>
              <a:t>Defnyddiwch</a:t>
            </a:r>
            <a:r>
              <a:rPr lang="en-US" sz="1668" spc="33" dirty="0">
                <a:solidFill>
                  <a:srgbClr val="FFFFFF"/>
                </a:solidFill>
                <a:latin typeface="Open Sauce"/>
              </a:rPr>
              <a:t> y Gymraeg'1: Community sport as a vehicle for encouraging the use of the Welsh language. Sport in Society: Community Sport and Social Inclusion: International Perspectives, 22(6), 1115-1129. DOI: 10.1080/17430437.2019.1565399  </a:t>
            </a:r>
          </a:p>
          <a:p>
            <a:pPr marL="360248" lvl="1" indent="-180124">
              <a:lnSpc>
                <a:spcPts val="2336"/>
              </a:lnSpc>
              <a:buFont typeface="Arial"/>
              <a:buChar char="•"/>
            </a:pPr>
            <a:r>
              <a:rPr lang="en-US" sz="1668" spc="33" dirty="0" err="1">
                <a:solidFill>
                  <a:srgbClr val="FFFFFF"/>
                </a:solidFill>
                <a:latin typeface="Open Sauce"/>
              </a:rPr>
              <a:t>Flyvbjerg</a:t>
            </a:r>
            <a:r>
              <a:rPr lang="en-US" sz="1668" spc="33" dirty="0">
                <a:solidFill>
                  <a:srgbClr val="FFFFFF"/>
                </a:solidFill>
                <a:latin typeface="Open Sauce"/>
              </a:rPr>
              <a:t>, B. (2004). ‘Five misunderstandings about case study research’. In, C. Seale, G. Gobo, J. F. G., and D. Silverman (eds.), Qualitative Research Practice (pp. 420-434). London: Sage. </a:t>
            </a:r>
          </a:p>
          <a:p>
            <a:pPr marL="360248" lvl="1" indent="-180124">
              <a:lnSpc>
                <a:spcPts val="2336"/>
              </a:lnSpc>
              <a:buFont typeface="Arial"/>
              <a:buChar char="•"/>
            </a:pPr>
            <a:r>
              <a:rPr lang="en-US" sz="1668" spc="33" dirty="0" err="1">
                <a:solidFill>
                  <a:srgbClr val="FFFFFF"/>
                </a:solidFill>
                <a:latin typeface="Open Sauce"/>
              </a:rPr>
              <a:t>Hjern</a:t>
            </a:r>
            <a:r>
              <a:rPr lang="en-US" sz="1668" spc="33" dirty="0">
                <a:solidFill>
                  <a:srgbClr val="FFFFFF"/>
                </a:solidFill>
                <a:latin typeface="Open Sauce"/>
              </a:rPr>
              <a:t>, B. (1982) ‘Implementation research – the link gone missing’, Journal of Public Policy, 2 (3): 301-308.</a:t>
            </a:r>
          </a:p>
          <a:p>
            <a:pPr marL="360248" lvl="1" indent="-180124">
              <a:lnSpc>
                <a:spcPts val="2336"/>
              </a:lnSpc>
              <a:buFont typeface="Arial"/>
              <a:buChar char="•"/>
            </a:pPr>
            <a:r>
              <a:rPr lang="en-US" sz="1668" spc="33" dirty="0">
                <a:solidFill>
                  <a:srgbClr val="FFFFFF"/>
                </a:solidFill>
                <a:latin typeface="Open Sauce"/>
              </a:rPr>
              <a:t>Hodges, R. (2009). Welsh Language Use among Young People in the </a:t>
            </a:r>
            <a:r>
              <a:rPr lang="en-US" sz="1668" spc="33" dirty="0" err="1">
                <a:solidFill>
                  <a:srgbClr val="FFFFFF"/>
                </a:solidFill>
                <a:latin typeface="Open Sauce"/>
              </a:rPr>
              <a:t>Rhymney</a:t>
            </a:r>
            <a:r>
              <a:rPr lang="en-US" sz="1668" spc="33" dirty="0">
                <a:solidFill>
                  <a:srgbClr val="FFFFFF"/>
                </a:solidFill>
                <a:latin typeface="Open Sauce"/>
              </a:rPr>
              <a:t> Valley. Contemporary Wales, 22(1): 16-35. </a:t>
            </a:r>
            <a:r>
              <a:rPr lang="en-US" sz="1668" spc="33" dirty="0" err="1">
                <a:solidFill>
                  <a:srgbClr val="FFFFFF"/>
                </a:solidFill>
                <a:latin typeface="Open Sauce"/>
              </a:rPr>
              <a:t>doi</a:t>
            </a:r>
            <a:r>
              <a:rPr lang="en-US" sz="1668" spc="33" dirty="0">
                <a:solidFill>
                  <a:srgbClr val="FFFFFF"/>
                </a:solidFill>
                <a:latin typeface="Open Sauce"/>
              </a:rPr>
              <a:t>: </a:t>
            </a:r>
            <a:r>
              <a:rPr lang="en-US" sz="1668" u="sng" spc="33" dirty="0">
                <a:solidFill>
                  <a:srgbClr val="FFFFFF"/>
                </a:solidFill>
                <a:latin typeface="Open Sauce"/>
                <a:hlinkClick r:id="rId4" tooltip="https://doi-org.ezproxy.cardiffmet.ac.uk/10.1080/13670050.2011.636796"/>
              </a:rPr>
              <a:t>https://doi-org.ezproxy.cardiffmet.ac.uk/10.1080/13670050.2011.636796</a:t>
            </a:r>
            <a:r>
              <a:rPr lang="en-US" sz="1668" spc="33" dirty="0">
                <a:solidFill>
                  <a:srgbClr val="FFFFFF"/>
                </a:solidFill>
                <a:latin typeface="Open Sauce"/>
              </a:rPr>
              <a:t>. </a:t>
            </a:r>
          </a:p>
          <a:p>
            <a:pPr marL="360248" lvl="1" indent="-180124">
              <a:lnSpc>
                <a:spcPts val="2336"/>
              </a:lnSpc>
              <a:buFont typeface="Arial"/>
              <a:buChar char="•"/>
            </a:pPr>
            <a:r>
              <a:rPr lang="en-US" sz="1668" spc="33" dirty="0">
                <a:solidFill>
                  <a:srgbClr val="FFFFFF"/>
                </a:solidFill>
                <a:latin typeface="Open Sauce"/>
              </a:rPr>
              <a:t>Mackintosh. C. (2011) ‘An analysis of County Sports Partnerships in England: the fragility, challenges and complexity of partnership working in sports development’, International Journal of Sport Policy and Politics, 3 (1): 45-64.</a:t>
            </a:r>
          </a:p>
          <a:p>
            <a:pPr marL="360248" lvl="1" indent="-180124">
              <a:lnSpc>
                <a:spcPts val="2336"/>
              </a:lnSpc>
              <a:buFont typeface="Arial"/>
              <a:buChar char="•"/>
            </a:pPr>
            <a:r>
              <a:rPr lang="en-US" sz="1668" spc="33" dirty="0">
                <a:solidFill>
                  <a:srgbClr val="FFFFFF"/>
                </a:solidFill>
                <a:latin typeface="Open Sauce"/>
              </a:rPr>
              <a:t>May, T., Harris, S., and Collins, M. (2012) ‘Implementing community sport policy: understanding the variety of voluntary club types and their attitudes to policy’, International Journal of Sport Policy and Politics, 5 (3): 397-419. </a:t>
            </a:r>
          </a:p>
          <a:p>
            <a:pPr marL="360248" lvl="1" indent="-180124">
              <a:lnSpc>
                <a:spcPts val="2336"/>
              </a:lnSpc>
              <a:buFont typeface="Arial"/>
              <a:buChar char="•"/>
            </a:pPr>
            <a:r>
              <a:rPr lang="en-US" sz="1668" spc="33" dirty="0">
                <a:solidFill>
                  <a:srgbClr val="FFFFFF"/>
                </a:solidFill>
                <a:latin typeface="Open Sauce"/>
              </a:rPr>
              <a:t>McPake, J., McLeod, W., O’Hanlon, F., </a:t>
            </a:r>
            <a:r>
              <a:rPr lang="en-US" sz="1668" spc="33" dirty="0" err="1">
                <a:solidFill>
                  <a:srgbClr val="FFFFFF"/>
                </a:solidFill>
                <a:latin typeface="Open Sauce"/>
              </a:rPr>
              <a:t>Fassetta</a:t>
            </a:r>
            <a:r>
              <a:rPr lang="en-US" sz="1668" spc="33" dirty="0">
                <a:solidFill>
                  <a:srgbClr val="FFFFFF"/>
                </a:solidFill>
                <a:latin typeface="Open Sauce"/>
              </a:rPr>
              <a:t>, G. and Wilson, M. (2017). Professional development </a:t>
            </a:r>
            <a:r>
              <a:rPr lang="en-US" sz="1668" spc="33" dirty="0" err="1">
                <a:solidFill>
                  <a:srgbClr val="FFFFFF"/>
                </a:solidFill>
                <a:latin typeface="Open Sauce"/>
              </a:rPr>
              <a:t>programmes</a:t>
            </a:r>
            <a:r>
              <a:rPr lang="en-US" sz="1668" spc="33" dirty="0">
                <a:solidFill>
                  <a:srgbClr val="FFFFFF"/>
                </a:solidFill>
                <a:latin typeface="Open Sauce"/>
              </a:rPr>
              <a:t> for teachers moving from majority to </a:t>
            </a:r>
            <a:r>
              <a:rPr lang="en-US" sz="1668" spc="33" dirty="0" err="1">
                <a:solidFill>
                  <a:srgbClr val="FFFFFF"/>
                </a:solidFill>
                <a:latin typeface="Open Sauce"/>
              </a:rPr>
              <a:t>minoritised</a:t>
            </a:r>
            <a:r>
              <a:rPr lang="en-US" sz="1668" spc="33" dirty="0">
                <a:solidFill>
                  <a:srgbClr val="FFFFFF"/>
                </a:solidFill>
                <a:latin typeface="Open Sauce"/>
              </a:rPr>
              <a:t> language medium education: lessons from a comparative study. Language Policy, 16, 79-105. DOI: 10.1007/s10993-015-9395-6 </a:t>
            </a:r>
          </a:p>
          <a:p>
            <a:pPr marL="360248" lvl="1" indent="-180124">
              <a:lnSpc>
                <a:spcPts val="2336"/>
              </a:lnSpc>
              <a:buFont typeface="Arial"/>
              <a:buChar char="•"/>
            </a:pPr>
            <a:r>
              <a:rPr lang="en-US" sz="1668" spc="33" dirty="0">
                <a:solidFill>
                  <a:srgbClr val="FFFFFF"/>
                </a:solidFill>
                <a:latin typeface="Open Sauce"/>
              </a:rPr>
              <a:t>Mihas, P. (2023) ‘Qualitative, Multimethod, and Mixed Methods Research’. In. Tierney, R. J., Rizvi, F. and </a:t>
            </a:r>
            <a:r>
              <a:rPr lang="en-US" sz="1668" spc="33" dirty="0" err="1">
                <a:solidFill>
                  <a:srgbClr val="FFFFFF"/>
                </a:solidFill>
                <a:latin typeface="Open Sauce"/>
              </a:rPr>
              <a:t>Ercikan</a:t>
            </a:r>
            <a:r>
              <a:rPr lang="en-US" sz="1668" spc="33" dirty="0">
                <a:solidFill>
                  <a:srgbClr val="FFFFFF"/>
                </a:solidFill>
                <a:latin typeface="Open Sauce"/>
              </a:rPr>
              <a:t>, K. (eds.) International </a:t>
            </a:r>
            <a:r>
              <a:rPr lang="en-US" sz="1668" spc="33" dirty="0" err="1">
                <a:solidFill>
                  <a:srgbClr val="FFFFFF"/>
                </a:solidFill>
                <a:latin typeface="Open Sauce"/>
              </a:rPr>
              <a:t>Encyclopaedia</a:t>
            </a:r>
            <a:r>
              <a:rPr lang="en-US" sz="1668" spc="33" dirty="0">
                <a:solidFill>
                  <a:srgbClr val="FFFFFF"/>
                </a:solidFill>
                <a:latin typeface="Open Sauce"/>
              </a:rPr>
              <a:t> of Education, 4th Edition. Elsevier Science. </a:t>
            </a:r>
          </a:p>
          <a:p>
            <a:pPr marL="360248" lvl="1" indent="-180124">
              <a:lnSpc>
                <a:spcPts val="2336"/>
              </a:lnSpc>
              <a:buFont typeface="Arial"/>
              <a:buChar char="•"/>
            </a:pPr>
            <a:r>
              <a:rPr lang="en-US" sz="1668" spc="33" dirty="0">
                <a:solidFill>
                  <a:srgbClr val="FFFFFF"/>
                </a:solidFill>
                <a:latin typeface="Open Sauce"/>
              </a:rPr>
              <a:t>Thomas, E. M., Lewis, W. G. and </a:t>
            </a:r>
            <a:r>
              <a:rPr lang="en-US" sz="1668" spc="33" dirty="0" err="1">
                <a:solidFill>
                  <a:srgbClr val="FFFFFF"/>
                </a:solidFill>
                <a:latin typeface="Open Sauce"/>
              </a:rPr>
              <a:t>Apolloni</a:t>
            </a:r>
            <a:r>
              <a:rPr lang="en-US" sz="1668" spc="33" dirty="0">
                <a:solidFill>
                  <a:srgbClr val="FFFFFF"/>
                </a:solidFill>
                <a:latin typeface="Open Sauce"/>
              </a:rPr>
              <a:t>, D. (2012). Variation in language choice in extended speech in primary schools in Wales: implications for teacher education. Language and Education, 26(3): 245-261. </a:t>
            </a:r>
            <a:r>
              <a:rPr lang="en-US" sz="1668" spc="33" dirty="0" err="1">
                <a:solidFill>
                  <a:srgbClr val="FFFFFF"/>
                </a:solidFill>
                <a:latin typeface="Open Sauce"/>
              </a:rPr>
              <a:t>doi</a:t>
            </a:r>
            <a:r>
              <a:rPr lang="en-US" sz="1668" spc="33" dirty="0">
                <a:solidFill>
                  <a:srgbClr val="FFFFFF"/>
                </a:solidFill>
                <a:latin typeface="Open Sauce"/>
              </a:rPr>
              <a:t>: </a:t>
            </a:r>
            <a:r>
              <a:rPr lang="en-US" sz="1668" u="sng" spc="33" dirty="0">
                <a:solidFill>
                  <a:srgbClr val="FFFFFF"/>
                </a:solidFill>
                <a:latin typeface="Open Sauce"/>
                <a:hlinkClick r:id="rId5" tooltip="https://doi.org/10.1080/09500782.2011.640433"/>
              </a:rPr>
              <a:t>https://doi.org/10.1080/09500782.2011.640433</a:t>
            </a:r>
            <a:r>
              <a:rPr lang="en-US" sz="1668" spc="33" dirty="0">
                <a:solidFill>
                  <a:srgbClr val="FFFFFF"/>
                </a:solidFill>
                <a:latin typeface="Open Sauce"/>
              </a:rPr>
              <a:t>. </a:t>
            </a:r>
          </a:p>
          <a:p>
            <a:pPr marL="360248" lvl="1" indent="-180124">
              <a:lnSpc>
                <a:spcPts val="2336"/>
              </a:lnSpc>
              <a:buFont typeface="Arial"/>
              <a:buChar char="•"/>
            </a:pPr>
            <a:r>
              <a:rPr lang="en-US" sz="1668" spc="33" dirty="0">
                <a:solidFill>
                  <a:srgbClr val="FFFFFF"/>
                </a:solidFill>
                <a:latin typeface="Open Sauce"/>
              </a:rPr>
              <a:t>Thomas, E. M., Williams, N., Jones, L. A., Davies, S. and </a:t>
            </a:r>
            <a:r>
              <a:rPr lang="en-US" sz="1668" spc="33" dirty="0" err="1">
                <a:solidFill>
                  <a:srgbClr val="FFFFFF"/>
                </a:solidFill>
                <a:latin typeface="Open Sauce"/>
              </a:rPr>
              <a:t>Binks</a:t>
            </a:r>
            <a:r>
              <a:rPr lang="en-US" sz="1668" spc="33" dirty="0">
                <a:solidFill>
                  <a:srgbClr val="FFFFFF"/>
                </a:solidFill>
                <a:latin typeface="Open Sauce"/>
              </a:rPr>
              <a:t>, H. (2014). Acquiring complex structures under minority language conditions: Bilingual acquisition of plural morphology in Welsh. Bilingualism: Language and Cognition, 17(3): 478-494. Doi: 10.1111/jnp.12061. </a:t>
            </a:r>
          </a:p>
          <a:p>
            <a:pPr marL="360248" lvl="1" indent="-180124">
              <a:lnSpc>
                <a:spcPts val="2336"/>
              </a:lnSpc>
              <a:buFont typeface="Arial"/>
              <a:buChar char="•"/>
            </a:pPr>
            <a:r>
              <a:rPr lang="en-US" sz="1668" spc="33" dirty="0" err="1">
                <a:solidFill>
                  <a:srgbClr val="FFFFFF"/>
                </a:solidFill>
                <a:latin typeface="Open Sauce"/>
              </a:rPr>
              <a:t>Tuckett</a:t>
            </a:r>
            <a:r>
              <a:rPr lang="en-US" sz="1668" spc="33" dirty="0">
                <a:solidFill>
                  <a:srgbClr val="FFFFFF"/>
                </a:solidFill>
                <a:latin typeface="Open Sauce"/>
              </a:rPr>
              <a:t>, A. (2005) ‘Applying thematic analysis theory to practice: A researcher's experience’. Contemporary Nurse, 19 (1-2): 75-87.</a:t>
            </a:r>
          </a:p>
          <a:p>
            <a:pPr marL="360248" lvl="1" indent="-180124">
              <a:lnSpc>
                <a:spcPts val="2336"/>
              </a:lnSpc>
              <a:buFont typeface="Arial"/>
              <a:buChar char="•"/>
            </a:pPr>
            <a:r>
              <a:rPr lang="en-US" sz="1668" spc="33" dirty="0">
                <a:solidFill>
                  <a:srgbClr val="FFFFFF"/>
                </a:solidFill>
                <a:latin typeface="Open Sauce"/>
              </a:rPr>
              <a:t>Welsh Government. (2017). </a:t>
            </a:r>
            <a:r>
              <a:rPr lang="en-US" sz="1668" spc="33" dirty="0" err="1">
                <a:solidFill>
                  <a:srgbClr val="FFFFFF"/>
                </a:solidFill>
                <a:latin typeface="Open Sauce"/>
              </a:rPr>
              <a:t>Cymraeg</a:t>
            </a:r>
            <a:r>
              <a:rPr lang="en-US" sz="1668" spc="33" dirty="0">
                <a:solidFill>
                  <a:srgbClr val="FFFFFF"/>
                </a:solidFill>
                <a:latin typeface="Open Sauce"/>
              </a:rPr>
              <a:t> 2050: A million Welsh speakers. </a:t>
            </a:r>
            <a:r>
              <a:rPr lang="en-US" sz="1668" u="sng" spc="33" dirty="0">
                <a:solidFill>
                  <a:srgbClr val="FFFFFF"/>
                </a:solidFill>
                <a:latin typeface="Open Sauce"/>
                <a:hlinkClick r:id="rId6" tooltip="http://gov.wales/docs/dcells/publications/170711-welsh-language-strategy-eng.pdf"/>
              </a:rPr>
              <a:t>http://gov.wales/docs/dcells/publications/170711-welsh-language-strategy-eng.pdf</a:t>
            </a:r>
            <a:r>
              <a:rPr lang="en-US" sz="1668" spc="33" dirty="0">
                <a:solidFill>
                  <a:srgbClr val="FFFFFF"/>
                </a:solidFill>
                <a:latin typeface="Open Sauce"/>
              </a:rPr>
              <a:t>. </a:t>
            </a:r>
          </a:p>
          <a:p>
            <a:pPr marL="360248" lvl="1" indent="-180124">
              <a:lnSpc>
                <a:spcPts val="2336"/>
              </a:lnSpc>
              <a:buFont typeface="Arial"/>
              <a:buChar char="•"/>
            </a:pPr>
            <a:r>
              <a:rPr lang="en-US" sz="1668" spc="33" dirty="0">
                <a:solidFill>
                  <a:srgbClr val="FFFFFF"/>
                </a:solidFill>
                <a:latin typeface="Open Sauce"/>
              </a:rPr>
              <a:t>Welsh Government. (2021). Welsh language by population characteristics (Census 2021). https://www.gov.wales/welsh-language-population-characteristics-census-2021-html#:~:text=In%202021%2C%20473%2C060%20(22.3%25),1%20percentage%20point%20from%202011.</a:t>
            </a:r>
          </a:p>
          <a:p>
            <a:pPr>
              <a:lnSpc>
                <a:spcPts val="2336"/>
              </a:lnSpc>
            </a:pPr>
            <a:endParaRPr lang="en-US" sz="1668" spc="33" dirty="0">
              <a:solidFill>
                <a:srgbClr val="FFFFFF"/>
              </a:solidFill>
              <a:latin typeface="Open Sauce"/>
            </a:endParaRPr>
          </a:p>
          <a:p>
            <a:pPr>
              <a:lnSpc>
                <a:spcPts val="2336"/>
              </a:lnSpc>
            </a:pPr>
            <a:endParaRPr lang="en-US" sz="1668" spc="33" dirty="0">
              <a:solidFill>
                <a:srgbClr val="FFFFFF"/>
              </a:solidFill>
              <a:latin typeface="Open Sauce"/>
            </a:endParaRPr>
          </a:p>
          <a:p>
            <a:pPr>
              <a:lnSpc>
                <a:spcPts val="2336"/>
              </a:lnSpc>
            </a:pPr>
            <a:endParaRPr lang="en-US" sz="1668" spc="33" dirty="0">
              <a:solidFill>
                <a:srgbClr val="FFFFFF"/>
              </a:solidFill>
              <a:latin typeface="Open Sauce"/>
            </a:endParaRPr>
          </a:p>
          <a:p>
            <a:pPr>
              <a:lnSpc>
                <a:spcPts val="2336"/>
              </a:lnSpc>
            </a:pPr>
            <a:r>
              <a:rPr lang="en-US" sz="1668" spc="33" dirty="0">
                <a:solidFill>
                  <a:srgbClr val="FFFFFF"/>
                </a:solidFill>
                <a:latin typeface="Open Sauce"/>
              </a:rPr>
              <a:t> </a:t>
            </a:r>
          </a:p>
          <a:p>
            <a:pPr>
              <a:lnSpc>
                <a:spcPts val="2336"/>
              </a:lnSpc>
            </a:pPr>
            <a:endParaRPr lang="en-US" sz="1668" spc="33" dirty="0">
              <a:solidFill>
                <a:srgbClr val="FFFFFF"/>
              </a:solidFill>
              <a:latin typeface="Open Sauce"/>
            </a:endParaRPr>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TextBox 2"/>
          <p:cNvSpPr txBox="1"/>
          <p:nvPr/>
        </p:nvSpPr>
        <p:spPr>
          <a:xfrm>
            <a:off x="8555916" y="795017"/>
            <a:ext cx="9732084" cy="9486187"/>
          </a:xfrm>
          <a:prstGeom prst="rect">
            <a:avLst/>
          </a:prstGeom>
        </p:spPr>
        <p:txBody>
          <a:bodyPr lIns="0" tIns="0" rIns="0" bIns="0" rtlCol="0" anchor="t">
            <a:spAutoFit/>
          </a:bodyPr>
          <a:lstStyle/>
          <a:p>
            <a:pPr marL="677941" lvl="1" indent="-338971">
              <a:lnSpc>
                <a:spcPts val="4396"/>
              </a:lnSpc>
              <a:buFont typeface="Arial"/>
              <a:buChar char="•"/>
            </a:pPr>
            <a:r>
              <a:rPr lang="en-US" sz="3140" spc="62" dirty="0" err="1">
                <a:solidFill>
                  <a:srgbClr val="FFFFFF"/>
                </a:solidFill>
                <a:latin typeface="Open Sauce"/>
              </a:rPr>
              <a:t>Hjern</a:t>
            </a:r>
            <a:r>
              <a:rPr lang="en-US" sz="3140" spc="62" dirty="0">
                <a:solidFill>
                  <a:srgbClr val="FFFFFF"/>
                </a:solidFill>
                <a:latin typeface="Open Sauce"/>
              </a:rPr>
              <a:t> (1982) suggested that effective policy implementation depends on the interaction of several </a:t>
            </a:r>
            <a:r>
              <a:rPr lang="en-US" sz="3140" spc="62" dirty="0" err="1">
                <a:solidFill>
                  <a:srgbClr val="FFFFFF"/>
                </a:solidFill>
                <a:latin typeface="Open Sauce"/>
              </a:rPr>
              <a:t>organisations</a:t>
            </a:r>
            <a:r>
              <a:rPr lang="en-US" sz="3140" spc="62" dirty="0">
                <a:solidFill>
                  <a:srgbClr val="FFFFFF"/>
                </a:solidFill>
                <a:latin typeface="Open Sauce"/>
              </a:rPr>
              <a:t>, most importantly those at the front-line (May et al., 2012)</a:t>
            </a:r>
          </a:p>
          <a:p>
            <a:pPr>
              <a:lnSpc>
                <a:spcPts val="4396"/>
              </a:lnSpc>
            </a:pPr>
            <a:endParaRPr lang="en-US" sz="3140" spc="62" dirty="0">
              <a:solidFill>
                <a:srgbClr val="FFFFFF"/>
              </a:solidFill>
              <a:latin typeface="Open Sauce"/>
            </a:endParaRPr>
          </a:p>
          <a:p>
            <a:pPr marL="677941" lvl="1" indent="-338971">
              <a:lnSpc>
                <a:spcPts val="4396"/>
              </a:lnSpc>
              <a:buFont typeface="Arial"/>
              <a:buChar char="•"/>
            </a:pPr>
            <a:r>
              <a:rPr lang="en-US" sz="3140" spc="62" dirty="0">
                <a:solidFill>
                  <a:srgbClr val="FFFFFF"/>
                </a:solidFill>
                <a:latin typeface="Open Sauce"/>
              </a:rPr>
              <a:t>For  successful bottom-up policy planning, commitment, willingness and ability of grass roots </a:t>
            </a:r>
            <a:r>
              <a:rPr lang="en-US" sz="3140" spc="62" dirty="0" err="1">
                <a:solidFill>
                  <a:srgbClr val="FFFFFF"/>
                </a:solidFill>
                <a:latin typeface="Open Sauce"/>
              </a:rPr>
              <a:t>organisations</a:t>
            </a:r>
            <a:r>
              <a:rPr lang="en-US" sz="3140" spc="62" dirty="0">
                <a:solidFill>
                  <a:srgbClr val="FFFFFF"/>
                </a:solidFill>
                <a:latin typeface="Open Sauce"/>
              </a:rPr>
              <a:t>, and community implementers are critical (Bolton, Fleming and Elias, 2008; May et al., 2012)</a:t>
            </a:r>
          </a:p>
          <a:p>
            <a:pPr>
              <a:lnSpc>
                <a:spcPts val="4396"/>
              </a:lnSpc>
            </a:pPr>
            <a:endParaRPr lang="en-US" sz="3140" spc="62" dirty="0">
              <a:solidFill>
                <a:srgbClr val="FFFFFF"/>
              </a:solidFill>
              <a:latin typeface="Open Sauce"/>
            </a:endParaRPr>
          </a:p>
          <a:p>
            <a:pPr marL="677941" lvl="1" indent="-338971">
              <a:lnSpc>
                <a:spcPts val="4396"/>
              </a:lnSpc>
              <a:buFont typeface="Arial"/>
              <a:buChar char="•"/>
            </a:pPr>
            <a:r>
              <a:rPr lang="en-US" sz="3140" spc="62" dirty="0">
                <a:solidFill>
                  <a:srgbClr val="FFFFFF"/>
                </a:solidFill>
                <a:latin typeface="Open Sauce"/>
              </a:rPr>
              <a:t>Mackintosh (2011) also found that for national and regional policy to be implemented successfully, effective communication and sustainable relationships should be developed.</a:t>
            </a:r>
          </a:p>
          <a:p>
            <a:pPr>
              <a:lnSpc>
                <a:spcPts val="3826"/>
              </a:lnSpc>
            </a:pPr>
            <a:endParaRPr lang="en-US" sz="3140" spc="62" dirty="0">
              <a:solidFill>
                <a:srgbClr val="FFFFFF"/>
              </a:solidFill>
              <a:latin typeface="Open Sauce"/>
            </a:endParaRPr>
          </a:p>
        </p:txBody>
      </p:sp>
      <p:sp>
        <p:nvSpPr>
          <p:cNvPr id="3" name="Freeform 3"/>
          <p:cNvSpPr/>
          <p:nvPr/>
        </p:nvSpPr>
        <p:spPr>
          <a:xfrm>
            <a:off x="236471" y="4761671"/>
            <a:ext cx="8319445" cy="5340878"/>
          </a:xfrm>
          <a:custGeom>
            <a:avLst/>
            <a:gdLst/>
            <a:ahLst/>
            <a:cxnLst/>
            <a:rect l="l" t="t" r="r" b="b"/>
            <a:pathLst>
              <a:path w="8319445" h="5340878">
                <a:moveTo>
                  <a:pt x="0" y="0"/>
                </a:moveTo>
                <a:lnTo>
                  <a:pt x="8319445" y="0"/>
                </a:lnTo>
                <a:lnTo>
                  <a:pt x="8319445" y="5340879"/>
                </a:lnTo>
                <a:lnTo>
                  <a:pt x="0" y="5340879"/>
                </a:lnTo>
                <a:lnTo>
                  <a:pt x="0" y="0"/>
                </a:lnTo>
                <a:close/>
              </a:path>
            </a:pathLst>
          </a:custGeom>
          <a:blipFill>
            <a:blip r:embed="rId3"/>
            <a:stretch>
              <a:fillRect/>
            </a:stretch>
          </a:blipFill>
        </p:spPr>
        <p:txBody>
          <a:bodyPr/>
          <a:lstStyle/>
          <a:p>
            <a:endParaRPr lang="en-GB"/>
          </a:p>
        </p:txBody>
      </p:sp>
      <p:sp>
        <p:nvSpPr>
          <p:cNvPr id="4" name="TextBox 4"/>
          <p:cNvSpPr txBox="1"/>
          <p:nvPr/>
        </p:nvSpPr>
        <p:spPr>
          <a:xfrm>
            <a:off x="1028700" y="1279993"/>
            <a:ext cx="6819900" cy="1692964"/>
          </a:xfrm>
          <a:prstGeom prst="rect">
            <a:avLst/>
          </a:prstGeom>
        </p:spPr>
        <p:txBody>
          <a:bodyPr wrap="square" lIns="0" tIns="0" rIns="0" bIns="0" rtlCol="0" anchor="t">
            <a:spAutoFit/>
          </a:bodyPr>
          <a:lstStyle/>
          <a:p>
            <a:pPr>
              <a:lnSpc>
                <a:spcPts val="6860"/>
              </a:lnSpc>
            </a:pPr>
            <a:r>
              <a:rPr lang="en-US" sz="4900" dirty="0">
                <a:solidFill>
                  <a:srgbClr val="FFFFFF"/>
                </a:solidFill>
                <a:latin typeface="Open Sauce Heavy"/>
              </a:rPr>
              <a:t>Community sport and the policy process</a:t>
            </a:r>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80571" y="773783"/>
            <a:ext cx="13726858" cy="8739433"/>
          </a:xfrm>
          <a:custGeom>
            <a:avLst/>
            <a:gdLst/>
            <a:ahLst/>
            <a:cxnLst/>
            <a:rect l="l" t="t" r="r" b="b"/>
            <a:pathLst>
              <a:path w="13726858" h="8739433">
                <a:moveTo>
                  <a:pt x="0" y="0"/>
                </a:moveTo>
                <a:lnTo>
                  <a:pt x="13726858" y="0"/>
                </a:lnTo>
                <a:lnTo>
                  <a:pt x="13726858" y="8739434"/>
                </a:lnTo>
                <a:lnTo>
                  <a:pt x="0" y="8739434"/>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11225969" y="140551"/>
            <a:ext cx="6851804" cy="2098674"/>
          </a:xfrm>
          <a:prstGeom prst="rect">
            <a:avLst/>
          </a:prstGeom>
        </p:spPr>
        <p:txBody>
          <a:bodyPr lIns="0" tIns="0" rIns="0" bIns="0" rtlCol="0" anchor="t">
            <a:spAutoFit/>
          </a:bodyPr>
          <a:lstStyle/>
          <a:p>
            <a:pPr>
              <a:lnSpc>
                <a:spcPts val="5600"/>
              </a:lnSpc>
            </a:pPr>
            <a:r>
              <a:rPr lang="en-US" sz="4000">
                <a:solidFill>
                  <a:srgbClr val="000000"/>
                </a:solidFill>
                <a:latin typeface="Open Sauce Semi-Bold"/>
              </a:rPr>
              <a:t>Multiple Steams Approach (Adapted from Béland and Howlett, 2016)</a:t>
            </a: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3" name="TextBox 3"/>
          <p:cNvSpPr txBox="1"/>
          <p:nvPr/>
        </p:nvSpPr>
        <p:spPr>
          <a:xfrm>
            <a:off x="6868369" y="2804572"/>
            <a:ext cx="10390931" cy="8130431"/>
          </a:xfrm>
          <a:prstGeom prst="rect">
            <a:avLst/>
          </a:prstGeom>
        </p:spPr>
        <p:txBody>
          <a:bodyPr lIns="0" tIns="0" rIns="0" bIns="0" rtlCol="0" anchor="t">
            <a:spAutoFit/>
          </a:bodyPr>
          <a:lstStyle/>
          <a:p>
            <a:pPr marL="561337" lvl="1" indent="-280669">
              <a:lnSpc>
                <a:spcPts val="3639"/>
              </a:lnSpc>
              <a:buFont typeface="Arial"/>
              <a:buChar char="•"/>
            </a:pPr>
            <a:r>
              <a:rPr lang="en-US" sz="2599" dirty="0">
                <a:solidFill>
                  <a:srgbClr val="FFFFFF"/>
                </a:solidFill>
                <a:latin typeface="Open Sauce"/>
              </a:rPr>
              <a:t>Prior to devolution in Wales, Sport Wales reported to the Secretary of State for Wales and the Welsh Office - it operated independently from the Sport Council (GB) but often mistakenly perceived as a ‘branch’ – thereby feeding the perception of Westminster dominance</a:t>
            </a:r>
          </a:p>
          <a:p>
            <a:pPr>
              <a:lnSpc>
                <a:spcPts val="3639"/>
              </a:lnSpc>
            </a:pPr>
            <a:endParaRPr lang="en-US" sz="2599" dirty="0">
              <a:solidFill>
                <a:srgbClr val="FFFFFF"/>
              </a:solidFill>
              <a:latin typeface="Open Sauce"/>
            </a:endParaRPr>
          </a:p>
          <a:p>
            <a:pPr marL="561337" lvl="1" indent="-280669">
              <a:lnSpc>
                <a:spcPts val="3639"/>
              </a:lnSpc>
              <a:buFont typeface="Arial"/>
              <a:buChar char="•"/>
            </a:pPr>
            <a:r>
              <a:rPr lang="en-US" sz="2599" dirty="0">
                <a:solidFill>
                  <a:srgbClr val="FFFFFF"/>
                </a:solidFill>
                <a:latin typeface="Open Sauce"/>
              </a:rPr>
              <a:t>Wales voted 'yes' to devolution with a tiny margin (50.3%) </a:t>
            </a:r>
          </a:p>
          <a:p>
            <a:pPr>
              <a:lnSpc>
                <a:spcPts val="3639"/>
              </a:lnSpc>
            </a:pPr>
            <a:endParaRPr lang="en-US" sz="2599" dirty="0">
              <a:solidFill>
                <a:srgbClr val="FFFFFF"/>
              </a:solidFill>
              <a:latin typeface="Open Sauce"/>
            </a:endParaRPr>
          </a:p>
          <a:p>
            <a:pPr marL="561337" lvl="1" indent="-280669">
              <a:lnSpc>
                <a:spcPts val="3639"/>
              </a:lnSpc>
              <a:buFont typeface="Arial"/>
              <a:buChar char="•"/>
            </a:pPr>
            <a:r>
              <a:rPr lang="en-US" sz="2599" dirty="0">
                <a:solidFill>
                  <a:srgbClr val="FFFFFF"/>
                </a:solidFill>
                <a:latin typeface="Open Sauce"/>
              </a:rPr>
              <a:t>Under devolution, policy and strategy are far more linked between Welsh Government and Sport Wales – periods of challenge for WGSBs </a:t>
            </a:r>
          </a:p>
          <a:p>
            <a:pPr>
              <a:lnSpc>
                <a:spcPts val="3639"/>
              </a:lnSpc>
            </a:pPr>
            <a:endParaRPr lang="en-US" sz="2599" dirty="0">
              <a:solidFill>
                <a:srgbClr val="FFFFFF"/>
              </a:solidFill>
              <a:latin typeface="Open Sauce"/>
            </a:endParaRPr>
          </a:p>
          <a:p>
            <a:pPr marL="561337" lvl="1" indent="-280669">
              <a:lnSpc>
                <a:spcPts val="3639"/>
              </a:lnSpc>
              <a:buFont typeface="Arial"/>
              <a:buChar char="•"/>
            </a:pPr>
            <a:r>
              <a:rPr lang="en-US" sz="2599" dirty="0">
                <a:solidFill>
                  <a:srgbClr val="FFFFFF"/>
                </a:solidFill>
                <a:latin typeface="Open Sauce"/>
              </a:rPr>
              <a:t>Two other key national issues, the Wellbeing of Future Generations and Welsh Language are important to Welsh sport policy since devolution</a:t>
            </a:r>
          </a:p>
          <a:p>
            <a:pPr>
              <a:lnSpc>
                <a:spcPts val="3639"/>
              </a:lnSpc>
            </a:pPr>
            <a:endParaRPr lang="en-US" sz="2599" dirty="0">
              <a:solidFill>
                <a:srgbClr val="FFFFFF"/>
              </a:solidFill>
              <a:latin typeface="Open Sauce"/>
            </a:endParaRPr>
          </a:p>
          <a:p>
            <a:pPr>
              <a:lnSpc>
                <a:spcPts val="2940"/>
              </a:lnSpc>
            </a:pPr>
            <a:endParaRPr lang="en-US" sz="2599" dirty="0">
              <a:solidFill>
                <a:srgbClr val="FFFFFF"/>
              </a:solidFill>
              <a:latin typeface="Open Sauce"/>
            </a:endParaRPr>
          </a:p>
          <a:p>
            <a:pPr>
              <a:lnSpc>
                <a:spcPts val="2940"/>
              </a:lnSpc>
            </a:pPr>
            <a:endParaRPr lang="en-US" sz="2599" dirty="0">
              <a:solidFill>
                <a:srgbClr val="FFFFFF"/>
              </a:solidFill>
              <a:latin typeface="Open Sauce"/>
            </a:endParaRPr>
          </a:p>
        </p:txBody>
      </p:sp>
      <p:sp>
        <p:nvSpPr>
          <p:cNvPr id="4" name="TextBox 4"/>
          <p:cNvSpPr txBox="1"/>
          <p:nvPr/>
        </p:nvSpPr>
        <p:spPr>
          <a:xfrm>
            <a:off x="7198735" y="302132"/>
            <a:ext cx="11057452" cy="1609736"/>
          </a:xfrm>
          <a:prstGeom prst="rect">
            <a:avLst/>
          </a:prstGeom>
        </p:spPr>
        <p:txBody>
          <a:bodyPr lIns="0" tIns="0" rIns="0" bIns="0" rtlCol="0" anchor="t">
            <a:spAutoFit/>
          </a:bodyPr>
          <a:lstStyle/>
          <a:p>
            <a:pPr>
              <a:lnSpc>
                <a:spcPts val="6720"/>
              </a:lnSpc>
            </a:pPr>
            <a:r>
              <a:rPr lang="en-US" sz="5600" dirty="0">
                <a:solidFill>
                  <a:srgbClr val="FFFFFF"/>
                </a:solidFill>
                <a:latin typeface="Open Sauce Heavy"/>
              </a:rPr>
              <a:t>Sport &amp; Devolution in Wales </a:t>
            </a:r>
          </a:p>
          <a:p>
            <a:pPr>
              <a:lnSpc>
                <a:spcPts val="6720"/>
              </a:lnSpc>
            </a:pPr>
            <a:r>
              <a:rPr lang="en-US" sz="3200" dirty="0">
                <a:solidFill>
                  <a:srgbClr val="FFFFFF"/>
                </a:solidFill>
                <a:latin typeface="Open Sauce Heavy"/>
              </a:rPr>
              <a:t>(Bolton, 2023) </a:t>
            </a:r>
            <a:endParaRPr lang="en-US" sz="3200" dirty="0">
              <a:solidFill>
                <a:srgbClr val="FF0000"/>
              </a:solidFill>
              <a:latin typeface="Open Sauce Heavy"/>
            </a:endParaRPr>
          </a:p>
        </p:txBody>
      </p:sp>
      <p:pic>
        <p:nvPicPr>
          <p:cNvPr id="12" name="Picture 11">
            <a:extLst>
              <a:ext uri="{FF2B5EF4-FFF2-40B4-BE49-F238E27FC236}">
                <a16:creationId xmlns:a16="http://schemas.microsoft.com/office/drawing/2014/main" id="{100E9C65-C832-6055-5106-DD8F6B02C3FA}"/>
              </a:ext>
            </a:extLst>
          </p:cNvPr>
          <p:cNvPicPr>
            <a:picLocks noChangeAspect="1"/>
          </p:cNvPicPr>
          <p:nvPr/>
        </p:nvPicPr>
        <p:blipFill>
          <a:blip r:embed="rId2"/>
          <a:stretch>
            <a:fillRect/>
          </a:stretch>
        </p:blipFill>
        <p:spPr>
          <a:xfrm>
            <a:off x="0" y="3635563"/>
            <a:ext cx="5828659" cy="2339235"/>
          </a:xfrm>
          <a:prstGeom prst="rect">
            <a:avLst/>
          </a:prstGeom>
        </p:spPr>
      </p:pic>
      <p:pic>
        <p:nvPicPr>
          <p:cNvPr id="13" name="Picture 12">
            <a:extLst>
              <a:ext uri="{FF2B5EF4-FFF2-40B4-BE49-F238E27FC236}">
                <a16:creationId xmlns:a16="http://schemas.microsoft.com/office/drawing/2014/main" id="{1D014137-68C4-CF01-9695-ECCAFC92DEF0}"/>
              </a:ext>
            </a:extLst>
          </p:cNvPr>
          <p:cNvPicPr>
            <a:picLocks noChangeAspect="1"/>
          </p:cNvPicPr>
          <p:nvPr/>
        </p:nvPicPr>
        <p:blipFill>
          <a:blip r:embed="rId3"/>
          <a:stretch>
            <a:fillRect/>
          </a:stretch>
        </p:blipFill>
        <p:spPr>
          <a:xfrm>
            <a:off x="10390" y="88991"/>
            <a:ext cx="5807877" cy="3645754"/>
          </a:xfrm>
          <a:prstGeom prst="rect">
            <a:avLst/>
          </a:prstGeom>
        </p:spPr>
      </p:pic>
      <p:pic>
        <p:nvPicPr>
          <p:cNvPr id="14" name="Picture 13">
            <a:extLst>
              <a:ext uri="{FF2B5EF4-FFF2-40B4-BE49-F238E27FC236}">
                <a16:creationId xmlns:a16="http://schemas.microsoft.com/office/drawing/2014/main" id="{4ED7F73B-F0CA-BC3E-A73D-DE1F76B65B03}"/>
              </a:ext>
            </a:extLst>
          </p:cNvPr>
          <p:cNvPicPr>
            <a:picLocks noChangeAspect="1"/>
          </p:cNvPicPr>
          <p:nvPr/>
        </p:nvPicPr>
        <p:blipFill>
          <a:blip r:embed="rId4"/>
          <a:stretch>
            <a:fillRect/>
          </a:stretch>
        </p:blipFill>
        <p:spPr>
          <a:xfrm>
            <a:off x="20782" y="5974798"/>
            <a:ext cx="5807877" cy="4350302"/>
          </a:xfrm>
          <a:prstGeom prst="rect">
            <a:avLst/>
          </a:prstGeom>
        </p:spPr>
      </p:pic>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31153" y="0"/>
            <a:ext cx="6303983" cy="10287000"/>
          </a:xfrm>
          <a:custGeom>
            <a:avLst/>
            <a:gdLst/>
            <a:ahLst/>
            <a:cxnLst/>
            <a:rect l="l" t="t" r="r" b="b"/>
            <a:pathLst>
              <a:path w="6303983" h="10287000">
                <a:moveTo>
                  <a:pt x="0" y="0"/>
                </a:moveTo>
                <a:lnTo>
                  <a:pt x="6303983" y="0"/>
                </a:lnTo>
                <a:lnTo>
                  <a:pt x="6303983" y="10287000"/>
                </a:lnTo>
                <a:lnTo>
                  <a:pt x="0" y="10287000"/>
                </a:lnTo>
                <a:lnTo>
                  <a:pt x="0" y="0"/>
                </a:lnTo>
                <a:close/>
              </a:path>
            </a:pathLst>
          </a:custGeom>
          <a:blipFill>
            <a:blip r:embed="rId2"/>
            <a:stretch>
              <a:fillRect l="-51610" r="-93316"/>
            </a:stretch>
          </a:blipFill>
        </p:spPr>
        <p:txBody>
          <a:bodyPr/>
          <a:lstStyle/>
          <a:p>
            <a:endParaRPr lang="en-GB"/>
          </a:p>
        </p:txBody>
      </p:sp>
      <p:sp>
        <p:nvSpPr>
          <p:cNvPr id="3" name="TextBox 3"/>
          <p:cNvSpPr txBox="1"/>
          <p:nvPr/>
        </p:nvSpPr>
        <p:spPr>
          <a:xfrm>
            <a:off x="6819706" y="1562100"/>
            <a:ext cx="11057452" cy="9053761"/>
          </a:xfrm>
          <a:prstGeom prst="rect">
            <a:avLst/>
          </a:prstGeom>
        </p:spPr>
        <p:txBody>
          <a:bodyPr wrap="square" lIns="0" tIns="0" rIns="0" bIns="0" rtlCol="0" anchor="t">
            <a:spAutoFit/>
          </a:bodyPr>
          <a:lstStyle/>
          <a:p>
            <a:pPr marL="561337" lvl="1" indent="-280669">
              <a:lnSpc>
                <a:spcPts val="3639"/>
              </a:lnSpc>
              <a:buFont typeface="Arial"/>
              <a:buChar char="•"/>
            </a:pPr>
            <a:r>
              <a:rPr lang="en-US" sz="2599" dirty="0">
                <a:solidFill>
                  <a:srgbClr val="FFFFFF"/>
                </a:solidFill>
                <a:latin typeface="Open Sauce Light"/>
              </a:rPr>
              <a:t>The Welsh Government's recent Language strategy - </a:t>
            </a:r>
            <a:r>
              <a:rPr lang="en-US" sz="2599" dirty="0" err="1">
                <a:solidFill>
                  <a:srgbClr val="FFFFFF"/>
                </a:solidFill>
                <a:latin typeface="Open Sauce Light"/>
              </a:rPr>
              <a:t>Cymraeg</a:t>
            </a:r>
            <a:r>
              <a:rPr lang="en-US" sz="2599" dirty="0">
                <a:solidFill>
                  <a:srgbClr val="FFFFFF"/>
                </a:solidFill>
                <a:latin typeface="Open Sauce Light"/>
              </a:rPr>
              <a:t> (Welsh) 2050: A million Welsh speakers (Welsh Government, 2017) expects about a third of the country to speak the native language by 2050</a:t>
            </a:r>
          </a:p>
          <a:p>
            <a:pPr>
              <a:lnSpc>
                <a:spcPts val="3639"/>
              </a:lnSpc>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There is a need for </a:t>
            </a:r>
            <a:r>
              <a:rPr lang="en-US" sz="2599" dirty="0" err="1">
                <a:solidFill>
                  <a:srgbClr val="FFFFFF"/>
                </a:solidFill>
                <a:latin typeface="Open Sauce Light"/>
              </a:rPr>
              <a:t>Welshification</a:t>
            </a:r>
            <a:r>
              <a:rPr lang="en-US" sz="2599" dirty="0">
                <a:solidFill>
                  <a:srgbClr val="FFFFFF"/>
                </a:solidFill>
                <a:latin typeface="Open Sauce Light"/>
              </a:rPr>
              <a:t> and </a:t>
            </a:r>
            <a:r>
              <a:rPr lang="en-US" sz="2599" dirty="0" err="1">
                <a:solidFill>
                  <a:srgbClr val="FFFFFF"/>
                </a:solidFill>
                <a:latin typeface="Open Sauce Light"/>
              </a:rPr>
              <a:t>bilingualification</a:t>
            </a:r>
            <a:r>
              <a:rPr lang="en-US" sz="2599" dirty="0">
                <a:solidFill>
                  <a:srgbClr val="FFFFFF"/>
                </a:solidFill>
                <a:latin typeface="Open Sauce Light"/>
              </a:rPr>
              <a:t> of some communities, social practices and institutions</a:t>
            </a:r>
          </a:p>
          <a:p>
            <a:pPr>
              <a:lnSpc>
                <a:spcPts val="3639"/>
              </a:lnSpc>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Using Welsh beyond the school gate and educational contexts brings difficulties, especially in non-traditional Welsh speaking and Anglo-dominant areas (Hodges, 2009; Thomas, Lewis and </a:t>
            </a:r>
            <a:r>
              <a:rPr lang="en-US" sz="2599" dirty="0" err="1">
                <a:solidFill>
                  <a:srgbClr val="FFFFFF"/>
                </a:solidFill>
                <a:latin typeface="Open Sauce Light"/>
              </a:rPr>
              <a:t>Apolloni</a:t>
            </a:r>
            <a:r>
              <a:rPr lang="en-US" sz="2599" dirty="0">
                <a:solidFill>
                  <a:srgbClr val="FFFFFF"/>
                </a:solidFill>
                <a:latin typeface="Open Sauce Light"/>
              </a:rPr>
              <a:t>, 2012; Thomas, Williams, Jones, Davies and </a:t>
            </a:r>
            <a:r>
              <a:rPr lang="en-US" sz="2599" dirty="0" err="1">
                <a:solidFill>
                  <a:srgbClr val="FFFFFF"/>
                </a:solidFill>
                <a:latin typeface="Open Sauce Light"/>
              </a:rPr>
              <a:t>Binks</a:t>
            </a:r>
            <a:r>
              <a:rPr lang="en-US" sz="2599" dirty="0">
                <a:solidFill>
                  <a:srgbClr val="FFFFFF"/>
                </a:solidFill>
                <a:latin typeface="Open Sauce Light"/>
              </a:rPr>
              <a:t>, 2014; McPake, McLeod, O’Hanlon, </a:t>
            </a:r>
            <a:r>
              <a:rPr lang="en-US" sz="2599" dirty="0" err="1">
                <a:solidFill>
                  <a:srgbClr val="FFFFFF"/>
                </a:solidFill>
                <a:latin typeface="Open Sauce Light"/>
              </a:rPr>
              <a:t>Fassetta</a:t>
            </a:r>
            <a:r>
              <a:rPr lang="en-US" sz="2599" dirty="0">
                <a:solidFill>
                  <a:srgbClr val="FFFFFF"/>
                </a:solidFill>
                <a:latin typeface="Open Sauce Light"/>
              </a:rPr>
              <a:t> and Wilson, 2017; Evans </a:t>
            </a:r>
            <a:r>
              <a:rPr lang="en-US" sz="2599" dirty="0">
                <a:solidFill>
                  <a:srgbClr val="FFFFFF"/>
                </a:solidFill>
                <a:latin typeface="Open Sauce Light Italics"/>
              </a:rPr>
              <a:t>et al.</a:t>
            </a:r>
            <a:r>
              <a:rPr lang="en-US" sz="2599" dirty="0">
                <a:solidFill>
                  <a:srgbClr val="FFFFFF"/>
                </a:solidFill>
                <a:latin typeface="Open Sauce Light"/>
              </a:rPr>
              <a:t>, 2019)</a:t>
            </a:r>
          </a:p>
          <a:p>
            <a:pPr marL="280668" lvl="1">
              <a:lnSpc>
                <a:spcPts val="3639"/>
              </a:lnSpc>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The challenge is significant given the 2021 Census revealed only 17.8% (n=538,300) of the population speak Welsh</a:t>
            </a:r>
          </a:p>
          <a:p>
            <a:pPr marL="561337" lvl="1" indent="-280669">
              <a:lnSpc>
                <a:spcPts val="3639"/>
              </a:lnSpc>
              <a:buFont typeface="Arial"/>
              <a:buChar char="•"/>
            </a:pPr>
            <a:endParaRPr lang="en-US" sz="2599" dirty="0">
              <a:solidFill>
                <a:srgbClr val="FFFFFF"/>
              </a:solidFill>
              <a:latin typeface="Open Sauce Light"/>
            </a:endParaRPr>
          </a:p>
          <a:p>
            <a:pPr>
              <a:lnSpc>
                <a:spcPts val="2940"/>
              </a:lnSpc>
            </a:pPr>
            <a:endParaRPr lang="en-US" sz="2599" dirty="0">
              <a:solidFill>
                <a:srgbClr val="FFFFFF"/>
              </a:solidFill>
              <a:latin typeface="Open Sauce Light"/>
            </a:endParaRPr>
          </a:p>
          <a:p>
            <a:pPr>
              <a:lnSpc>
                <a:spcPts val="2940"/>
              </a:lnSpc>
            </a:pPr>
            <a:endParaRPr lang="en-US" sz="2599" dirty="0">
              <a:solidFill>
                <a:srgbClr val="FFFFFF"/>
              </a:solidFill>
              <a:latin typeface="Open Sauce Light"/>
            </a:endParaRPr>
          </a:p>
        </p:txBody>
      </p:sp>
      <p:sp>
        <p:nvSpPr>
          <p:cNvPr id="4" name="TextBox 4"/>
          <p:cNvSpPr txBox="1"/>
          <p:nvPr/>
        </p:nvSpPr>
        <p:spPr>
          <a:xfrm>
            <a:off x="6725608" y="419100"/>
            <a:ext cx="11057452" cy="857250"/>
          </a:xfrm>
          <a:prstGeom prst="rect">
            <a:avLst/>
          </a:prstGeom>
        </p:spPr>
        <p:txBody>
          <a:bodyPr lIns="0" tIns="0" rIns="0" bIns="0" rtlCol="0" anchor="t">
            <a:spAutoFit/>
          </a:bodyPr>
          <a:lstStyle/>
          <a:p>
            <a:pPr>
              <a:lnSpc>
                <a:spcPts val="6720"/>
              </a:lnSpc>
            </a:pPr>
            <a:r>
              <a:rPr lang="en-US" sz="5600" dirty="0" err="1">
                <a:solidFill>
                  <a:srgbClr val="FFFFFF"/>
                </a:solidFill>
                <a:latin typeface="Open Sauce Heavy"/>
              </a:rPr>
              <a:t>Cymraeg</a:t>
            </a:r>
            <a:r>
              <a:rPr lang="en-US" sz="5600" dirty="0">
                <a:solidFill>
                  <a:srgbClr val="FFFFFF"/>
                </a:solidFill>
                <a:latin typeface="Open Sauce Heavy"/>
              </a:rPr>
              <a:t>- the Welsh language</a:t>
            </a: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3805721" y="0"/>
            <a:ext cx="4499853" cy="1943488"/>
          </a:xfrm>
          <a:custGeom>
            <a:avLst/>
            <a:gdLst/>
            <a:ahLst/>
            <a:cxnLst/>
            <a:rect l="l" t="t" r="r" b="b"/>
            <a:pathLst>
              <a:path w="4499853" h="1943488">
                <a:moveTo>
                  <a:pt x="0" y="0"/>
                </a:moveTo>
                <a:lnTo>
                  <a:pt x="4499852" y="0"/>
                </a:lnTo>
                <a:lnTo>
                  <a:pt x="4499852" y="1943488"/>
                </a:lnTo>
                <a:lnTo>
                  <a:pt x="0" y="1943488"/>
                </a:lnTo>
                <a:lnTo>
                  <a:pt x="0" y="0"/>
                </a:lnTo>
                <a:close/>
              </a:path>
            </a:pathLst>
          </a:custGeom>
          <a:blipFill>
            <a:blip r:embed="rId2"/>
            <a:stretch>
              <a:fillRect l="-92159" t="-215643" r="-57314" b="-8293"/>
            </a:stretch>
          </a:blipFill>
        </p:spPr>
        <p:txBody>
          <a:bodyPr/>
          <a:lstStyle/>
          <a:p>
            <a:endParaRPr lang="en-GB"/>
          </a:p>
        </p:txBody>
      </p:sp>
      <p:sp>
        <p:nvSpPr>
          <p:cNvPr id="3" name="Freeform 3"/>
          <p:cNvSpPr/>
          <p:nvPr/>
        </p:nvSpPr>
        <p:spPr>
          <a:xfrm>
            <a:off x="3821380" y="1943488"/>
            <a:ext cx="4878383" cy="1774400"/>
          </a:xfrm>
          <a:custGeom>
            <a:avLst/>
            <a:gdLst/>
            <a:ahLst/>
            <a:cxnLst/>
            <a:rect l="l" t="t" r="r" b="b"/>
            <a:pathLst>
              <a:path w="5537512" h="2150565">
                <a:moveTo>
                  <a:pt x="0" y="0"/>
                </a:moveTo>
                <a:lnTo>
                  <a:pt x="5537512" y="0"/>
                </a:lnTo>
                <a:lnTo>
                  <a:pt x="5537512" y="2150565"/>
                </a:lnTo>
                <a:lnTo>
                  <a:pt x="0" y="2150565"/>
                </a:lnTo>
                <a:lnTo>
                  <a:pt x="0" y="0"/>
                </a:lnTo>
                <a:close/>
              </a:path>
            </a:pathLst>
          </a:custGeom>
          <a:blipFill>
            <a:blip r:embed="rId3"/>
            <a:stretch>
              <a:fillRect t="-3798" b="-3798"/>
            </a:stretch>
          </a:blipFill>
        </p:spPr>
        <p:txBody>
          <a:bodyPr/>
          <a:lstStyle/>
          <a:p>
            <a:endParaRPr lang="en-GB"/>
          </a:p>
        </p:txBody>
      </p:sp>
      <p:sp>
        <p:nvSpPr>
          <p:cNvPr id="4" name="Freeform 4"/>
          <p:cNvSpPr/>
          <p:nvPr/>
        </p:nvSpPr>
        <p:spPr>
          <a:xfrm>
            <a:off x="-129974" y="3712530"/>
            <a:ext cx="6038965" cy="3215553"/>
          </a:xfrm>
          <a:custGeom>
            <a:avLst/>
            <a:gdLst/>
            <a:ahLst/>
            <a:cxnLst/>
            <a:rect l="l" t="t" r="r" b="b"/>
            <a:pathLst>
              <a:path w="6038965" h="3215553">
                <a:moveTo>
                  <a:pt x="0" y="0"/>
                </a:moveTo>
                <a:lnTo>
                  <a:pt x="6038965" y="0"/>
                </a:lnTo>
                <a:lnTo>
                  <a:pt x="6038965" y="3215552"/>
                </a:lnTo>
                <a:lnTo>
                  <a:pt x="0" y="3215552"/>
                </a:lnTo>
                <a:lnTo>
                  <a:pt x="0" y="0"/>
                </a:lnTo>
                <a:close/>
              </a:path>
            </a:pathLst>
          </a:custGeom>
          <a:blipFill>
            <a:blip r:embed="rId4"/>
            <a:stretch>
              <a:fillRect/>
            </a:stretch>
          </a:blipFill>
        </p:spPr>
        <p:txBody>
          <a:bodyPr/>
          <a:lstStyle/>
          <a:p>
            <a:endParaRPr lang="en-GB"/>
          </a:p>
        </p:txBody>
      </p:sp>
      <p:sp>
        <p:nvSpPr>
          <p:cNvPr id="5" name="Freeform 5"/>
          <p:cNvSpPr/>
          <p:nvPr/>
        </p:nvSpPr>
        <p:spPr>
          <a:xfrm>
            <a:off x="11198953" y="6943772"/>
            <a:ext cx="1993926" cy="2966710"/>
          </a:xfrm>
          <a:custGeom>
            <a:avLst/>
            <a:gdLst/>
            <a:ahLst/>
            <a:cxnLst/>
            <a:rect l="l" t="t" r="r" b="b"/>
            <a:pathLst>
              <a:path w="2092946" h="3358172">
                <a:moveTo>
                  <a:pt x="0" y="0"/>
                </a:moveTo>
                <a:lnTo>
                  <a:pt x="2092945" y="0"/>
                </a:lnTo>
                <a:lnTo>
                  <a:pt x="2092945" y="3358172"/>
                </a:lnTo>
                <a:lnTo>
                  <a:pt x="0" y="3358172"/>
                </a:lnTo>
                <a:lnTo>
                  <a:pt x="0" y="0"/>
                </a:lnTo>
                <a:close/>
              </a:path>
            </a:pathLst>
          </a:custGeom>
          <a:blipFill>
            <a:blip r:embed="rId5"/>
            <a:stretch>
              <a:fillRect/>
            </a:stretch>
          </a:blipFill>
        </p:spPr>
        <p:txBody>
          <a:bodyPr/>
          <a:lstStyle/>
          <a:p>
            <a:endParaRPr lang="en-GB"/>
          </a:p>
        </p:txBody>
      </p:sp>
      <p:sp>
        <p:nvSpPr>
          <p:cNvPr id="6" name="Freeform 6"/>
          <p:cNvSpPr/>
          <p:nvPr/>
        </p:nvSpPr>
        <p:spPr>
          <a:xfrm>
            <a:off x="13221318" y="6943771"/>
            <a:ext cx="4778843" cy="2977443"/>
          </a:xfrm>
          <a:custGeom>
            <a:avLst/>
            <a:gdLst/>
            <a:ahLst/>
            <a:cxnLst/>
            <a:rect l="l" t="t" r="r" b="b"/>
            <a:pathLst>
              <a:path w="4778843" h="2977443">
                <a:moveTo>
                  <a:pt x="0" y="0"/>
                </a:moveTo>
                <a:lnTo>
                  <a:pt x="4778843" y="0"/>
                </a:lnTo>
                <a:lnTo>
                  <a:pt x="4778843" y="2977442"/>
                </a:lnTo>
                <a:lnTo>
                  <a:pt x="0" y="2977442"/>
                </a:lnTo>
                <a:lnTo>
                  <a:pt x="0" y="0"/>
                </a:lnTo>
                <a:close/>
              </a:path>
            </a:pathLst>
          </a:custGeom>
          <a:blipFill>
            <a:blip r:embed="rId6"/>
            <a:stretch>
              <a:fillRect/>
            </a:stretch>
          </a:blipFill>
        </p:spPr>
        <p:txBody>
          <a:bodyPr/>
          <a:lstStyle/>
          <a:p>
            <a:endParaRPr lang="en-GB"/>
          </a:p>
        </p:txBody>
      </p:sp>
      <p:sp>
        <p:nvSpPr>
          <p:cNvPr id="7" name="Freeform 7"/>
          <p:cNvSpPr/>
          <p:nvPr/>
        </p:nvSpPr>
        <p:spPr>
          <a:xfrm>
            <a:off x="0" y="0"/>
            <a:ext cx="3805721" cy="3805721"/>
          </a:xfrm>
          <a:custGeom>
            <a:avLst/>
            <a:gdLst/>
            <a:ahLst/>
            <a:cxnLst/>
            <a:rect l="l" t="t" r="r" b="b"/>
            <a:pathLst>
              <a:path w="3805721" h="3805721">
                <a:moveTo>
                  <a:pt x="0" y="0"/>
                </a:moveTo>
                <a:lnTo>
                  <a:pt x="3805721" y="0"/>
                </a:lnTo>
                <a:lnTo>
                  <a:pt x="3805721" y="3805721"/>
                </a:lnTo>
                <a:lnTo>
                  <a:pt x="0" y="3805721"/>
                </a:lnTo>
                <a:lnTo>
                  <a:pt x="0" y="0"/>
                </a:lnTo>
                <a:close/>
              </a:path>
            </a:pathLst>
          </a:custGeom>
          <a:blipFill>
            <a:blip r:embed="rId7"/>
            <a:stretch>
              <a:fillRect/>
            </a:stretch>
          </a:blipFill>
        </p:spPr>
        <p:txBody>
          <a:bodyPr/>
          <a:lstStyle/>
          <a:p>
            <a:endParaRPr lang="en-GB"/>
          </a:p>
        </p:txBody>
      </p:sp>
      <p:sp>
        <p:nvSpPr>
          <p:cNvPr id="8" name="Freeform 8"/>
          <p:cNvSpPr/>
          <p:nvPr/>
        </p:nvSpPr>
        <p:spPr>
          <a:xfrm>
            <a:off x="10950211" y="4064903"/>
            <a:ext cx="7337789" cy="1774399"/>
          </a:xfrm>
          <a:custGeom>
            <a:avLst/>
            <a:gdLst/>
            <a:ahLst/>
            <a:cxnLst/>
            <a:rect l="l" t="t" r="r" b="b"/>
            <a:pathLst>
              <a:path w="6789004" h="1774399">
                <a:moveTo>
                  <a:pt x="0" y="0"/>
                </a:moveTo>
                <a:lnTo>
                  <a:pt x="6789003" y="0"/>
                </a:lnTo>
                <a:lnTo>
                  <a:pt x="6789003" y="1774398"/>
                </a:lnTo>
                <a:lnTo>
                  <a:pt x="0" y="1774398"/>
                </a:lnTo>
                <a:lnTo>
                  <a:pt x="0" y="0"/>
                </a:lnTo>
                <a:close/>
              </a:path>
            </a:pathLst>
          </a:custGeom>
          <a:blipFill>
            <a:blip r:embed="rId8"/>
            <a:stretch>
              <a:fillRect/>
            </a:stretch>
          </a:blipFill>
        </p:spPr>
        <p:txBody>
          <a:bodyPr/>
          <a:lstStyle/>
          <a:p>
            <a:endParaRPr lang="en-GB"/>
          </a:p>
        </p:txBody>
      </p:sp>
      <p:sp>
        <p:nvSpPr>
          <p:cNvPr id="9" name="Freeform 9"/>
          <p:cNvSpPr/>
          <p:nvPr/>
        </p:nvSpPr>
        <p:spPr>
          <a:xfrm>
            <a:off x="10950211" y="0"/>
            <a:ext cx="7364683" cy="4138862"/>
          </a:xfrm>
          <a:custGeom>
            <a:avLst/>
            <a:gdLst/>
            <a:ahLst/>
            <a:cxnLst/>
            <a:rect l="l" t="t" r="r" b="b"/>
            <a:pathLst>
              <a:path w="7364683" h="4138862">
                <a:moveTo>
                  <a:pt x="0" y="0"/>
                </a:moveTo>
                <a:lnTo>
                  <a:pt x="7364683" y="0"/>
                </a:lnTo>
                <a:lnTo>
                  <a:pt x="7364683" y="4138862"/>
                </a:lnTo>
                <a:lnTo>
                  <a:pt x="0" y="4138862"/>
                </a:lnTo>
                <a:lnTo>
                  <a:pt x="0" y="0"/>
                </a:lnTo>
                <a:close/>
              </a:path>
            </a:pathLst>
          </a:custGeom>
          <a:blipFill>
            <a:blip r:embed="rId9"/>
            <a:stretch>
              <a:fillRect b="-18410"/>
            </a:stretch>
          </a:blipFill>
        </p:spPr>
        <p:txBody>
          <a:bodyPr/>
          <a:lstStyle/>
          <a:p>
            <a:endParaRPr lang="en-GB"/>
          </a:p>
        </p:txBody>
      </p:sp>
      <p:sp>
        <p:nvSpPr>
          <p:cNvPr id="10" name="Freeform 10"/>
          <p:cNvSpPr/>
          <p:nvPr/>
        </p:nvSpPr>
        <p:spPr>
          <a:xfrm>
            <a:off x="8097714" y="4112387"/>
            <a:ext cx="2415799" cy="2605931"/>
          </a:xfrm>
          <a:custGeom>
            <a:avLst/>
            <a:gdLst/>
            <a:ahLst/>
            <a:cxnLst/>
            <a:rect l="l" t="t" r="r" b="b"/>
            <a:pathLst>
              <a:path w="2415799" h="2605931">
                <a:moveTo>
                  <a:pt x="0" y="0"/>
                </a:moveTo>
                <a:lnTo>
                  <a:pt x="2415799" y="0"/>
                </a:lnTo>
                <a:lnTo>
                  <a:pt x="2415799" y="2605931"/>
                </a:lnTo>
                <a:lnTo>
                  <a:pt x="0" y="2605931"/>
                </a:lnTo>
                <a:lnTo>
                  <a:pt x="0" y="0"/>
                </a:lnTo>
                <a:close/>
              </a:path>
            </a:pathLst>
          </a:custGeom>
          <a:blipFill>
            <a:blip r:embed="rId10"/>
            <a:stretch>
              <a:fillRect/>
            </a:stretch>
          </a:blipFill>
        </p:spPr>
        <p:txBody>
          <a:bodyPr/>
          <a:lstStyle/>
          <a:p>
            <a:endParaRPr lang="en-GB"/>
          </a:p>
        </p:txBody>
      </p:sp>
      <p:sp>
        <p:nvSpPr>
          <p:cNvPr id="11" name="Freeform 11"/>
          <p:cNvSpPr/>
          <p:nvPr/>
        </p:nvSpPr>
        <p:spPr>
          <a:xfrm>
            <a:off x="8109632" y="6977389"/>
            <a:ext cx="2350093" cy="2933093"/>
          </a:xfrm>
          <a:custGeom>
            <a:avLst/>
            <a:gdLst/>
            <a:ahLst/>
            <a:cxnLst/>
            <a:rect l="l" t="t" r="r" b="b"/>
            <a:pathLst>
              <a:path w="2190227" h="2871879">
                <a:moveTo>
                  <a:pt x="0" y="0"/>
                </a:moveTo>
                <a:lnTo>
                  <a:pt x="2190227" y="0"/>
                </a:lnTo>
                <a:lnTo>
                  <a:pt x="2190227" y="2871878"/>
                </a:lnTo>
                <a:lnTo>
                  <a:pt x="0" y="2871878"/>
                </a:lnTo>
                <a:lnTo>
                  <a:pt x="0" y="0"/>
                </a:lnTo>
                <a:close/>
              </a:path>
            </a:pathLst>
          </a:custGeom>
          <a:blipFill>
            <a:blip r:embed="rId11"/>
            <a:stretch>
              <a:fillRect/>
            </a:stretch>
          </a:blipFill>
        </p:spPr>
        <p:txBody>
          <a:bodyPr/>
          <a:lstStyle/>
          <a:p>
            <a:endParaRPr lang="en-GB"/>
          </a:p>
        </p:txBody>
      </p:sp>
      <p:sp>
        <p:nvSpPr>
          <p:cNvPr id="12" name="Freeform 12"/>
          <p:cNvSpPr/>
          <p:nvPr/>
        </p:nvSpPr>
        <p:spPr>
          <a:xfrm>
            <a:off x="45301" y="6743402"/>
            <a:ext cx="2350094" cy="3543598"/>
          </a:xfrm>
          <a:custGeom>
            <a:avLst/>
            <a:gdLst/>
            <a:ahLst/>
            <a:cxnLst/>
            <a:rect l="l" t="t" r="r" b="b"/>
            <a:pathLst>
              <a:path w="2350094" h="3543598">
                <a:moveTo>
                  <a:pt x="0" y="0"/>
                </a:moveTo>
                <a:lnTo>
                  <a:pt x="2350095" y="0"/>
                </a:lnTo>
                <a:lnTo>
                  <a:pt x="2350095" y="3543597"/>
                </a:lnTo>
                <a:lnTo>
                  <a:pt x="0" y="3543597"/>
                </a:lnTo>
                <a:lnTo>
                  <a:pt x="0" y="0"/>
                </a:lnTo>
                <a:close/>
              </a:path>
            </a:pathLst>
          </a:custGeom>
          <a:blipFill>
            <a:blip r:embed="rId12"/>
            <a:stretch>
              <a:fillRect/>
            </a:stretch>
          </a:blipFill>
        </p:spPr>
        <p:txBody>
          <a:bodyPr/>
          <a:lstStyle/>
          <a:p>
            <a:endParaRPr lang="en-GB"/>
          </a:p>
        </p:txBody>
      </p:sp>
      <p:sp>
        <p:nvSpPr>
          <p:cNvPr id="13" name="Freeform 13"/>
          <p:cNvSpPr/>
          <p:nvPr/>
        </p:nvSpPr>
        <p:spPr>
          <a:xfrm>
            <a:off x="2437712" y="7279270"/>
            <a:ext cx="3415193" cy="2128483"/>
          </a:xfrm>
          <a:custGeom>
            <a:avLst/>
            <a:gdLst/>
            <a:ahLst/>
            <a:cxnLst/>
            <a:rect l="l" t="t" r="r" b="b"/>
            <a:pathLst>
              <a:path w="3415193" h="2128483">
                <a:moveTo>
                  <a:pt x="0" y="0"/>
                </a:moveTo>
                <a:lnTo>
                  <a:pt x="3415192" y="0"/>
                </a:lnTo>
                <a:lnTo>
                  <a:pt x="3415192" y="2128482"/>
                </a:lnTo>
                <a:lnTo>
                  <a:pt x="0" y="2128482"/>
                </a:lnTo>
                <a:lnTo>
                  <a:pt x="0" y="0"/>
                </a:lnTo>
                <a:close/>
              </a:path>
            </a:pathLst>
          </a:custGeom>
          <a:blipFill>
            <a:blip r:embed="rId13"/>
            <a:stretch>
              <a:fillRect/>
            </a:stretch>
          </a:blipFill>
        </p:spPr>
        <p:txBody>
          <a:bodyPr/>
          <a:lstStyle/>
          <a:p>
            <a:endParaRPr lang="en-GB"/>
          </a:p>
        </p:txBody>
      </p:sp>
      <p:sp>
        <p:nvSpPr>
          <p:cNvPr id="14" name="Freeform 14"/>
          <p:cNvSpPr/>
          <p:nvPr/>
        </p:nvSpPr>
        <p:spPr>
          <a:xfrm>
            <a:off x="5904371" y="4819171"/>
            <a:ext cx="1982434" cy="1673694"/>
          </a:xfrm>
          <a:custGeom>
            <a:avLst/>
            <a:gdLst/>
            <a:ahLst/>
            <a:cxnLst/>
            <a:rect l="l" t="t" r="r" b="b"/>
            <a:pathLst>
              <a:path w="1982434" h="1673694">
                <a:moveTo>
                  <a:pt x="0" y="0"/>
                </a:moveTo>
                <a:lnTo>
                  <a:pt x="1982434" y="0"/>
                </a:lnTo>
                <a:lnTo>
                  <a:pt x="1982434" y="1673695"/>
                </a:lnTo>
                <a:lnTo>
                  <a:pt x="0" y="1673695"/>
                </a:lnTo>
                <a:lnTo>
                  <a:pt x="0" y="0"/>
                </a:lnTo>
                <a:close/>
              </a:path>
            </a:pathLst>
          </a:custGeom>
          <a:blipFill>
            <a:blip r:embed="rId14"/>
            <a:stretch>
              <a:fillRect/>
            </a:stretch>
          </a:blipFill>
        </p:spPr>
        <p:txBody>
          <a:bodyPr/>
          <a:lstStyle/>
          <a:p>
            <a:endParaRPr lang="en-GB"/>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9486A"/>
        </a:solidFill>
        <a:effectLst/>
      </p:bgPr>
    </p:bg>
    <p:spTree>
      <p:nvGrpSpPr>
        <p:cNvPr id="1" name=""/>
        <p:cNvGrpSpPr/>
        <p:nvPr/>
      </p:nvGrpSpPr>
      <p:grpSpPr>
        <a:xfrm>
          <a:off x="0" y="0"/>
          <a:ext cx="0" cy="0"/>
          <a:chOff x="0" y="0"/>
          <a:chExt cx="0" cy="0"/>
        </a:xfrm>
      </p:grpSpPr>
      <p:sp>
        <p:nvSpPr>
          <p:cNvPr id="2" name="Freeform 2"/>
          <p:cNvSpPr/>
          <p:nvPr/>
        </p:nvSpPr>
        <p:spPr>
          <a:xfrm>
            <a:off x="11876736" y="0"/>
            <a:ext cx="6411264" cy="10287000"/>
          </a:xfrm>
          <a:custGeom>
            <a:avLst/>
            <a:gdLst/>
            <a:ahLst/>
            <a:cxnLst/>
            <a:rect l="l" t="t" r="r" b="b"/>
            <a:pathLst>
              <a:path w="6411264" h="10287000">
                <a:moveTo>
                  <a:pt x="0" y="0"/>
                </a:moveTo>
                <a:lnTo>
                  <a:pt x="6411264" y="0"/>
                </a:lnTo>
                <a:lnTo>
                  <a:pt x="6411264" y="10287000"/>
                </a:lnTo>
                <a:lnTo>
                  <a:pt x="0" y="10287000"/>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430845" y="2989480"/>
            <a:ext cx="10390931" cy="6283771"/>
          </a:xfrm>
          <a:prstGeom prst="rect">
            <a:avLst/>
          </a:prstGeom>
        </p:spPr>
        <p:txBody>
          <a:bodyPr lIns="0" tIns="0" rIns="0" bIns="0" rtlCol="0" anchor="t">
            <a:spAutoFit/>
          </a:bodyPr>
          <a:lstStyle/>
          <a:p>
            <a:pPr marL="561337" lvl="1" indent="-280669">
              <a:lnSpc>
                <a:spcPts val="3639"/>
              </a:lnSpc>
              <a:buFont typeface="Arial"/>
              <a:buChar char="•"/>
            </a:pPr>
            <a:r>
              <a:rPr lang="en-US" sz="2599" dirty="0">
                <a:solidFill>
                  <a:srgbClr val="FFFFFF"/>
                </a:solidFill>
                <a:latin typeface="Open Sauce Light"/>
              </a:rPr>
              <a:t>The then Welsh Language Commissioner suggested sport could be a vehicle for promoting Welsh beyond the school gate</a:t>
            </a:r>
          </a:p>
          <a:p>
            <a:pPr>
              <a:lnSpc>
                <a:spcPts val="3639"/>
              </a:lnSpc>
            </a:pPr>
            <a:endParaRPr lang="en-US" sz="2599" dirty="0">
              <a:solidFill>
                <a:srgbClr val="FFFFFF"/>
              </a:solidFill>
              <a:latin typeface="Open Sauce Light"/>
            </a:endParaRPr>
          </a:p>
          <a:p>
            <a:pPr marL="561337" lvl="1" indent="-280669">
              <a:lnSpc>
                <a:spcPts val="3639"/>
              </a:lnSpc>
              <a:buFont typeface="Arial"/>
              <a:buChar char="•"/>
            </a:pPr>
            <a:r>
              <a:rPr lang="en-US" sz="2599" dirty="0">
                <a:solidFill>
                  <a:srgbClr val="FFFFFF"/>
                </a:solidFill>
                <a:latin typeface="Open Sauce Light"/>
              </a:rPr>
              <a:t>#</a:t>
            </a:r>
            <a:r>
              <a:rPr lang="en-US" sz="2599" dirty="0">
                <a:solidFill>
                  <a:srgbClr val="FFFFFF"/>
                </a:solidFill>
                <a:latin typeface="Open Sauce Italics"/>
              </a:rPr>
              <a:t>Amdani</a:t>
            </a:r>
            <a:r>
              <a:rPr lang="en-US" sz="2599" dirty="0">
                <a:solidFill>
                  <a:srgbClr val="FFFFFF"/>
                </a:solidFill>
                <a:latin typeface="Open Sauce"/>
              </a:rPr>
              <a:t> was created with the hope that it would be embraced by community sport clubs (not traditionally Welsh speaking) to promote the integration of incidental Welsh into their clubs</a:t>
            </a:r>
          </a:p>
          <a:p>
            <a:pPr>
              <a:lnSpc>
                <a:spcPts val="3639"/>
              </a:lnSpc>
            </a:pPr>
            <a:endParaRPr lang="en-US" sz="2599" dirty="0">
              <a:solidFill>
                <a:srgbClr val="FFFFFF"/>
              </a:solidFill>
              <a:latin typeface="Open Sauce"/>
            </a:endParaRPr>
          </a:p>
          <a:p>
            <a:pPr marL="561337" lvl="1" indent="-280669">
              <a:lnSpc>
                <a:spcPts val="3639"/>
              </a:lnSpc>
              <a:buFont typeface="Arial"/>
              <a:buChar char="•"/>
            </a:pPr>
            <a:r>
              <a:rPr lang="en-US" sz="2599" dirty="0">
                <a:solidFill>
                  <a:srgbClr val="FFFFFF"/>
                </a:solidFill>
                <a:latin typeface="Open Sauce"/>
              </a:rPr>
              <a:t>The resource was a pack of 'flip cards' on a lanyard with bilingual terminology and symbols - BUT no phonetics</a:t>
            </a:r>
          </a:p>
          <a:p>
            <a:pPr>
              <a:lnSpc>
                <a:spcPts val="3639"/>
              </a:lnSpc>
            </a:pPr>
            <a:endParaRPr lang="en-US" sz="2599" dirty="0">
              <a:solidFill>
                <a:srgbClr val="FFFFFF"/>
              </a:solidFill>
              <a:latin typeface="Open Sauce"/>
            </a:endParaRPr>
          </a:p>
          <a:p>
            <a:pPr>
              <a:lnSpc>
                <a:spcPts val="2940"/>
              </a:lnSpc>
            </a:pPr>
            <a:endParaRPr lang="en-US" sz="2599" dirty="0">
              <a:solidFill>
                <a:srgbClr val="FFFFFF"/>
              </a:solidFill>
              <a:latin typeface="Open Sauce"/>
            </a:endParaRPr>
          </a:p>
          <a:p>
            <a:pPr>
              <a:lnSpc>
                <a:spcPts val="2940"/>
              </a:lnSpc>
            </a:pPr>
            <a:endParaRPr lang="en-US" sz="2599" dirty="0">
              <a:solidFill>
                <a:srgbClr val="FFFFFF"/>
              </a:solidFill>
              <a:latin typeface="Open Sauce"/>
            </a:endParaRPr>
          </a:p>
        </p:txBody>
      </p:sp>
      <p:sp>
        <p:nvSpPr>
          <p:cNvPr id="4" name="TextBox 4"/>
          <p:cNvSpPr txBox="1"/>
          <p:nvPr/>
        </p:nvSpPr>
        <p:spPr>
          <a:xfrm>
            <a:off x="928348" y="304149"/>
            <a:ext cx="11057452" cy="1704975"/>
          </a:xfrm>
          <a:prstGeom prst="rect">
            <a:avLst/>
          </a:prstGeom>
        </p:spPr>
        <p:txBody>
          <a:bodyPr lIns="0" tIns="0" rIns="0" bIns="0" rtlCol="0" anchor="t">
            <a:spAutoFit/>
          </a:bodyPr>
          <a:lstStyle/>
          <a:p>
            <a:pPr>
              <a:lnSpc>
                <a:spcPts val="6720"/>
              </a:lnSpc>
            </a:pPr>
            <a:r>
              <a:rPr lang="en-US" sz="5600">
                <a:solidFill>
                  <a:srgbClr val="FFFFFF"/>
                </a:solidFill>
                <a:latin typeface="Open Sauce Heavy"/>
              </a:rPr>
              <a:t>A million Welsh speakers- a policy response</a:t>
            </a:r>
          </a:p>
        </p:txBody>
      </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474331" y="0"/>
            <a:ext cx="9231418" cy="8205940"/>
          </a:xfrm>
          <a:custGeom>
            <a:avLst/>
            <a:gdLst/>
            <a:ahLst/>
            <a:cxnLst/>
            <a:rect l="l" t="t" r="r" b="b"/>
            <a:pathLst>
              <a:path w="9231418" h="8205940">
                <a:moveTo>
                  <a:pt x="0" y="0"/>
                </a:moveTo>
                <a:lnTo>
                  <a:pt x="9231417" y="0"/>
                </a:lnTo>
                <a:lnTo>
                  <a:pt x="9231417" y="8205940"/>
                </a:lnTo>
                <a:lnTo>
                  <a:pt x="0" y="8205940"/>
                </a:lnTo>
                <a:lnTo>
                  <a:pt x="0" y="0"/>
                </a:lnTo>
                <a:close/>
              </a:path>
            </a:pathLst>
          </a:custGeom>
          <a:blipFill>
            <a:blip r:embed="rId2"/>
            <a:stretch>
              <a:fillRect l="-1713" r="-1713"/>
            </a:stretch>
          </a:blipFill>
        </p:spPr>
        <p:txBody>
          <a:bodyPr/>
          <a:lstStyle/>
          <a:p>
            <a:endParaRPr lang="en-GB"/>
          </a:p>
        </p:txBody>
      </p:sp>
      <p:sp>
        <p:nvSpPr>
          <p:cNvPr id="3" name="Freeform 3"/>
          <p:cNvSpPr/>
          <p:nvPr/>
        </p:nvSpPr>
        <p:spPr>
          <a:xfrm rot="-6770545">
            <a:off x="15827787" y="7582096"/>
            <a:ext cx="2012066" cy="693386"/>
          </a:xfrm>
          <a:custGeom>
            <a:avLst/>
            <a:gdLst/>
            <a:ahLst/>
            <a:cxnLst/>
            <a:rect l="l" t="t" r="r" b="b"/>
            <a:pathLst>
              <a:path w="2012066" h="693386">
                <a:moveTo>
                  <a:pt x="0" y="0"/>
                </a:moveTo>
                <a:lnTo>
                  <a:pt x="2012066" y="0"/>
                </a:lnTo>
                <a:lnTo>
                  <a:pt x="2012066" y="693387"/>
                </a:lnTo>
                <a:lnTo>
                  <a:pt x="0" y="6933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4" name="Group 4"/>
          <p:cNvGrpSpPr/>
          <p:nvPr/>
        </p:nvGrpSpPr>
        <p:grpSpPr>
          <a:xfrm>
            <a:off x="12225745" y="6211052"/>
            <a:ext cx="3728589" cy="2198853"/>
            <a:chOff x="0" y="0"/>
            <a:chExt cx="1378263" cy="812800"/>
          </a:xfrm>
        </p:grpSpPr>
        <p:sp>
          <p:nvSpPr>
            <p:cNvPr id="5" name="Freeform 5"/>
            <p:cNvSpPr/>
            <p:nvPr/>
          </p:nvSpPr>
          <p:spPr>
            <a:xfrm>
              <a:off x="282731" y="0"/>
              <a:ext cx="812800" cy="812800"/>
            </a:xfrm>
            <a:custGeom>
              <a:avLst/>
              <a:gdLst/>
              <a:ahLst/>
              <a:cxnLst/>
              <a:rect l="l" t="t" r="r" b="b"/>
              <a:pathLst>
                <a:path w="812800" h="812800">
                  <a:moveTo>
                    <a:pt x="406400" y="0"/>
                  </a:moveTo>
                  <a:cubicBezTo>
                    <a:pt x="630849" y="0"/>
                    <a:pt x="812800" y="181951"/>
                    <a:pt x="812800" y="406400"/>
                  </a:cubicBezTo>
                  <a:cubicBezTo>
                    <a:pt x="812800" y="630849"/>
                    <a:pt x="630849" y="812800"/>
                    <a:pt x="406400" y="812800"/>
                  </a:cubicBezTo>
                  <a:cubicBezTo>
                    <a:pt x="181952" y="812800"/>
                    <a:pt x="0" y="630849"/>
                    <a:pt x="0" y="406400"/>
                  </a:cubicBezTo>
                  <a:cubicBezTo>
                    <a:pt x="0" y="181951"/>
                    <a:pt x="181952" y="0"/>
                    <a:pt x="406400" y="0"/>
                  </a:cubicBezTo>
                  <a:lnTo>
                    <a:pt x="406400" y="0"/>
                  </a:lnTo>
                  <a:close/>
                </a:path>
              </a:pathLst>
            </a:custGeom>
            <a:solidFill>
              <a:srgbClr val="000000">
                <a:alpha val="0"/>
              </a:srgbClr>
            </a:solidFill>
            <a:ln w="314325">
              <a:solidFill>
                <a:srgbClr val="E5243B"/>
              </a:solidFill>
            </a:ln>
          </p:spPr>
          <p:txBody>
            <a:bodyPr/>
            <a:lstStyle/>
            <a:p>
              <a:endParaRPr lang="en-GB"/>
            </a:p>
          </p:txBody>
        </p:sp>
        <p:sp>
          <p:nvSpPr>
            <p:cNvPr id="6" name="TextBox 6"/>
            <p:cNvSpPr txBox="1"/>
            <p:nvPr/>
          </p:nvSpPr>
          <p:spPr>
            <a:xfrm>
              <a:off x="76200" y="19050"/>
              <a:ext cx="660400" cy="717550"/>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0" y="2896014"/>
            <a:ext cx="6629334" cy="3539951"/>
          </a:xfrm>
          <a:custGeom>
            <a:avLst/>
            <a:gdLst/>
            <a:ahLst/>
            <a:cxnLst/>
            <a:rect l="l" t="t" r="r" b="b"/>
            <a:pathLst>
              <a:path w="6629334" h="3539951">
                <a:moveTo>
                  <a:pt x="0" y="0"/>
                </a:moveTo>
                <a:lnTo>
                  <a:pt x="6629334" y="0"/>
                </a:lnTo>
                <a:lnTo>
                  <a:pt x="6629334" y="3539951"/>
                </a:lnTo>
                <a:lnTo>
                  <a:pt x="0" y="3539951"/>
                </a:lnTo>
                <a:lnTo>
                  <a:pt x="0" y="0"/>
                </a:lnTo>
                <a:close/>
              </a:path>
            </a:pathLst>
          </a:custGeom>
          <a:blipFill>
            <a:blip r:embed="rId5"/>
            <a:stretch>
              <a:fillRect t="-1609" r="-89532" b="-8523"/>
            </a:stretch>
          </a:blipFill>
        </p:spPr>
        <p:txBody>
          <a:bodyPr/>
          <a:lstStyle/>
          <a:p>
            <a:endParaRPr lang="en-GB"/>
          </a:p>
        </p:txBody>
      </p:sp>
      <p:sp>
        <p:nvSpPr>
          <p:cNvPr id="8" name="TextBox 8"/>
          <p:cNvSpPr txBox="1"/>
          <p:nvPr/>
        </p:nvSpPr>
        <p:spPr>
          <a:xfrm>
            <a:off x="1028700" y="904875"/>
            <a:ext cx="5613189" cy="1094740"/>
          </a:xfrm>
          <a:prstGeom prst="rect">
            <a:avLst/>
          </a:prstGeom>
        </p:spPr>
        <p:txBody>
          <a:bodyPr lIns="0" tIns="0" rIns="0" bIns="0" rtlCol="0" anchor="t">
            <a:spAutoFit/>
          </a:bodyPr>
          <a:lstStyle/>
          <a:p>
            <a:pPr>
              <a:lnSpc>
                <a:spcPts val="8960"/>
              </a:lnSpc>
            </a:pPr>
            <a:r>
              <a:rPr lang="en-US" sz="6400" dirty="0">
                <a:solidFill>
                  <a:srgbClr val="1A3B29"/>
                </a:solidFill>
                <a:latin typeface="Open Sauce Semi-Bold"/>
              </a:rPr>
              <a:t>Methodology</a:t>
            </a:r>
          </a:p>
        </p:txBody>
      </p:sp>
      <p:sp>
        <p:nvSpPr>
          <p:cNvPr id="9" name="TextBox 9"/>
          <p:cNvSpPr txBox="1"/>
          <p:nvPr/>
        </p:nvSpPr>
        <p:spPr>
          <a:xfrm>
            <a:off x="11388177" y="8952411"/>
            <a:ext cx="6899823" cy="1180761"/>
          </a:xfrm>
          <a:prstGeom prst="rect">
            <a:avLst/>
          </a:prstGeom>
        </p:spPr>
        <p:txBody>
          <a:bodyPr lIns="0" tIns="0" rIns="0" bIns="0" rtlCol="0" anchor="t">
            <a:spAutoFit/>
          </a:bodyPr>
          <a:lstStyle/>
          <a:p>
            <a:pPr algn="ctr">
              <a:lnSpc>
                <a:spcPts val="3168"/>
              </a:lnSpc>
              <a:spcBef>
                <a:spcPct val="0"/>
              </a:spcBef>
            </a:pPr>
            <a:r>
              <a:rPr lang="en-US" sz="2263">
                <a:solidFill>
                  <a:srgbClr val="1A3B29"/>
                </a:solidFill>
                <a:latin typeface="Open Sauce Heavy"/>
              </a:rPr>
              <a:t>A case study is a “detailed examination of a single case” </a:t>
            </a:r>
          </a:p>
          <a:p>
            <a:pPr algn="ctr">
              <a:lnSpc>
                <a:spcPts val="3168"/>
              </a:lnSpc>
              <a:spcBef>
                <a:spcPct val="0"/>
              </a:spcBef>
            </a:pPr>
            <a:r>
              <a:rPr lang="en-US" sz="2263">
                <a:solidFill>
                  <a:srgbClr val="1A3B29"/>
                </a:solidFill>
                <a:latin typeface="Open Sauce Heavy"/>
              </a:rPr>
              <a:t> (Flyvbjerg, 2004: 420)</a:t>
            </a:r>
          </a:p>
        </p:txBody>
      </p:sp>
      <p:sp>
        <p:nvSpPr>
          <p:cNvPr id="10" name="Freeform 10"/>
          <p:cNvSpPr/>
          <p:nvPr/>
        </p:nvSpPr>
        <p:spPr>
          <a:xfrm>
            <a:off x="2960085" y="6435965"/>
            <a:ext cx="6751713" cy="3539951"/>
          </a:xfrm>
          <a:custGeom>
            <a:avLst/>
            <a:gdLst/>
            <a:ahLst/>
            <a:cxnLst/>
            <a:rect l="l" t="t" r="r" b="b"/>
            <a:pathLst>
              <a:path w="6751713" h="3539951">
                <a:moveTo>
                  <a:pt x="0" y="0"/>
                </a:moveTo>
                <a:lnTo>
                  <a:pt x="6751713" y="0"/>
                </a:lnTo>
                <a:lnTo>
                  <a:pt x="6751713" y="3539951"/>
                </a:lnTo>
                <a:lnTo>
                  <a:pt x="0" y="3539951"/>
                </a:lnTo>
                <a:lnTo>
                  <a:pt x="0" y="0"/>
                </a:lnTo>
                <a:close/>
              </a:path>
            </a:pathLst>
          </a:custGeom>
          <a:blipFill>
            <a:blip r:embed="rId6"/>
            <a:stretch>
              <a:fillRect l="-86096" t="-1609" b="-8523"/>
            </a:stretch>
          </a:blipFill>
        </p:spPr>
        <p:txBody>
          <a:bodyPr/>
          <a:lstStyle/>
          <a:p>
            <a:endParaRPr lang="en-GB"/>
          </a:p>
        </p:txBody>
      </p:sp>
      <p:sp>
        <p:nvSpPr>
          <p:cNvPr id="11" name="TextBox 11"/>
          <p:cNvSpPr txBox="1"/>
          <p:nvPr/>
        </p:nvSpPr>
        <p:spPr>
          <a:xfrm>
            <a:off x="12069478" y="1084900"/>
            <a:ext cx="6019800" cy="429258"/>
          </a:xfrm>
          <a:prstGeom prst="rect">
            <a:avLst/>
          </a:prstGeom>
        </p:spPr>
        <p:txBody>
          <a:bodyPr lIns="0" tIns="0" rIns="0" bIns="0" rtlCol="0" anchor="t">
            <a:spAutoFit/>
          </a:bodyPr>
          <a:lstStyle/>
          <a:p>
            <a:pPr algn="ctr">
              <a:lnSpc>
                <a:spcPts val="3640"/>
              </a:lnSpc>
              <a:spcBef>
                <a:spcPct val="0"/>
              </a:spcBef>
            </a:pPr>
            <a:r>
              <a:rPr lang="en-US" sz="2600">
                <a:solidFill>
                  <a:srgbClr val="1A3B29"/>
                </a:solidFill>
                <a:latin typeface="Open Sauce Heavy"/>
              </a:rPr>
              <a:t>Source: Census of population, 2021</a:t>
            </a:r>
          </a:p>
        </p:txBody>
      </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4577</TotalTime>
  <Words>2874</Words>
  <Application>Microsoft Office PowerPoint</Application>
  <PresentationFormat>Custom</PresentationFormat>
  <Paragraphs>195</Paragraphs>
  <Slides>20</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Open Sauce Light</vt:lpstr>
      <vt:lpstr>Open Sauce Heavy</vt:lpstr>
      <vt:lpstr>Times New Roman</vt:lpstr>
      <vt:lpstr>Open Sauce SemiBold</vt:lpstr>
      <vt:lpstr>Open Sauce Light Italics</vt:lpstr>
      <vt:lpstr>Calibri</vt:lpstr>
      <vt:lpstr>Open Sauce SemiBold Bold</vt:lpstr>
      <vt:lpstr>Open Sauce Italics</vt:lpstr>
      <vt:lpstr>Arial</vt:lpstr>
      <vt:lpstr>Open Sauce Semi-Bold</vt:lpstr>
      <vt:lpstr>Open Sauce Bold</vt:lpstr>
      <vt:lpstr>Open Sauce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BAM 2023</dc:title>
  <dc:creator>Bolton, Niki</dc:creator>
  <cp:lastModifiedBy>Bolton, Niki</cp:lastModifiedBy>
  <cp:revision>7</cp:revision>
  <dcterms:created xsi:type="dcterms:W3CDTF">2006-08-16T00:00:00Z</dcterms:created>
  <dcterms:modified xsi:type="dcterms:W3CDTF">2024-05-20T11:11:05Z</dcterms:modified>
  <dc:identifier>DAFsQKthpoo</dc:identifier>
</cp:coreProperties>
</file>