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notesSlides/notesSlide1.xml" ContentType="application/vnd.openxmlformats-officedocument.presentationml.notesSlide+xml"/>
  <Override PartName="/ppt/theme/themeOverride7.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6" r:id="rId2"/>
    <p:sldId id="257" r:id="rId3"/>
    <p:sldId id="261" r:id="rId4"/>
    <p:sldId id="260" r:id="rId5"/>
    <p:sldId id="262" r:id="rId6"/>
    <p:sldId id="263" r:id="rId7"/>
    <p:sldId id="264" r:id="rId8"/>
    <p:sldId id="266" r:id="rId9"/>
    <p:sldId id="265" r:id="rId10"/>
    <p:sldId id="271" r:id="rId11"/>
    <p:sldId id="270" r:id="rId12"/>
    <p:sldId id="267" r:id="rId13"/>
    <p:sldId id="273" r:id="rId14"/>
    <p:sldId id="26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F4A3F3-1A29-4EB8-8FD4-E7810982A1DC}" v="32" dt="2024-05-20T10:17:58.3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59" autoAdjust="0"/>
    <p:restoredTop sz="94669"/>
  </p:normalViewPr>
  <p:slideViewPr>
    <p:cSldViewPr snapToGrid="0">
      <p:cViewPr varScale="1">
        <p:scale>
          <a:sx n="83" d="100"/>
          <a:sy n="83" d="100"/>
        </p:scale>
        <p:origin x="40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FB588E-DFF3-4249-A7E2-00607962BD25}" type="datetimeFigureOut">
              <a:rPr lang="en-GB" smtClean="0"/>
              <a:t>20/05/2024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F03CD9-CEC0-4C83-BFBC-58AF1B48C2CE}" type="slidenum">
              <a:rPr lang="en-GB" smtClean="0"/>
              <a:t>‹#›</a:t>
            </a:fld>
            <a:endParaRPr lang="en-GB" dirty="0"/>
          </a:p>
        </p:txBody>
      </p:sp>
    </p:spTree>
    <p:extLst>
      <p:ext uri="{BB962C8B-B14F-4D97-AF65-F5344CB8AC3E}">
        <p14:creationId xmlns:p14="http://schemas.microsoft.com/office/powerpoint/2010/main" val="3119538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4F03CD9-CEC0-4C83-BFBC-58AF1B48C2CE}" type="slidenum">
              <a:rPr lang="en-GB" smtClean="0"/>
              <a:t>13</a:t>
            </a:fld>
            <a:endParaRPr lang="en-GB" dirty="0"/>
          </a:p>
        </p:txBody>
      </p:sp>
    </p:spTree>
    <p:extLst>
      <p:ext uri="{BB962C8B-B14F-4D97-AF65-F5344CB8AC3E}">
        <p14:creationId xmlns:p14="http://schemas.microsoft.com/office/powerpoint/2010/main" val="1634560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D53CF15-8B86-48AE-A6EA-D3C44C03B5D7}" type="datetimeFigureOut">
              <a:rPr lang="en-GB" smtClean="0"/>
              <a:t>20/05/2024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68ADCCC-8DB3-46C7-921F-A607EB323BF3}" type="slidenum">
              <a:rPr lang="en-GB" smtClean="0"/>
              <a:t>‹#›</a:t>
            </a:fld>
            <a:endParaRPr lang="en-GB" dirty="0"/>
          </a:p>
        </p:txBody>
      </p:sp>
    </p:spTree>
    <p:extLst>
      <p:ext uri="{BB962C8B-B14F-4D97-AF65-F5344CB8AC3E}">
        <p14:creationId xmlns:p14="http://schemas.microsoft.com/office/powerpoint/2010/main" val="3604905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53CF15-8B86-48AE-A6EA-D3C44C03B5D7}" type="datetimeFigureOut">
              <a:rPr lang="en-GB" smtClean="0"/>
              <a:t>20/05/2024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68ADCCC-8DB3-46C7-921F-A607EB323BF3}" type="slidenum">
              <a:rPr lang="en-GB" smtClean="0"/>
              <a:t>‹#›</a:t>
            </a:fld>
            <a:endParaRPr lang="en-GB" dirty="0"/>
          </a:p>
        </p:txBody>
      </p:sp>
    </p:spTree>
    <p:extLst>
      <p:ext uri="{BB962C8B-B14F-4D97-AF65-F5344CB8AC3E}">
        <p14:creationId xmlns:p14="http://schemas.microsoft.com/office/powerpoint/2010/main" val="3215670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53CF15-8B86-48AE-A6EA-D3C44C03B5D7}" type="datetimeFigureOut">
              <a:rPr lang="en-GB" smtClean="0"/>
              <a:t>20/05/2024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68ADCCC-8DB3-46C7-921F-A607EB323BF3}" type="slidenum">
              <a:rPr lang="en-GB" smtClean="0"/>
              <a:t>‹#›</a:t>
            </a:fld>
            <a:endParaRPr lang="en-GB" dirty="0"/>
          </a:p>
        </p:txBody>
      </p:sp>
    </p:spTree>
    <p:extLst>
      <p:ext uri="{BB962C8B-B14F-4D97-AF65-F5344CB8AC3E}">
        <p14:creationId xmlns:p14="http://schemas.microsoft.com/office/powerpoint/2010/main" val="2127109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D53CF15-8B86-48AE-A6EA-D3C44C03B5D7}" type="datetimeFigureOut">
              <a:rPr lang="en-GB" smtClean="0"/>
              <a:t>20/05/2024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68ADCCC-8DB3-46C7-921F-A607EB323BF3}" type="slidenum">
              <a:rPr lang="en-GB" smtClean="0"/>
              <a:t>‹#›</a:t>
            </a:fld>
            <a:endParaRPr lang="en-GB" dirty="0"/>
          </a:p>
        </p:txBody>
      </p:sp>
    </p:spTree>
    <p:extLst>
      <p:ext uri="{BB962C8B-B14F-4D97-AF65-F5344CB8AC3E}">
        <p14:creationId xmlns:p14="http://schemas.microsoft.com/office/powerpoint/2010/main" val="2766658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53CF15-8B86-48AE-A6EA-D3C44C03B5D7}" type="datetimeFigureOut">
              <a:rPr lang="en-GB" smtClean="0"/>
              <a:t>20/05/2024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68ADCCC-8DB3-46C7-921F-A607EB323BF3}" type="slidenum">
              <a:rPr lang="en-GB" smtClean="0"/>
              <a:t>‹#›</a:t>
            </a:fld>
            <a:endParaRPr lang="en-GB" dirty="0"/>
          </a:p>
        </p:txBody>
      </p:sp>
    </p:spTree>
    <p:extLst>
      <p:ext uri="{BB962C8B-B14F-4D97-AF65-F5344CB8AC3E}">
        <p14:creationId xmlns:p14="http://schemas.microsoft.com/office/powerpoint/2010/main" val="1633331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D53CF15-8B86-48AE-A6EA-D3C44C03B5D7}" type="datetimeFigureOut">
              <a:rPr lang="en-GB" smtClean="0"/>
              <a:t>20/05/2024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68ADCCC-8DB3-46C7-921F-A607EB323BF3}" type="slidenum">
              <a:rPr lang="en-GB" smtClean="0"/>
              <a:t>‹#›</a:t>
            </a:fld>
            <a:endParaRPr lang="en-GB" dirty="0"/>
          </a:p>
        </p:txBody>
      </p:sp>
    </p:spTree>
    <p:extLst>
      <p:ext uri="{BB962C8B-B14F-4D97-AF65-F5344CB8AC3E}">
        <p14:creationId xmlns:p14="http://schemas.microsoft.com/office/powerpoint/2010/main" val="2098500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D53CF15-8B86-48AE-A6EA-D3C44C03B5D7}" type="datetimeFigureOut">
              <a:rPr lang="en-GB" smtClean="0"/>
              <a:t>20/05/2024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368ADCCC-8DB3-46C7-921F-A607EB323BF3}" type="slidenum">
              <a:rPr lang="en-GB" smtClean="0"/>
              <a:t>‹#›</a:t>
            </a:fld>
            <a:endParaRPr lang="en-GB" dirty="0"/>
          </a:p>
        </p:txBody>
      </p:sp>
    </p:spTree>
    <p:extLst>
      <p:ext uri="{BB962C8B-B14F-4D97-AF65-F5344CB8AC3E}">
        <p14:creationId xmlns:p14="http://schemas.microsoft.com/office/powerpoint/2010/main" val="3568485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D53CF15-8B86-48AE-A6EA-D3C44C03B5D7}" type="datetimeFigureOut">
              <a:rPr lang="en-GB" smtClean="0"/>
              <a:t>20/05/2024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368ADCCC-8DB3-46C7-921F-A607EB323BF3}" type="slidenum">
              <a:rPr lang="en-GB" smtClean="0"/>
              <a:t>‹#›</a:t>
            </a:fld>
            <a:endParaRPr lang="en-GB" dirty="0"/>
          </a:p>
        </p:txBody>
      </p:sp>
    </p:spTree>
    <p:extLst>
      <p:ext uri="{BB962C8B-B14F-4D97-AF65-F5344CB8AC3E}">
        <p14:creationId xmlns:p14="http://schemas.microsoft.com/office/powerpoint/2010/main" val="421409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53CF15-8B86-48AE-A6EA-D3C44C03B5D7}" type="datetimeFigureOut">
              <a:rPr lang="en-GB" smtClean="0"/>
              <a:t>20/05/2024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368ADCCC-8DB3-46C7-921F-A607EB323BF3}" type="slidenum">
              <a:rPr lang="en-GB" smtClean="0"/>
              <a:t>‹#›</a:t>
            </a:fld>
            <a:endParaRPr lang="en-GB" dirty="0"/>
          </a:p>
        </p:txBody>
      </p:sp>
    </p:spTree>
    <p:extLst>
      <p:ext uri="{BB962C8B-B14F-4D97-AF65-F5344CB8AC3E}">
        <p14:creationId xmlns:p14="http://schemas.microsoft.com/office/powerpoint/2010/main" val="1095824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D53CF15-8B86-48AE-A6EA-D3C44C03B5D7}" type="datetimeFigureOut">
              <a:rPr lang="en-GB" smtClean="0"/>
              <a:t>20/05/2024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68ADCCC-8DB3-46C7-921F-A607EB323BF3}" type="slidenum">
              <a:rPr lang="en-GB" smtClean="0"/>
              <a:t>‹#›</a:t>
            </a:fld>
            <a:endParaRPr lang="en-GB" dirty="0"/>
          </a:p>
        </p:txBody>
      </p:sp>
    </p:spTree>
    <p:extLst>
      <p:ext uri="{BB962C8B-B14F-4D97-AF65-F5344CB8AC3E}">
        <p14:creationId xmlns:p14="http://schemas.microsoft.com/office/powerpoint/2010/main" val="3241210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D53CF15-8B86-48AE-A6EA-D3C44C03B5D7}" type="datetimeFigureOut">
              <a:rPr lang="en-GB" smtClean="0"/>
              <a:t>20/05/2024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68ADCCC-8DB3-46C7-921F-A607EB323BF3}" type="slidenum">
              <a:rPr lang="en-GB" smtClean="0"/>
              <a:t>‹#›</a:t>
            </a:fld>
            <a:endParaRPr lang="en-GB" dirty="0"/>
          </a:p>
        </p:txBody>
      </p:sp>
    </p:spTree>
    <p:extLst>
      <p:ext uri="{BB962C8B-B14F-4D97-AF65-F5344CB8AC3E}">
        <p14:creationId xmlns:p14="http://schemas.microsoft.com/office/powerpoint/2010/main" val="4160084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53CF15-8B86-48AE-A6EA-D3C44C03B5D7}" type="datetimeFigureOut">
              <a:rPr lang="en-GB" smtClean="0"/>
              <a:t>20/05/2024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8ADCCC-8DB3-46C7-921F-A607EB323BF3}" type="slidenum">
              <a:rPr lang="en-GB" smtClean="0"/>
              <a:t>‹#›</a:t>
            </a:fld>
            <a:endParaRPr lang="en-GB" dirty="0"/>
          </a:p>
        </p:txBody>
      </p:sp>
    </p:spTree>
    <p:extLst>
      <p:ext uri="{BB962C8B-B14F-4D97-AF65-F5344CB8AC3E}">
        <p14:creationId xmlns:p14="http://schemas.microsoft.com/office/powerpoint/2010/main" val="330433129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Ø"/>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13.xml.rels><?xml version="1.0" encoding="UTF-8" standalone="yes"?>
<Relationships xmlns="http://schemas.openxmlformats.org/package/2006/relationships"><Relationship Id="rId8" Type="http://schemas.openxmlformats.org/officeDocument/2006/relationships/hyperlink" Target="https://doi.org/10.2139/ssrn.4499485" TargetMode="External"/><Relationship Id="rId3" Type="http://schemas.openxmlformats.org/officeDocument/2006/relationships/notesSlide" Target="../notesSlides/notesSlide1.xml"/><Relationship Id="rId7" Type="http://schemas.openxmlformats.org/officeDocument/2006/relationships/hyperlink" Target="https://doi.org/10.3390/jrfm16100434" TargetMode="External"/><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hyperlink" Target="https://doi.org/10.1016/j.frl.2023.103662" TargetMode="External"/><Relationship Id="rId5" Type="http://schemas.openxmlformats.org/officeDocument/2006/relationships/hyperlink" Target="https://doi.org/10.2139/ssrn.4680203" TargetMode="External"/><Relationship Id="rId4" Type="http://schemas.openxmlformats.org/officeDocument/2006/relationships/hyperlink" Target="https://doi.org/10.13140/RG.2.2.36417.43369" TargetMode="External"/><Relationship Id="rId9" Type="http://schemas.openxmlformats.org/officeDocument/2006/relationships/hyperlink" Target="https://doi.org/10.2139/ssrn.4519182" TargetMode="Externa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2CACD-1346-6ABC-69BF-AC2BFCA57DAB}"/>
              </a:ext>
            </a:extLst>
          </p:cNvPr>
          <p:cNvSpPr>
            <a:spLocks noGrp="1"/>
          </p:cNvSpPr>
          <p:nvPr>
            <p:ph type="ctrTitle"/>
          </p:nvPr>
        </p:nvSpPr>
        <p:spPr>
          <a:xfrm>
            <a:off x="208343" y="462987"/>
            <a:ext cx="11898775" cy="3046976"/>
          </a:xfrm>
        </p:spPr>
        <p:txBody>
          <a:bodyPr>
            <a:normAutofit fontScale="90000"/>
          </a:bodyPr>
          <a:lstStyle/>
          <a:p>
            <a:r>
              <a:rPr lang="en-US" dirty="0">
                <a:latin typeface="Cambria" panose="02040503050406030204" pitchFamily="18" charset="0"/>
                <a:ea typeface="Cambria" panose="02040503050406030204" pitchFamily="18" charset="0"/>
              </a:rPr>
              <a:t>Generative artificial intelligence chatbots in investment decision making: A phantom menace or a new hope?</a:t>
            </a:r>
            <a:endParaRPr lang="en-GB" dirty="0">
              <a:latin typeface="Cambria" panose="02040503050406030204" pitchFamily="18" charset="0"/>
              <a:ea typeface="Cambria" panose="02040503050406030204" pitchFamily="18" charset="0"/>
            </a:endParaRPr>
          </a:p>
        </p:txBody>
      </p:sp>
      <p:sp>
        <p:nvSpPr>
          <p:cNvPr id="3" name="Subtitle 2">
            <a:extLst>
              <a:ext uri="{FF2B5EF4-FFF2-40B4-BE49-F238E27FC236}">
                <a16:creationId xmlns:a16="http://schemas.microsoft.com/office/drawing/2014/main" id="{3589F8A0-1507-3657-FAA4-BAA4C8F96D43}"/>
              </a:ext>
            </a:extLst>
          </p:cNvPr>
          <p:cNvSpPr>
            <a:spLocks noGrp="1"/>
          </p:cNvSpPr>
          <p:nvPr>
            <p:ph type="subTitle" idx="1"/>
          </p:nvPr>
        </p:nvSpPr>
        <p:spPr/>
        <p:txBody>
          <a:bodyPr/>
          <a:lstStyle/>
          <a:p>
            <a:r>
              <a:rPr lang="en-GB" sz="1800" b="1" kern="100" baseline="30000" dirty="0">
                <a:effectLst/>
                <a:latin typeface="Calibri" panose="020F0502020204030204" pitchFamily="34" charset="0"/>
                <a:ea typeface="Calibri" panose="020F0502020204030204" pitchFamily="34" charset="0"/>
                <a:cs typeface="Calibri" panose="020F0502020204030204" pitchFamily="34" charset="0"/>
              </a:rPr>
              <a:t>*</a:t>
            </a:r>
            <a:r>
              <a:rPr lang="en-GB" sz="1800" b="1" kern="100" dirty="0">
                <a:effectLst/>
                <a:latin typeface="Cambria" panose="02040503050406030204" pitchFamily="18" charset="0"/>
                <a:ea typeface="Cambria" panose="02040503050406030204" pitchFamily="18" charset="0"/>
                <a:cs typeface="Calibri" panose="020F0502020204030204" pitchFamily="34" charset="0"/>
              </a:rPr>
              <a:t>Kumbi Mabwe, **Nasir Aminu </a:t>
            </a:r>
            <a:r>
              <a:rPr lang="en-GB" sz="1800" b="1" kern="0" dirty="0">
                <a:effectLst/>
                <a:latin typeface="Cambria" panose="02040503050406030204" pitchFamily="18" charset="0"/>
                <a:ea typeface="Cambria" panose="02040503050406030204" pitchFamily="18" charset="0"/>
                <a:cs typeface="Times New Roman" panose="02020603050405020304" pitchFamily="18" charset="0"/>
              </a:rPr>
              <a:t>†</a:t>
            </a:r>
            <a:r>
              <a:rPr lang="en-GB" sz="1800" b="1" kern="100" dirty="0">
                <a:effectLst/>
                <a:latin typeface="Cambria" panose="02040503050406030204" pitchFamily="18" charset="0"/>
                <a:ea typeface="Cambria" panose="02040503050406030204" pitchFamily="18" charset="0"/>
                <a:cs typeface="Calibri" panose="020F0502020204030204" pitchFamily="34" charset="0"/>
              </a:rPr>
              <a:t>Stanislav Ivanov, </a:t>
            </a:r>
            <a:r>
              <a:rPr lang="en-GB" sz="1800" b="1" kern="0" dirty="0">
                <a:effectLst/>
                <a:latin typeface="Cambria" panose="02040503050406030204" pitchFamily="18" charset="0"/>
                <a:ea typeface="Cambria" panose="02040503050406030204" pitchFamily="18" charset="0"/>
                <a:cs typeface="Times New Roman" panose="02020603050405020304" pitchFamily="18" charset="0"/>
              </a:rPr>
              <a:t>†</a:t>
            </a:r>
            <a:r>
              <a:rPr lang="en-GB" sz="1800" b="1" kern="100" dirty="0">
                <a:effectLst/>
                <a:latin typeface="Cambria" panose="02040503050406030204" pitchFamily="18" charset="0"/>
                <a:ea typeface="Cambria" panose="02040503050406030204" pitchFamily="18" charset="0"/>
                <a:cs typeface="Calibri" panose="020F0502020204030204" pitchFamily="34" charset="0"/>
              </a:rPr>
              <a:t>Diyan Dimov</a:t>
            </a:r>
            <a:endParaRPr lang="en-GB" sz="1800" kern="100" dirty="0">
              <a:effectLst/>
              <a:latin typeface="Cambria" panose="02040503050406030204" pitchFamily="18" charset="0"/>
              <a:ea typeface="Cambria" panose="020405030504060302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128735877"/>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892D4-A7A6-F43D-2194-763B8592E0B0}"/>
              </a:ext>
            </a:extLst>
          </p:cNvPr>
          <p:cNvSpPr>
            <a:spLocks noGrp="1"/>
          </p:cNvSpPr>
          <p:nvPr>
            <p:ph type="title"/>
          </p:nvPr>
        </p:nvSpPr>
        <p:spPr>
          <a:xfrm>
            <a:off x="838200" y="0"/>
            <a:ext cx="10515600" cy="1182030"/>
          </a:xfrm>
        </p:spPr>
        <p:txBody>
          <a:bodyPr/>
          <a:lstStyle/>
          <a:p>
            <a:r>
              <a:rPr lang="en-US" dirty="0"/>
              <a:t>Results</a:t>
            </a:r>
          </a:p>
        </p:txBody>
      </p:sp>
      <p:sp>
        <p:nvSpPr>
          <p:cNvPr id="3" name="Content Placeholder 2">
            <a:extLst>
              <a:ext uri="{FF2B5EF4-FFF2-40B4-BE49-F238E27FC236}">
                <a16:creationId xmlns:a16="http://schemas.microsoft.com/office/drawing/2014/main" id="{FA84903D-457E-EBDE-A357-4BBB3342361F}"/>
              </a:ext>
            </a:extLst>
          </p:cNvPr>
          <p:cNvSpPr>
            <a:spLocks noGrp="1"/>
          </p:cNvSpPr>
          <p:nvPr>
            <p:ph idx="1"/>
          </p:nvPr>
        </p:nvSpPr>
        <p:spPr>
          <a:xfrm>
            <a:off x="838200" y="959005"/>
            <a:ext cx="10515600" cy="5452946"/>
          </a:xfrm>
        </p:spPr>
        <p:txBody>
          <a:bodyPr>
            <a:normAutofit/>
          </a:bodyPr>
          <a:lstStyle/>
          <a:p>
            <a:pPr lvl="1" algn="just">
              <a:lnSpc>
                <a:spcPct val="80000"/>
              </a:lnSpc>
              <a:spcAft>
                <a:spcPts val="1200"/>
              </a:spcAft>
              <a:buFont typeface="Wingdings" panose="05000000000000000000" pitchFamily="2" charset="2"/>
              <a:buChar char="Ø"/>
            </a:pPr>
            <a:r>
              <a:rPr lang="en-GB" sz="1600" dirty="0">
                <a:latin typeface="Cambria" panose="02040503050406030204" pitchFamily="18" charset="0"/>
                <a:ea typeface="Cambria" panose="02040503050406030204" pitchFamily="18" charset="0"/>
              </a:rPr>
              <a:t>Bulgaria</a:t>
            </a:r>
          </a:p>
          <a:p>
            <a:pPr lvl="1" algn="just">
              <a:lnSpc>
                <a:spcPct val="80000"/>
              </a:lnSpc>
              <a:spcAft>
                <a:spcPts val="1200"/>
              </a:spcAft>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Bulgarian respondents ( Table 3 Bulgaria Sample) considered that GenAI’s answers had medium relevance (means between 2.76 and 3.43)</a:t>
            </a:r>
          </a:p>
          <a:p>
            <a:pPr lvl="1" algn="just">
              <a:lnSpc>
                <a:spcPct val="80000"/>
              </a:lnSpc>
              <a:spcAft>
                <a:spcPts val="1200"/>
              </a:spcAft>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Unlike the British sample, none of the factors (GenAI application, prompt timing and investment amount) had any significant role in the Bulgarian respondents’ evaluations of GenAI’s answers, and only a handful of minor differences were observed</a:t>
            </a:r>
            <a:endParaRPr lang="en-US" sz="1800" dirty="0">
              <a:latin typeface="Times New Roman" panose="02020603050405020304" pitchFamily="18" charset="0"/>
              <a:ea typeface="Calibri" panose="020F0502020204030204" pitchFamily="34" charset="0"/>
            </a:endParaRPr>
          </a:p>
          <a:p>
            <a:pPr lvl="1" algn="just">
              <a:lnSpc>
                <a:spcPct val="80000"/>
              </a:lnSpc>
              <a:spcAft>
                <a:spcPts val="1200"/>
              </a:spcAft>
              <a:buFont typeface="Wingdings" panose="05000000000000000000" pitchFamily="2" charset="2"/>
              <a:buChar char="Ø"/>
            </a:pPr>
            <a:r>
              <a:rPr lang="en-US" sz="1800" dirty="0">
                <a:latin typeface="Times New Roman" panose="02020603050405020304" pitchFamily="18" charset="0"/>
                <a:ea typeface="Calibri" panose="020F0502020204030204" pitchFamily="34" charset="0"/>
              </a:rPr>
              <a:t>T</a:t>
            </a:r>
            <a:r>
              <a:rPr lang="en-US" sz="1800" dirty="0">
                <a:effectLst/>
                <a:latin typeface="Times New Roman" panose="02020603050405020304" pitchFamily="18" charset="0"/>
                <a:ea typeface="Calibri" panose="020F0502020204030204" pitchFamily="34" charset="0"/>
              </a:rPr>
              <a:t>he answer for Bing for the 2000 BGN investment amount during the second round of prompts was perceived as slightly less relevant than its recommendation for the 100 BGN investment (Z=-2.111, p&lt;0.05). </a:t>
            </a:r>
          </a:p>
          <a:p>
            <a:pPr lvl="1" algn="just">
              <a:lnSpc>
                <a:spcPct val="80000"/>
              </a:lnSpc>
              <a:spcAft>
                <a:spcPts val="1200"/>
              </a:spcAft>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The answer of Bing for 100 BGN during the first prompt was more specific than ChatGPT’s answer (Z=-2.138, p&lt;0.05), but Bing’s recommendation for 2000 BGN in the second prompting was deemed less relevant than ChatGPT’s and Bard’s answers (χ2=7.000, W=0.167, p&lt;0.05).</a:t>
            </a:r>
          </a:p>
          <a:p>
            <a:pPr lvl="1" algn="just">
              <a:lnSpc>
                <a:spcPct val="80000"/>
              </a:lnSpc>
              <a:spcAft>
                <a:spcPts val="1200"/>
              </a:spcAft>
              <a:buFont typeface="Wingdings" panose="05000000000000000000" pitchFamily="2" charset="2"/>
              <a:buChar char="Ø"/>
            </a:pPr>
            <a:r>
              <a:rPr lang="en-US" sz="1800" dirty="0">
                <a:latin typeface="Times New Roman" panose="02020603050405020304" pitchFamily="18" charset="0"/>
                <a:ea typeface="Cambria" panose="02040503050406030204" pitchFamily="18" charset="0"/>
              </a:rPr>
              <a:t>Geographical Context</a:t>
            </a:r>
          </a:p>
          <a:p>
            <a:pPr lvl="1" algn="just">
              <a:lnSpc>
                <a:spcPct val="80000"/>
              </a:lnSpc>
              <a:spcAft>
                <a:spcPts val="1200"/>
              </a:spcAft>
              <a:buFont typeface="Wingdings" panose="05000000000000000000" pitchFamily="2" charset="2"/>
              <a:buChar char="Ø"/>
            </a:pPr>
            <a:r>
              <a:rPr lang="en-US" sz="1800" dirty="0">
                <a:latin typeface="Times New Roman" panose="02020603050405020304" pitchFamily="18" charset="0"/>
                <a:ea typeface="Calibri" panose="020F0502020204030204" pitchFamily="34" charset="0"/>
              </a:rPr>
              <a:t>T</a:t>
            </a:r>
            <a:r>
              <a:rPr lang="en-US" sz="1800" dirty="0">
                <a:effectLst/>
                <a:latin typeface="Times New Roman" panose="02020603050405020304" pitchFamily="18" charset="0"/>
                <a:ea typeface="Calibri" panose="020F0502020204030204" pitchFamily="34" charset="0"/>
              </a:rPr>
              <a:t>he Mann-Whitney U-test values in Table 4 reveal that these differences were not statistically significant (p&gt;0.05 for all 40 Mann-Whitney U-test values). Therefore, ChatGPT, Bing and Bard performed in a similar way in the two cultural and economic contexts (the UK and Bulgaria).</a:t>
            </a:r>
            <a:endParaRPr lang="en-GB" sz="1600" dirty="0">
              <a:latin typeface="Cambria" panose="02040503050406030204" pitchFamily="18" charset="0"/>
              <a:ea typeface="Cambria" panose="02040503050406030204" pitchFamily="18" charset="0"/>
            </a:endParaRPr>
          </a:p>
          <a:p>
            <a:pPr lvl="1" algn="just">
              <a:lnSpc>
                <a:spcPct val="80000"/>
              </a:lnSpc>
              <a:spcAft>
                <a:spcPts val="1200"/>
              </a:spcAft>
            </a:pPr>
            <a:endParaRPr lang="en-GB" sz="16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272943741"/>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892D4-A7A6-F43D-2194-763B8592E0B0}"/>
              </a:ext>
            </a:extLst>
          </p:cNvPr>
          <p:cNvSpPr>
            <a:spLocks noGrp="1"/>
          </p:cNvSpPr>
          <p:nvPr>
            <p:ph type="title"/>
          </p:nvPr>
        </p:nvSpPr>
        <p:spPr>
          <a:xfrm>
            <a:off x="838200" y="0"/>
            <a:ext cx="10515600" cy="1182030"/>
          </a:xfrm>
        </p:spPr>
        <p:txBody>
          <a:bodyPr/>
          <a:lstStyle/>
          <a:p>
            <a:r>
              <a:rPr lang="en-US" dirty="0"/>
              <a:t>Discussion </a:t>
            </a:r>
          </a:p>
        </p:txBody>
      </p:sp>
      <p:sp>
        <p:nvSpPr>
          <p:cNvPr id="3" name="Content Placeholder 2">
            <a:extLst>
              <a:ext uri="{FF2B5EF4-FFF2-40B4-BE49-F238E27FC236}">
                <a16:creationId xmlns:a16="http://schemas.microsoft.com/office/drawing/2014/main" id="{FA84903D-457E-EBDE-A357-4BBB3342361F}"/>
              </a:ext>
            </a:extLst>
          </p:cNvPr>
          <p:cNvSpPr>
            <a:spLocks noGrp="1"/>
          </p:cNvSpPr>
          <p:nvPr>
            <p:ph idx="1"/>
          </p:nvPr>
        </p:nvSpPr>
        <p:spPr>
          <a:xfrm>
            <a:off x="838200" y="959005"/>
            <a:ext cx="10515600" cy="5452946"/>
          </a:xfrm>
        </p:spPr>
        <p:txBody>
          <a:bodyPr>
            <a:normAutofit fontScale="92500" lnSpcReduction="10000"/>
          </a:bodyPr>
          <a:lstStyle/>
          <a:p>
            <a:pPr algn="just">
              <a:lnSpc>
                <a:spcPct val="80000"/>
              </a:lnSpc>
              <a:spcAft>
                <a:spcPts val="1200"/>
              </a:spcAft>
            </a:pPr>
            <a:r>
              <a:rPr lang="en-GB" sz="2000" dirty="0">
                <a:latin typeface="Cambria" panose="02040503050406030204" pitchFamily="18" charset="0"/>
                <a:ea typeface="Cambria" panose="02040503050406030204" pitchFamily="18" charset="0"/>
              </a:rPr>
              <a:t>UK—amount of investment marginally influenced the evaluation of GenAI chatbot responses, with a greater effect observed in the second round of data collection</a:t>
            </a:r>
          </a:p>
          <a:p>
            <a:pPr lvl="1" algn="just">
              <a:lnSpc>
                <a:spcPct val="80000"/>
              </a:lnSpc>
              <a:spcAft>
                <a:spcPts val="1200"/>
              </a:spcAft>
            </a:pPr>
            <a:r>
              <a:rPr lang="en-GB" sz="2000" dirty="0">
                <a:latin typeface="Cambria" panose="02040503050406030204" pitchFamily="18" charset="0"/>
                <a:ea typeface="Cambria" panose="02040503050406030204" pitchFamily="18" charset="0"/>
              </a:rPr>
              <a:t>This suggests that as AI chatbots maintain a level of performance consistency, their outputs depend on factors that affect the changes in the financial markets over time</a:t>
            </a:r>
          </a:p>
          <a:p>
            <a:pPr algn="just">
              <a:lnSpc>
                <a:spcPct val="80000"/>
              </a:lnSpc>
              <a:spcAft>
                <a:spcPts val="1200"/>
              </a:spcAft>
            </a:pPr>
            <a:r>
              <a:rPr lang="en-GB" sz="2000" dirty="0">
                <a:latin typeface="Cambria" panose="02040503050406030204" pitchFamily="18" charset="0"/>
                <a:ea typeface="Cambria" panose="02040503050406030204" pitchFamily="18" charset="0"/>
              </a:rPr>
              <a:t>Bulgaria—a uniform evaluation across all parameters, with small differences attributed to the GenAI chatbot used, the timing of the prompt, and the investment amount</a:t>
            </a:r>
          </a:p>
          <a:p>
            <a:pPr lvl="1" algn="just">
              <a:lnSpc>
                <a:spcPct val="80000"/>
              </a:lnSpc>
              <a:spcAft>
                <a:spcPts val="1200"/>
              </a:spcAft>
            </a:pPr>
            <a:r>
              <a:rPr lang="en-GB" sz="2000" dirty="0">
                <a:latin typeface="Cambria" panose="02040503050406030204" pitchFamily="18" charset="0"/>
                <a:ea typeface="Cambria" panose="02040503050406030204" pitchFamily="18" charset="0"/>
              </a:rPr>
              <a:t>This suggests that the market perceptions and expectations of GenAI chatbot’s recommendations change less in Bulgaria compared to the UK’s</a:t>
            </a:r>
          </a:p>
          <a:p>
            <a:pPr lvl="1" algn="just">
              <a:lnSpc>
                <a:spcPct val="80000"/>
              </a:lnSpc>
              <a:spcAft>
                <a:spcPts val="1200"/>
              </a:spcAft>
            </a:pPr>
            <a:r>
              <a:rPr lang="en-GB" sz="2000" dirty="0">
                <a:latin typeface="Cambria" panose="02040503050406030204" pitchFamily="18" charset="0"/>
                <a:ea typeface="Cambria" panose="02040503050406030204" pitchFamily="18" charset="0"/>
              </a:rPr>
              <a:t>This is due to variances in market development, economic culture, and language processing between the AI systems and Bulgarian language specifics</a:t>
            </a:r>
          </a:p>
          <a:p>
            <a:pPr algn="just">
              <a:lnSpc>
                <a:spcPct val="80000"/>
              </a:lnSpc>
              <a:spcAft>
                <a:spcPts val="1200"/>
              </a:spcAft>
            </a:pPr>
            <a:r>
              <a:rPr lang="en-GB" sz="2000" dirty="0">
                <a:latin typeface="Cambria" panose="02040503050406030204" pitchFamily="18" charset="0"/>
                <a:ea typeface="Cambria" panose="02040503050406030204" pitchFamily="18" charset="0"/>
              </a:rPr>
              <a:t>The variance observed in the UK sample, particularly the decline in ChatGPT's performance for higher investment recommendations highlights the IMF's caution regarding the potential risks AI may pose to the financial system's integrity and stability, alongside the need for vigilant policy and regulatory oversight (Boukherouaa et al., 2021)</a:t>
            </a:r>
          </a:p>
          <a:p>
            <a:pPr algn="just">
              <a:lnSpc>
                <a:spcPct val="80000"/>
              </a:lnSpc>
              <a:spcAft>
                <a:spcPts val="1200"/>
              </a:spcAft>
            </a:pPr>
            <a:r>
              <a:rPr lang="en-GB" sz="2000" dirty="0">
                <a:latin typeface="Cambria" panose="02040503050406030204" pitchFamily="18" charset="0"/>
                <a:ea typeface="Cambria" panose="02040503050406030204" pitchFamily="18" charset="0"/>
              </a:rPr>
              <a:t>While Bing is mostly found to have a poor performance in literature, our findings show mixed results. This may be due to Bing using data from the Bing search engine allowing it to access up-to-date information and evolve its answers. This makes it more prone to accessing incorrect and irrelevant information, introducing inaccuracies into its responses</a:t>
            </a:r>
          </a:p>
          <a:p>
            <a:pPr algn="just">
              <a:lnSpc>
                <a:spcPct val="80000"/>
              </a:lnSpc>
              <a:spcAft>
                <a:spcPts val="1200"/>
              </a:spcAft>
            </a:pPr>
            <a:endParaRPr lang="en-GB"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934741020"/>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892D4-A7A6-F43D-2194-763B8592E0B0}"/>
              </a:ext>
            </a:extLst>
          </p:cNvPr>
          <p:cNvSpPr>
            <a:spLocks noGrp="1"/>
          </p:cNvSpPr>
          <p:nvPr>
            <p:ph type="title"/>
          </p:nvPr>
        </p:nvSpPr>
        <p:spPr>
          <a:xfrm>
            <a:off x="838200" y="0"/>
            <a:ext cx="10515600" cy="1182030"/>
          </a:xfrm>
        </p:spPr>
        <p:txBody>
          <a:bodyPr/>
          <a:lstStyle/>
          <a:p>
            <a:r>
              <a:rPr lang="en-US" dirty="0"/>
              <a:t>Conclusion </a:t>
            </a:r>
          </a:p>
        </p:txBody>
      </p:sp>
      <p:sp>
        <p:nvSpPr>
          <p:cNvPr id="3" name="Content Placeholder 2">
            <a:extLst>
              <a:ext uri="{FF2B5EF4-FFF2-40B4-BE49-F238E27FC236}">
                <a16:creationId xmlns:a16="http://schemas.microsoft.com/office/drawing/2014/main" id="{FA84903D-457E-EBDE-A357-4BBB3342361F}"/>
              </a:ext>
            </a:extLst>
          </p:cNvPr>
          <p:cNvSpPr>
            <a:spLocks noGrp="1"/>
          </p:cNvSpPr>
          <p:nvPr>
            <p:ph idx="1"/>
          </p:nvPr>
        </p:nvSpPr>
        <p:spPr>
          <a:xfrm>
            <a:off x="457200" y="1282390"/>
            <a:ext cx="11734799" cy="5430643"/>
          </a:xfrm>
        </p:spPr>
        <p:txBody>
          <a:bodyPr>
            <a:noAutofit/>
          </a:bodyPr>
          <a:lstStyle/>
          <a:p>
            <a:pPr algn="just">
              <a:lnSpc>
                <a:spcPct val="100000"/>
              </a:lnSpc>
              <a:spcAft>
                <a:spcPts val="1200"/>
              </a:spcAft>
            </a:pPr>
            <a:r>
              <a:rPr lang="en-GB" sz="1600" dirty="0">
                <a:latin typeface="Times New Roman" panose="02020603050405020304" pitchFamily="18" charset="0"/>
                <a:ea typeface="Times New Roman" panose="02020603050405020304" pitchFamily="18" charset="0"/>
              </a:rPr>
              <a:t>C</a:t>
            </a:r>
            <a:r>
              <a:rPr lang="en-GB" sz="1600" dirty="0">
                <a:effectLst/>
                <a:latin typeface="Times New Roman" panose="02020603050405020304" pitchFamily="18" charset="0"/>
                <a:ea typeface="Times New Roman" panose="02020603050405020304" pitchFamily="18" charset="0"/>
              </a:rPr>
              <a:t>onsistency across different capital investment levels and geographical; factors that might affect the GenAI chatbots' responses in terms of relevance, accuracy, detail, and rationale</a:t>
            </a:r>
          </a:p>
          <a:p>
            <a:pPr algn="just">
              <a:lnSpc>
                <a:spcPct val="100000"/>
              </a:lnSpc>
              <a:spcAft>
                <a:spcPts val="1200"/>
              </a:spcAft>
            </a:pPr>
            <a:r>
              <a:rPr lang="en-GB" sz="1600" dirty="0">
                <a:latin typeface="Cambria" panose="02040503050406030204" pitchFamily="18" charset="0"/>
                <a:ea typeface="Cambria" panose="02040503050406030204" pitchFamily="18" charset="0"/>
              </a:rPr>
              <a:t>The performance of GenAI chatbots in the financial sector is characteristically tied to their programming and the datasets they have been trained on</a:t>
            </a:r>
          </a:p>
          <a:p>
            <a:pPr lvl="1" algn="just">
              <a:lnSpc>
                <a:spcPct val="100000"/>
              </a:lnSpc>
              <a:spcAft>
                <a:spcPts val="1200"/>
              </a:spcAft>
            </a:pPr>
            <a:r>
              <a:rPr lang="en-GB" sz="1600" dirty="0">
                <a:effectLst/>
                <a:latin typeface="Times New Roman" panose="02020603050405020304" pitchFamily="18" charset="0"/>
                <a:ea typeface="Times New Roman" panose="02020603050405020304" pitchFamily="18" charset="0"/>
              </a:rPr>
              <a:t>market perceptions and expectations of GenAI chatbot’s recommendations vary less in Bulgaria compared to the UK's. This could be due to variances in market development, economic culture, and language processing between the AI systems and Bulgarian language specifics. GenAI chatbots trained on datasets primarily in English may struggle to comprehend or generate financial advice in Bulgarian effectively</a:t>
            </a:r>
          </a:p>
          <a:p>
            <a:pPr lvl="1" algn="just">
              <a:lnSpc>
                <a:spcPct val="100000"/>
              </a:lnSpc>
              <a:spcAft>
                <a:spcPts val="1200"/>
              </a:spcAft>
            </a:pPr>
            <a:r>
              <a:rPr lang="en-GB" sz="1600" dirty="0">
                <a:effectLst/>
                <a:latin typeface="Times New Roman" panose="02020603050405020304" pitchFamily="18" charset="0"/>
                <a:ea typeface="Times New Roman" panose="02020603050405020304" pitchFamily="18" charset="0"/>
              </a:rPr>
              <a:t>GenAI chatbots maintain a relatively stable performance </a:t>
            </a:r>
            <a:r>
              <a:rPr lang="en-GB" sz="1600" dirty="0">
                <a:latin typeface="Times New Roman" panose="02020603050405020304" pitchFamily="18" charset="0"/>
                <a:ea typeface="Times New Roman" panose="02020603050405020304" pitchFamily="18" charset="0"/>
              </a:rPr>
              <a:t>but fail to recognise  differences in amount and  countries</a:t>
            </a:r>
            <a:endParaRPr lang="en-GB" sz="1600" dirty="0">
              <a:effectLst/>
              <a:latin typeface="Times New Roman" panose="02020603050405020304" pitchFamily="18" charset="0"/>
              <a:ea typeface="Times New Roman" panose="02020603050405020304" pitchFamily="18" charset="0"/>
            </a:endParaRPr>
          </a:p>
          <a:p>
            <a:pPr algn="just">
              <a:lnSpc>
                <a:spcPct val="100000"/>
              </a:lnSpc>
              <a:spcAft>
                <a:spcPts val="1200"/>
              </a:spcAft>
            </a:pPr>
            <a:r>
              <a:rPr lang="en-GB" sz="1600" dirty="0">
                <a:effectLst/>
                <a:latin typeface="Times New Roman" panose="02020603050405020304" pitchFamily="18" charset="0"/>
                <a:ea typeface="Times New Roman" panose="02020603050405020304" pitchFamily="18" charset="0"/>
              </a:rPr>
              <a:t>As AI and GenAI chatbots continue to learn from high-frequency interactions across sectors (Daraqel et </a:t>
            </a:r>
            <a:r>
              <a:rPr lang="en-GB" sz="1600" i="1" dirty="0">
                <a:effectLst/>
                <a:latin typeface="Times New Roman" panose="02020603050405020304" pitchFamily="18" charset="0"/>
                <a:ea typeface="Times New Roman" panose="02020603050405020304" pitchFamily="18" charset="0"/>
              </a:rPr>
              <a:t>al.,</a:t>
            </a:r>
            <a:r>
              <a:rPr lang="en-GB" sz="1600" dirty="0">
                <a:effectLst/>
                <a:latin typeface="Times New Roman" panose="02020603050405020304" pitchFamily="18" charset="0"/>
                <a:ea typeface="Times New Roman" panose="02020603050405020304" pitchFamily="18" charset="0"/>
              </a:rPr>
              <a:t> 2024; Feng et </a:t>
            </a:r>
            <a:r>
              <a:rPr lang="en-GB" sz="1600" i="1" dirty="0">
                <a:effectLst/>
                <a:latin typeface="Times New Roman" panose="02020603050405020304" pitchFamily="18" charset="0"/>
                <a:ea typeface="Times New Roman" panose="02020603050405020304" pitchFamily="18" charset="0"/>
              </a:rPr>
              <a:t>al.,</a:t>
            </a:r>
            <a:r>
              <a:rPr lang="en-GB" sz="1600" dirty="0">
                <a:effectLst/>
                <a:latin typeface="Times New Roman" panose="02020603050405020304" pitchFamily="18" charset="0"/>
                <a:ea typeface="Times New Roman" panose="02020603050405020304" pitchFamily="18" charset="0"/>
              </a:rPr>
              <a:t> 2024; Lee et al., 2024), their ability to recognise and adapt to specific financial contexts and market characteristics is predicted to be improving due to machine learning</a:t>
            </a:r>
          </a:p>
          <a:p>
            <a:pPr algn="just">
              <a:lnSpc>
                <a:spcPct val="100000"/>
              </a:lnSpc>
              <a:spcAft>
                <a:spcPts val="1200"/>
              </a:spcAft>
            </a:pPr>
            <a:r>
              <a:rPr lang="en-GB" sz="1600" dirty="0">
                <a:effectLst/>
                <a:latin typeface="Times New Roman" panose="02020603050405020304" pitchFamily="18" charset="0"/>
                <a:ea typeface="Times New Roman" panose="02020603050405020304" pitchFamily="18" charset="0"/>
              </a:rPr>
              <a:t>As AI and GenAI chatbots continue to learn from high-frequency interactions across sectors (Daraqel et </a:t>
            </a:r>
            <a:r>
              <a:rPr lang="en-GB" sz="1600" i="1" dirty="0">
                <a:effectLst/>
                <a:latin typeface="Times New Roman" panose="02020603050405020304" pitchFamily="18" charset="0"/>
                <a:ea typeface="Times New Roman" panose="02020603050405020304" pitchFamily="18" charset="0"/>
              </a:rPr>
              <a:t>al.,</a:t>
            </a:r>
            <a:r>
              <a:rPr lang="en-GB" sz="1600" dirty="0">
                <a:effectLst/>
                <a:latin typeface="Times New Roman" panose="02020603050405020304" pitchFamily="18" charset="0"/>
                <a:ea typeface="Times New Roman" panose="02020603050405020304" pitchFamily="18" charset="0"/>
              </a:rPr>
              <a:t> 2024; Feng et </a:t>
            </a:r>
            <a:r>
              <a:rPr lang="en-GB" sz="1600" i="1" dirty="0">
                <a:effectLst/>
                <a:latin typeface="Times New Roman" panose="02020603050405020304" pitchFamily="18" charset="0"/>
                <a:ea typeface="Times New Roman" panose="02020603050405020304" pitchFamily="18" charset="0"/>
              </a:rPr>
              <a:t>al.,</a:t>
            </a:r>
            <a:r>
              <a:rPr lang="en-GB" sz="1600" dirty="0">
                <a:effectLst/>
                <a:latin typeface="Times New Roman" panose="02020603050405020304" pitchFamily="18" charset="0"/>
                <a:ea typeface="Times New Roman" panose="02020603050405020304" pitchFamily="18" charset="0"/>
              </a:rPr>
              <a:t> 2024; Lee et al., 2024), their ability to recognise and adapt to specific financial contexts and market characteristics is predicted to be improving due to machine learning. This validates the potential of GenAI chatbot in financial advisory roles, albeit with room for improvement in context awareness and adaptability</a:t>
            </a:r>
          </a:p>
          <a:p>
            <a:pPr lvl="1" algn="just">
              <a:lnSpc>
                <a:spcPct val="100000"/>
              </a:lnSpc>
              <a:spcAft>
                <a:spcPts val="1200"/>
              </a:spcAft>
            </a:pPr>
            <a:endParaRPr lang="en-GB" sz="1800" dirty="0">
              <a:effectLst/>
              <a:latin typeface="Times New Roman" panose="02020603050405020304" pitchFamily="18" charset="0"/>
              <a:ea typeface="Times New Roman" panose="02020603050405020304" pitchFamily="18" charset="0"/>
            </a:endParaRPr>
          </a:p>
          <a:p>
            <a:pPr lvl="1" algn="just">
              <a:lnSpc>
                <a:spcPct val="100000"/>
              </a:lnSpc>
              <a:spcAft>
                <a:spcPts val="1200"/>
              </a:spcAft>
            </a:pPr>
            <a:endParaRPr lang="en-GB"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68841043"/>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892D4-A7A6-F43D-2194-763B8592E0B0}"/>
              </a:ext>
            </a:extLst>
          </p:cNvPr>
          <p:cNvSpPr>
            <a:spLocks noGrp="1"/>
          </p:cNvSpPr>
          <p:nvPr>
            <p:ph type="title"/>
          </p:nvPr>
        </p:nvSpPr>
        <p:spPr>
          <a:xfrm>
            <a:off x="838200" y="0"/>
            <a:ext cx="10515600" cy="1182030"/>
          </a:xfrm>
        </p:spPr>
        <p:txBody>
          <a:bodyPr/>
          <a:lstStyle/>
          <a:p>
            <a:r>
              <a:rPr lang="en-US" dirty="0"/>
              <a:t>References</a:t>
            </a:r>
          </a:p>
        </p:txBody>
      </p:sp>
      <p:sp>
        <p:nvSpPr>
          <p:cNvPr id="3" name="Content Placeholder 2">
            <a:extLst>
              <a:ext uri="{FF2B5EF4-FFF2-40B4-BE49-F238E27FC236}">
                <a16:creationId xmlns:a16="http://schemas.microsoft.com/office/drawing/2014/main" id="{FA84903D-457E-EBDE-A357-4BBB3342361F}"/>
              </a:ext>
            </a:extLst>
          </p:cNvPr>
          <p:cNvSpPr>
            <a:spLocks noGrp="1"/>
          </p:cNvSpPr>
          <p:nvPr>
            <p:ph idx="1"/>
          </p:nvPr>
        </p:nvSpPr>
        <p:spPr>
          <a:xfrm>
            <a:off x="457200" y="1282390"/>
            <a:ext cx="12436997" cy="5575610"/>
          </a:xfrm>
        </p:spPr>
        <p:txBody>
          <a:bodyPr>
            <a:noAutofit/>
          </a:bodyPr>
          <a:lstStyle/>
          <a:p>
            <a:pPr algn="just">
              <a:lnSpc>
                <a:spcPct val="107000"/>
              </a:lnSpc>
              <a:spcAft>
                <a:spcPts val="800"/>
              </a:spcAft>
            </a:pPr>
            <a:r>
              <a:rPr lang="en-GB" sz="1000" kern="100" dirty="0">
                <a:effectLst/>
                <a:latin typeface="Times New Roman" panose="02020603050405020304" pitchFamily="18" charset="0"/>
                <a:ea typeface="Times New Roman" panose="02020603050405020304" pitchFamily="18" charset="0"/>
                <a:cs typeface="Times New Roman" panose="02020603050405020304" pitchFamily="18" charset="0"/>
              </a:rPr>
              <a:t>Ali, H., Aysan, A.F., 2023. What will ChatGPT Revolutionize in Financial Industry? Available at SSRN 4403372.</a:t>
            </a:r>
          </a:p>
          <a:p>
            <a:pPr algn="just">
              <a:lnSpc>
                <a:spcPct val="107000"/>
              </a:lnSpc>
              <a:spcAft>
                <a:spcPts val="800"/>
              </a:spcAft>
            </a:pPr>
            <a:r>
              <a:rPr lang="en-GB" sz="1000" kern="100" dirty="0">
                <a:effectLst/>
                <a:latin typeface="Times New Roman" panose="02020603050405020304" pitchFamily="18" charset="0"/>
                <a:ea typeface="Times New Roman" panose="02020603050405020304" pitchFamily="18" charset="0"/>
                <a:cs typeface="Times New Roman" panose="02020603050405020304" pitchFamily="18" charset="0"/>
              </a:rPr>
              <a:t>Biswas, Joshi, N., Jayanta Nath Mukhopadhyaya, 2023. ChatGPT in Investment Decision Making: An Introductory Discussion. </a:t>
            </a:r>
            <a:r>
              <a:rPr lang="en-GB" sz="1000" u="sng" kern="100" dirty="0">
                <a:solidFill>
                  <a:srgbClr val="0563C1"/>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a:rPr>
              <a:t>https://doi.org/10.13140/RG.2.2.36417.43369</a:t>
            </a:r>
            <a:endParaRPr lang="en-GB" sz="1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000" kern="100" dirty="0">
                <a:effectLst/>
                <a:latin typeface="Times New Roman" panose="02020603050405020304" pitchFamily="18" charset="0"/>
                <a:ea typeface="Times New Roman" panose="02020603050405020304" pitchFamily="18" charset="0"/>
                <a:cs typeface="Times New Roman" panose="02020603050405020304" pitchFamily="18" charset="0"/>
              </a:rPr>
              <a:t>Cheung, M. (2024). How CHATGPT and Chatbots Are Transforming Financial Markets. Available at: https://ipushpull.com/blog/how-chatgpt-and-chatbots-are-transforming-financial-markets (Accessed: 29 April 2024). </a:t>
            </a:r>
            <a:endParaRPr lang="en-GB" sz="1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000" kern="100" dirty="0">
                <a:effectLst/>
                <a:latin typeface="Times New Roman" panose="02020603050405020304" pitchFamily="18" charset="0"/>
                <a:ea typeface="Calibri" panose="020F0502020204030204" pitchFamily="34" charset="0"/>
                <a:cs typeface="Times New Roman" panose="02020603050405020304" pitchFamily="18" charset="0"/>
              </a:rPr>
              <a:t>Daraqel, B. et al. (2024). ‘The performance of artificial intelligence models in generating responses to general orthodontic questions: ChatGPT vs Google Bard’, American Journal of Orthodontics and Dentofacial Orthopedics, p. S0889540624000593. Available at: https://doi.org/10.1016/j.ajodo.2024.01.012.</a:t>
            </a:r>
            <a:endParaRPr lang="en-GB" sz="1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000" kern="100" dirty="0">
                <a:effectLst/>
                <a:latin typeface="Times New Roman" panose="02020603050405020304" pitchFamily="18" charset="0"/>
                <a:ea typeface="Times New Roman" panose="02020603050405020304" pitchFamily="18" charset="0"/>
                <a:cs typeface="Times New Roman" panose="02020603050405020304" pitchFamily="18" charset="0"/>
              </a:rPr>
              <a:t>Dong, M. (Michael), Stratopoulos, T.C., Wang, V.X., (2024). A Scoping Review of ChatGPT Research in Accounting and Finance. SSRN Journal. </a:t>
            </a:r>
            <a:r>
              <a:rPr lang="en-GB" sz="1000" u="sng" kern="100" dirty="0">
                <a:solidFill>
                  <a:srgbClr val="0563C1"/>
                </a:solidFill>
                <a:effectLst/>
                <a:latin typeface="Times New Roman" panose="02020603050405020304" pitchFamily="18" charset="0"/>
                <a:ea typeface="Times New Roman" panose="02020603050405020304" pitchFamily="18" charset="0"/>
                <a:cs typeface="Times New Roman" panose="02020603050405020304" pitchFamily="18" charset="0"/>
                <a:hlinkClick r:id="rId5"/>
              </a:rPr>
              <a:t>https://doi.org/10.2139/ssrn.4680203</a:t>
            </a:r>
            <a:endParaRPr lang="en-GB" sz="1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000" kern="100" dirty="0">
                <a:effectLst/>
                <a:latin typeface="Times New Roman" panose="02020603050405020304" pitchFamily="18" charset="0"/>
                <a:ea typeface="Times New Roman" panose="02020603050405020304" pitchFamily="18" charset="0"/>
                <a:cs typeface="Times New Roman" panose="02020603050405020304" pitchFamily="18" charset="0"/>
              </a:rPr>
              <a:t>Dowling, M., Lucey, B., (2023). ChatGPT for (Finance) research: The Bananarama Conjecture. Finance Research Letters 53, 103662. </a:t>
            </a:r>
            <a:r>
              <a:rPr lang="en-GB" sz="1000" u="sng" kern="100" dirty="0">
                <a:solidFill>
                  <a:srgbClr val="0563C1"/>
                </a:solidFill>
                <a:effectLst/>
                <a:latin typeface="Times New Roman" panose="02020603050405020304" pitchFamily="18" charset="0"/>
                <a:ea typeface="Times New Roman" panose="02020603050405020304" pitchFamily="18" charset="0"/>
                <a:cs typeface="Times New Roman" panose="02020603050405020304" pitchFamily="18" charset="0"/>
                <a:hlinkClick r:id="rId6"/>
              </a:rPr>
              <a:t>https://doi.org/10.1016/j.frl.2023.103662</a:t>
            </a:r>
            <a:endParaRPr lang="en-GB" sz="1000" u="sng" kern="100" dirty="0">
              <a:solidFill>
                <a:srgbClr val="0563C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7000"/>
              </a:lnSpc>
              <a:spcAft>
                <a:spcPts val="800"/>
              </a:spcAft>
            </a:pPr>
            <a:r>
              <a:rPr lang="en-GB" sz="1000" kern="100" dirty="0">
                <a:effectLst/>
                <a:latin typeface="Times New Roman" panose="02020603050405020304" pitchFamily="18" charset="0"/>
                <a:ea typeface="Times New Roman" panose="02020603050405020304" pitchFamily="18" charset="0"/>
                <a:cs typeface="Times New Roman" panose="02020603050405020304" pitchFamily="18" charset="0"/>
              </a:rPr>
              <a:t>Dunham, J. (2024). Fintech Chatbots: How AI is transforming financial interactions, ChatBot Blog. Available at: https://www.chatbot.com/blog/fintech-chatbots/ (Accessed: 29 April 2024). </a:t>
            </a:r>
            <a:endParaRPr lang="en-GB" sz="1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1200"/>
              </a:spcAft>
            </a:pPr>
            <a:r>
              <a:rPr lang="en-GB" sz="1000" kern="100" dirty="0">
                <a:effectLst/>
                <a:latin typeface="Times New Roman" panose="02020603050405020304" pitchFamily="18" charset="0"/>
                <a:ea typeface="Calibri" panose="020F0502020204030204" pitchFamily="34" charset="0"/>
                <a:cs typeface="Times New Roman" panose="02020603050405020304" pitchFamily="18" charset="0"/>
              </a:rPr>
              <a:t>El Hajj, M., &amp; Hammoud, J. (2023). Unveiling the Influence of Artificial Intelligence and Machine Learning on Financial Markets: A Comprehensive Analysis of AI Applications in Trading, Risk Management, and Financial Operations. </a:t>
            </a:r>
            <a:r>
              <a:rPr lang="en-GB" sz="1000" i="1" kern="100" dirty="0">
                <a:effectLst/>
                <a:latin typeface="Times New Roman" panose="02020603050405020304" pitchFamily="18" charset="0"/>
                <a:ea typeface="Calibri" panose="020F0502020204030204" pitchFamily="34" charset="0"/>
                <a:cs typeface="Times New Roman" panose="02020603050405020304" pitchFamily="18" charset="0"/>
              </a:rPr>
              <a:t>Journal of Risk and Financial Management</a:t>
            </a:r>
            <a:r>
              <a:rPr lang="en-GB" sz="10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GB" sz="1000" i="1" kern="100" dirty="0">
                <a:effectLst/>
                <a:latin typeface="Times New Roman" panose="02020603050405020304" pitchFamily="18" charset="0"/>
                <a:ea typeface="Calibri" panose="020F0502020204030204" pitchFamily="34" charset="0"/>
                <a:cs typeface="Times New Roman" panose="02020603050405020304" pitchFamily="18" charset="0"/>
              </a:rPr>
              <a:t>16</a:t>
            </a:r>
            <a:r>
              <a:rPr lang="en-GB" sz="1000" kern="100" dirty="0">
                <a:effectLst/>
                <a:latin typeface="Times New Roman" panose="02020603050405020304" pitchFamily="18" charset="0"/>
                <a:ea typeface="Calibri" panose="020F0502020204030204" pitchFamily="34" charset="0"/>
                <a:cs typeface="Times New Roman" panose="02020603050405020304" pitchFamily="18" charset="0"/>
              </a:rPr>
              <a:t>(10), Article 10. </a:t>
            </a:r>
            <a:r>
              <a:rPr lang="en-GB" sz="1000" u="sng" kern="100"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7"/>
              </a:rPr>
              <a:t>https://doi.org/10.3390/jrfm16100434</a:t>
            </a:r>
            <a:endParaRPr lang="en-GB" sz="1000" u="sng" kern="100"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GB" sz="1000" kern="100" dirty="0">
                <a:effectLst/>
                <a:latin typeface="Times New Roman" panose="02020603050405020304" pitchFamily="18" charset="0"/>
                <a:ea typeface="Times New Roman" panose="02020603050405020304" pitchFamily="18" charset="0"/>
                <a:cs typeface="Times New Roman" panose="02020603050405020304" pitchFamily="18" charset="0"/>
              </a:rPr>
              <a:t>Etoro (2023) Four in ten U.S. retail investors use or are open to ... Available at:  https://www.etoro.com/en-us/news-and-analysis/latest-news/press-release/four-in-ten-u-s-retail-investors-use-or-are-open-to-using-chat-gpt-style-ai-to-help-pick-and-manage-investments (Accessed: 10 May 2024).</a:t>
            </a:r>
            <a:endParaRPr lang="en-GB" sz="1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1200"/>
              </a:spcAft>
            </a:pPr>
            <a:r>
              <a:rPr lang="en-GB" sz="1000" kern="100" dirty="0">
                <a:effectLst/>
                <a:latin typeface="Times New Roman" panose="02020603050405020304" pitchFamily="18" charset="0"/>
                <a:ea typeface="Calibri" panose="020F0502020204030204" pitchFamily="34" charset="0"/>
                <a:cs typeface="Times New Roman" panose="02020603050405020304" pitchFamily="18" charset="0"/>
              </a:rPr>
              <a:t>Feng, C. (Mitsu), Botha, E., &amp; Pitt, L. (2024). From HAL to GenAI: Optimize chatbot impacts with CARE. </a:t>
            </a:r>
            <a:r>
              <a:rPr lang="en-GB" sz="1000" i="1" kern="100" dirty="0">
                <a:effectLst/>
                <a:latin typeface="Times New Roman" panose="02020603050405020304" pitchFamily="18" charset="0"/>
                <a:ea typeface="Calibri" panose="020F0502020204030204" pitchFamily="34" charset="0"/>
                <a:cs typeface="Times New Roman" panose="02020603050405020304" pitchFamily="18" charset="0"/>
              </a:rPr>
              <a:t>Business Horizons</a:t>
            </a:r>
            <a:r>
              <a:rPr lang="en-GB" sz="1000" kern="100" dirty="0">
                <a:effectLst/>
                <a:latin typeface="Times New Roman" panose="02020603050405020304" pitchFamily="18" charset="0"/>
                <a:ea typeface="Calibri" panose="020F0502020204030204" pitchFamily="34" charset="0"/>
                <a:cs typeface="Times New Roman" panose="02020603050405020304" pitchFamily="18" charset="0"/>
              </a:rPr>
              <a:t>. https://doi.org/10.1016/j.bushor.2024.04.012</a:t>
            </a:r>
            <a:endParaRPr lang="en-GB" sz="1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000" kern="100" dirty="0">
                <a:effectLst/>
                <a:latin typeface="Times New Roman" panose="02020603050405020304" pitchFamily="18" charset="0"/>
                <a:ea typeface="Calibri" panose="020F0502020204030204" pitchFamily="34" charset="0"/>
                <a:cs typeface="Times New Roman" panose="02020603050405020304" pitchFamily="18" charset="0"/>
              </a:rPr>
              <a:t>Fieberg, C., Hornuf, L. and Streich, D. (2023). ‘Using GPT-4 for Financial Advice’, SSRN Electronic Journal [Preprint]. Available at: </a:t>
            </a:r>
            <a:r>
              <a:rPr lang="en-GB" sz="1000" kern="100" dirty="0">
                <a:effectLst/>
                <a:latin typeface="Times New Roman" panose="02020603050405020304" pitchFamily="18" charset="0"/>
                <a:ea typeface="Calibri" panose="020F0502020204030204" pitchFamily="34" charset="0"/>
                <a:cs typeface="Times New Roman" panose="02020603050405020304" pitchFamily="18" charset="0"/>
                <a:hlinkClick r:id="rId8"/>
              </a:rPr>
              <a:t>https://doi.org/10.2139/ssrn.4499485</a:t>
            </a:r>
            <a:r>
              <a:rPr lang="en-GB" sz="1000" kern="100" dirty="0">
                <a:effectLst/>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07000"/>
              </a:lnSpc>
              <a:spcAft>
                <a:spcPts val="800"/>
              </a:spcAft>
            </a:pPr>
            <a:r>
              <a:rPr lang="en-US" sz="1000" kern="100" dirty="0">
                <a:effectLst/>
                <a:latin typeface="Calibri" panose="020F0502020204030204" pitchFamily="34" charset="0"/>
                <a:ea typeface="Calibri" panose="020F0502020204030204" pitchFamily="34" charset="0"/>
                <a:cs typeface="Times New Roman" panose="02020603050405020304" pitchFamily="18" charset="0"/>
              </a:rPr>
              <a:t>Lu, F., Huang, L., Li, S., (2023). ChatGPT, Generative AI, and Investment Advisory. SSRN Journal. </a:t>
            </a:r>
            <a:r>
              <a:rPr lang="en-US" sz="1000" kern="100" dirty="0">
                <a:effectLst/>
                <a:latin typeface="Calibri" panose="020F0502020204030204" pitchFamily="34" charset="0"/>
                <a:ea typeface="Calibri" panose="020F0502020204030204" pitchFamily="34" charset="0"/>
                <a:cs typeface="Times New Roman" panose="02020603050405020304" pitchFamily="18" charset="0"/>
                <a:hlinkClick r:id="rId9"/>
              </a:rPr>
              <a:t>https://doi.org/10.2139/ssrn.4519182</a:t>
            </a:r>
            <a:endParaRPr lang="en-US" sz="1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000" kern="100" dirty="0">
                <a:effectLst/>
                <a:latin typeface="Calibri" panose="020F0502020204030204" pitchFamily="34" charset="0"/>
                <a:ea typeface="Calibri" panose="020F0502020204030204" pitchFamily="34" charset="0"/>
                <a:cs typeface="Times New Roman" panose="02020603050405020304" pitchFamily="18" charset="0"/>
              </a:rPr>
              <a:t>Niszczota, P., Abbas, S., 2023. GPT has become financially literate: Insights from financial literacy tests of GPT and a preliminary test of how people use it as a source of advice. Finance Research Letters 58, 104333. https://doi.org/10.1016/j.frl.2023.104333</a:t>
            </a:r>
            <a:endParaRPr lang="en-GB" sz="1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1200"/>
              </a:spcAft>
            </a:pPr>
            <a:endParaRPr lang="en-GB" sz="1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00000"/>
              </a:lnSpc>
              <a:spcAft>
                <a:spcPts val="1200"/>
              </a:spcAft>
            </a:pPr>
            <a:endParaRPr lang="en-GB" sz="1800" dirty="0">
              <a:effectLst/>
              <a:latin typeface="Times New Roman" panose="02020603050405020304" pitchFamily="18" charset="0"/>
              <a:ea typeface="Times New Roman" panose="02020603050405020304" pitchFamily="18" charset="0"/>
            </a:endParaRPr>
          </a:p>
          <a:p>
            <a:pPr lvl="1" algn="just">
              <a:lnSpc>
                <a:spcPct val="100000"/>
              </a:lnSpc>
              <a:spcAft>
                <a:spcPts val="1200"/>
              </a:spcAft>
            </a:pPr>
            <a:endParaRPr lang="en-GB"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75094596"/>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93D094-3D59-0BD9-C8F7-D8069226B271}"/>
              </a:ext>
            </a:extLst>
          </p:cNvPr>
          <p:cNvSpPr>
            <a:spLocks noGrp="1"/>
          </p:cNvSpPr>
          <p:nvPr>
            <p:ph type="title"/>
          </p:nvPr>
        </p:nvSpPr>
        <p:spPr/>
        <p:txBody>
          <a:bodyPr/>
          <a:lstStyle/>
          <a:p>
            <a:pPr algn="ctr"/>
            <a:r>
              <a:rPr lang="en-US" dirty="0"/>
              <a:t>Thank you</a:t>
            </a:r>
          </a:p>
        </p:txBody>
      </p:sp>
      <p:sp>
        <p:nvSpPr>
          <p:cNvPr id="5" name="Text Placeholder 4">
            <a:extLst>
              <a:ext uri="{FF2B5EF4-FFF2-40B4-BE49-F238E27FC236}">
                <a16:creationId xmlns:a16="http://schemas.microsoft.com/office/drawing/2014/main" id="{74BFBD0B-B3AE-3862-851A-303B59E5BDFF}"/>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05795364"/>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9E23A-5FB7-1F2D-07DD-8A0B383639F2}"/>
              </a:ext>
            </a:extLst>
          </p:cNvPr>
          <p:cNvSpPr>
            <a:spLocks noGrp="1"/>
          </p:cNvSpPr>
          <p:nvPr>
            <p:ph type="title"/>
          </p:nvPr>
        </p:nvSpPr>
        <p:spPr/>
        <p:txBody>
          <a:bodyPr/>
          <a:lstStyle/>
          <a:p>
            <a:r>
              <a:rPr lang="en-GB" dirty="0"/>
              <a:t>Background</a:t>
            </a:r>
          </a:p>
        </p:txBody>
      </p:sp>
      <p:sp>
        <p:nvSpPr>
          <p:cNvPr id="3" name="Content Placeholder 2">
            <a:extLst>
              <a:ext uri="{FF2B5EF4-FFF2-40B4-BE49-F238E27FC236}">
                <a16:creationId xmlns:a16="http://schemas.microsoft.com/office/drawing/2014/main" id="{E71094D6-EFFA-01DD-3356-AD7B862FD9B8}"/>
              </a:ext>
            </a:extLst>
          </p:cNvPr>
          <p:cNvSpPr>
            <a:spLocks noGrp="1"/>
          </p:cNvSpPr>
          <p:nvPr>
            <p:ph idx="1"/>
          </p:nvPr>
        </p:nvSpPr>
        <p:spPr/>
        <p:txBody>
          <a:bodyPr>
            <a:normAutofit fontScale="77500" lnSpcReduction="20000"/>
          </a:bodyPr>
          <a:lstStyle/>
          <a:p>
            <a:pPr algn="just"/>
            <a:r>
              <a:rPr lang="en-GB" dirty="0">
                <a:latin typeface="Cambria" panose="02040503050406030204" pitchFamily="18" charset="0"/>
                <a:ea typeface="Cambria" panose="02040503050406030204" pitchFamily="18" charset="0"/>
              </a:rPr>
              <a:t>Large language models (LLMs) Generative artificial intelligence (Gen AI) chatbots brought significant development and disruption in industries, academia, and research (Dowling and Lucey, 2023; Biswas et al., 2023; Romanko et al., 2023; Dong et al., 2024)</a:t>
            </a:r>
            <a:endParaRPr lang="en-US" dirty="0">
              <a:latin typeface="Cambria" panose="02040503050406030204" pitchFamily="18" charset="0"/>
              <a:ea typeface="Cambria" panose="02040503050406030204" pitchFamily="18" charset="0"/>
            </a:endParaRPr>
          </a:p>
          <a:p>
            <a:pPr algn="just"/>
            <a:r>
              <a:rPr lang="en-US" dirty="0">
                <a:latin typeface="Cambria" panose="02040503050406030204" pitchFamily="18" charset="0"/>
                <a:ea typeface="Cambria" panose="02040503050406030204" pitchFamily="18" charset="0"/>
              </a:rPr>
              <a:t>Analyse financial history, risk tolerance </a:t>
            </a:r>
            <a:r>
              <a:rPr lang="en-US" sz="2800" dirty="0">
                <a:latin typeface="Cambria" panose="02040503050406030204" pitchFamily="18" charset="0"/>
                <a:ea typeface="Cambria" panose="02040503050406030204" pitchFamily="18" charset="0"/>
              </a:rPr>
              <a:t>predict earnings and </a:t>
            </a:r>
            <a:r>
              <a:rPr lang="en-GB" sz="2800" dirty="0">
                <a:latin typeface="Cambria" panose="02040503050406030204" pitchFamily="18" charset="0"/>
                <a:ea typeface="Cambria" panose="02040503050406030204" pitchFamily="18" charset="0"/>
              </a:rPr>
              <a:t>picking stocks</a:t>
            </a:r>
            <a:r>
              <a:rPr lang="en-US" dirty="0">
                <a:latin typeface="Cambria" panose="02040503050406030204" pitchFamily="18" charset="0"/>
                <a:ea typeface="Cambria" panose="02040503050406030204" pitchFamily="18" charset="0"/>
              </a:rPr>
              <a:t>, financial literacy, offer personalized financial advice, portfolio selection, and strategies (Wube et al., 2022; Mirestean et al., 2021; Cheung,2024; Ali and Aysan, 2023; Niszczota and Abbas, 2023; Feng, Botha and Pitt, 2024;</a:t>
            </a:r>
            <a:r>
              <a:rPr lang="en-GB" sz="2800" dirty="0">
                <a:latin typeface="Cambria" panose="02040503050406030204" pitchFamily="18" charset="0"/>
                <a:ea typeface="Cambria" panose="02040503050406030204" pitchFamily="18" charset="0"/>
              </a:rPr>
              <a:t> Pelster and Val</a:t>
            </a:r>
            <a:r>
              <a:rPr lang="en-US" dirty="0">
                <a:latin typeface="Cambria" panose="02040503050406030204" pitchFamily="18" charset="0"/>
                <a:ea typeface="Cambria" panose="02040503050406030204" pitchFamily="18" charset="0"/>
              </a:rPr>
              <a:t> risk,</a:t>
            </a:r>
            <a:r>
              <a:rPr lang="en-GB" sz="2800" dirty="0">
                <a:latin typeface="Cambria" panose="02040503050406030204" pitchFamily="18" charset="0"/>
                <a:ea typeface="Cambria" panose="02040503050406030204" pitchFamily="18" charset="0"/>
              </a:rPr>
              <a:t> (2024</a:t>
            </a:r>
            <a:r>
              <a:rPr lang="en-US" dirty="0">
                <a:latin typeface="Cambria" panose="02040503050406030204" pitchFamily="18" charset="0"/>
                <a:ea typeface="Cambria" panose="02040503050406030204" pitchFamily="18" charset="0"/>
              </a:rPr>
              <a:t>)</a:t>
            </a:r>
          </a:p>
          <a:p>
            <a:pPr algn="just"/>
            <a:r>
              <a:rPr lang="en-US" dirty="0">
                <a:latin typeface="Cambria" panose="02040503050406030204" pitchFamily="18" charset="0"/>
                <a:ea typeface="Cambria" panose="02040503050406030204" pitchFamily="18" charset="0"/>
              </a:rPr>
              <a:t>But how accurate are they when it comes to investment recommendations for novice investors?</a:t>
            </a:r>
          </a:p>
          <a:p>
            <a:pPr algn="just"/>
            <a:r>
              <a:rPr lang="en-US" dirty="0">
                <a:latin typeface="Cambria" panose="02040503050406030204" pitchFamily="18" charset="0"/>
                <a:ea typeface="Cambria" panose="02040503050406030204" pitchFamily="18" charset="0"/>
              </a:rPr>
              <a:t>Current study investigates the relevance, accuracy specificity, and rationale of ChatGPT's, Bing, and Bard’s(</a:t>
            </a:r>
            <a:r>
              <a:rPr lang="en-US" b="1" dirty="0">
                <a:latin typeface="Cambria" panose="02040503050406030204" pitchFamily="18" charset="0"/>
                <a:ea typeface="Cambria" panose="02040503050406030204" pitchFamily="18" charset="0"/>
              </a:rPr>
              <a:t>now called Gemini</a:t>
            </a:r>
            <a:r>
              <a:rPr lang="en-US" dirty="0">
                <a:latin typeface="Cambria" panose="02040503050406030204" pitchFamily="18" charset="0"/>
                <a:ea typeface="Cambria" panose="02040503050406030204" pitchFamily="18" charset="0"/>
              </a:rPr>
              <a:t>) investment recommendations in the UK and Bulgarian financial markets</a:t>
            </a:r>
            <a:endParaRPr lang="en-GB" dirty="0">
              <a:latin typeface="Cambria" panose="02040503050406030204" pitchFamily="18" charset="0"/>
              <a:ea typeface="Cambria" panose="02040503050406030204" pitchFamily="18" charset="0"/>
            </a:endParaRPr>
          </a:p>
          <a:p>
            <a:pPr algn="just"/>
            <a:r>
              <a:rPr lang="en-US" dirty="0">
                <a:latin typeface="Cambria" panose="02040503050406030204" pitchFamily="18" charset="0"/>
                <a:ea typeface="Cambria" panose="02040503050406030204" pitchFamily="18" charset="0"/>
              </a:rPr>
              <a:t>Contribute to the ongoing discussion on Gen AI chatbots in the finance and investment industries highlighting potential benefits and drawbacks.</a:t>
            </a:r>
            <a:endParaRPr lang="en-GB"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488371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9E23A-5FB7-1F2D-07DD-8A0B383639F2}"/>
              </a:ext>
            </a:extLst>
          </p:cNvPr>
          <p:cNvSpPr>
            <a:spLocks noGrp="1"/>
          </p:cNvSpPr>
          <p:nvPr>
            <p:ph type="title"/>
          </p:nvPr>
        </p:nvSpPr>
        <p:spPr/>
        <p:txBody>
          <a:bodyPr/>
          <a:lstStyle/>
          <a:p>
            <a:r>
              <a:rPr lang="en-GB" dirty="0"/>
              <a:t>Previous Literature </a:t>
            </a:r>
          </a:p>
        </p:txBody>
      </p:sp>
      <p:sp>
        <p:nvSpPr>
          <p:cNvPr id="3" name="Content Placeholder 2">
            <a:extLst>
              <a:ext uri="{FF2B5EF4-FFF2-40B4-BE49-F238E27FC236}">
                <a16:creationId xmlns:a16="http://schemas.microsoft.com/office/drawing/2014/main" id="{E71094D6-EFFA-01DD-3356-AD7B862FD9B8}"/>
              </a:ext>
            </a:extLst>
          </p:cNvPr>
          <p:cNvSpPr>
            <a:spLocks noGrp="1"/>
          </p:cNvSpPr>
          <p:nvPr>
            <p:ph idx="1"/>
          </p:nvPr>
        </p:nvSpPr>
        <p:spPr/>
        <p:txBody>
          <a:bodyPr>
            <a:normAutofit lnSpcReduction="10000"/>
          </a:bodyPr>
          <a:lstStyle/>
          <a:p>
            <a:pPr algn="just">
              <a:lnSpc>
                <a:spcPct val="70000"/>
              </a:lnSpc>
            </a:pPr>
            <a:r>
              <a:rPr lang="en-GB" sz="2000" dirty="0">
                <a:latin typeface="Cambria" panose="02040503050406030204" pitchFamily="18" charset="0"/>
                <a:ea typeface="Cambria" panose="02040503050406030204" pitchFamily="18" charset="0"/>
              </a:rPr>
              <a:t>Forty percent of retail investors are open to /actively utilising AI tools, to assist them in making investment decisions ( Etoro, 2023) </a:t>
            </a:r>
          </a:p>
          <a:p>
            <a:pPr algn="just">
              <a:lnSpc>
                <a:spcPct val="70000"/>
              </a:lnSpc>
            </a:pPr>
            <a:r>
              <a:rPr lang="en-GB" sz="2000" dirty="0">
                <a:latin typeface="Cambria" panose="02040503050406030204" pitchFamily="18" charset="0"/>
                <a:ea typeface="Cambria" panose="02040503050406030204" pitchFamily="18" charset="0"/>
              </a:rPr>
              <a:t>Investment advisory (Lu et al., 2023) investment portfolio selection ( Romanko et al., 2023) investment decision-making and portfolio selection (Biswas et al., 2023; El Hajj and Hammoud, 2023), asset allocation and diversification and </a:t>
            </a:r>
            <a:r>
              <a:rPr lang="en-GB" sz="2200" dirty="0">
                <a:latin typeface="Cambria" panose="02040503050406030204" pitchFamily="18" charset="0"/>
                <a:ea typeface="Cambria" panose="02040503050406030204" pitchFamily="18" charset="0"/>
              </a:rPr>
              <a:t>performance comparable to a professionally managed benchmark portfolio</a:t>
            </a:r>
          </a:p>
          <a:p>
            <a:pPr marL="685800" lvl="2" algn="just">
              <a:lnSpc>
                <a:spcPct val="70000"/>
              </a:lnSpc>
              <a:spcBef>
                <a:spcPts val="1000"/>
              </a:spcBef>
            </a:pPr>
            <a:r>
              <a:rPr lang="en-GB" sz="2200" dirty="0">
                <a:latin typeface="Cambria" panose="02040503050406030204" pitchFamily="18" charset="0"/>
                <a:ea typeface="Cambria" panose="02040503050406030204" pitchFamily="18" charset="0"/>
              </a:rPr>
              <a:t>home bias and ignores the investment horizon (Fieberg et al. 2023) </a:t>
            </a:r>
          </a:p>
          <a:p>
            <a:pPr algn="just">
              <a:lnSpc>
                <a:spcPct val="70000"/>
              </a:lnSpc>
            </a:pPr>
            <a:r>
              <a:rPr lang="en-GB" sz="2200" dirty="0">
                <a:solidFill>
                  <a:srgbClr val="000000"/>
                </a:solidFill>
                <a:effectLst/>
                <a:latin typeface="Cambria" panose="02040503050406030204" pitchFamily="18" charset="0"/>
                <a:ea typeface="Cambria" panose="02040503050406030204" pitchFamily="18" charset="0"/>
              </a:rPr>
              <a:t>Chat GPT has enjoyed the limelight however studies </a:t>
            </a:r>
            <a:r>
              <a:rPr lang="en-GB" sz="2200" kern="0" dirty="0">
                <a:effectLst/>
                <a:latin typeface="Cambria" panose="02040503050406030204" pitchFamily="18" charset="0"/>
                <a:ea typeface="Cambria" panose="02040503050406030204" pitchFamily="18" charset="0"/>
              </a:rPr>
              <a:t>(</a:t>
            </a:r>
            <a:r>
              <a:rPr lang="en-GB" sz="2200" dirty="0">
                <a:solidFill>
                  <a:srgbClr val="000000"/>
                </a:solidFill>
                <a:effectLst/>
                <a:latin typeface="Cambria" panose="02040503050406030204" pitchFamily="18" charset="0"/>
                <a:ea typeface="Cambria" panose="02040503050406030204" pitchFamily="18" charset="0"/>
              </a:rPr>
              <a:t>O’Leary (2023a;</a:t>
            </a:r>
            <a:r>
              <a:rPr lang="en-GB" sz="2200" kern="0" dirty="0">
                <a:effectLst/>
                <a:latin typeface="Cambria" panose="02040503050406030204" pitchFamily="18" charset="0"/>
                <a:ea typeface="Cambria" panose="02040503050406030204" pitchFamily="18" charset="0"/>
              </a:rPr>
              <a:t>Ali </a:t>
            </a:r>
            <a:r>
              <a:rPr lang="en-GB" sz="2200" i="1" kern="0" dirty="0">
                <a:effectLst/>
                <a:latin typeface="Cambria" panose="02040503050406030204" pitchFamily="18" charset="0"/>
                <a:ea typeface="Cambria" panose="02040503050406030204" pitchFamily="18" charset="0"/>
              </a:rPr>
              <a:t>et al.</a:t>
            </a:r>
            <a:r>
              <a:rPr lang="en-GB" sz="2200" kern="0" dirty="0">
                <a:effectLst/>
                <a:latin typeface="Cambria" panose="02040503050406030204" pitchFamily="18" charset="0"/>
                <a:ea typeface="Cambria" panose="02040503050406030204" pitchFamily="18" charset="0"/>
              </a:rPr>
              <a:t>, 2023; Rahsepar </a:t>
            </a:r>
            <a:r>
              <a:rPr lang="en-GB" sz="2200" i="1" kern="0" dirty="0">
                <a:effectLst/>
                <a:latin typeface="Cambria" panose="02040503050406030204" pitchFamily="18" charset="0"/>
                <a:ea typeface="Cambria" panose="02040503050406030204" pitchFamily="18" charset="0"/>
              </a:rPr>
              <a:t>et al.</a:t>
            </a:r>
            <a:r>
              <a:rPr lang="en-GB" sz="2200" kern="0" dirty="0">
                <a:effectLst/>
                <a:latin typeface="Cambria" panose="02040503050406030204" pitchFamily="18" charset="0"/>
                <a:ea typeface="Cambria" panose="02040503050406030204" pitchFamily="18" charset="0"/>
              </a:rPr>
              <a:t>, 2023</a:t>
            </a:r>
            <a:r>
              <a:rPr lang="en-GB" sz="2200" dirty="0">
                <a:solidFill>
                  <a:srgbClr val="000000"/>
                </a:solidFill>
                <a:effectLst/>
                <a:latin typeface="Cambria" panose="02040503050406030204" pitchFamily="18" charset="0"/>
                <a:ea typeface="Cambria" panose="02040503050406030204" pitchFamily="18" charset="0"/>
              </a:rPr>
              <a:t>;</a:t>
            </a:r>
            <a:r>
              <a:rPr lang="en-GB" sz="2200" kern="0" dirty="0">
                <a:effectLst/>
                <a:latin typeface="Cambria" panose="02040503050406030204" pitchFamily="18" charset="0"/>
                <a:ea typeface="Cambria" panose="02040503050406030204" pitchFamily="18" charset="0"/>
              </a:rPr>
              <a:t> Daraqel </a:t>
            </a:r>
            <a:r>
              <a:rPr lang="en-GB" sz="2200" i="1" kern="0" dirty="0">
                <a:effectLst/>
                <a:latin typeface="Cambria" panose="02040503050406030204" pitchFamily="18" charset="0"/>
                <a:ea typeface="Cambria" panose="02040503050406030204" pitchFamily="18" charset="0"/>
              </a:rPr>
              <a:t>et al.</a:t>
            </a:r>
            <a:r>
              <a:rPr lang="en-GB" sz="2200" kern="0" dirty="0">
                <a:effectLst/>
                <a:latin typeface="Cambria" panose="02040503050406030204" pitchFamily="18" charset="0"/>
                <a:ea typeface="Cambria" panose="02040503050406030204" pitchFamily="18" charset="0"/>
              </a:rPr>
              <a:t>, 2024</a:t>
            </a:r>
            <a:r>
              <a:rPr lang="en-GB" sz="2200" dirty="0">
                <a:solidFill>
                  <a:srgbClr val="000000"/>
                </a:solidFill>
                <a:effectLst/>
                <a:latin typeface="Cambria" panose="02040503050406030204" pitchFamily="18" charset="0"/>
                <a:ea typeface="Cambria" panose="02040503050406030204" pitchFamily="18" charset="0"/>
              </a:rPr>
              <a:t>; </a:t>
            </a:r>
            <a:r>
              <a:rPr lang="en-GB" sz="2200" dirty="0">
                <a:effectLst/>
                <a:latin typeface="Cambria" panose="02040503050406030204" pitchFamily="18" charset="0"/>
                <a:ea typeface="Cambria" panose="02040503050406030204" pitchFamily="18" charset="0"/>
              </a:rPr>
              <a:t>Moons and Van Bulck, 2024</a:t>
            </a:r>
            <a:r>
              <a:rPr lang="en-GB" sz="2200" dirty="0">
                <a:solidFill>
                  <a:srgbClr val="000000"/>
                </a:solidFill>
                <a:effectLst/>
                <a:latin typeface="Cambria" panose="02040503050406030204" pitchFamily="18" charset="0"/>
                <a:ea typeface="Cambria" panose="02040503050406030204" pitchFamily="18" charset="0"/>
              </a:rPr>
              <a:t>; </a:t>
            </a:r>
            <a:r>
              <a:rPr lang="en-GB" sz="2200" kern="0" dirty="0">
                <a:effectLst/>
                <a:latin typeface="Cambria" panose="02040503050406030204" pitchFamily="18" charset="0"/>
                <a:ea typeface="Cambria" panose="02040503050406030204" pitchFamily="18" charset="0"/>
              </a:rPr>
              <a:t>Patil </a:t>
            </a:r>
            <a:r>
              <a:rPr lang="en-GB" sz="2200" i="1" kern="0" dirty="0">
                <a:effectLst/>
                <a:latin typeface="Cambria" panose="02040503050406030204" pitchFamily="18" charset="0"/>
                <a:ea typeface="Cambria" panose="02040503050406030204" pitchFamily="18" charset="0"/>
              </a:rPr>
              <a:t>et al.</a:t>
            </a:r>
            <a:r>
              <a:rPr lang="en-GB" sz="2200" kern="0" dirty="0">
                <a:effectLst/>
                <a:latin typeface="Cambria" panose="02040503050406030204" pitchFamily="18" charset="0"/>
                <a:ea typeface="Cambria" panose="02040503050406030204" pitchFamily="18" charset="0"/>
              </a:rPr>
              <a:t>, 2024</a:t>
            </a:r>
            <a:r>
              <a:rPr lang="en-GB" sz="2200" dirty="0">
                <a:solidFill>
                  <a:srgbClr val="000000"/>
                </a:solidFill>
                <a:effectLst/>
                <a:latin typeface="Cambria" panose="02040503050406030204" pitchFamily="18" charset="0"/>
                <a:ea typeface="Cambria" panose="02040503050406030204" pitchFamily="18" charset="0"/>
              </a:rPr>
              <a:t>; </a:t>
            </a:r>
            <a:r>
              <a:rPr lang="en-GB" sz="2200" kern="0" dirty="0">
                <a:effectLst/>
                <a:latin typeface="Cambria" panose="02040503050406030204" pitchFamily="18" charset="0"/>
                <a:ea typeface="Cambria" panose="02040503050406030204" pitchFamily="18" charset="0"/>
              </a:rPr>
              <a:t>) </a:t>
            </a:r>
            <a:r>
              <a:rPr lang="en-GB" sz="2200" dirty="0">
                <a:solidFill>
                  <a:srgbClr val="000000"/>
                </a:solidFill>
                <a:effectLst/>
                <a:latin typeface="Cambria" panose="02040503050406030204" pitchFamily="18" charset="0"/>
                <a:ea typeface="Cambria" panose="02040503050406030204" pitchFamily="18" charset="0"/>
              </a:rPr>
              <a:t>compared ChatGPT and Bard</a:t>
            </a:r>
          </a:p>
          <a:p>
            <a:pPr lvl="1" algn="just">
              <a:lnSpc>
                <a:spcPct val="70000"/>
              </a:lnSpc>
            </a:pPr>
            <a:r>
              <a:rPr lang="en-GB" sz="2200" dirty="0">
                <a:solidFill>
                  <a:srgbClr val="000000"/>
                </a:solidFill>
                <a:effectLst/>
                <a:latin typeface="Cambria" panose="02040503050406030204" pitchFamily="18" charset="0"/>
                <a:ea typeface="Cambria" panose="02040503050406030204" pitchFamily="18" charset="0"/>
              </a:rPr>
              <a:t>ChatGPT and Bard generated responses with a high level of consistency, accuracy, and completeness</a:t>
            </a:r>
          </a:p>
          <a:p>
            <a:pPr lvl="1" algn="just">
              <a:lnSpc>
                <a:spcPct val="70000"/>
              </a:lnSpc>
            </a:pPr>
            <a:r>
              <a:rPr lang="en-GB" sz="2200" dirty="0">
                <a:solidFill>
                  <a:srgbClr val="1F1F1F"/>
                </a:solidFill>
                <a:effectLst/>
                <a:latin typeface="Cambria" panose="02040503050406030204" pitchFamily="18" charset="0"/>
                <a:ea typeface="Cambria" panose="02040503050406030204" pitchFamily="18" charset="0"/>
                <a:cs typeface="Times New Roman" panose="02020603050405020304" pitchFamily="18" charset="0"/>
              </a:rPr>
              <a:t>ChatGPT responses were marginally more accurate and/or ChatGPT outperformed Bard</a:t>
            </a:r>
            <a:endParaRPr lang="en-GB" sz="2200" dirty="0">
              <a:solidFill>
                <a:srgbClr val="000000"/>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70000"/>
              </a:lnSpc>
            </a:pPr>
            <a:r>
              <a:rPr lang="en-GB" sz="2200" kern="0" dirty="0">
                <a:effectLst/>
                <a:latin typeface="Cambria" panose="02040503050406030204" pitchFamily="18" charset="0"/>
                <a:ea typeface="Cambria" panose="02040503050406030204" pitchFamily="18" charset="0"/>
              </a:rPr>
              <a:t>Lee </a:t>
            </a:r>
            <a:r>
              <a:rPr lang="en-GB" sz="2200" i="1" kern="0" dirty="0">
                <a:effectLst/>
                <a:latin typeface="Cambria" panose="02040503050406030204" pitchFamily="18" charset="0"/>
                <a:ea typeface="Cambria" panose="02040503050406030204" pitchFamily="18" charset="0"/>
              </a:rPr>
              <a:t>et al.</a:t>
            </a:r>
            <a:r>
              <a:rPr lang="en-GB" sz="2200" kern="0" dirty="0">
                <a:effectLst/>
                <a:latin typeface="Cambria" panose="02040503050406030204" pitchFamily="18" charset="0"/>
                <a:ea typeface="Cambria" panose="02040503050406030204" pitchFamily="18" charset="0"/>
              </a:rPr>
              <a:t>( 2024)</a:t>
            </a:r>
            <a:r>
              <a:rPr lang="en-GB" sz="2200" dirty="0">
                <a:solidFill>
                  <a:srgbClr val="000000"/>
                </a:solidFill>
                <a:effectLst/>
                <a:latin typeface="Cambria" panose="02040503050406030204" pitchFamily="18" charset="0"/>
                <a:ea typeface="Cambria" panose="02040503050406030204" pitchFamily="18" charset="0"/>
              </a:rPr>
              <a:t> compared ChatGPT-4, Microsoft Bing, and Google Bard and found significant differences between the chatbots with Bing performing poorly as it provided mostly inappropriate responses</a:t>
            </a:r>
          </a:p>
          <a:p>
            <a:pPr algn="just">
              <a:lnSpc>
                <a:spcPct val="70000"/>
              </a:lnSpc>
            </a:pPr>
            <a:endParaRPr lang="en-GB" sz="18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936013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9E23A-5FB7-1F2D-07DD-8A0B383639F2}"/>
              </a:ext>
            </a:extLst>
          </p:cNvPr>
          <p:cNvSpPr>
            <a:spLocks noGrp="1"/>
          </p:cNvSpPr>
          <p:nvPr>
            <p:ph type="title"/>
          </p:nvPr>
        </p:nvSpPr>
        <p:spPr/>
        <p:txBody>
          <a:bodyPr/>
          <a:lstStyle/>
          <a:p>
            <a:r>
              <a:rPr lang="en-GB" dirty="0"/>
              <a:t>Previous Literature </a:t>
            </a:r>
          </a:p>
        </p:txBody>
      </p:sp>
      <p:sp>
        <p:nvSpPr>
          <p:cNvPr id="3" name="Content Placeholder 2">
            <a:extLst>
              <a:ext uri="{FF2B5EF4-FFF2-40B4-BE49-F238E27FC236}">
                <a16:creationId xmlns:a16="http://schemas.microsoft.com/office/drawing/2014/main" id="{E71094D6-EFFA-01DD-3356-AD7B862FD9B8}"/>
              </a:ext>
            </a:extLst>
          </p:cNvPr>
          <p:cNvSpPr>
            <a:spLocks noGrp="1"/>
          </p:cNvSpPr>
          <p:nvPr>
            <p:ph idx="1"/>
          </p:nvPr>
        </p:nvSpPr>
        <p:spPr/>
        <p:txBody>
          <a:bodyPr>
            <a:normAutofit/>
          </a:bodyPr>
          <a:lstStyle/>
          <a:p>
            <a:pPr algn="just">
              <a:lnSpc>
                <a:spcPct val="70000"/>
              </a:lnSpc>
            </a:pPr>
            <a:r>
              <a:rPr lang="en-GB" sz="2200" dirty="0">
                <a:solidFill>
                  <a:srgbClr val="000000"/>
                </a:solidFill>
                <a:effectLst/>
                <a:latin typeface="Cambria" panose="02040503050406030204" pitchFamily="18" charset="0"/>
                <a:ea typeface="Cambria" panose="02040503050406030204" pitchFamily="18" charset="0"/>
              </a:rPr>
              <a:t>GenAI chatbots -</a:t>
            </a:r>
            <a:r>
              <a:rPr lang="en-GB" sz="2200" dirty="0">
                <a:solidFill>
                  <a:srgbClr val="1F1F1F"/>
                </a:solidFill>
                <a:effectLst/>
                <a:latin typeface="Cambria" panose="02040503050406030204" pitchFamily="18" charset="0"/>
                <a:ea typeface="Cambria" panose="02040503050406030204" pitchFamily="18" charset="0"/>
                <a:cs typeface="Times New Roman" panose="02020603050405020304" pitchFamily="18" charset="0"/>
              </a:rPr>
              <a:t>biases and detrimental outcomes </a:t>
            </a:r>
          </a:p>
          <a:p>
            <a:pPr algn="just">
              <a:lnSpc>
                <a:spcPct val="70000"/>
              </a:lnSpc>
            </a:pPr>
            <a:r>
              <a:rPr lang="en-US" sz="2200" dirty="0">
                <a:solidFill>
                  <a:srgbClr val="000000"/>
                </a:solidFill>
                <a:effectLst/>
                <a:latin typeface="Cambria" panose="02040503050406030204" pitchFamily="18" charset="0"/>
                <a:ea typeface="Cambria" panose="02040503050406030204" pitchFamily="18" charset="0"/>
              </a:rPr>
              <a:t>Different recommendations on the same news and producing inaccurate or biased information, guessing in ambiguous situations (Lu et al 2023 ; Feng, Botha and Pitt, 2024)</a:t>
            </a:r>
          </a:p>
          <a:p>
            <a:pPr algn="just">
              <a:lnSpc>
                <a:spcPct val="70000"/>
              </a:lnSpc>
            </a:pPr>
            <a:r>
              <a:rPr lang="en-GB" sz="2200" dirty="0">
                <a:solidFill>
                  <a:srgbClr val="1F1F1F"/>
                </a:solidFill>
                <a:effectLst/>
                <a:latin typeface="Cambria" panose="02040503050406030204" pitchFamily="18" charset="0"/>
                <a:ea typeface="Cambria" panose="02040503050406030204" pitchFamily="18" charset="0"/>
                <a:cs typeface="Times New Roman" panose="02020603050405020304" pitchFamily="18" charset="0"/>
              </a:rPr>
              <a:t>Inaccurate or fabricated content based on estimated likelihoods rather than rational thought, comprehension, and reasoning, leading to inaccuracies and “hallucinations” </a:t>
            </a:r>
            <a:r>
              <a:rPr lang="en-GB" sz="2200" kern="0" dirty="0">
                <a:effectLst/>
                <a:latin typeface="Cambria" panose="02040503050406030204" pitchFamily="18" charset="0"/>
                <a:ea typeface="Cambria" panose="02040503050406030204" pitchFamily="18" charset="0"/>
                <a:cs typeface="Times New Roman" panose="02020603050405020304" pitchFamily="18" charset="0"/>
              </a:rPr>
              <a:t>(McGowan </a:t>
            </a:r>
            <a:r>
              <a:rPr lang="en-GB" sz="2200" i="1" kern="0" dirty="0">
                <a:effectLst/>
                <a:latin typeface="Cambria" panose="02040503050406030204" pitchFamily="18" charset="0"/>
                <a:ea typeface="Cambria" panose="02040503050406030204" pitchFamily="18" charset="0"/>
                <a:cs typeface="Times New Roman" panose="02020603050405020304" pitchFamily="18" charset="0"/>
              </a:rPr>
              <a:t>et al.</a:t>
            </a:r>
            <a:r>
              <a:rPr lang="en-GB" sz="2200" kern="0" dirty="0">
                <a:effectLst/>
                <a:latin typeface="Cambria" panose="02040503050406030204" pitchFamily="18" charset="0"/>
                <a:ea typeface="Cambria" panose="02040503050406030204" pitchFamily="18" charset="0"/>
                <a:cs typeface="Times New Roman" panose="02020603050405020304" pitchFamily="18" charset="0"/>
              </a:rPr>
              <a:t>, 2023</a:t>
            </a:r>
            <a:r>
              <a:rPr lang="en-GB" sz="2200" dirty="0">
                <a:solidFill>
                  <a:srgbClr val="1F1F1F"/>
                </a:solidFill>
                <a:effectLst/>
                <a:latin typeface="Cambria" panose="02040503050406030204" pitchFamily="18" charset="0"/>
                <a:ea typeface="Cambria" panose="02040503050406030204" pitchFamily="18" charset="0"/>
                <a:cs typeface="Times New Roman" panose="02020603050405020304" pitchFamily="18" charset="0"/>
              </a:rPr>
              <a:t>;Varsheney, 2023 </a:t>
            </a:r>
            <a:r>
              <a:rPr lang="en-GB" sz="2200" dirty="0">
                <a:effectLst/>
                <a:latin typeface="Cambria" panose="02040503050406030204" pitchFamily="18" charset="0"/>
                <a:ea typeface="Cambria" panose="02040503050406030204" pitchFamily="18" charset="0"/>
                <a:cs typeface="Times New Roman" panose="02020603050405020304" pitchFamily="18" charset="0"/>
              </a:rPr>
              <a:t>;Hannigan, McCarthy and Spicer, 2024</a:t>
            </a:r>
            <a:r>
              <a:rPr lang="en-GB" sz="2200" dirty="0">
                <a:solidFill>
                  <a:srgbClr val="1F1F1F"/>
                </a:solidFill>
                <a:effectLst/>
                <a:latin typeface="Cambria" panose="02040503050406030204" pitchFamily="18" charset="0"/>
                <a:ea typeface="Cambria" panose="02040503050406030204" pitchFamily="18" charset="0"/>
                <a:cs typeface="Times New Roman" panose="02020603050405020304" pitchFamily="18" charset="0"/>
              </a:rPr>
              <a:t> ; </a:t>
            </a:r>
            <a:r>
              <a:rPr lang="en-GB" sz="2200" dirty="0">
                <a:effectLst/>
                <a:latin typeface="Cambria" panose="02040503050406030204" pitchFamily="18" charset="0"/>
                <a:ea typeface="Cambria" panose="02040503050406030204" pitchFamily="18" charset="0"/>
                <a:cs typeface="Times New Roman" panose="02020603050405020304" pitchFamily="18" charset="0"/>
              </a:rPr>
              <a:t>Feng, Botha and Pitt, 2024)</a:t>
            </a:r>
          </a:p>
          <a:p>
            <a:pPr algn="just">
              <a:lnSpc>
                <a:spcPct val="70000"/>
              </a:lnSpc>
            </a:pPr>
            <a:r>
              <a:rPr lang="en-GB" sz="2200" dirty="0">
                <a:solidFill>
                  <a:srgbClr val="000000"/>
                </a:solidFill>
                <a:latin typeface="Cambria" panose="02040503050406030204" pitchFamily="18" charset="0"/>
                <a:ea typeface="Cambria" panose="02040503050406030204" pitchFamily="18" charset="0"/>
              </a:rPr>
              <a:t>C</a:t>
            </a:r>
            <a:r>
              <a:rPr lang="en-GB" sz="2200" dirty="0">
                <a:solidFill>
                  <a:srgbClr val="000000"/>
                </a:solidFill>
                <a:effectLst/>
                <a:latin typeface="Cambria" panose="02040503050406030204" pitchFamily="18" charset="0"/>
                <a:ea typeface="Cambria" panose="02040503050406030204" pitchFamily="18" charset="0"/>
              </a:rPr>
              <a:t>an change their responses to the same input information on subsequent uses and when questioned multiple times </a:t>
            </a:r>
          </a:p>
          <a:p>
            <a:pPr algn="just">
              <a:lnSpc>
                <a:spcPct val="70000"/>
              </a:lnSpc>
            </a:pPr>
            <a:r>
              <a:rPr lang="en-GB" sz="2200" kern="100" dirty="0">
                <a:solidFill>
                  <a:srgbClr val="1F1F1F"/>
                </a:solidFill>
                <a:effectLst/>
                <a:latin typeface="Cambria" panose="02040503050406030204" pitchFamily="18" charset="0"/>
                <a:ea typeface="Cambria" panose="02040503050406030204" pitchFamily="18" charset="0"/>
                <a:cs typeface="Times New Roman" panose="02020603050405020304" pitchFamily="18" charset="0"/>
              </a:rPr>
              <a:t>Lack of understanding and disparity between expectations of GenAI chatbots’ capabilities and their actual performance</a:t>
            </a:r>
            <a:endParaRPr lang="en-GB" sz="2200" kern="100" dirty="0">
              <a:effectLst/>
              <a:latin typeface="Cambria" panose="02040503050406030204" pitchFamily="18" charset="0"/>
              <a:ea typeface="Cambria" panose="02040503050406030204" pitchFamily="18" charset="0"/>
              <a:cs typeface="Times New Roman" panose="02020603050405020304" pitchFamily="18" charset="0"/>
            </a:endParaRPr>
          </a:p>
          <a:p>
            <a:pPr marL="0" indent="0" algn="just">
              <a:lnSpc>
                <a:spcPct val="70000"/>
              </a:lnSpc>
              <a:buNone/>
            </a:pPr>
            <a:endParaRPr lang="en-US" sz="2200" dirty="0">
              <a:solidFill>
                <a:srgbClr val="000000"/>
              </a:solidFill>
              <a:effectLst/>
              <a:latin typeface="Cambria" panose="02040503050406030204" pitchFamily="18" charset="0"/>
              <a:ea typeface="Cambria" panose="02040503050406030204" pitchFamily="18" charset="0"/>
            </a:endParaRPr>
          </a:p>
          <a:p>
            <a:pPr marL="0" indent="0" algn="just">
              <a:lnSpc>
                <a:spcPct val="70000"/>
              </a:lnSpc>
              <a:buNone/>
            </a:pPr>
            <a:endParaRPr lang="en-GB" sz="22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041791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9E23A-5FB7-1F2D-07DD-8A0B383639F2}"/>
              </a:ext>
            </a:extLst>
          </p:cNvPr>
          <p:cNvSpPr>
            <a:spLocks noGrp="1"/>
          </p:cNvSpPr>
          <p:nvPr>
            <p:ph type="title"/>
          </p:nvPr>
        </p:nvSpPr>
        <p:spPr/>
        <p:txBody>
          <a:bodyPr/>
          <a:lstStyle/>
          <a:p>
            <a:r>
              <a:rPr lang="en-GB" dirty="0"/>
              <a:t>Methods </a:t>
            </a:r>
          </a:p>
        </p:txBody>
      </p:sp>
      <p:sp>
        <p:nvSpPr>
          <p:cNvPr id="3" name="Content Placeholder 2">
            <a:extLst>
              <a:ext uri="{FF2B5EF4-FFF2-40B4-BE49-F238E27FC236}">
                <a16:creationId xmlns:a16="http://schemas.microsoft.com/office/drawing/2014/main" id="{E71094D6-EFFA-01DD-3356-AD7B862FD9B8}"/>
              </a:ext>
            </a:extLst>
          </p:cNvPr>
          <p:cNvSpPr>
            <a:spLocks noGrp="1"/>
          </p:cNvSpPr>
          <p:nvPr>
            <p:ph idx="1"/>
          </p:nvPr>
        </p:nvSpPr>
        <p:spPr/>
        <p:txBody>
          <a:bodyPr>
            <a:normAutofit/>
          </a:bodyPr>
          <a:lstStyle/>
          <a:p>
            <a:pPr algn="just">
              <a:lnSpc>
                <a:spcPct val="70000"/>
              </a:lnSpc>
            </a:pPr>
            <a:r>
              <a:rPr lang="en-GB" sz="2000" dirty="0">
                <a:latin typeface="Cambria" panose="02040503050406030204" pitchFamily="18" charset="0"/>
                <a:ea typeface="Cambria" panose="02040503050406030204" pitchFamily="18" charset="0"/>
              </a:rPr>
              <a:t> Two-phase mixed methods approach</a:t>
            </a:r>
          </a:p>
          <a:p>
            <a:pPr algn="just">
              <a:lnSpc>
                <a:spcPct val="70000"/>
              </a:lnSpc>
            </a:pPr>
            <a:r>
              <a:rPr lang="en-GB" sz="2000" kern="0" dirty="0">
                <a:solidFill>
                  <a:srgbClr val="242424"/>
                </a:solidFill>
                <a:effectLst/>
                <a:latin typeface="Times New Roman" panose="02020603050405020304" pitchFamily="18" charset="0"/>
                <a:ea typeface="Times New Roman" panose="02020603050405020304" pitchFamily="18" charset="0"/>
              </a:rPr>
              <a:t>Phase 1:ChatGPT and Bing prompted with the same questions twice; on 9th May 2023 and 18th May 2023 using different user accounts, Bard was used only once when it was made available in Bulgaria in July 2023</a:t>
            </a:r>
          </a:p>
          <a:p>
            <a:pPr lvl="1" algn="just">
              <a:lnSpc>
                <a:spcPct val="70000"/>
              </a:lnSpc>
            </a:pPr>
            <a:r>
              <a:rPr lang="en-GB" sz="1900" kern="0" dirty="0">
                <a:solidFill>
                  <a:srgbClr val="242424"/>
                </a:solidFill>
                <a:effectLst/>
                <a:latin typeface="Times New Roman" panose="02020603050405020304" pitchFamily="18" charset="0"/>
                <a:ea typeface="Times New Roman" panose="02020603050405020304" pitchFamily="18" charset="0"/>
              </a:rPr>
              <a:t>10 investment recommendations responses for each country</a:t>
            </a:r>
          </a:p>
          <a:p>
            <a:pPr algn="just">
              <a:lnSpc>
                <a:spcPct val="70000"/>
              </a:lnSpc>
            </a:pPr>
            <a:r>
              <a:rPr lang="en-GB" sz="2000" kern="0" dirty="0">
                <a:solidFill>
                  <a:srgbClr val="242424"/>
                </a:solidFill>
                <a:effectLst/>
                <a:latin typeface="Times New Roman" panose="02020603050405020304" pitchFamily="18" charset="0"/>
                <a:ea typeface="Times New Roman" panose="02020603050405020304" pitchFamily="18" charset="0"/>
              </a:rPr>
              <a:t>Output from conversational LLMs should be verified ( McGowan et al,2023), </a:t>
            </a:r>
          </a:p>
          <a:p>
            <a:pPr algn="just">
              <a:lnSpc>
                <a:spcPct val="70000"/>
              </a:lnSpc>
            </a:pPr>
            <a:r>
              <a:rPr lang="en-GB" sz="2000" kern="0" dirty="0">
                <a:solidFill>
                  <a:srgbClr val="242424"/>
                </a:solidFill>
                <a:effectLst/>
                <a:latin typeface="Times New Roman" panose="02020603050405020304" pitchFamily="18" charset="0"/>
                <a:ea typeface="Times New Roman" panose="02020603050405020304" pitchFamily="18" charset="0"/>
              </a:rPr>
              <a:t>Phase 2: Responses from each of the GenAI chatbots used to develop an online questionnaire to validate the recommendations: </a:t>
            </a:r>
            <a:r>
              <a:rPr lang="en-GB" sz="2000" dirty="0">
                <a:solidFill>
                  <a:srgbClr val="000000"/>
                </a:solidFill>
                <a:effectLst/>
                <a:latin typeface="Times New Roman" panose="02020603050405020304" pitchFamily="18" charset="0"/>
                <a:ea typeface="Calibri" panose="020F0502020204030204" pitchFamily="34" charset="0"/>
              </a:rPr>
              <a:t>a) finance and investments practitioners, and b) finance and investments lecturers</a:t>
            </a:r>
            <a:r>
              <a:rPr lang="en-GB" sz="2000" kern="0" dirty="0">
                <a:solidFill>
                  <a:srgbClr val="242424"/>
                </a:solidFill>
                <a:effectLst/>
                <a:latin typeface="Times New Roman" panose="02020603050405020304" pitchFamily="18" charset="0"/>
                <a:ea typeface="Times New Roman" panose="02020603050405020304" pitchFamily="18" charset="0"/>
              </a:rPr>
              <a:t> </a:t>
            </a:r>
          </a:p>
          <a:p>
            <a:pPr algn="just">
              <a:lnSpc>
                <a:spcPct val="70000"/>
              </a:lnSpc>
            </a:pPr>
            <a:r>
              <a:rPr lang="en-GB" sz="2000" kern="0" dirty="0">
                <a:solidFill>
                  <a:srgbClr val="242424"/>
                </a:solidFill>
                <a:effectLst/>
                <a:latin typeface="Times New Roman" panose="02020603050405020304" pitchFamily="18" charset="0"/>
                <a:ea typeface="Times New Roman" panose="02020603050405020304" pitchFamily="18" charset="0"/>
              </a:rPr>
              <a:t>117 responses were received</a:t>
            </a:r>
            <a:r>
              <a:rPr lang="en-GB" sz="2000" kern="0" dirty="0">
                <a:solidFill>
                  <a:srgbClr val="242424"/>
                </a:solidFill>
                <a:latin typeface="Times New Roman" panose="02020603050405020304" pitchFamily="18" charset="0"/>
                <a:ea typeface="Times New Roman" panose="02020603050405020304" pitchFamily="18" charset="0"/>
              </a:rPr>
              <a:t>, after data cleaning </a:t>
            </a:r>
            <a:r>
              <a:rPr lang="en-GB" sz="2000" kern="0" dirty="0">
                <a:effectLst/>
                <a:latin typeface="Times New Roman" panose="02020603050405020304" pitchFamily="18" charset="0"/>
                <a:ea typeface="Calibri" panose="020F0502020204030204" pitchFamily="34" charset="0"/>
              </a:rPr>
              <a:t>sample size of </a:t>
            </a:r>
            <a:r>
              <a:rPr lang="en-GB" sz="2000" kern="0" dirty="0">
                <a:solidFill>
                  <a:srgbClr val="242424"/>
                </a:solidFill>
                <a:effectLst/>
                <a:latin typeface="Times New Roman" panose="02020603050405020304" pitchFamily="18" charset="0"/>
                <a:ea typeface="Times New Roman" panose="02020603050405020304" pitchFamily="18" charset="0"/>
              </a:rPr>
              <a:t>21 responses from Bulgaria and 39 from the UK</a:t>
            </a:r>
          </a:p>
          <a:p>
            <a:pPr algn="just">
              <a:lnSpc>
                <a:spcPct val="70000"/>
              </a:lnSpc>
            </a:pPr>
            <a:r>
              <a:rPr lang="en-GB" sz="2000" dirty="0">
                <a:latin typeface="Times New Roman" panose="02020603050405020304" pitchFamily="18" charset="0"/>
                <a:ea typeface="Calibri" panose="020F0502020204030204" pitchFamily="34" charset="0"/>
              </a:rPr>
              <a:t>N</a:t>
            </a:r>
            <a:r>
              <a:rPr lang="en-GB" sz="2000" dirty="0">
                <a:effectLst/>
                <a:latin typeface="Times New Roman" panose="02020603050405020304" pitchFamily="18" charset="0"/>
                <a:ea typeface="Calibri" panose="020F0502020204030204" pitchFamily="34" charset="0"/>
              </a:rPr>
              <a:t>onparametric tests- to analyse the data and minimize the potential bias caused by non-normality or outliers in our data (Gibbons and Chakraborti, 2010)</a:t>
            </a:r>
            <a:endParaRPr lang="en-GB" sz="2000" kern="0" dirty="0">
              <a:solidFill>
                <a:srgbClr val="242424"/>
              </a:solidFill>
              <a:latin typeface="Times New Roman" panose="02020603050405020304" pitchFamily="18" charset="0"/>
              <a:ea typeface="Calibri" panose="020F0502020204030204" pitchFamily="34" charset="0"/>
            </a:endParaRPr>
          </a:p>
          <a:p>
            <a:pPr algn="just">
              <a:lnSpc>
                <a:spcPct val="70000"/>
              </a:lnSpc>
            </a:pPr>
            <a:r>
              <a:rPr lang="en-GB" sz="2000" dirty="0">
                <a:latin typeface="Times New Roman" panose="02020603050405020304" pitchFamily="18" charset="0"/>
                <a:ea typeface="Calibri" panose="020F0502020204030204" pitchFamily="34" charset="0"/>
              </a:rPr>
              <a:t>C</a:t>
            </a:r>
            <a:r>
              <a:rPr lang="en-GB" sz="2000" dirty="0">
                <a:effectLst/>
                <a:latin typeface="Times New Roman" panose="02020603050405020304" pitchFamily="18" charset="0"/>
                <a:ea typeface="Calibri" panose="020F0502020204030204" pitchFamily="34" charset="0"/>
              </a:rPr>
              <a:t>hi-square test, Wilcoxon signed ranks test, Mann-Whitney U test, and Friedman; tests are selected for their reliability in cases where the data may not follow a normal distribution</a:t>
            </a:r>
            <a:endParaRPr lang="en-GB"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162118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D481956-D1E4-D20B-AA31-0255A6D99D9C}"/>
              </a:ext>
            </a:extLst>
          </p:cNvPr>
          <p:cNvSpPr>
            <a:spLocks noGrp="1"/>
          </p:cNvSpPr>
          <p:nvPr>
            <p:ph type="title"/>
          </p:nvPr>
        </p:nvSpPr>
        <p:spPr>
          <a:xfrm>
            <a:off x="838200" y="184805"/>
            <a:ext cx="10515600" cy="1505883"/>
          </a:xfrm>
        </p:spPr>
        <p:txBody>
          <a:bodyPr vert="horz" lIns="91440" tIns="45720" rIns="91440" bIns="45720" rtlCol="0" anchor="ctr">
            <a:normAutofit/>
          </a:bodyPr>
          <a:lstStyle/>
          <a:p>
            <a:r>
              <a:rPr lang="en-US" sz="5200" kern="1200" dirty="0">
                <a:solidFill>
                  <a:schemeClr val="tx1"/>
                </a:solidFill>
                <a:latin typeface="+mj-lt"/>
                <a:ea typeface="+mj-ea"/>
                <a:cs typeface="+mj-cs"/>
              </a:rPr>
              <a:t>Sample characteristics </a:t>
            </a:r>
          </a:p>
        </p:txBody>
      </p:sp>
      <p:graphicFrame>
        <p:nvGraphicFramePr>
          <p:cNvPr id="4" name="Table 3">
            <a:extLst>
              <a:ext uri="{FF2B5EF4-FFF2-40B4-BE49-F238E27FC236}">
                <a16:creationId xmlns:a16="http://schemas.microsoft.com/office/drawing/2014/main" id="{F701903B-5FF9-DEF2-0AE0-045375E2E2DD}"/>
              </a:ext>
            </a:extLst>
          </p:cNvPr>
          <p:cNvGraphicFramePr>
            <a:graphicFrameLocks noGrp="1"/>
          </p:cNvGraphicFramePr>
          <p:nvPr>
            <p:extLst>
              <p:ext uri="{D42A27DB-BD31-4B8C-83A1-F6EECF244321}">
                <p14:modId xmlns:p14="http://schemas.microsoft.com/office/powerpoint/2010/main" val="2090804898"/>
              </p:ext>
            </p:extLst>
          </p:nvPr>
        </p:nvGraphicFramePr>
        <p:xfrm>
          <a:off x="1083110" y="1845426"/>
          <a:ext cx="10022730" cy="4523157"/>
        </p:xfrm>
        <a:graphic>
          <a:graphicData uri="http://schemas.openxmlformats.org/drawingml/2006/table">
            <a:tbl>
              <a:tblPr firstRow="1" firstCol="1" bandRow="1"/>
              <a:tblGrid>
                <a:gridCol w="2387101">
                  <a:extLst>
                    <a:ext uri="{9D8B030D-6E8A-4147-A177-3AD203B41FA5}">
                      <a16:colId xmlns:a16="http://schemas.microsoft.com/office/drawing/2014/main" val="2628329820"/>
                    </a:ext>
                  </a:extLst>
                </a:gridCol>
                <a:gridCol w="2379013">
                  <a:extLst>
                    <a:ext uri="{9D8B030D-6E8A-4147-A177-3AD203B41FA5}">
                      <a16:colId xmlns:a16="http://schemas.microsoft.com/office/drawing/2014/main" val="1179816784"/>
                    </a:ext>
                  </a:extLst>
                </a:gridCol>
                <a:gridCol w="813156">
                  <a:extLst>
                    <a:ext uri="{9D8B030D-6E8A-4147-A177-3AD203B41FA5}">
                      <a16:colId xmlns:a16="http://schemas.microsoft.com/office/drawing/2014/main" val="1266341608"/>
                    </a:ext>
                  </a:extLst>
                </a:gridCol>
                <a:gridCol w="776755">
                  <a:extLst>
                    <a:ext uri="{9D8B030D-6E8A-4147-A177-3AD203B41FA5}">
                      <a16:colId xmlns:a16="http://schemas.microsoft.com/office/drawing/2014/main" val="2220163180"/>
                    </a:ext>
                  </a:extLst>
                </a:gridCol>
                <a:gridCol w="1000660">
                  <a:extLst>
                    <a:ext uri="{9D8B030D-6E8A-4147-A177-3AD203B41FA5}">
                      <a16:colId xmlns:a16="http://schemas.microsoft.com/office/drawing/2014/main" val="3543497000"/>
                    </a:ext>
                  </a:extLst>
                </a:gridCol>
                <a:gridCol w="796084">
                  <a:extLst>
                    <a:ext uri="{9D8B030D-6E8A-4147-A177-3AD203B41FA5}">
                      <a16:colId xmlns:a16="http://schemas.microsoft.com/office/drawing/2014/main" val="1539516493"/>
                    </a:ext>
                  </a:extLst>
                </a:gridCol>
                <a:gridCol w="1869961">
                  <a:extLst>
                    <a:ext uri="{9D8B030D-6E8A-4147-A177-3AD203B41FA5}">
                      <a16:colId xmlns:a16="http://schemas.microsoft.com/office/drawing/2014/main" val="2750956223"/>
                    </a:ext>
                  </a:extLst>
                </a:gridCol>
              </a:tblGrid>
              <a:tr h="265493">
                <a:tc rowSpan="2" gridSpan="2">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Characteristic</a:t>
                      </a:r>
                      <a:endParaRPr lang="en-US" sz="1600" b="0" i="0" u="none" strike="noStrike" dirty="0">
                        <a:effectLst/>
                        <a:latin typeface="Arial" panose="020B0604020202020204" pitchFamily="34" charset="0"/>
                      </a:endParaRPr>
                    </a:p>
                  </a:txBody>
                  <a:tcPr marL="73916" marR="73916" marT="36958" marB="36958">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hMerge="1">
                  <a:txBody>
                    <a:bodyPr/>
                    <a:lstStyle/>
                    <a:p>
                      <a:endParaRPr lang="en-US"/>
                    </a:p>
                  </a:txBody>
                  <a:tcPr/>
                </a:tc>
                <a:tc gridSpan="2">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UK sample</a:t>
                      </a:r>
                      <a:endParaRPr lang="en-US" sz="1600" b="0" i="0" u="none" strike="noStrike" dirty="0">
                        <a:effectLst/>
                        <a:latin typeface="Arial" panose="020B0604020202020204" pitchFamily="34" charset="0"/>
                      </a:endParaRPr>
                    </a:p>
                  </a:txBody>
                  <a:tcPr marL="73916" marR="73916" marT="36958" marB="36958">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gridSpan="2">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Bulgarian sample</a:t>
                      </a:r>
                      <a:endParaRPr lang="en-US" sz="1600" b="0" i="0" u="none" strike="noStrike" dirty="0">
                        <a:effectLst/>
                        <a:latin typeface="Arial" panose="020B0604020202020204" pitchFamily="34" charset="0"/>
                      </a:endParaRPr>
                    </a:p>
                  </a:txBody>
                  <a:tcPr marL="73916" marR="73916" marT="36958" marB="36958">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rowSpan="2">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Chi-square test</a:t>
                      </a:r>
                      <a:endParaRPr lang="en-US" sz="1600" b="0" i="0" u="none" strike="noStrike" dirty="0">
                        <a:effectLst/>
                        <a:latin typeface="Arial" panose="020B0604020202020204" pitchFamily="34" charset="0"/>
                      </a:endParaRPr>
                    </a:p>
                  </a:txBody>
                  <a:tcPr marL="73916" marR="73916" marT="36958" marB="36958">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16304900"/>
                  </a:ext>
                </a:extLst>
              </a:tr>
              <a:tr h="199277">
                <a:tc gridSpan="2" vMerge="1">
                  <a:txBody>
                    <a:bodyPr/>
                    <a:lstStyle/>
                    <a:p>
                      <a:endParaRPr lang="en-US"/>
                    </a:p>
                  </a:txBody>
                  <a:tcPr/>
                </a:tc>
                <a:tc hMerge="1" vMerge="1">
                  <a:txBody>
                    <a:bodyPr/>
                    <a:lstStyle/>
                    <a:p>
                      <a:endParaRPr lang="en-US"/>
                    </a:p>
                  </a:txBody>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Number</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Share</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Number</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Share</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2107434501"/>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Age</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18-30</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5</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12.5</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0</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0</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l-GR" sz="1000" b="0" i="0" u="none" strike="noStrike" dirty="0">
                          <a:effectLst/>
                          <a:latin typeface="Calibri" panose="020F0502020204030204" pitchFamily="34" charset="0"/>
                          <a:ea typeface="Calibri" panose="020F0502020204030204" pitchFamily="34" charset="0"/>
                          <a:cs typeface="Calibri" panose="020F0502020204030204" pitchFamily="34" charset="0"/>
                        </a:rPr>
                        <a:t>χ</a:t>
                      </a:r>
                      <a:r>
                        <a:rPr lang="el-GR"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2=16.919 (</a:t>
                      </a: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df=4, p=0.002)</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848117083"/>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31-40</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18</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45</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4</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19</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extLst>
                  <a:ext uri="{0D108BD9-81ED-4DB2-BD59-A6C34878D82A}">
                    <a16:rowId xmlns:a16="http://schemas.microsoft.com/office/drawing/2014/main" val="2440646720"/>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41-50</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14</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35</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9</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42.9</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extLst>
                  <a:ext uri="{0D108BD9-81ED-4DB2-BD59-A6C34878D82A}">
                    <a16:rowId xmlns:a16="http://schemas.microsoft.com/office/drawing/2014/main" val="857064027"/>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51-60</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0</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0</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6</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28.6</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extLst>
                  <a:ext uri="{0D108BD9-81ED-4DB2-BD59-A6C34878D82A}">
                    <a16:rowId xmlns:a16="http://schemas.microsoft.com/office/drawing/2014/main" val="2112292752"/>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61+</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3</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7.5</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2</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9.5</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18546230"/>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Gender</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Female</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12</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30</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8</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38.1</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l-GR" sz="1000" b="0" i="0" u="none" strike="noStrike" dirty="0">
                          <a:effectLst/>
                          <a:latin typeface="Calibri" panose="020F0502020204030204" pitchFamily="34" charset="0"/>
                          <a:ea typeface="Calibri" panose="020F0502020204030204" pitchFamily="34" charset="0"/>
                          <a:cs typeface="Calibri" panose="020F0502020204030204" pitchFamily="34" charset="0"/>
                        </a:rPr>
                        <a:t>χ</a:t>
                      </a:r>
                      <a:r>
                        <a:rPr lang="el-GR"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2=0.410 (</a:t>
                      </a: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df=1, p=0.522)</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109501592"/>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Male</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28</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70</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13</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61.9</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0952749"/>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Education</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High school or lower</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2</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5</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0</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0</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l-GR" sz="1000" b="0" i="0" u="none" strike="noStrike" dirty="0">
                          <a:effectLst/>
                          <a:latin typeface="Calibri" panose="020F0502020204030204" pitchFamily="34" charset="0"/>
                          <a:ea typeface="Calibri" panose="020F0502020204030204" pitchFamily="34" charset="0"/>
                          <a:cs typeface="Calibri" panose="020F0502020204030204" pitchFamily="34" charset="0"/>
                        </a:rPr>
                        <a:t>χ</a:t>
                      </a:r>
                      <a:r>
                        <a:rPr lang="el-GR"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2=16.618 (</a:t>
                      </a: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df=3, p&lt;0.001)</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117228107"/>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Bachelor’s degree</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11</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27.5</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0</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0</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extLst>
                  <a:ext uri="{0D108BD9-81ED-4DB2-BD59-A6C34878D82A}">
                    <a16:rowId xmlns:a16="http://schemas.microsoft.com/office/drawing/2014/main" val="1974877036"/>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Master’s degree</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14</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35</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3</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14.3</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extLst>
                  <a:ext uri="{0D108BD9-81ED-4DB2-BD59-A6C34878D82A}">
                    <a16:rowId xmlns:a16="http://schemas.microsoft.com/office/drawing/2014/main" val="2801926900"/>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Doctorate</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13</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32.5</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18</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85.7</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93403398"/>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Profession</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Finance and investment lecturer</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12</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30</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19</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90.5</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l-GR" sz="1000" b="0" i="0" u="none" strike="noStrike" dirty="0">
                          <a:effectLst/>
                          <a:latin typeface="Calibri" panose="020F0502020204030204" pitchFamily="34" charset="0"/>
                          <a:ea typeface="Calibri" panose="020F0502020204030204" pitchFamily="34" charset="0"/>
                          <a:cs typeface="Calibri" panose="020F0502020204030204" pitchFamily="34" charset="0"/>
                        </a:rPr>
                        <a:t>χ</a:t>
                      </a:r>
                      <a:r>
                        <a:rPr lang="el-GR"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2=20.196 (</a:t>
                      </a: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df=2, p&lt;0.001)</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996740768"/>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Finance and investment practitioner</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10</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25</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4.8</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extLst>
                  <a:ext uri="{0D108BD9-81ED-4DB2-BD59-A6C34878D82A}">
                    <a16:rowId xmlns:a16="http://schemas.microsoft.com/office/drawing/2014/main" val="4254693207"/>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Other</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18</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45</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4.8</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2663644"/>
                  </a:ext>
                </a:extLst>
              </a:tr>
              <a:tr h="199277">
                <a:tc rowSpan="5">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Years of experience in the profession</a:t>
                      </a:r>
                      <a:endParaRPr lang="en-US" sz="1600" b="0" i="0" u="none" strike="noStrike" dirty="0">
                        <a:effectLst/>
                        <a:latin typeface="Arial" panose="020B0604020202020204" pitchFamily="34" charset="0"/>
                      </a:endParaRPr>
                    </a:p>
                  </a:txBody>
                  <a:tcPr marL="73916" marR="73916" marT="36958" marB="36958">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GB"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5 years or less</a:t>
                      </a:r>
                      <a:endParaRPr lang="en-GB"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bg-BG" sz="1000" b="0" i="0" u="none" strike="noStrike">
                          <a:effectLst/>
                          <a:latin typeface="Calibri" panose="020F0502020204030204" pitchFamily="34" charset="0"/>
                          <a:ea typeface="Calibri" panose="020F0502020204030204" pitchFamily="34" charset="0"/>
                          <a:cs typeface="Times New Roman" panose="02020603050405020304" pitchFamily="18" charset="0"/>
                        </a:rPr>
                        <a:t>9</a:t>
                      </a:r>
                      <a:endParaRPr lang="bg-BG" sz="1600" b="0" i="0" u="none" strike="noStrike">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bg-BG" sz="1000" b="0" i="0" u="none" strike="noStrike">
                          <a:effectLst/>
                          <a:latin typeface="Calibri" panose="020F0502020204030204" pitchFamily="34" charset="0"/>
                          <a:ea typeface="Calibri" panose="020F0502020204030204" pitchFamily="34" charset="0"/>
                          <a:cs typeface="Times New Roman" panose="02020603050405020304" pitchFamily="18" charset="0"/>
                        </a:rPr>
                        <a:t>22.5</a:t>
                      </a:r>
                      <a:endParaRPr lang="bg-BG" sz="1600" b="0" i="0" u="none" strike="noStrike">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4.8</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t">
                        <a:lnSpc>
                          <a:spcPct val="107000"/>
                        </a:lnSpc>
                        <a:spcBef>
                          <a:spcPts val="0"/>
                        </a:spcBef>
                        <a:spcAft>
                          <a:spcPts val="800"/>
                        </a:spcAft>
                      </a:pPr>
                      <a:r>
                        <a:rPr lang="el-GR" sz="1000" b="0" i="0" u="none" strike="noStrike" dirty="0">
                          <a:effectLst/>
                          <a:latin typeface="Calibri" panose="020F0502020204030204" pitchFamily="34" charset="0"/>
                          <a:ea typeface="Calibri" panose="020F0502020204030204" pitchFamily="34" charset="0"/>
                          <a:cs typeface="Calibri" panose="020F0502020204030204" pitchFamily="34" charset="0"/>
                        </a:rPr>
                        <a:t>χ</a:t>
                      </a:r>
                      <a:r>
                        <a:rPr lang="el-GR"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2=12.136 (</a:t>
                      </a: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df=4, p=0.016)</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599639093"/>
                  </a:ext>
                </a:extLst>
              </a:tr>
              <a:tr h="199277">
                <a:tc vMerge="1">
                  <a:txBody>
                    <a:bodyPr/>
                    <a:lstStyle/>
                    <a:p>
                      <a:endParaRPr lang="en-US"/>
                    </a:p>
                  </a:txBody>
                  <a:tcPr/>
                </a:tc>
                <a:tc>
                  <a:txBody>
                    <a:bodyPr/>
                    <a:lstStyle/>
                    <a:p>
                      <a:pPr algn="l" fontAlgn="t">
                        <a:lnSpc>
                          <a:spcPct val="107000"/>
                        </a:lnSpc>
                        <a:spcBef>
                          <a:spcPts val="0"/>
                        </a:spcBef>
                        <a:spcAft>
                          <a:spcPts val="800"/>
                        </a:spcAft>
                      </a:pPr>
                      <a:r>
                        <a:rPr lang="en-GB"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6-10 years</a:t>
                      </a:r>
                      <a:endParaRPr lang="en-GB"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bg-BG" sz="1000" b="0" i="0" u="none" strike="noStrike">
                          <a:effectLst/>
                          <a:latin typeface="Calibri" panose="020F0502020204030204" pitchFamily="34" charset="0"/>
                          <a:ea typeface="Calibri" panose="020F0502020204030204" pitchFamily="34" charset="0"/>
                          <a:cs typeface="Times New Roman" panose="02020603050405020304" pitchFamily="18" charset="0"/>
                        </a:rPr>
                        <a:t>10</a:t>
                      </a:r>
                      <a:endParaRPr lang="bg-BG" sz="1600" b="0" i="0" u="none" strike="noStrike">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bg-BG" sz="1000" b="0" i="0" u="none" strike="noStrike">
                          <a:effectLst/>
                          <a:latin typeface="Calibri" panose="020F0502020204030204" pitchFamily="34" charset="0"/>
                          <a:ea typeface="Calibri" panose="020F0502020204030204" pitchFamily="34" charset="0"/>
                          <a:cs typeface="Times New Roman" panose="02020603050405020304" pitchFamily="18" charset="0"/>
                        </a:rPr>
                        <a:t>25</a:t>
                      </a:r>
                      <a:endParaRPr lang="bg-BG" sz="1600" b="0" i="0" u="none" strike="noStrike">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2</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9.5</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extLst>
                  <a:ext uri="{0D108BD9-81ED-4DB2-BD59-A6C34878D82A}">
                    <a16:rowId xmlns:a16="http://schemas.microsoft.com/office/drawing/2014/main" val="386159450"/>
                  </a:ext>
                </a:extLst>
              </a:tr>
              <a:tr h="199277">
                <a:tc vMerge="1">
                  <a:txBody>
                    <a:bodyPr/>
                    <a:lstStyle/>
                    <a:p>
                      <a:endParaRPr lang="en-US"/>
                    </a:p>
                  </a:txBody>
                  <a:tcPr/>
                </a:tc>
                <a:tc>
                  <a:txBody>
                    <a:bodyPr/>
                    <a:lstStyle/>
                    <a:p>
                      <a:pPr algn="l" fontAlgn="t">
                        <a:lnSpc>
                          <a:spcPct val="107000"/>
                        </a:lnSpc>
                        <a:spcBef>
                          <a:spcPts val="0"/>
                        </a:spcBef>
                        <a:spcAft>
                          <a:spcPts val="800"/>
                        </a:spcAft>
                      </a:pPr>
                      <a:r>
                        <a:rPr lang="en-GB"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11-15 years</a:t>
                      </a:r>
                      <a:endParaRPr lang="en-GB"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bg-BG" sz="1000" b="0" i="0" u="none" strike="noStrike">
                          <a:effectLst/>
                          <a:latin typeface="Calibri" panose="020F0502020204030204" pitchFamily="34" charset="0"/>
                          <a:ea typeface="Calibri" panose="020F0502020204030204" pitchFamily="34" charset="0"/>
                          <a:cs typeface="Times New Roman" panose="02020603050405020304" pitchFamily="18" charset="0"/>
                        </a:rPr>
                        <a:t>12</a:t>
                      </a:r>
                      <a:endParaRPr lang="bg-BG" sz="1600" b="0" i="0" u="none" strike="noStrike">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bg-BG" sz="1000" b="0" i="0" u="none" strike="noStrike">
                          <a:effectLst/>
                          <a:latin typeface="Calibri" panose="020F0502020204030204" pitchFamily="34" charset="0"/>
                          <a:ea typeface="Calibri" panose="020F0502020204030204" pitchFamily="34" charset="0"/>
                          <a:cs typeface="Times New Roman" panose="02020603050405020304" pitchFamily="18" charset="0"/>
                        </a:rPr>
                        <a:t>30</a:t>
                      </a:r>
                      <a:endParaRPr lang="bg-BG" sz="1600" b="0" i="0" u="none" strike="noStrike">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4</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19</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extLst>
                  <a:ext uri="{0D108BD9-81ED-4DB2-BD59-A6C34878D82A}">
                    <a16:rowId xmlns:a16="http://schemas.microsoft.com/office/drawing/2014/main" val="1036753869"/>
                  </a:ext>
                </a:extLst>
              </a:tr>
              <a:tr h="199277">
                <a:tc vMerge="1">
                  <a:txBody>
                    <a:bodyPr/>
                    <a:lstStyle/>
                    <a:p>
                      <a:endParaRPr lang="en-US"/>
                    </a:p>
                  </a:txBody>
                  <a:tcPr/>
                </a:tc>
                <a:tc>
                  <a:txBody>
                    <a:bodyPr/>
                    <a:lstStyle/>
                    <a:p>
                      <a:pPr algn="l" fontAlgn="t">
                        <a:lnSpc>
                          <a:spcPct val="107000"/>
                        </a:lnSpc>
                        <a:spcBef>
                          <a:spcPts val="0"/>
                        </a:spcBef>
                        <a:spcAft>
                          <a:spcPts val="800"/>
                        </a:spcAft>
                      </a:pPr>
                      <a:r>
                        <a:rPr lang="en-GB"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16-20 years</a:t>
                      </a:r>
                      <a:endParaRPr lang="en-GB"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bg-BG" sz="1000" b="0" i="0" u="none" strike="noStrike">
                          <a:effectLst/>
                          <a:latin typeface="Calibri" panose="020F0502020204030204" pitchFamily="34" charset="0"/>
                          <a:ea typeface="Calibri" panose="020F0502020204030204" pitchFamily="34" charset="0"/>
                          <a:cs typeface="Times New Roman" panose="02020603050405020304" pitchFamily="18" charset="0"/>
                        </a:rPr>
                        <a:t>3</a:t>
                      </a:r>
                      <a:endParaRPr lang="bg-BG" sz="1600" b="0" i="0" u="none" strike="noStrike">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bg-BG" sz="1000" b="0" i="0" u="none" strike="noStrike">
                          <a:effectLst/>
                          <a:latin typeface="Calibri" panose="020F0502020204030204" pitchFamily="34" charset="0"/>
                          <a:ea typeface="Calibri" panose="020F0502020204030204" pitchFamily="34" charset="0"/>
                          <a:cs typeface="Times New Roman" panose="02020603050405020304" pitchFamily="18" charset="0"/>
                        </a:rPr>
                        <a:t>7.5</a:t>
                      </a:r>
                      <a:endParaRPr lang="bg-BG" sz="1600" b="0" i="0" u="none" strike="noStrike">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4</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19</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a:noFill/>
                    </a:lnB>
                    <a:noFill/>
                  </a:tcPr>
                </a:tc>
                <a:extLst>
                  <a:ext uri="{0D108BD9-81ED-4DB2-BD59-A6C34878D82A}">
                    <a16:rowId xmlns:a16="http://schemas.microsoft.com/office/drawing/2014/main" val="2683298662"/>
                  </a:ext>
                </a:extLst>
              </a:tr>
              <a:tr h="272124">
                <a:tc vMerge="1">
                  <a:txBody>
                    <a:bodyPr/>
                    <a:lstStyle/>
                    <a:p>
                      <a:endParaRPr lang="en-US"/>
                    </a:p>
                  </a:txBody>
                  <a:tcPr/>
                </a:tc>
                <a:tc>
                  <a:txBody>
                    <a:bodyPr/>
                    <a:lstStyle/>
                    <a:p>
                      <a:pPr algn="l" fontAlgn="t">
                        <a:lnSpc>
                          <a:spcPct val="107000"/>
                        </a:lnSpc>
                        <a:spcBef>
                          <a:spcPts val="0"/>
                        </a:spcBef>
                        <a:spcAft>
                          <a:spcPts val="800"/>
                        </a:spcAft>
                      </a:pPr>
                      <a:r>
                        <a:rPr lang="en-GB"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over 20 years</a:t>
                      </a:r>
                      <a:endParaRPr lang="en-GB"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bg-BG" sz="1000" b="0" i="0" u="none" strike="noStrike">
                          <a:effectLst/>
                          <a:latin typeface="Calibri" panose="020F0502020204030204" pitchFamily="34" charset="0"/>
                          <a:ea typeface="Calibri" panose="020F0502020204030204" pitchFamily="34" charset="0"/>
                          <a:cs typeface="Times New Roman" panose="02020603050405020304" pitchFamily="18" charset="0"/>
                        </a:rPr>
                        <a:t>6</a:t>
                      </a:r>
                      <a:endParaRPr lang="bg-BG" sz="1600" b="0" i="0" u="none" strike="noStrike">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bg-BG" sz="1000" b="0" i="0" u="none" strike="noStrike">
                          <a:effectLst/>
                          <a:latin typeface="Calibri" panose="020F0502020204030204" pitchFamily="34" charset="0"/>
                          <a:ea typeface="Calibri" panose="020F0502020204030204" pitchFamily="34" charset="0"/>
                          <a:cs typeface="Times New Roman" panose="02020603050405020304" pitchFamily="18" charset="0"/>
                        </a:rPr>
                        <a:t>15</a:t>
                      </a:r>
                      <a:endParaRPr lang="bg-BG" sz="1600" b="0" i="0" u="none" strike="noStrike">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10</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47.6</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85579039"/>
                  </a:ext>
                </a:extLst>
              </a:tr>
              <a:tr h="199277">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Total</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40</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100</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21</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100</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lnSpc>
                          <a:spcPct val="107000"/>
                        </a:lnSpc>
                        <a:spcBef>
                          <a:spcPts val="0"/>
                        </a:spcBef>
                        <a:spcAft>
                          <a:spcPts val="800"/>
                        </a:spcAft>
                      </a:pPr>
                      <a:r>
                        <a:rPr lang="en-US" sz="10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b="0" i="0" u="none" strike="noStrike" dirty="0">
                        <a:effectLst/>
                        <a:latin typeface="Arial" panose="020B0604020202020204" pitchFamily="34" charset="0"/>
                      </a:endParaRPr>
                    </a:p>
                  </a:txBody>
                  <a:tcPr marL="55437" marR="55437" marT="770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08860605"/>
                  </a:ext>
                </a:extLst>
              </a:tr>
            </a:tbl>
          </a:graphicData>
        </a:graphic>
      </p:graphicFrame>
    </p:spTree>
    <p:extLst>
      <p:ext uri="{BB962C8B-B14F-4D97-AF65-F5344CB8AC3E}">
        <p14:creationId xmlns:p14="http://schemas.microsoft.com/office/powerpoint/2010/main" val="384253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727D34E-D2E9-1902-4A23-CD2505F9A370}"/>
              </a:ext>
            </a:extLst>
          </p:cNvPr>
          <p:cNvSpPr>
            <a:spLocks noGrp="1"/>
          </p:cNvSpPr>
          <p:nvPr>
            <p:ph type="title"/>
          </p:nvPr>
        </p:nvSpPr>
        <p:spPr>
          <a:xfrm>
            <a:off x="836676" y="7003"/>
            <a:ext cx="10515600" cy="573638"/>
          </a:xfrm>
        </p:spPr>
        <p:txBody>
          <a:bodyPr vert="horz" lIns="91440" tIns="45720" rIns="91440" bIns="45720" rtlCol="0" anchor="ctr">
            <a:noAutofit/>
          </a:bodyPr>
          <a:lstStyle/>
          <a:p>
            <a:r>
              <a:rPr lang="en-US" sz="4000" kern="1200" dirty="0">
                <a:solidFill>
                  <a:schemeClr val="tx1"/>
                </a:solidFill>
                <a:latin typeface="+mj-lt"/>
                <a:ea typeface="+mj-ea"/>
                <a:cs typeface="+mj-cs"/>
              </a:rPr>
              <a:t>Evaluation of generative AI’s answers – UK sample </a:t>
            </a:r>
          </a:p>
        </p:txBody>
      </p:sp>
      <p:graphicFrame>
        <p:nvGraphicFramePr>
          <p:cNvPr id="4" name="Table 3">
            <a:extLst>
              <a:ext uri="{FF2B5EF4-FFF2-40B4-BE49-F238E27FC236}">
                <a16:creationId xmlns:a16="http://schemas.microsoft.com/office/drawing/2014/main" id="{012DEE07-2A71-8388-A87B-4058E6C656C4}"/>
              </a:ext>
            </a:extLst>
          </p:cNvPr>
          <p:cNvGraphicFramePr>
            <a:graphicFrameLocks noGrp="1"/>
          </p:cNvGraphicFramePr>
          <p:nvPr>
            <p:extLst>
              <p:ext uri="{D42A27DB-BD31-4B8C-83A1-F6EECF244321}">
                <p14:modId xmlns:p14="http://schemas.microsoft.com/office/powerpoint/2010/main" val="4260855203"/>
              </p:ext>
            </p:extLst>
          </p:nvPr>
        </p:nvGraphicFramePr>
        <p:xfrm>
          <a:off x="1" y="587644"/>
          <a:ext cx="12188951" cy="6518196"/>
        </p:xfrm>
        <a:graphic>
          <a:graphicData uri="http://schemas.openxmlformats.org/drawingml/2006/table">
            <a:tbl>
              <a:tblPr firstRow="1" firstCol="1" bandRow="1">
                <a:tableStyleId>{8799B23B-EC83-4686-B30A-512413B5E67A}</a:tableStyleId>
              </a:tblPr>
              <a:tblGrid>
                <a:gridCol w="1618250">
                  <a:extLst>
                    <a:ext uri="{9D8B030D-6E8A-4147-A177-3AD203B41FA5}">
                      <a16:colId xmlns:a16="http://schemas.microsoft.com/office/drawing/2014/main" val="2303387386"/>
                    </a:ext>
                  </a:extLst>
                </a:gridCol>
                <a:gridCol w="1414856">
                  <a:extLst>
                    <a:ext uri="{9D8B030D-6E8A-4147-A177-3AD203B41FA5}">
                      <a16:colId xmlns:a16="http://schemas.microsoft.com/office/drawing/2014/main" val="19227275"/>
                    </a:ext>
                  </a:extLst>
                </a:gridCol>
                <a:gridCol w="1092044">
                  <a:extLst>
                    <a:ext uri="{9D8B030D-6E8A-4147-A177-3AD203B41FA5}">
                      <a16:colId xmlns:a16="http://schemas.microsoft.com/office/drawing/2014/main" val="2735896407"/>
                    </a:ext>
                  </a:extLst>
                </a:gridCol>
                <a:gridCol w="1414856">
                  <a:extLst>
                    <a:ext uri="{9D8B030D-6E8A-4147-A177-3AD203B41FA5}">
                      <a16:colId xmlns:a16="http://schemas.microsoft.com/office/drawing/2014/main" val="1349020526"/>
                    </a:ext>
                  </a:extLst>
                </a:gridCol>
                <a:gridCol w="1092044">
                  <a:extLst>
                    <a:ext uri="{9D8B030D-6E8A-4147-A177-3AD203B41FA5}">
                      <a16:colId xmlns:a16="http://schemas.microsoft.com/office/drawing/2014/main" val="1298527481"/>
                    </a:ext>
                  </a:extLst>
                </a:gridCol>
                <a:gridCol w="862890">
                  <a:extLst>
                    <a:ext uri="{9D8B030D-6E8A-4147-A177-3AD203B41FA5}">
                      <a16:colId xmlns:a16="http://schemas.microsoft.com/office/drawing/2014/main" val="896035657"/>
                    </a:ext>
                  </a:extLst>
                </a:gridCol>
                <a:gridCol w="952290">
                  <a:extLst>
                    <a:ext uri="{9D8B030D-6E8A-4147-A177-3AD203B41FA5}">
                      <a16:colId xmlns:a16="http://schemas.microsoft.com/office/drawing/2014/main" val="3681862502"/>
                    </a:ext>
                  </a:extLst>
                </a:gridCol>
                <a:gridCol w="790884">
                  <a:extLst>
                    <a:ext uri="{9D8B030D-6E8A-4147-A177-3AD203B41FA5}">
                      <a16:colId xmlns:a16="http://schemas.microsoft.com/office/drawing/2014/main" val="2465594797"/>
                    </a:ext>
                  </a:extLst>
                </a:gridCol>
                <a:gridCol w="1223431">
                  <a:extLst>
                    <a:ext uri="{9D8B030D-6E8A-4147-A177-3AD203B41FA5}">
                      <a16:colId xmlns:a16="http://schemas.microsoft.com/office/drawing/2014/main" val="2223693815"/>
                    </a:ext>
                  </a:extLst>
                </a:gridCol>
                <a:gridCol w="960926">
                  <a:extLst>
                    <a:ext uri="{9D8B030D-6E8A-4147-A177-3AD203B41FA5}">
                      <a16:colId xmlns:a16="http://schemas.microsoft.com/office/drawing/2014/main" val="4184331572"/>
                    </a:ext>
                  </a:extLst>
                </a:gridCol>
                <a:gridCol w="682038">
                  <a:extLst>
                    <a:ext uri="{9D8B030D-6E8A-4147-A177-3AD203B41FA5}">
                      <a16:colId xmlns:a16="http://schemas.microsoft.com/office/drawing/2014/main" val="2593511326"/>
                    </a:ext>
                  </a:extLst>
                </a:gridCol>
                <a:gridCol w="84442">
                  <a:extLst>
                    <a:ext uri="{9D8B030D-6E8A-4147-A177-3AD203B41FA5}">
                      <a16:colId xmlns:a16="http://schemas.microsoft.com/office/drawing/2014/main" val="2042368710"/>
                    </a:ext>
                  </a:extLst>
                </a:gridCol>
              </a:tblGrid>
              <a:tr h="834043">
                <a:tc rowSpan="2">
                  <a:txBody>
                    <a:bodyPr/>
                    <a:lstStyle/>
                    <a:p>
                      <a:pPr>
                        <a:lnSpc>
                          <a:spcPct val="107000"/>
                        </a:lnSpc>
                        <a:spcAft>
                          <a:spcPts val="800"/>
                        </a:spcAft>
                      </a:pPr>
                      <a:r>
                        <a:rPr lang="en-US" sz="1100" dirty="0">
                          <a:effectLst/>
                        </a:rPr>
                        <a:t>Generative AI answer evaluation criteria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5">
                  <a:txBody>
                    <a:bodyPr/>
                    <a:lstStyle/>
                    <a:p>
                      <a:pPr>
                        <a:lnSpc>
                          <a:spcPct val="107000"/>
                        </a:lnSpc>
                        <a:spcAft>
                          <a:spcPts val="800"/>
                        </a:spcAft>
                      </a:pPr>
                      <a:r>
                        <a:rPr lang="en-US" sz="1100" dirty="0">
                          <a:effectLst/>
                        </a:rPr>
                        <a:t>Mean [standard deviation]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nSpc>
                          <a:spcPct val="107000"/>
                        </a:lnSpc>
                        <a:spcAft>
                          <a:spcPts val="800"/>
                        </a:spcAft>
                      </a:pPr>
                      <a:r>
                        <a:rPr lang="en-US" sz="1100" dirty="0">
                          <a:effectLst/>
                        </a:rPr>
                        <a:t>Wilcoxon signed ranks test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nSpc>
                          <a:spcPct val="107000"/>
                        </a:lnSpc>
                        <a:spcAft>
                          <a:spcPts val="800"/>
                        </a:spcAft>
                      </a:pPr>
                      <a:r>
                        <a:rPr lang="en-US" sz="1100" dirty="0">
                          <a:effectLst/>
                        </a:rPr>
                        <a:t>Friedman χ2 test</a:t>
                      </a:r>
                      <a:endParaRPr lang="en-GB" sz="1100" dirty="0">
                        <a:effectLst/>
                      </a:endParaRPr>
                    </a:p>
                    <a:p>
                      <a:pPr>
                        <a:lnSpc>
                          <a:spcPct val="107000"/>
                        </a:lnSpc>
                        <a:spcAft>
                          <a:spcPts val="800"/>
                        </a:spcAft>
                      </a:pPr>
                      <a:r>
                        <a:rPr lang="en-US" sz="1100" dirty="0">
                          <a:effectLst/>
                        </a:rPr>
                        <a:t>[Kendall’s W]</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extLst>
                  <a:ext uri="{0D108BD9-81ED-4DB2-BD59-A6C34878D82A}">
                    <a16:rowId xmlns:a16="http://schemas.microsoft.com/office/drawing/2014/main" val="2341783920"/>
                  </a:ext>
                </a:extLst>
              </a:tr>
              <a:tr h="360646">
                <a:tc vMerge="1">
                  <a:txBody>
                    <a:bodyPr/>
                    <a:lstStyle/>
                    <a:p>
                      <a:endParaRPr lang="en-US"/>
                    </a:p>
                  </a:txBody>
                  <a:tcPr/>
                </a:tc>
                <a:tc>
                  <a:txBody>
                    <a:bodyPr/>
                    <a:lstStyle/>
                    <a:p>
                      <a:pPr>
                        <a:lnSpc>
                          <a:spcPct val="107000"/>
                        </a:lnSpc>
                        <a:spcAft>
                          <a:spcPts val="800"/>
                        </a:spcAft>
                      </a:pPr>
                      <a:r>
                        <a:rPr lang="en-US" sz="1100" dirty="0">
                          <a:effectLst/>
                        </a:rPr>
                        <a:t>ChatGPT 50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Bing 50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ChatGPT 50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Bing 50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Bard 50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ChatGPT 50 (1) vs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Bing 50 (1) vs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ChatGPT 50 (1) vs Bing 50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ChatGPT 50 (2) vs Bing 50 (2) vs Bard 50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783222747"/>
                  </a:ext>
                </a:extLst>
              </a:tr>
              <a:tr h="465105">
                <a:tc>
                  <a:txBody>
                    <a:bodyPr/>
                    <a:lstStyle/>
                    <a:p>
                      <a:pPr>
                        <a:lnSpc>
                          <a:spcPct val="107000"/>
                        </a:lnSpc>
                        <a:spcAft>
                          <a:spcPts val="800"/>
                        </a:spcAft>
                      </a:pPr>
                      <a:r>
                        <a:rPr lang="en-US" sz="1100" dirty="0">
                          <a:effectLst/>
                        </a:rPr>
                        <a:t>Relevance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3.60</a:t>
                      </a:r>
                      <a:endParaRPr lang="en-GB" sz="1100" dirty="0">
                        <a:effectLst/>
                      </a:endParaRPr>
                    </a:p>
                    <a:p>
                      <a:pPr>
                        <a:lnSpc>
                          <a:spcPct val="107000"/>
                        </a:lnSpc>
                        <a:spcAft>
                          <a:spcPts val="800"/>
                        </a:spcAft>
                      </a:pPr>
                      <a:r>
                        <a:rPr lang="en-US" sz="1100" dirty="0">
                          <a:effectLst/>
                        </a:rPr>
                        <a:t>[0.841]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3.35</a:t>
                      </a:r>
                      <a:endParaRPr lang="en-GB" sz="1100" dirty="0">
                        <a:effectLst/>
                      </a:endParaRPr>
                    </a:p>
                    <a:p>
                      <a:pPr>
                        <a:lnSpc>
                          <a:spcPct val="107000"/>
                        </a:lnSpc>
                        <a:spcAft>
                          <a:spcPts val="800"/>
                        </a:spcAft>
                      </a:pPr>
                      <a:r>
                        <a:rPr lang="en-US" sz="1100" dirty="0">
                          <a:effectLst/>
                        </a:rPr>
                        <a:t>[0.893]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3.67</a:t>
                      </a:r>
                      <a:endParaRPr lang="en-GB" sz="1100" dirty="0">
                        <a:effectLst/>
                      </a:endParaRPr>
                    </a:p>
                    <a:p>
                      <a:pPr>
                        <a:lnSpc>
                          <a:spcPct val="107000"/>
                        </a:lnSpc>
                        <a:spcAft>
                          <a:spcPts val="800"/>
                        </a:spcAft>
                      </a:pPr>
                      <a:r>
                        <a:rPr lang="en-US" sz="1100" dirty="0">
                          <a:effectLst/>
                        </a:rPr>
                        <a:t>[0.764]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3.73</a:t>
                      </a:r>
                      <a:endParaRPr lang="en-GB" sz="1100" dirty="0">
                        <a:effectLst/>
                      </a:endParaRPr>
                    </a:p>
                    <a:p>
                      <a:pPr>
                        <a:lnSpc>
                          <a:spcPct val="107000"/>
                        </a:lnSpc>
                        <a:spcAft>
                          <a:spcPts val="800"/>
                        </a:spcAft>
                      </a:pPr>
                      <a:r>
                        <a:rPr lang="en-US" sz="1100" dirty="0">
                          <a:effectLst/>
                        </a:rPr>
                        <a:t>[0.847]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3.43</a:t>
                      </a:r>
                      <a:endParaRPr lang="en-GB" sz="1100" dirty="0">
                        <a:effectLst/>
                      </a:endParaRPr>
                    </a:p>
                    <a:p>
                      <a:pPr>
                        <a:lnSpc>
                          <a:spcPct val="107000"/>
                        </a:lnSpc>
                        <a:spcAft>
                          <a:spcPts val="800"/>
                        </a:spcAft>
                      </a:pPr>
                      <a:r>
                        <a:rPr lang="en-US" sz="1100" dirty="0">
                          <a:effectLst/>
                        </a:rPr>
                        <a:t>[0.984]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-0.617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-2.417*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-1.508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2.193 [0.027]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122535949"/>
                  </a:ext>
                </a:extLst>
              </a:tr>
              <a:tr h="465105">
                <a:tc>
                  <a:txBody>
                    <a:bodyPr/>
                    <a:lstStyle/>
                    <a:p>
                      <a:pPr>
                        <a:lnSpc>
                          <a:spcPct val="107000"/>
                        </a:lnSpc>
                        <a:spcAft>
                          <a:spcPts val="800"/>
                        </a:spcAft>
                      </a:pPr>
                      <a:r>
                        <a:rPr lang="en-US" sz="1100" dirty="0">
                          <a:effectLst/>
                        </a:rPr>
                        <a:t>Accuracy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3.45</a:t>
                      </a:r>
                      <a:endParaRPr lang="en-GB" sz="1100" dirty="0">
                        <a:effectLst/>
                      </a:endParaRPr>
                    </a:p>
                    <a:p>
                      <a:pPr>
                        <a:lnSpc>
                          <a:spcPct val="107000"/>
                        </a:lnSpc>
                        <a:spcAft>
                          <a:spcPts val="800"/>
                        </a:spcAft>
                      </a:pPr>
                      <a:r>
                        <a:rPr lang="en-US" sz="1100" dirty="0">
                          <a:effectLst/>
                        </a:rPr>
                        <a:t>[0.846]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3.12</a:t>
                      </a:r>
                      <a:endParaRPr lang="en-GB" sz="1100" dirty="0">
                        <a:effectLst/>
                      </a:endParaRPr>
                    </a:p>
                    <a:p>
                      <a:pPr>
                        <a:lnSpc>
                          <a:spcPct val="107000"/>
                        </a:lnSpc>
                        <a:spcAft>
                          <a:spcPts val="800"/>
                        </a:spcAft>
                      </a:pPr>
                      <a:r>
                        <a:rPr lang="en-US" sz="1100" dirty="0">
                          <a:effectLst/>
                        </a:rPr>
                        <a:t>[0.992]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3.45</a:t>
                      </a:r>
                      <a:endParaRPr lang="en-GB" sz="1100" dirty="0">
                        <a:effectLst/>
                      </a:endParaRPr>
                    </a:p>
                    <a:p>
                      <a:pPr>
                        <a:lnSpc>
                          <a:spcPct val="107000"/>
                        </a:lnSpc>
                        <a:spcAft>
                          <a:spcPts val="800"/>
                        </a:spcAft>
                      </a:pPr>
                      <a:r>
                        <a:rPr lang="en-US" sz="1100" dirty="0">
                          <a:effectLst/>
                        </a:rPr>
                        <a:t>[1.011]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3.37</a:t>
                      </a:r>
                      <a:endParaRPr lang="en-GB" sz="1100" dirty="0">
                        <a:effectLst/>
                      </a:endParaRPr>
                    </a:p>
                    <a:p>
                      <a:pPr>
                        <a:lnSpc>
                          <a:spcPct val="107000"/>
                        </a:lnSpc>
                        <a:spcAft>
                          <a:spcPts val="800"/>
                        </a:spcAft>
                      </a:pPr>
                      <a:r>
                        <a:rPr lang="en-US" sz="1100" dirty="0">
                          <a:effectLst/>
                        </a:rPr>
                        <a:t>[0.952]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3.28</a:t>
                      </a:r>
                      <a:endParaRPr lang="en-GB" sz="1100" dirty="0">
                        <a:effectLst/>
                      </a:endParaRPr>
                    </a:p>
                    <a:p>
                      <a:pPr>
                        <a:lnSpc>
                          <a:spcPct val="107000"/>
                        </a:lnSpc>
                        <a:spcAft>
                          <a:spcPts val="800"/>
                        </a:spcAft>
                      </a:pPr>
                      <a:r>
                        <a:rPr lang="en-US" sz="1100" dirty="0">
                          <a:effectLst/>
                        </a:rPr>
                        <a:t>[0.905]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-0.229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-1.450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-2.077*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0.462 [0.006]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137398471"/>
                  </a:ext>
                </a:extLst>
              </a:tr>
              <a:tr h="465105">
                <a:tc>
                  <a:txBody>
                    <a:bodyPr/>
                    <a:lstStyle/>
                    <a:p>
                      <a:pPr>
                        <a:lnSpc>
                          <a:spcPct val="107000"/>
                        </a:lnSpc>
                        <a:spcAft>
                          <a:spcPts val="800"/>
                        </a:spcAft>
                      </a:pPr>
                      <a:r>
                        <a:rPr lang="en-US" sz="1100" dirty="0">
                          <a:effectLst/>
                        </a:rPr>
                        <a:t>Specificity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3.10</a:t>
                      </a:r>
                      <a:endParaRPr lang="en-GB" sz="1100" dirty="0">
                        <a:effectLst/>
                      </a:endParaRPr>
                    </a:p>
                    <a:p>
                      <a:pPr>
                        <a:lnSpc>
                          <a:spcPct val="107000"/>
                        </a:lnSpc>
                        <a:spcAft>
                          <a:spcPts val="800"/>
                        </a:spcAft>
                      </a:pPr>
                      <a:r>
                        <a:rPr lang="en-US" sz="1100" dirty="0">
                          <a:effectLst/>
                        </a:rPr>
                        <a:t>[0.900]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3.18</a:t>
                      </a:r>
                      <a:endParaRPr lang="en-GB" sz="1100" dirty="0">
                        <a:effectLst/>
                      </a:endParaRPr>
                    </a:p>
                    <a:p>
                      <a:pPr>
                        <a:lnSpc>
                          <a:spcPct val="107000"/>
                        </a:lnSpc>
                        <a:spcAft>
                          <a:spcPts val="800"/>
                        </a:spcAft>
                      </a:pPr>
                      <a:r>
                        <a:rPr lang="en-US" sz="1100" dirty="0">
                          <a:effectLst/>
                        </a:rPr>
                        <a:t>[1.010]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3.35</a:t>
                      </a:r>
                      <a:endParaRPr lang="en-GB" sz="1100" dirty="0">
                        <a:effectLst/>
                      </a:endParaRPr>
                    </a:p>
                    <a:p>
                      <a:pPr>
                        <a:lnSpc>
                          <a:spcPct val="107000"/>
                        </a:lnSpc>
                        <a:spcAft>
                          <a:spcPts val="800"/>
                        </a:spcAft>
                      </a:pPr>
                      <a:r>
                        <a:rPr lang="en-US" sz="1100" dirty="0">
                          <a:effectLst/>
                        </a:rPr>
                        <a:t>[0.975]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3.70</a:t>
                      </a:r>
                      <a:endParaRPr lang="en-GB" sz="1100" dirty="0">
                        <a:effectLst/>
                      </a:endParaRPr>
                    </a:p>
                    <a:p>
                      <a:pPr>
                        <a:lnSpc>
                          <a:spcPct val="107000"/>
                        </a:lnSpc>
                        <a:spcAft>
                          <a:spcPts val="800"/>
                        </a:spcAft>
                      </a:pPr>
                      <a:r>
                        <a:rPr lang="en-US" sz="1100" dirty="0">
                          <a:effectLst/>
                        </a:rPr>
                        <a:t>[0.911]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3.08</a:t>
                      </a:r>
                      <a:endParaRPr lang="en-GB" sz="1100" dirty="0">
                        <a:effectLst/>
                      </a:endParaRPr>
                    </a:p>
                    <a:p>
                      <a:pPr>
                        <a:lnSpc>
                          <a:spcPct val="107000"/>
                        </a:lnSpc>
                        <a:spcAft>
                          <a:spcPts val="800"/>
                        </a:spcAft>
                      </a:pPr>
                      <a:r>
                        <a:rPr lang="en-US" sz="1100" dirty="0">
                          <a:effectLst/>
                        </a:rPr>
                        <a:t>[1.047]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-1.630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-2.869**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-0.514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12.265 [0.153]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708917571"/>
                  </a:ext>
                </a:extLst>
              </a:tr>
              <a:tr h="465105">
                <a:tc>
                  <a:txBody>
                    <a:bodyPr/>
                    <a:lstStyle/>
                    <a:p>
                      <a:pPr>
                        <a:lnSpc>
                          <a:spcPct val="107000"/>
                        </a:lnSpc>
                        <a:spcAft>
                          <a:spcPts val="800"/>
                        </a:spcAft>
                      </a:pPr>
                      <a:r>
                        <a:rPr lang="en-US" sz="1100" dirty="0">
                          <a:effectLst/>
                        </a:rPr>
                        <a:t>Justification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3.30</a:t>
                      </a:r>
                      <a:endParaRPr lang="en-GB" sz="1100" dirty="0">
                        <a:effectLst/>
                      </a:endParaRPr>
                    </a:p>
                    <a:p>
                      <a:pPr>
                        <a:lnSpc>
                          <a:spcPct val="107000"/>
                        </a:lnSpc>
                        <a:spcAft>
                          <a:spcPts val="800"/>
                        </a:spcAft>
                      </a:pPr>
                      <a:r>
                        <a:rPr lang="en-US" sz="1100" dirty="0">
                          <a:effectLst/>
                        </a:rPr>
                        <a:t>[1.091]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3.05</a:t>
                      </a:r>
                      <a:endParaRPr lang="en-GB" sz="1100" dirty="0">
                        <a:effectLst/>
                      </a:endParaRPr>
                    </a:p>
                    <a:p>
                      <a:pPr>
                        <a:lnSpc>
                          <a:spcPct val="107000"/>
                        </a:lnSpc>
                        <a:spcAft>
                          <a:spcPts val="800"/>
                        </a:spcAft>
                      </a:pPr>
                      <a:r>
                        <a:rPr lang="en-US" sz="1100" dirty="0">
                          <a:effectLst/>
                        </a:rPr>
                        <a:t>[1.037]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3.37</a:t>
                      </a:r>
                      <a:endParaRPr lang="en-GB" sz="1100" dirty="0">
                        <a:effectLst/>
                      </a:endParaRPr>
                    </a:p>
                    <a:p>
                      <a:pPr>
                        <a:lnSpc>
                          <a:spcPct val="107000"/>
                        </a:lnSpc>
                        <a:spcAft>
                          <a:spcPts val="800"/>
                        </a:spcAft>
                      </a:pPr>
                      <a:r>
                        <a:rPr lang="en-US" sz="1100" dirty="0">
                          <a:effectLst/>
                        </a:rPr>
                        <a:t>[0.897]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3.58</a:t>
                      </a:r>
                      <a:endParaRPr lang="en-GB" sz="1100" dirty="0">
                        <a:effectLst/>
                      </a:endParaRPr>
                    </a:p>
                    <a:p>
                      <a:pPr>
                        <a:lnSpc>
                          <a:spcPct val="107000"/>
                        </a:lnSpc>
                        <a:spcAft>
                          <a:spcPts val="800"/>
                        </a:spcAft>
                      </a:pPr>
                      <a:r>
                        <a:rPr lang="en-US" sz="1100" dirty="0">
                          <a:effectLst/>
                        </a:rPr>
                        <a:t>[1.059]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3.10</a:t>
                      </a:r>
                      <a:endParaRPr lang="en-GB" sz="1100" dirty="0">
                        <a:effectLst/>
                      </a:endParaRPr>
                    </a:p>
                    <a:p>
                      <a:pPr>
                        <a:lnSpc>
                          <a:spcPct val="107000"/>
                        </a:lnSpc>
                        <a:spcAft>
                          <a:spcPts val="800"/>
                        </a:spcAft>
                      </a:pPr>
                      <a:r>
                        <a:rPr lang="en-US" sz="1100" dirty="0">
                          <a:effectLst/>
                        </a:rPr>
                        <a:t>[1.033]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-0.554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-3.305***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-1.578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5.899 [0.074]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96037768"/>
                  </a:ext>
                </a:extLst>
              </a:tr>
              <a:tr h="360646">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ChatGPT 1000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Bing 1000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ChatGPT 1000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Bing 1000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Bard 1000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ChatGPT 1000 (1) vs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Bing 1000 (1) vs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ChatGPT 1000 (1) vs Bing 1000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ChatGPT 1000 (2) vs Bing 1000 (2) vs Bard 1000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735584485"/>
                  </a:ext>
                </a:extLst>
              </a:tr>
              <a:tr h="465105">
                <a:tc>
                  <a:txBody>
                    <a:bodyPr/>
                    <a:lstStyle/>
                    <a:p>
                      <a:pPr>
                        <a:lnSpc>
                          <a:spcPct val="107000"/>
                        </a:lnSpc>
                        <a:spcAft>
                          <a:spcPts val="800"/>
                        </a:spcAft>
                      </a:pPr>
                      <a:r>
                        <a:rPr lang="en-US" sz="1100" dirty="0">
                          <a:effectLst/>
                        </a:rPr>
                        <a:t>Relevance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3.65</a:t>
                      </a:r>
                      <a:endParaRPr lang="en-GB" sz="1100" dirty="0">
                        <a:effectLst/>
                      </a:endParaRPr>
                    </a:p>
                    <a:p>
                      <a:pPr>
                        <a:lnSpc>
                          <a:spcPct val="107000"/>
                        </a:lnSpc>
                        <a:spcAft>
                          <a:spcPts val="800"/>
                        </a:spcAft>
                      </a:pPr>
                      <a:r>
                        <a:rPr lang="en-US" sz="1100" dirty="0">
                          <a:effectLst/>
                        </a:rPr>
                        <a:t>[0.864]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3.30</a:t>
                      </a:r>
                      <a:endParaRPr lang="en-GB" sz="1100" dirty="0">
                        <a:effectLst/>
                      </a:endParaRPr>
                    </a:p>
                    <a:p>
                      <a:pPr>
                        <a:lnSpc>
                          <a:spcPct val="107000"/>
                        </a:lnSpc>
                        <a:spcAft>
                          <a:spcPts val="800"/>
                        </a:spcAft>
                      </a:pPr>
                      <a:r>
                        <a:rPr lang="en-US" sz="1100" dirty="0">
                          <a:effectLst/>
                        </a:rPr>
                        <a:t>[0.883]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3.38</a:t>
                      </a:r>
                      <a:endParaRPr lang="en-GB" sz="1100" dirty="0">
                        <a:effectLst/>
                      </a:endParaRPr>
                    </a:p>
                    <a:p>
                      <a:pPr>
                        <a:lnSpc>
                          <a:spcPct val="107000"/>
                        </a:lnSpc>
                        <a:spcAft>
                          <a:spcPts val="800"/>
                        </a:spcAft>
                      </a:pPr>
                      <a:r>
                        <a:rPr lang="en-US" sz="1100" dirty="0">
                          <a:effectLst/>
                        </a:rPr>
                        <a:t>[0.952]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3.35</a:t>
                      </a:r>
                      <a:endParaRPr lang="en-GB" sz="1100" dirty="0">
                        <a:effectLst/>
                      </a:endParaRPr>
                    </a:p>
                    <a:p>
                      <a:pPr>
                        <a:lnSpc>
                          <a:spcPct val="107000"/>
                        </a:lnSpc>
                        <a:spcAft>
                          <a:spcPts val="800"/>
                        </a:spcAft>
                      </a:pPr>
                      <a:r>
                        <a:rPr lang="en-US" sz="1100" dirty="0">
                          <a:effectLst/>
                        </a:rPr>
                        <a:t>[0.921]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3.50</a:t>
                      </a:r>
                      <a:endParaRPr lang="en-GB" sz="1100" dirty="0">
                        <a:effectLst/>
                      </a:endParaRPr>
                    </a:p>
                    <a:p>
                      <a:pPr>
                        <a:lnSpc>
                          <a:spcPct val="107000"/>
                        </a:lnSpc>
                        <a:spcAft>
                          <a:spcPts val="800"/>
                        </a:spcAft>
                      </a:pPr>
                      <a:r>
                        <a:rPr lang="en-US" sz="1100" dirty="0">
                          <a:effectLst/>
                        </a:rPr>
                        <a:t>[0.877]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-2.400*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-0.369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-2.447*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1.156 [0.014]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243702873"/>
                  </a:ext>
                </a:extLst>
              </a:tr>
              <a:tr h="465105">
                <a:tc>
                  <a:txBody>
                    <a:bodyPr/>
                    <a:lstStyle/>
                    <a:p>
                      <a:pPr>
                        <a:lnSpc>
                          <a:spcPct val="107000"/>
                        </a:lnSpc>
                        <a:spcAft>
                          <a:spcPts val="800"/>
                        </a:spcAft>
                      </a:pPr>
                      <a:r>
                        <a:rPr lang="en-US" sz="1100" dirty="0">
                          <a:effectLst/>
                        </a:rPr>
                        <a:t>Accuracy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3.50</a:t>
                      </a:r>
                      <a:endParaRPr lang="en-GB" sz="1100" dirty="0">
                        <a:effectLst/>
                      </a:endParaRPr>
                    </a:p>
                    <a:p>
                      <a:pPr>
                        <a:lnSpc>
                          <a:spcPct val="107000"/>
                        </a:lnSpc>
                        <a:spcAft>
                          <a:spcPts val="800"/>
                        </a:spcAft>
                      </a:pPr>
                      <a:r>
                        <a:rPr lang="en-US" sz="1100" dirty="0">
                          <a:effectLst/>
                        </a:rPr>
                        <a:t>[0.674]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3.08</a:t>
                      </a:r>
                      <a:endParaRPr lang="en-GB" sz="1100" dirty="0">
                        <a:effectLst/>
                      </a:endParaRPr>
                    </a:p>
                    <a:p>
                      <a:pPr>
                        <a:lnSpc>
                          <a:spcPct val="107000"/>
                        </a:lnSpc>
                        <a:spcAft>
                          <a:spcPts val="800"/>
                        </a:spcAft>
                      </a:pPr>
                      <a:r>
                        <a:rPr lang="en-US" sz="1100" dirty="0">
                          <a:effectLst/>
                        </a:rPr>
                        <a:t>[1.023]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3.23</a:t>
                      </a:r>
                      <a:endParaRPr lang="en-GB" sz="1100" dirty="0">
                        <a:effectLst/>
                      </a:endParaRPr>
                    </a:p>
                    <a:p>
                      <a:pPr>
                        <a:lnSpc>
                          <a:spcPct val="107000"/>
                        </a:lnSpc>
                        <a:spcAft>
                          <a:spcPts val="800"/>
                        </a:spcAft>
                      </a:pPr>
                      <a:r>
                        <a:rPr lang="en-US" sz="1100" dirty="0">
                          <a:effectLst/>
                        </a:rPr>
                        <a:t>[0.800]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3.15</a:t>
                      </a:r>
                      <a:endParaRPr lang="en-GB" sz="1100" dirty="0">
                        <a:effectLst/>
                      </a:endParaRPr>
                    </a:p>
                    <a:p>
                      <a:pPr>
                        <a:lnSpc>
                          <a:spcPct val="107000"/>
                        </a:lnSpc>
                        <a:spcAft>
                          <a:spcPts val="800"/>
                        </a:spcAft>
                      </a:pPr>
                      <a:r>
                        <a:rPr lang="en-US" sz="1100" dirty="0">
                          <a:effectLst/>
                        </a:rPr>
                        <a:t>[0.802]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3.28</a:t>
                      </a:r>
                      <a:endParaRPr lang="en-GB" sz="1100" dirty="0">
                        <a:effectLst/>
                      </a:endParaRPr>
                    </a:p>
                    <a:p>
                      <a:pPr>
                        <a:lnSpc>
                          <a:spcPct val="107000"/>
                        </a:lnSpc>
                        <a:spcAft>
                          <a:spcPts val="800"/>
                        </a:spcAft>
                      </a:pPr>
                      <a:r>
                        <a:rPr lang="en-US" sz="1100" dirty="0">
                          <a:effectLst/>
                        </a:rPr>
                        <a:t>[0.933]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-2.368*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-0.573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-2.800**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0.633 [0.008]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434587075"/>
                  </a:ext>
                </a:extLst>
              </a:tr>
              <a:tr h="465105">
                <a:tc>
                  <a:txBody>
                    <a:bodyPr/>
                    <a:lstStyle/>
                    <a:p>
                      <a:pPr>
                        <a:lnSpc>
                          <a:spcPct val="107000"/>
                        </a:lnSpc>
                        <a:spcAft>
                          <a:spcPts val="800"/>
                        </a:spcAft>
                      </a:pPr>
                      <a:r>
                        <a:rPr lang="en-US" sz="1100" dirty="0">
                          <a:effectLst/>
                        </a:rPr>
                        <a:t>Specificity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3.32</a:t>
                      </a:r>
                      <a:endParaRPr lang="en-GB" sz="1100" dirty="0">
                        <a:effectLst/>
                      </a:endParaRPr>
                    </a:p>
                    <a:p>
                      <a:pPr>
                        <a:lnSpc>
                          <a:spcPct val="107000"/>
                        </a:lnSpc>
                        <a:spcAft>
                          <a:spcPts val="800"/>
                        </a:spcAft>
                      </a:pPr>
                      <a:r>
                        <a:rPr lang="en-US" sz="1100" dirty="0">
                          <a:effectLst/>
                        </a:rPr>
                        <a:t>[0.888]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3.18</a:t>
                      </a:r>
                      <a:endParaRPr lang="en-GB" sz="1100" dirty="0">
                        <a:effectLst/>
                      </a:endParaRPr>
                    </a:p>
                    <a:p>
                      <a:pPr>
                        <a:lnSpc>
                          <a:spcPct val="107000"/>
                        </a:lnSpc>
                        <a:spcAft>
                          <a:spcPts val="800"/>
                        </a:spcAft>
                      </a:pPr>
                      <a:r>
                        <a:rPr lang="en-US" sz="1100" dirty="0">
                          <a:effectLst/>
                        </a:rPr>
                        <a:t>[0.874]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3.05</a:t>
                      </a:r>
                      <a:endParaRPr lang="en-GB" sz="1100" dirty="0">
                        <a:effectLst/>
                      </a:endParaRPr>
                    </a:p>
                    <a:p>
                      <a:pPr>
                        <a:lnSpc>
                          <a:spcPct val="107000"/>
                        </a:lnSpc>
                        <a:spcAft>
                          <a:spcPts val="800"/>
                        </a:spcAft>
                      </a:pPr>
                      <a:r>
                        <a:rPr lang="en-US" sz="1100" dirty="0">
                          <a:effectLst/>
                        </a:rPr>
                        <a:t>[1.037]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3.30</a:t>
                      </a:r>
                      <a:endParaRPr lang="en-GB" sz="1100" dirty="0">
                        <a:effectLst/>
                      </a:endParaRPr>
                    </a:p>
                    <a:p>
                      <a:pPr>
                        <a:lnSpc>
                          <a:spcPct val="107000"/>
                        </a:lnSpc>
                        <a:spcAft>
                          <a:spcPts val="800"/>
                        </a:spcAft>
                      </a:pPr>
                      <a:r>
                        <a:rPr lang="en-US" sz="1100" dirty="0">
                          <a:effectLst/>
                        </a:rPr>
                        <a:t>[0.883]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3.30</a:t>
                      </a:r>
                      <a:endParaRPr lang="en-GB" sz="1100" dirty="0">
                        <a:effectLst/>
                      </a:endParaRPr>
                    </a:p>
                    <a:p>
                      <a:pPr>
                        <a:lnSpc>
                          <a:spcPct val="107000"/>
                        </a:lnSpc>
                        <a:spcAft>
                          <a:spcPts val="800"/>
                        </a:spcAft>
                      </a:pPr>
                      <a:r>
                        <a:rPr lang="en-US" sz="1100" dirty="0">
                          <a:effectLst/>
                        </a:rPr>
                        <a:t>[0.966]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-1.765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-0.856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-1.044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1.313 [0.016]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267407002"/>
                  </a:ext>
                </a:extLst>
              </a:tr>
              <a:tr h="465105">
                <a:tc>
                  <a:txBody>
                    <a:bodyPr/>
                    <a:lstStyle/>
                    <a:p>
                      <a:pPr>
                        <a:lnSpc>
                          <a:spcPct val="107000"/>
                        </a:lnSpc>
                        <a:spcAft>
                          <a:spcPts val="800"/>
                        </a:spcAft>
                      </a:pPr>
                      <a:r>
                        <a:rPr lang="en-US" sz="1100" dirty="0">
                          <a:effectLst/>
                        </a:rPr>
                        <a:t>Justification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3.43</a:t>
                      </a:r>
                      <a:endParaRPr lang="en-GB" sz="1100" dirty="0">
                        <a:effectLst/>
                      </a:endParaRPr>
                    </a:p>
                    <a:p>
                      <a:pPr>
                        <a:lnSpc>
                          <a:spcPct val="107000"/>
                        </a:lnSpc>
                        <a:spcAft>
                          <a:spcPts val="800"/>
                        </a:spcAft>
                      </a:pPr>
                      <a:r>
                        <a:rPr lang="en-US" sz="1100" dirty="0">
                          <a:effectLst/>
                        </a:rPr>
                        <a:t>[0.931]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3.28</a:t>
                      </a:r>
                      <a:endParaRPr lang="en-GB" sz="1100" dirty="0">
                        <a:effectLst/>
                      </a:endParaRPr>
                    </a:p>
                    <a:p>
                      <a:pPr>
                        <a:lnSpc>
                          <a:spcPct val="107000"/>
                        </a:lnSpc>
                        <a:spcAft>
                          <a:spcPts val="800"/>
                        </a:spcAft>
                      </a:pPr>
                      <a:r>
                        <a:rPr lang="en-US" sz="1100" dirty="0">
                          <a:effectLst/>
                        </a:rPr>
                        <a:t>[0.987]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3.10</a:t>
                      </a:r>
                      <a:endParaRPr lang="en-GB" sz="1100" dirty="0">
                        <a:effectLst/>
                      </a:endParaRPr>
                    </a:p>
                    <a:p>
                      <a:pPr>
                        <a:lnSpc>
                          <a:spcPct val="107000"/>
                        </a:lnSpc>
                        <a:spcAft>
                          <a:spcPts val="800"/>
                        </a:spcAft>
                      </a:pPr>
                      <a:r>
                        <a:rPr lang="en-US" sz="1100" dirty="0">
                          <a:effectLst/>
                        </a:rPr>
                        <a:t>[1.008]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3.32</a:t>
                      </a:r>
                      <a:endParaRPr lang="en-GB" sz="1100" dirty="0">
                        <a:effectLst/>
                      </a:endParaRPr>
                    </a:p>
                    <a:p>
                      <a:pPr>
                        <a:lnSpc>
                          <a:spcPct val="107000"/>
                        </a:lnSpc>
                        <a:spcAft>
                          <a:spcPts val="800"/>
                        </a:spcAft>
                      </a:pPr>
                      <a:r>
                        <a:rPr lang="en-US" sz="1100" dirty="0">
                          <a:effectLst/>
                        </a:rPr>
                        <a:t>[1.047]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3.38</a:t>
                      </a:r>
                      <a:endParaRPr lang="en-GB" sz="1100" dirty="0">
                        <a:effectLst/>
                      </a:endParaRPr>
                    </a:p>
                    <a:p>
                      <a:pPr>
                        <a:lnSpc>
                          <a:spcPct val="107000"/>
                        </a:lnSpc>
                        <a:spcAft>
                          <a:spcPts val="800"/>
                        </a:spcAft>
                      </a:pPr>
                      <a:r>
                        <a:rPr lang="en-US" sz="1100" dirty="0">
                          <a:effectLst/>
                        </a:rPr>
                        <a:t>[1.030]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-2.419*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-0.251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-0.860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1.255 [0.016]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767029474"/>
                  </a:ext>
                </a:extLst>
              </a:tr>
              <a:tr h="176275">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5">
                  <a:txBody>
                    <a:bodyPr/>
                    <a:lstStyle/>
                    <a:p>
                      <a:pPr>
                        <a:lnSpc>
                          <a:spcPct val="107000"/>
                        </a:lnSpc>
                        <a:spcAft>
                          <a:spcPts val="800"/>
                        </a:spcAft>
                      </a:pPr>
                      <a:r>
                        <a:rPr lang="en-US" sz="1100" dirty="0">
                          <a:effectLst/>
                        </a:rPr>
                        <a:t>Wilcoxon signed ranks test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4144182097"/>
                  </a:ext>
                </a:extLst>
              </a:tr>
              <a:tr h="360646">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ChatGPT 50 (1) vs ChatGPT 1000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Bing 50 (1) vs Bing 1000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ChatGPT 50 (2) vs ChatGPT 1000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Bing 50 (2) vs Bing 1000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Bard 50 vs Bard 1000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952596061"/>
                  </a:ext>
                </a:extLst>
              </a:tr>
              <a:tr h="176275">
                <a:tc>
                  <a:txBody>
                    <a:bodyPr/>
                    <a:lstStyle/>
                    <a:p>
                      <a:pPr>
                        <a:lnSpc>
                          <a:spcPct val="107000"/>
                        </a:lnSpc>
                        <a:spcAft>
                          <a:spcPts val="800"/>
                        </a:spcAft>
                      </a:pPr>
                      <a:r>
                        <a:rPr lang="en-US" sz="1100" dirty="0">
                          <a:effectLst/>
                        </a:rPr>
                        <a:t>Relevance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-0.354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-0.263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-2.201*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-2.314*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-0.728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396716303"/>
                  </a:ext>
                </a:extLst>
              </a:tr>
              <a:tr h="176275">
                <a:tc>
                  <a:txBody>
                    <a:bodyPr/>
                    <a:lstStyle/>
                    <a:p>
                      <a:pPr>
                        <a:lnSpc>
                          <a:spcPct val="107000"/>
                        </a:lnSpc>
                        <a:spcAft>
                          <a:spcPts val="800"/>
                        </a:spcAft>
                      </a:pPr>
                      <a:r>
                        <a:rPr lang="en-US" sz="1100" dirty="0">
                          <a:effectLst/>
                        </a:rPr>
                        <a:t>Accuracy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-0.406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-0.318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-1.400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-1.532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4133482214"/>
                  </a:ext>
                </a:extLst>
              </a:tr>
              <a:tr h="176275">
                <a:tc>
                  <a:txBody>
                    <a:bodyPr/>
                    <a:lstStyle/>
                    <a:p>
                      <a:pPr>
                        <a:lnSpc>
                          <a:spcPct val="107000"/>
                        </a:lnSpc>
                        <a:spcAft>
                          <a:spcPts val="800"/>
                        </a:spcAft>
                      </a:pPr>
                      <a:r>
                        <a:rPr lang="en-US" sz="1100" dirty="0">
                          <a:effectLst/>
                        </a:rPr>
                        <a:t>Specificity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-1.457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-0.032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-1.692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-2.675**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-1.560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940666864"/>
                  </a:ext>
                </a:extLst>
              </a:tr>
              <a:tr h="176275">
                <a:tc>
                  <a:txBody>
                    <a:bodyPr/>
                    <a:lstStyle/>
                    <a:p>
                      <a:pPr>
                        <a:lnSpc>
                          <a:spcPct val="107000"/>
                        </a:lnSpc>
                        <a:spcAft>
                          <a:spcPts val="800"/>
                        </a:spcAft>
                      </a:pPr>
                      <a:r>
                        <a:rPr lang="en-US" sz="1100" dirty="0">
                          <a:effectLst/>
                        </a:rPr>
                        <a:t>Justification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-0.847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-1.311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-1.647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-1.731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-1.950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gridSpan="2">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55" marR="1655" marT="0" marB="0"/>
                </a:tc>
                <a:tc hMerge="1">
                  <a:txBody>
                    <a:bodyPr/>
                    <a:lstStyle/>
                    <a:p>
                      <a:endParaRPr lang="en-US"/>
                    </a:p>
                  </a:txBody>
                  <a:tcPr/>
                </a:tc>
                <a:tc>
                  <a:txBody>
                    <a:bodyPr/>
                    <a:lstStyle/>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383706455"/>
                  </a:ext>
                </a:extLst>
              </a:tr>
            </a:tbl>
          </a:graphicData>
        </a:graphic>
      </p:graphicFrame>
    </p:spTree>
    <p:extLst>
      <p:ext uri="{BB962C8B-B14F-4D97-AF65-F5344CB8AC3E}">
        <p14:creationId xmlns:p14="http://schemas.microsoft.com/office/powerpoint/2010/main" val="3380029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892D4-A7A6-F43D-2194-763B8592E0B0}"/>
              </a:ext>
            </a:extLst>
          </p:cNvPr>
          <p:cNvSpPr>
            <a:spLocks noGrp="1"/>
          </p:cNvSpPr>
          <p:nvPr>
            <p:ph type="title"/>
          </p:nvPr>
        </p:nvSpPr>
        <p:spPr>
          <a:xfrm>
            <a:off x="838200" y="0"/>
            <a:ext cx="10515600" cy="1182030"/>
          </a:xfrm>
        </p:spPr>
        <p:txBody>
          <a:bodyPr/>
          <a:lstStyle/>
          <a:p>
            <a:r>
              <a:rPr lang="en-US" dirty="0"/>
              <a:t>Results</a:t>
            </a:r>
          </a:p>
        </p:txBody>
      </p:sp>
      <p:sp>
        <p:nvSpPr>
          <p:cNvPr id="3" name="Content Placeholder 2">
            <a:extLst>
              <a:ext uri="{FF2B5EF4-FFF2-40B4-BE49-F238E27FC236}">
                <a16:creationId xmlns:a16="http://schemas.microsoft.com/office/drawing/2014/main" id="{FA84903D-457E-EBDE-A357-4BBB3342361F}"/>
              </a:ext>
            </a:extLst>
          </p:cNvPr>
          <p:cNvSpPr>
            <a:spLocks noGrp="1"/>
          </p:cNvSpPr>
          <p:nvPr>
            <p:ph idx="1"/>
          </p:nvPr>
        </p:nvSpPr>
        <p:spPr>
          <a:xfrm>
            <a:off x="0" y="959004"/>
            <a:ext cx="12083970" cy="5754311"/>
          </a:xfrm>
        </p:spPr>
        <p:txBody>
          <a:bodyPr>
            <a:noAutofit/>
          </a:bodyPr>
          <a:lstStyle/>
          <a:p>
            <a:pPr algn="just">
              <a:lnSpc>
                <a:spcPct val="80000"/>
              </a:lnSpc>
              <a:spcAft>
                <a:spcPts val="1200"/>
              </a:spcAft>
            </a:pPr>
            <a:r>
              <a:rPr lang="en-US" sz="1300" dirty="0">
                <a:effectLst/>
                <a:latin typeface="Times New Roman" panose="02020603050405020304" pitchFamily="18" charset="0"/>
                <a:ea typeface="Calibri" panose="020F0502020204030204" pitchFamily="34" charset="0"/>
              </a:rPr>
              <a:t>British respondents (</a:t>
            </a:r>
            <a:r>
              <a:rPr lang="en-US" sz="1400" dirty="0">
                <a:effectLst/>
                <a:latin typeface="Times New Roman" panose="02020603050405020304" pitchFamily="18" charset="0"/>
                <a:ea typeface="Calibri" panose="020F0502020204030204" pitchFamily="34" charset="0"/>
              </a:rPr>
              <a:t>Table 3 </a:t>
            </a:r>
            <a:r>
              <a:rPr lang="en-US" sz="1300" dirty="0">
                <a:effectLst/>
                <a:latin typeface="Times New Roman" panose="02020603050405020304" pitchFamily="18" charset="0"/>
                <a:ea typeface="Calibri" panose="020F0502020204030204" pitchFamily="34" charset="0"/>
              </a:rPr>
              <a:t>UK Sample) considered that GenAI applications’ answers had similar medium to high relevance</a:t>
            </a:r>
          </a:p>
          <a:p>
            <a:pPr algn="just">
              <a:lnSpc>
                <a:spcPct val="80000"/>
              </a:lnSpc>
              <a:spcAft>
                <a:spcPts val="1200"/>
              </a:spcAft>
            </a:pPr>
            <a:r>
              <a:rPr lang="en-US" sz="1300" dirty="0">
                <a:effectLst/>
                <a:latin typeface="Times New Roman" panose="02020603050405020304" pitchFamily="18" charset="0"/>
                <a:ea typeface="Calibri" panose="020F0502020204030204" pitchFamily="34" charset="0"/>
              </a:rPr>
              <a:t>The Wilcoxon signed ranks test showed that the amount of investment (50 or 1000 GBP) had a marginal effect on respondents’ evaluation of GenAI’s answers because 13 out of 16 test values were not statistically significant</a:t>
            </a:r>
            <a:endParaRPr lang="en-US" sz="1300" dirty="0">
              <a:latin typeface="Times New Roman" panose="02020603050405020304" pitchFamily="18" charset="0"/>
              <a:ea typeface="Calibri" panose="020F0502020204030204" pitchFamily="34" charset="0"/>
            </a:endParaRPr>
          </a:p>
          <a:p>
            <a:pPr algn="just">
              <a:lnSpc>
                <a:spcPct val="80000"/>
              </a:lnSpc>
              <a:spcAft>
                <a:spcPts val="1200"/>
              </a:spcAft>
            </a:pPr>
            <a:r>
              <a:rPr lang="en-US" sz="1300" dirty="0">
                <a:effectLst/>
                <a:latin typeface="Times New Roman" panose="02020603050405020304" pitchFamily="18" charset="0"/>
                <a:ea typeface="Calibri" panose="020F0502020204030204" pitchFamily="34" charset="0"/>
              </a:rPr>
              <a:t>During the second round of data collection, </a:t>
            </a:r>
          </a:p>
          <a:p>
            <a:pPr lvl="1" algn="just">
              <a:lnSpc>
                <a:spcPct val="80000"/>
              </a:lnSpc>
              <a:spcAft>
                <a:spcPts val="1200"/>
              </a:spcAft>
            </a:pPr>
            <a:r>
              <a:rPr lang="en-US" sz="1300" kern="100" dirty="0">
                <a:latin typeface="Times New Roman" panose="02020603050405020304" pitchFamily="18" charset="0"/>
                <a:cs typeface="Times New Roman" panose="02020603050405020304" pitchFamily="18" charset="0"/>
              </a:rPr>
              <a:t>Bing was found to provide a less relevant (Z=-2.314, p&lt;0.05) and less specific answer (Z=-2.675, p&lt;0.01) for the 1000 GBP investment amount compared to the 50 GBP amount</a:t>
            </a:r>
          </a:p>
          <a:p>
            <a:pPr lvl="1" algn="just">
              <a:lnSpc>
                <a:spcPct val="80000"/>
              </a:lnSpc>
              <a:spcAft>
                <a:spcPts val="1200"/>
              </a:spcAft>
            </a:pPr>
            <a:r>
              <a:rPr lang="en-US" sz="1300" kern="100" dirty="0">
                <a:effectLst/>
                <a:latin typeface="Times New Roman" panose="02020603050405020304" pitchFamily="18" charset="0"/>
                <a:ea typeface="Calibri" panose="020F0502020204030204" pitchFamily="34" charset="0"/>
                <a:cs typeface="Times New Roman" panose="02020603050405020304" pitchFamily="18" charset="0"/>
              </a:rPr>
              <a:t>ChatGPT’s answer for 1000 GBP during the second round as less relevant compared to its recommendation for 50 GBP investment (Z=-2.201, p&lt;0.05). </a:t>
            </a:r>
          </a:p>
          <a:p>
            <a:pPr lvl="1" algn="just">
              <a:lnSpc>
                <a:spcPct val="80000"/>
              </a:lnSpc>
              <a:spcAft>
                <a:spcPts val="1200"/>
              </a:spcAft>
            </a:pPr>
            <a:r>
              <a:rPr lang="en-GB" sz="1300" dirty="0">
                <a:effectLst/>
                <a:latin typeface="Times New Roman" panose="02020603050405020304" pitchFamily="18" charset="0"/>
                <a:ea typeface="Times New Roman" panose="02020603050405020304" pitchFamily="18" charset="0"/>
              </a:rPr>
              <a:t>Thus, for the UK, the GenAI chatbots were insensitive to the amount of investment as it only marginally influenced the evaluation of GenAI chatbot responses, with deterioration of performance observed in relevance and specificity differences observed in the second round of data collection</a:t>
            </a:r>
            <a:endParaRPr lang="en-US" sz="13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80000"/>
              </a:lnSpc>
              <a:spcAft>
                <a:spcPts val="1200"/>
              </a:spcAft>
            </a:pPr>
            <a:r>
              <a:rPr lang="en-US" sz="1300" kern="100" dirty="0">
                <a:latin typeface="Times New Roman" panose="02020603050405020304" pitchFamily="18" charset="0"/>
                <a:ea typeface="Calibri" panose="020F0502020204030204" pitchFamily="34" charset="0"/>
                <a:cs typeface="Times New Roman" panose="02020603050405020304" pitchFamily="18" charset="0"/>
              </a:rPr>
              <a:t>Timing </a:t>
            </a:r>
          </a:p>
          <a:p>
            <a:pPr lvl="1" algn="just">
              <a:lnSpc>
                <a:spcPct val="80000"/>
              </a:lnSpc>
              <a:spcAft>
                <a:spcPts val="1200"/>
              </a:spcAft>
            </a:pPr>
            <a:r>
              <a:rPr lang="en-US" sz="1300" kern="100" dirty="0">
                <a:latin typeface="Times New Roman" panose="02020603050405020304" pitchFamily="18" charset="0"/>
                <a:cs typeface="Times New Roman" panose="02020603050405020304" pitchFamily="18" charset="0"/>
              </a:rPr>
              <a:t>No differences in respondents’ evaluations of ChatGPT’s answers for 50 GBP and Bing’s recommendations for 1000 GBP during the first and second rounds of prompting (p&gt;0.05 for all four Wilcoxon signed ranks test values.</a:t>
            </a:r>
          </a:p>
          <a:p>
            <a:pPr lvl="1" algn="just">
              <a:lnSpc>
                <a:spcPct val="80000"/>
              </a:lnSpc>
              <a:spcAft>
                <a:spcPts val="1200"/>
              </a:spcAft>
            </a:pPr>
            <a:r>
              <a:rPr lang="en-US" sz="1300" kern="100" dirty="0">
                <a:latin typeface="Times New Roman" panose="02020603050405020304" pitchFamily="18" charset="0"/>
                <a:cs typeface="Times New Roman" panose="02020603050405020304" pitchFamily="18" charset="0"/>
              </a:rPr>
              <a:t>ChatGPT’s investment recommendations for 1000 GBP deteriorated in terms of relevance (Z=-2.400, p&lt;0.05), accuracy (Z=-2.368, p&lt;0.05) and justification (Z=-2.419, p&lt;0.05).</a:t>
            </a:r>
          </a:p>
          <a:p>
            <a:pPr lvl="1" algn="just">
              <a:lnSpc>
                <a:spcPct val="80000"/>
              </a:lnSpc>
              <a:spcAft>
                <a:spcPts val="1200"/>
              </a:spcAft>
            </a:pPr>
            <a:r>
              <a:rPr lang="en-US" sz="1300" kern="100" dirty="0">
                <a:latin typeface="Times New Roman" panose="02020603050405020304" pitchFamily="18" charset="0"/>
                <a:cs typeface="Times New Roman" panose="02020603050405020304" pitchFamily="18" charset="0"/>
              </a:rPr>
              <a:t>Bing’s recommendations for 50 GBP improved in terms of relevance (Z=-2.417, p&lt;0.05), specificity (Z=-2.869, p&lt;0.01) and justification (Z=-3.305, p&lt;0.001). </a:t>
            </a:r>
          </a:p>
          <a:p>
            <a:pPr lvl="1" algn="just">
              <a:lnSpc>
                <a:spcPct val="80000"/>
              </a:lnSpc>
              <a:spcAft>
                <a:spcPts val="1200"/>
              </a:spcAft>
            </a:pPr>
            <a:r>
              <a:rPr lang="en-US" sz="1300" kern="100" dirty="0">
                <a:latin typeface="Times New Roman" panose="02020603050405020304" pitchFamily="18" charset="0"/>
                <a:cs typeface="Times New Roman" panose="02020603050405020304" pitchFamily="18" charset="0"/>
              </a:rPr>
              <a:t>At the time of data collection, Bing was based on OpenAI’s GPT-4 (Microsoft, 2023), such differences in respondents’ evaluations of Bing’s and OpenAI’s ChatGPT answers are surprising; significant decline in the quality of ChatGPT’s answers in May, which coincided with the data collection period</a:t>
            </a:r>
          </a:p>
          <a:p>
            <a:pPr lvl="1" algn="just">
              <a:lnSpc>
                <a:spcPct val="80000"/>
              </a:lnSpc>
              <a:spcAft>
                <a:spcPts val="1200"/>
              </a:spcAft>
            </a:pPr>
            <a:r>
              <a:rPr lang="en-US" sz="1300" kern="100" dirty="0">
                <a:latin typeface="Times New Roman" panose="02020603050405020304" pitchFamily="18" charset="0"/>
                <a:cs typeface="Times New Roman" panose="02020603050405020304" pitchFamily="18" charset="0"/>
              </a:rPr>
              <a:t> In the second round of prompting, the ChatGPT’s, Bing’s and Bard’s answers received similar evaluations (7 out of 8 Friedman χ2 and Kendall’s W test values were not significant) while Bing performed better in terms of specificity for 50 GBP (χ2=12.265, W=0.153, p&lt;0.01).</a:t>
            </a:r>
            <a:endParaRPr lang="en-GB" sz="1300" kern="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6934654"/>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Slide Background">
            <a:extLst>
              <a:ext uri="{FF2B5EF4-FFF2-40B4-BE49-F238E27FC236}">
                <a16:creationId xmlns:a16="http://schemas.microsoft.com/office/drawing/2014/main" id="{B50D074C-5457-4294-A181-6B67F41468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useBgFill="1">
        <p:nvSpPr>
          <p:cNvPr id="34" name="Rectangle 33">
            <a:extLst>
              <a:ext uri="{FF2B5EF4-FFF2-40B4-BE49-F238E27FC236}">
                <a16:creationId xmlns:a16="http://schemas.microsoft.com/office/drawing/2014/main" id="{F489C2E0-4895-4B72-85EA-7EE9FAFFD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129836"/>
            <a:ext cx="12192000" cy="1720199"/>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727D34E-D2E9-1902-4A23-CD2505F9A370}"/>
              </a:ext>
            </a:extLst>
          </p:cNvPr>
          <p:cNvSpPr>
            <a:spLocks noGrp="1"/>
          </p:cNvSpPr>
          <p:nvPr>
            <p:ph type="title"/>
          </p:nvPr>
        </p:nvSpPr>
        <p:spPr>
          <a:xfrm>
            <a:off x="1341711" y="47697"/>
            <a:ext cx="11231381" cy="745427"/>
          </a:xfrm>
        </p:spPr>
        <p:txBody>
          <a:bodyPr vert="horz" lIns="91440" tIns="45720" rIns="91440" bIns="45720" rtlCol="0" anchor="ctr">
            <a:normAutofit/>
          </a:bodyPr>
          <a:lstStyle/>
          <a:p>
            <a:r>
              <a:rPr lang="en-US" sz="3600" kern="1200" dirty="0">
                <a:solidFill>
                  <a:schemeClr val="tx1"/>
                </a:solidFill>
                <a:latin typeface="+mj-lt"/>
                <a:ea typeface="+mj-ea"/>
                <a:cs typeface="+mj-cs"/>
              </a:rPr>
              <a:t>Evaluation of generative AI’s answers – </a:t>
            </a:r>
            <a:r>
              <a:rPr lang="en-US" sz="3600" dirty="0"/>
              <a:t>Bulgaria</a:t>
            </a:r>
            <a:r>
              <a:rPr lang="en-US" sz="3600" kern="1200" dirty="0">
                <a:solidFill>
                  <a:schemeClr val="tx1"/>
                </a:solidFill>
                <a:latin typeface="+mj-lt"/>
                <a:ea typeface="+mj-ea"/>
                <a:cs typeface="+mj-cs"/>
              </a:rPr>
              <a:t> sample </a:t>
            </a:r>
          </a:p>
        </p:txBody>
      </p:sp>
      <p:graphicFrame>
        <p:nvGraphicFramePr>
          <p:cNvPr id="7" name="Table 6">
            <a:extLst>
              <a:ext uri="{FF2B5EF4-FFF2-40B4-BE49-F238E27FC236}">
                <a16:creationId xmlns:a16="http://schemas.microsoft.com/office/drawing/2014/main" id="{3DBE1611-1C3C-D0CC-D6F2-FDBB58DFDC21}"/>
              </a:ext>
            </a:extLst>
          </p:cNvPr>
          <p:cNvGraphicFramePr>
            <a:graphicFrameLocks noGrp="1"/>
          </p:cNvGraphicFramePr>
          <p:nvPr>
            <p:extLst>
              <p:ext uri="{D42A27DB-BD31-4B8C-83A1-F6EECF244321}">
                <p14:modId xmlns:p14="http://schemas.microsoft.com/office/powerpoint/2010/main" val="161199655"/>
              </p:ext>
            </p:extLst>
          </p:nvPr>
        </p:nvGraphicFramePr>
        <p:xfrm>
          <a:off x="89210" y="679881"/>
          <a:ext cx="12102789" cy="6130417"/>
        </p:xfrm>
        <a:graphic>
          <a:graphicData uri="http://schemas.openxmlformats.org/drawingml/2006/table">
            <a:tbl>
              <a:tblPr firstRow="1" firstCol="1" bandRow="1">
                <a:tableStyleId>{9D7B26C5-4107-4FEC-AEDC-1716B250A1EF}</a:tableStyleId>
              </a:tblPr>
              <a:tblGrid>
                <a:gridCol w="1571714">
                  <a:extLst>
                    <a:ext uri="{9D8B030D-6E8A-4147-A177-3AD203B41FA5}">
                      <a16:colId xmlns:a16="http://schemas.microsoft.com/office/drawing/2014/main" val="1845274229"/>
                    </a:ext>
                  </a:extLst>
                </a:gridCol>
                <a:gridCol w="1422974">
                  <a:extLst>
                    <a:ext uri="{9D8B030D-6E8A-4147-A177-3AD203B41FA5}">
                      <a16:colId xmlns:a16="http://schemas.microsoft.com/office/drawing/2014/main" val="3723709166"/>
                    </a:ext>
                  </a:extLst>
                </a:gridCol>
                <a:gridCol w="1115076">
                  <a:extLst>
                    <a:ext uri="{9D8B030D-6E8A-4147-A177-3AD203B41FA5}">
                      <a16:colId xmlns:a16="http://schemas.microsoft.com/office/drawing/2014/main" val="1697693336"/>
                    </a:ext>
                  </a:extLst>
                </a:gridCol>
                <a:gridCol w="1422974">
                  <a:extLst>
                    <a:ext uri="{9D8B030D-6E8A-4147-A177-3AD203B41FA5}">
                      <a16:colId xmlns:a16="http://schemas.microsoft.com/office/drawing/2014/main" val="1143368890"/>
                    </a:ext>
                  </a:extLst>
                </a:gridCol>
                <a:gridCol w="1115076">
                  <a:extLst>
                    <a:ext uri="{9D8B030D-6E8A-4147-A177-3AD203B41FA5}">
                      <a16:colId xmlns:a16="http://schemas.microsoft.com/office/drawing/2014/main" val="1580602772"/>
                    </a:ext>
                  </a:extLst>
                </a:gridCol>
                <a:gridCol w="896510">
                  <a:extLst>
                    <a:ext uri="{9D8B030D-6E8A-4147-A177-3AD203B41FA5}">
                      <a16:colId xmlns:a16="http://schemas.microsoft.com/office/drawing/2014/main" val="3104562289"/>
                    </a:ext>
                  </a:extLst>
                </a:gridCol>
                <a:gridCol w="891264">
                  <a:extLst>
                    <a:ext uri="{9D8B030D-6E8A-4147-A177-3AD203B41FA5}">
                      <a16:colId xmlns:a16="http://schemas.microsoft.com/office/drawing/2014/main" val="3551887634"/>
                    </a:ext>
                  </a:extLst>
                </a:gridCol>
                <a:gridCol w="782573">
                  <a:extLst>
                    <a:ext uri="{9D8B030D-6E8A-4147-A177-3AD203B41FA5}">
                      <a16:colId xmlns:a16="http://schemas.microsoft.com/office/drawing/2014/main" val="3039132670"/>
                    </a:ext>
                  </a:extLst>
                </a:gridCol>
                <a:gridCol w="1223767">
                  <a:extLst>
                    <a:ext uri="{9D8B030D-6E8A-4147-A177-3AD203B41FA5}">
                      <a16:colId xmlns:a16="http://schemas.microsoft.com/office/drawing/2014/main" val="533988629"/>
                    </a:ext>
                  </a:extLst>
                </a:gridCol>
                <a:gridCol w="1660861">
                  <a:extLst>
                    <a:ext uri="{9D8B030D-6E8A-4147-A177-3AD203B41FA5}">
                      <a16:colId xmlns:a16="http://schemas.microsoft.com/office/drawing/2014/main" val="1846045009"/>
                    </a:ext>
                  </a:extLst>
                </a:gridCol>
              </a:tblGrid>
              <a:tr h="463741">
                <a:tc rowSpan="2">
                  <a:txBody>
                    <a:bodyPr/>
                    <a:lstStyle/>
                    <a:p>
                      <a:pPr>
                        <a:lnSpc>
                          <a:spcPct val="107000"/>
                        </a:lnSpc>
                        <a:spcAft>
                          <a:spcPts val="800"/>
                        </a:spcAft>
                      </a:pPr>
                      <a:r>
                        <a:rPr lang="en-US" sz="1100" dirty="0">
                          <a:effectLst/>
                        </a:rPr>
                        <a:t>Generative AI answer evaluation criteria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gridSpan="5">
                  <a:txBody>
                    <a:bodyPr/>
                    <a:lstStyle/>
                    <a:p>
                      <a:pPr>
                        <a:lnSpc>
                          <a:spcPct val="107000"/>
                        </a:lnSpc>
                        <a:spcAft>
                          <a:spcPts val="800"/>
                        </a:spcAft>
                      </a:pPr>
                      <a:r>
                        <a:rPr lang="en-US" sz="1100" dirty="0">
                          <a:effectLst/>
                        </a:rPr>
                        <a:t>Mean [standard deviation]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nSpc>
                          <a:spcPct val="107000"/>
                        </a:lnSpc>
                        <a:spcAft>
                          <a:spcPts val="800"/>
                        </a:spcAft>
                      </a:pPr>
                      <a:r>
                        <a:rPr lang="en-US" sz="1100" dirty="0">
                          <a:effectLst/>
                        </a:rPr>
                        <a:t>Wilcoxon signed ranks test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100" dirty="0">
                          <a:effectLst/>
                        </a:rPr>
                        <a:t>Friedman χ2 test</a:t>
                      </a:r>
                      <a:endParaRPr lang="en-GB" sz="1100" dirty="0">
                        <a:effectLst/>
                      </a:endParaRPr>
                    </a:p>
                    <a:p>
                      <a:pPr>
                        <a:lnSpc>
                          <a:spcPct val="107000"/>
                        </a:lnSpc>
                        <a:spcAft>
                          <a:spcPts val="800"/>
                        </a:spcAft>
                      </a:pPr>
                      <a:r>
                        <a:rPr lang="en-US" sz="1100" dirty="0">
                          <a:effectLst/>
                        </a:rPr>
                        <a:t>[Kendall’s W]</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576073761"/>
                  </a:ext>
                </a:extLst>
              </a:tr>
              <a:tr h="359537">
                <a:tc vMerge="1">
                  <a:txBody>
                    <a:bodyPr/>
                    <a:lstStyle/>
                    <a:p>
                      <a:endParaRPr lang="en-US"/>
                    </a:p>
                  </a:txBody>
                  <a:tcPr/>
                </a:tc>
                <a:tc>
                  <a:txBody>
                    <a:bodyPr/>
                    <a:lstStyle/>
                    <a:p>
                      <a:pPr>
                        <a:lnSpc>
                          <a:spcPct val="107000"/>
                        </a:lnSpc>
                        <a:spcAft>
                          <a:spcPts val="800"/>
                        </a:spcAft>
                      </a:pPr>
                      <a:r>
                        <a:rPr lang="en-US" sz="1100" dirty="0">
                          <a:effectLst/>
                        </a:rPr>
                        <a:t>ChatGPT 100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Bing 100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ChatGPT 100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Bing 100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Bard 100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ChatGPT 100 (1) vs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Bing 100 (1) vs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ChatGPT 100 (1) vs Bing 100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ChatGPT 100 (2) vs Bing 100 (2) vs Bard 100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280442805"/>
                  </a:ext>
                </a:extLst>
              </a:tr>
              <a:tr h="463675">
                <a:tc>
                  <a:txBody>
                    <a:bodyPr/>
                    <a:lstStyle/>
                    <a:p>
                      <a:pPr>
                        <a:lnSpc>
                          <a:spcPct val="107000"/>
                        </a:lnSpc>
                        <a:spcAft>
                          <a:spcPts val="800"/>
                        </a:spcAft>
                      </a:pPr>
                      <a:r>
                        <a:rPr lang="en-US" sz="1100" dirty="0">
                          <a:effectLst/>
                        </a:rPr>
                        <a:t>Relevance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3.33</a:t>
                      </a:r>
                      <a:endParaRPr lang="en-GB" sz="1100" dirty="0">
                        <a:effectLst/>
                      </a:endParaRPr>
                    </a:p>
                    <a:p>
                      <a:pPr>
                        <a:lnSpc>
                          <a:spcPct val="107000"/>
                        </a:lnSpc>
                        <a:spcAft>
                          <a:spcPts val="800"/>
                        </a:spcAft>
                      </a:pPr>
                      <a:r>
                        <a:rPr lang="en-US" sz="1100" dirty="0">
                          <a:effectLst/>
                        </a:rPr>
                        <a:t>[1.461]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3.19</a:t>
                      </a:r>
                      <a:endParaRPr lang="en-GB" sz="1100" dirty="0">
                        <a:effectLst/>
                      </a:endParaRPr>
                    </a:p>
                    <a:p>
                      <a:pPr>
                        <a:lnSpc>
                          <a:spcPct val="107000"/>
                        </a:lnSpc>
                        <a:spcAft>
                          <a:spcPts val="800"/>
                        </a:spcAft>
                      </a:pPr>
                      <a:r>
                        <a:rPr lang="en-US" sz="1100" dirty="0">
                          <a:effectLst/>
                        </a:rPr>
                        <a:t>[1.250]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3.38</a:t>
                      </a:r>
                      <a:endParaRPr lang="en-GB" sz="1100" dirty="0">
                        <a:effectLst/>
                      </a:endParaRPr>
                    </a:p>
                    <a:p>
                      <a:pPr>
                        <a:lnSpc>
                          <a:spcPct val="107000"/>
                        </a:lnSpc>
                        <a:spcAft>
                          <a:spcPts val="800"/>
                        </a:spcAft>
                      </a:pPr>
                      <a:r>
                        <a:rPr lang="en-US" sz="1100" dirty="0">
                          <a:effectLst/>
                        </a:rPr>
                        <a:t>[1.117]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3.43</a:t>
                      </a:r>
                      <a:endParaRPr lang="en-GB" sz="1100" dirty="0">
                        <a:effectLst/>
                      </a:endParaRPr>
                    </a:p>
                    <a:p>
                      <a:pPr>
                        <a:lnSpc>
                          <a:spcPct val="107000"/>
                        </a:lnSpc>
                        <a:spcAft>
                          <a:spcPts val="800"/>
                        </a:spcAft>
                      </a:pPr>
                      <a:r>
                        <a:rPr lang="en-US" sz="1100" dirty="0">
                          <a:effectLst/>
                        </a:rPr>
                        <a:t>[1.248]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3.33</a:t>
                      </a:r>
                      <a:endParaRPr lang="en-GB" sz="1100" dirty="0">
                        <a:effectLst/>
                      </a:endParaRPr>
                    </a:p>
                    <a:p>
                      <a:pPr>
                        <a:lnSpc>
                          <a:spcPct val="107000"/>
                        </a:lnSpc>
                        <a:spcAft>
                          <a:spcPts val="800"/>
                        </a:spcAft>
                      </a:pPr>
                      <a:r>
                        <a:rPr lang="en-US" sz="1100" dirty="0">
                          <a:effectLst/>
                        </a:rPr>
                        <a:t>[1.017]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-0.106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-1.221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-0.722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0.600 [0.014]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3159516685"/>
                  </a:ext>
                </a:extLst>
              </a:tr>
              <a:tr h="463675">
                <a:tc>
                  <a:txBody>
                    <a:bodyPr/>
                    <a:lstStyle/>
                    <a:p>
                      <a:pPr>
                        <a:lnSpc>
                          <a:spcPct val="107000"/>
                        </a:lnSpc>
                        <a:spcAft>
                          <a:spcPts val="800"/>
                        </a:spcAft>
                      </a:pPr>
                      <a:r>
                        <a:rPr lang="en-US" sz="1100" dirty="0">
                          <a:effectLst/>
                        </a:rPr>
                        <a:t>Accuracy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3.33</a:t>
                      </a:r>
                      <a:endParaRPr lang="en-GB" sz="1100" dirty="0">
                        <a:effectLst/>
                      </a:endParaRPr>
                    </a:p>
                    <a:p>
                      <a:pPr>
                        <a:lnSpc>
                          <a:spcPct val="107000"/>
                        </a:lnSpc>
                        <a:spcAft>
                          <a:spcPts val="800"/>
                        </a:spcAft>
                      </a:pPr>
                      <a:r>
                        <a:rPr lang="en-US" sz="1100" dirty="0">
                          <a:effectLst/>
                        </a:rPr>
                        <a:t>[1.197]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3.29</a:t>
                      </a:r>
                      <a:endParaRPr lang="en-GB" sz="1100" dirty="0">
                        <a:effectLst/>
                      </a:endParaRPr>
                    </a:p>
                    <a:p>
                      <a:pPr>
                        <a:lnSpc>
                          <a:spcPct val="107000"/>
                        </a:lnSpc>
                        <a:spcAft>
                          <a:spcPts val="800"/>
                        </a:spcAft>
                      </a:pPr>
                      <a:r>
                        <a:rPr lang="en-US" sz="1100" dirty="0">
                          <a:effectLst/>
                        </a:rPr>
                        <a:t>[1.007]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3.29</a:t>
                      </a:r>
                      <a:endParaRPr lang="en-GB" sz="1100" dirty="0">
                        <a:effectLst/>
                      </a:endParaRPr>
                    </a:p>
                    <a:p>
                      <a:pPr>
                        <a:lnSpc>
                          <a:spcPct val="107000"/>
                        </a:lnSpc>
                        <a:spcAft>
                          <a:spcPts val="800"/>
                        </a:spcAft>
                      </a:pPr>
                      <a:r>
                        <a:rPr lang="en-US" sz="1100" dirty="0">
                          <a:effectLst/>
                        </a:rPr>
                        <a:t>[1.102]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3.24</a:t>
                      </a:r>
                      <a:endParaRPr lang="en-GB" sz="1100" dirty="0">
                        <a:effectLst/>
                      </a:endParaRPr>
                    </a:p>
                    <a:p>
                      <a:pPr>
                        <a:lnSpc>
                          <a:spcPct val="107000"/>
                        </a:lnSpc>
                        <a:spcAft>
                          <a:spcPts val="800"/>
                        </a:spcAft>
                      </a:pPr>
                      <a:r>
                        <a:rPr lang="en-US" sz="1100" dirty="0">
                          <a:effectLst/>
                        </a:rPr>
                        <a:t>[0.944]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3.19</a:t>
                      </a:r>
                      <a:endParaRPr lang="en-GB" sz="1100" dirty="0">
                        <a:effectLst/>
                      </a:endParaRPr>
                    </a:p>
                    <a:p>
                      <a:pPr>
                        <a:lnSpc>
                          <a:spcPct val="107000"/>
                        </a:lnSpc>
                        <a:spcAft>
                          <a:spcPts val="800"/>
                        </a:spcAft>
                      </a:pPr>
                      <a:r>
                        <a:rPr lang="en-US" sz="1100" dirty="0">
                          <a:effectLst/>
                        </a:rPr>
                        <a:t>[1.078]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-0.333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-0.302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-0.277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0.412 [0.010]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1854304722"/>
                  </a:ext>
                </a:extLst>
              </a:tr>
              <a:tr h="463675">
                <a:tc>
                  <a:txBody>
                    <a:bodyPr/>
                    <a:lstStyle/>
                    <a:p>
                      <a:pPr>
                        <a:lnSpc>
                          <a:spcPct val="107000"/>
                        </a:lnSpc>
                        <a:spcAft>
                          <a:spcPts val="800"/>
                        </a:spcAft>
                      </a:pPr>
                      <a:r>
                        <a:rPr lang="en-US" sz="1100" dirty="0">
                          <a:effectLst/>
                        </a:rPr>
                        <a:t>Specificity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2.76</a:t>
                      </a:r>
                      <a:endParaRPr lang="en-GB" sz="1100" dirty="0">
                        <a:effectLst/>
                      </a:endParaRPr>
                    </a:p>
                    <a:p>
                      <a:pPr>
                        <a:lnSpc>
                          <a:spcPct val="107000"/>
                        </a:lnSpc>
                        <a:spcAft>
                          <a:spcPts val="800"/>
                        </a:spcAft>
                      </a:pPr>
                      <a:r>
                        <a:rPr lang="en-US" sz="1100" dirty="0">
                          <a:effectLst/>
                        </a:rPr>
                        <a:t>[1.221]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3.14</a:t>
                      </a:r>
                      <a:endParaRPr lang="en-GB" sz="1100" dirty="0">
                        <a:effectLst/>
                      </a:endParaRPr>
                    </a:p>
                    <a:p>
                      <a:pPr>
                        <a:lnSpc>
                          <a:spcPct val="107000"/>
                        </a:lnSpc>
                        <a:spcAft>
                          <a:spcPts val="800"/>
                        </a:spcAft>
                      </a:pPr>
                      <a:r>
                        <a:rPr lang="en-US" sz="1100" dirty="0">
                          <a:effectLst/>
                        </a:rPr>
                        <a:t>[1.014]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3.05</a:t>
                      </a:r>
                      <a:endParaRPr lang="en-GB" sz="1100" dirty="0">
                        <a:effectLst/>
                      </a:endParaRPr>
                    </a:p>
                    <a:p>
                      <a:pPr>
                        <a:lnSpc>
                          <a:spcPct val="107000"/>
                        </a:lnSpc>
                        <a:spcAft>
                          <a:spcPts val="800"/>
                        </a:spcAft>
                      </a:pPr>
                      <a:r>
                        <a:rPr lang="en-US" sz="1100" dirty="0">
                          <a:effectLst/>
                        </a:rPr>
                        <a:t>[1.024]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3.24</a:t>
                      </a:r>
                      <a:endParaRPr lang="en-GB" sz="1100" dirty="0">
                        <a:effectLst/>
                      </a:endParaRPr>
                    </a:p>
                    <a:p>
                      <a:pPr>
                        <a:lnSpc>
                          <a:spcPct val="107000"/>
                        </a:lnSpc>
                        <a:spcAft>
                          <a:spcPts val="800"/>
                        </a:spcAft>
                      </a:pPr>
                      <a:r>
                        <a:rPr lang="en-US" sz="1100" dirty="0">
                          <a:effectLst/>
                        </a:rPr>
                        <a:t>[1.091]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3.10</a:t>
                      </a:r>
                      <a:endParaRPr lang="en-GB" sz="1100" dirty="0">
                        <a:effectLst/>
                      </a:endParaRPr>
                    </a:p>
                    <a:p>
                      <a:pPr>
                        <a:lnSpc>
                          <a:spcPct val="107000"/>
                        </a:lnSpc>
                        <a:spcAft>
                          <a:spcPts val="800"/>
                        </a:spcAft>
                      </a:pPr>
                      <a:r>
                        <a:rPr lang="en-US" sz="1100" dirty="0">
                          <a:effectLst/>
                        </a:rPr>
                        <a:t>[1.136]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-1.508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-0.535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-2.138*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1.638 [0.039]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128225480"/>
                  </a:ext>
                </a:extLst>
              </a:tr>
              <a:tr h="463675">
                <a:tc>
                  <a:txBody>
                    <a:bodyPr/>
                    <a:lstStyle/>
                    <a:p>
                      <a:pPr>
                        <a:lnSpc>
                          <a:spcPct val="107000"/>
                        </a:lnSpc>
                        <a:spcAft>
                          <a:spcPts val="800"/>
                        </a:spcAft>
                      </a:pPr>
                      <a:r>
                        <a:rPr lang="en-US" sz="1100" dirty="0">
                          <a:effectLst/>
                        </a:rPr>
                        <a:t>Justification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3.24</a:t>
                      </a:r>
                      <a:endParaRPr lang="en-GB" sz="1100" dirty="0">
                        <a:effectLst/>
                      </a:endParaRPr>
                    </a:p>
                    <a:p>
                      <a:pPr>
                        <a:lnSpc>
                          <a:spcPct val="107000"/>
                        </a:lnSpc>
                        <a:spcAft>
                          <a:spcPts val="800"/>
                        </a:spcAft>
                      </a:pPr>
                      <a:r>
                        <a:rPr lang="en-US" sz="1100" dirty="0">
                          <a:effectLst/>
                        </a:rPr>
                        <a:t>[1.136]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3.10</a:t>
                      </a:r>
                      <a:endParaRPr lang="en-GB" sz="1100" dirty="0">
                        <a:effectLst/>
                      </a:endParaRPr>
                    </a:p>
                    <a:p>
                      <a:pPr>
                        <a:lnSpc>
                          <a:spcPct val="107000"/>
                        </a:lnSpc>
                        <a:spcAft>
                          <a:spcPts val="800"/>
                        </a:spcAft>
                      </a:pPr>
                      <a:r>
                        <a:rPr lang="en-US" sz="1100" dirty="0">
                          <a:effectLst/>
                        </a:rPr>
                        <a:t>[1.136]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3.14</a:t>
                      </a:r>
                      <a:endParaRPr lang="en-GB" sz="1100" dirty="0">
                        <a:effectLst/>
                      </a:endParaRPr>
                    </a:p>
                    <a:p>
                      <a:pPr>
                        <a:lnSpc>
                          <a:spcPct val="107000"/>
                        </a:lnSpc>
                        <a:spcAft>
                          <a:spcPts val="800"/>
                        </a:spcAft>
                      </a:pPr>
                      <a:r>
                        <a:rPr lang="en-US" sz="1100" dirty="0">
                          <a:effectLst/>
                        </a:rPr>
                        <a:t>[0.964]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2.90</a:t>
                      </a:r>
                      <a:endParaRPr lang="en-GB" sz="1100" dirty="0">
                        <a:effectLst/>
                      </a:endParaRPr>
                    </a:p>
                    <a:p>
                      <a:pPr>
                        <a:lnSpc>
                          <a:spcPct val="107000"/>
                        </a:lnSpc>
                        <a:spcAft>
                          <a:spcPts val="800"/>
                        </a:spcAft>
                      </a:pPr>
                      <a:r>
                        <a:rPr lang="en-US" sz="1100" dirty="0">
                          <a:effectLst/>
                        </a:rPr>
                        <a:t>[1.261]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2.86</a:t>
                      </a:r>
                      <a:endParaRPr lang="en-GB" sz="1100" dirty="0">
                        <a:effectLst/>
                      </a:endParaRPr>
                    </a:p>
                    <a:p>
                      <a:pPr>
                        <a:lnSpc>
                          <a:spcPct val="107000"/>
                        </a:lnSpc>
                        <a:spcAft>
                          <a:spcPts val="800"/>
                        </a:spcAft>
                      </a:pPr>
                      <a:r>
                        <a:rPr lang="en-US" sz="1100" dirty="0">
                          <a:effectLst/>
                        </a:rPr>
                        <a:t>[1.108]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-0.905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-0.733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-0.711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3.211 [0.076]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1316196448"/>
                  </a:ext>
                </a:extLst>
              </a:tr>
              <a:tr h="359537">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ChatGPT 2000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Bing 2000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ChatGPT 2000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Bing 2000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Bard 2000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ChatGPT 2000 (1) vs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Bing 2000 (1) vs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ChatGPT 2000 (1) vs Bing 2000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ChatGPT 2000 (2) vs Bing 2000 (2) vs Bard 2000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1124433985"/>
                  </a:ext>
                </a:extLst>
              </a:tr>
              <a:tr h="463675">
                <a:tc>
                  <a:txBody>
                    <a:bodyPr/>
                    <a:lstStyle/>
                    <a:p>
                      <a:pPr>
                        <a:lnSpc>
                          <a:spcPct val="107000"/>
                        </a:lnSpc>
                        <a:spcAft>
                          <a:spcPts val="800"/>
                        </a:spcAft>
                      </a:pPr>
                      <a:r>
                        <a:rPr lang="en-US" sz="1100" dirty="0">
                          <a:effectLst/>
                        </a:rPr>
                        <a:t>Relevance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3.43</a:t>
                      </a:r>
                      <a:endParaRPr lang="en-GB" sz="1100" dirty="0">
                        <a:effectLst/>
                      </a:endParaRPr>
                    </a:p>
                    <a:p>
                      <a:pPr>
                        <a:lnSpc>
                          <a:spcPct val="107000"/>
                        </a:lnSpc>
                        <a:spcAft>
                          <a:spcPts val="800"/>
                        </a:spcAft>
                      </a:pPr>
                      <a:r>
                        <a:rPr lang="en-US" sz="1100" dirty="0">
                          <a:effectLst/>
                        </a:rPr>
                        <a:t>[0.870]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3.29</a:t>
                      </a:r>
                      <a:endParaRPr lang="en-GB" sz="1100" dirty="0">
                        <a:effectLst/>
                      </a:endParaRPr>
                    </a:p>
                    <a:p>
                      <a:pPr>
                        <a:lnSpc>
                          <a:spcPct val="107000"/>
                        </a:lnSpc>
                        <a:spcAft>
                          <a:spcPts val="800"/>
                        </a:spcAft>
                      </a:pPr>
                      <a:r>
                        <a:rPr lang="en-US" sz="1100" dirty="0">
                          <a:effectLst/>
                        </a:rPr>
                        <a:t>[1.007]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3.29</a:t>
                      </a:r>
                      <a:endParaRPr lang="en-GB" sz="1100" dirty="0">
                        <a:effectLst/>
                      </a:endParaRPr>
                    </a:p>
                    <a:p>
                      <a:pPr>
                        <a:lnSpc>
                          <a:spcPct val="107000"/>
                        </a:lnSpc>
                        <a:spcAft>
                          <a:spcPts val="800"/>
                        </a:spcAft>
                      </a:pPr>
                      <a:r>
                        <a:rPr lang="en-US" sz="1100" dirty="0">
                          <a:effectLst/>
                        </a:rPr>
                        <a:t>[1.102]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3.10</a:t>
                      </a:r>
                      <a:endParaRPr lang="en-GB" sz="1100" dirty="0">
                        <a:effectLst/>
                      </a:endParaRPr>
                    </a:p>
                    <a:p>
                      <a:pPr>
                        <a:lnSpc>
                          <a:spcPct val="107000"/>
                        </a:lnSpc>
                        <a:spcAft>
                          <a:spcPts val="800"/>
                        </a:spcAft>
                      </a:pPr>
                      <a:r>
                        <a:rPr lang="en-US" sz="1100" dirty="0">
                          <a:effectLst/>
                        </a:rPr>
                        <a:t>[1.179]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3.38</a:t>
                      </a:r>
                      <a:endParaRPr lang="en-GB" sz="1100" dirty="0">
                        <a:effectLst/>
                      </a:endParaRPr>
                    </a:p>
                    <a:p>
                      <a:pPr>
                        <a:lnSpc>
                          <a:spcPct val="107000"/>
                        </a:lnSpc>
                        <a:spcAft>
                          <a:spcPts val="800"/>
                        </a:spcAft>
                      </a:pPr>
                      <a:r>
                        <a:rPr lang="en-US" sz="1100" dirty="0">
                          <a:effectLst/>
                        </a:rPr>
                        <a:t>[1.024]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-0.905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-1.027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-1.134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7.000 [0.167]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1955316073"/>
                  </a:ext>
                </a:extLst>
              </a:tr>
              <a:tr h="463675">
                <a:tc>
                  <a:txBody>
                    <a:bodyPr/>
                    <a:lstStyle/>
                    <a:p>
                      <a:pPr>
                        <a:lnSpc>
                          <a:spcPct val="107000"/>
                        </a:lnSpc>
                        <a:spcAft>
                          <a:spcPts val="800"/>
                        </a:spcAft>
                      </a:pPr>
                      <a:r>
                        <a:rPr lang="en-US" sz="1100" dirty="0">
                          <a:effectLst/>
                        </a:rPr>
                        <a:t>Accuracy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3.19</a:t>
                      </a:r>
                      <a:endParaRPr lang="en-GB" sz="1100" dirty="0">
                        <a:effectLst/>
                      </a:endParaRPr>
                    </a:p>
                    <a:p>
                      <a:pPr>
                        <a:lnSpc>
                          <a:spcPct val="107000"/>
                        </a:lnSpc>
                        <a:spcAft>
                          <a:spcPts val="800"/>
                        </a:spcAft>
                      </a:pPr>
                      <a:r>
                        <a:rPr lang="en-US" sz="1100" dirty="0">
                          <a:effectLst/>
                        </a:rPr>
                        <a:t>[0.928]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3.19</a:t>
                      </a:r>
                      <a:endParaRPr lang="en-GB" sz="1100" dirty="0">
                        <a:effectLst/>
                      </a:endParaRPr>
                    </a:p>
                    <a:p>
                      <a:pPr>
                        <a:lnSpc>
                          <a:spcPct val="107000"/>
                        </a:lnSpc>
                        <a:spcAft>
                          <a:spcPts val="800"/>
                        </a:spcAft>
                      </a:pPr>
                      <a:r>
                        <a:rPr lang="en-US" sz="1100" dirty="0">
                          <a:effectLst/>
                        </a:rPr>
                        <a:t>[0.981]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3.24</a:t>
                      </a:r>
                      <a:endParaRPr lang="en-GB" sz="1100" dirty="0">
                        <a:effectLst/>
                      </a:endParaRPr>
                    </a:p>
                    <a:p>
                      <a:pPr>
                        <a:lnSpc>
                          <a:spcPct val="107000"/>
                        </a:lnSpc>
                        <a:spcAft>
                          <a:spcPts val="800"/>
                        </a:spcAft>
                      </a:pPr>
                      <a:r>
                        <a:rPr lang="en-US" sz="1100" dirty="0">
                          <a:effectLst/>
                        </a:rPr>
                        <a:t>[1.044]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3.00</a:t>
                      </a:r>
                      <a:endParaRPr lang="en-GB" sz="1100" dirty="0">
                        <a:effectLst/>
                      </a:endParaRPr>
                    </a:p>
                    <a:p>
                      <a:pPr>
                        <a:lnSpc>
                          <a:spcPct val="107000"/>
                        </a:lnSpc>
                        <a:spcAft>
                          <a:spcPts val="800"/>
                        </a:spcAft>
                      </a:pPr>
                      <a:r>
                        <a:rPr lang="en-US" sz="1100" dirty="0">
                          <a:effectLst/>
                        </a:rPr>
                        <a:t>[1.183]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3.10</a:t>
                      </a:r>
                      <a:endParaRPr lang="en-GB" sz="1100" dirty="0">
                        <a:effectLst/>
                      </a:endParaRPr>
                    </a:p>
                    <a:p>
                      <a:pPr>
                        <a:lnSpc>
                          <a:spcPct val="107000"/>
                        </a:lnSpc>
                        <a:spcAft>
                          <a:spcPts val="800"/>
                        </a:spcAft>
                      </a:pPr>
                      <a:r>
                        <a:rPr lang="en-US" sz="1100" dirty="0">
                          <a:effectLst/>
                        </a:rPr>
                        <a:t>[1.024]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-0.333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-1.265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3.500 [0.083]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3468067252"/>
                  </a:ext>
                </a:extLst>
              </a:tr>
              <a:tr h="463675">
                <a:tc>
                  <a:txBody>
                    <a:bodyPr/>
                    <a:lstStyle/>
                    <a:p>
                      <a:pPr>
                        <a:lnSpc>
                          <a:spcPct val="107000"/>
                        </a:lnSpc>
                        <a:spcAft>
                          <a:spcPts val="800"/>
                        </a:spcAft>
                      </a:pPr>
                      <a:r>
                        <a:rPr lang="en-US" sz="1100" dirty="0">
                          <a:effectLst/>
                        </a:rPr>
                        <a:t>Specificity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3.14</a:t>
                      </a:r>
                      <a:endParaRPr lang="en-GB" sz="1100" dirty="0">
                        <a:effectLst/>
                      </a:endParaRPr>
                    </a:p>
                    <a:p>
                      <a:pPr>
                        <a:lnSpc>
                          <a:spcPct val="107000"/>
                        </a:lnSpc>
                        <a:spcAft>
                          <a:spcPts val="800"/>
                        </a:spcAft>
                      </a:pPr>
                      <a:r>
                        <a:rPr lang="en-US" sz="1100" dirty="0">
                          <a:effectLst/>
                        </a:rPr>
                        <a:t>[1.062]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3.05</a:t>
                      </a:r>
                      <a:endParaRPr lang="en-GB" sz="1100" dirty="0">
                        <a:effectLst/>
                      </a:endParaRPr>
                    </a:p>
                    <a:p>
                      <a:pPr>
                        <a:lnSpc>
                          <a:spcPct val="107000"/>
                        </a:lnSpc>
                        <a:spcAft>
                          <a:spcPts val="800"/>
                        </a:spcAft>
                      </a:pPr>
                      <a:r>
                        <a:rPr lang="en-US" sz="1100" dirty="0">
                          <a:effectLst/>
                        </a:rPr>
                        <a:t>[1.203]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3.19</a:t>
                      </a:r>
                      <a:endParaRPr lang="en-GB" sz="1100" dirty="0">
                        <a:effectLst/>
                      </a:endParaRPr>
                    </a:p>
                    <a:p>
                      <a:pPr>
                        <a:lnSpc>
                          <a:spcPct val="107000"/>
                        </a:lnSpc>
                        <a:spcAft>
                          <a:spcPts val="800"/>
                        </a:spcAft>
                      </a:pPr>
                      <a:r>
                        <a:rPr lang="en-US" sz="1100" dirty="0">
                          <a:effectLst/>
                        </a:rPr>
                        <a:t>[0.981]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3.00</a:t>
                      </a:r>
                      <a:endParaRPr lang="en-GB" sz="1100" dirty="0">
                        <a:effectLst/>
                      </a:endParaRPr>
                    </a:p>
                    <a:p>
                      <a:pPr>
                        <a:lnSpc>
                          <a:spcPct val="107000"/>
                        </a:lnSpc>
                        <a:spcAft>
                          <a:spcPts val="800"/>
                        </a:spcAft>
                      </a:pPr>
                      <a:r>
                        <a:rPr lang="en-US" sz="1100" dirty="0">
                          <a:effectLst/>
                        </a:rPr>
                        <a:t>[1.225]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2.90</a:t>
                      </a:r>
                      <a:endParaRPr lang="en-GB" sz="1100" dirty="0">
                        <a:effectLst/>
                      </a:endParaRPr>
                    </a:p>
                    <a:p>
                      <a:pPr>
                        <a:lnSpc>
                          <a:spcPct val="107000"/>
                        </a:lnSpc>
                        <a:spcAft>
                          <a:spcPts val="800"/>
                        </a:spcAft>
                      </a:pPr>
                      <a:r>
                        <a:rPr lang="en-US" sz="1100" dirty="0">
                          <a:effectLst/>
                        </a:rPr>
                        <a:t>[1.179]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-0.302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-0.302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-0.632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2.053 [0.049]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650651301"/>
                  </a:ext>
                </a:extLst>
              </a:tr>
              <a:tr h="463675">
                <a:tc>
                  <a:txBody>
                    <a:bodyPr/>
                    <a:lstStyle/>
                    <a:p>
                      <a:pPr>
                        <a:lnSpc>
                          <a:spcPct val="107000"/>
                        </a:lnSpc>
                        <a:spcAft>
                          <a:spcPts val="800"/>
                        </a:spcAft>
                      </a:pPr>
                      <a:r>
                        <a:rPr lang="en-US" sz="1100" dirty="0">
                          <a:effectLst/>
                        </a:rPr>
                        <a:t>Justification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2.95</a:t>
                      </a:r>
                      <a:endParaRPr lang="en-GB" sz="1100" dirty="0">
                        <a:effectLst/>
                      </a:endParaRPr>
                    </a:p>
                    <a:p>
                      <a:pPr>
                        <a:lnSpc>
                          <a:spcPct val="107000"/>
                        </a:lnSpc>
                        <a:spcAft>
                          <a:spcPts val="800"/>
                        </a:spcAft>
                      </a:pPr>
                      <a:r>
                        <a:rPr lang="en-US" sz="1100" dirty="0">
                          <a:effectLst/>
                        </a:rPr>
                        <a:t>[1.161]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2.86</a:t>
                      </a:r>
                      <a:endParaRPr lang="en-GB" sz="1100" dirty="0">
                        <a:effectLst/>
                      </a:endParaRPr>
                    </a:p>
                    <a:p>
                      <a:pPr>
                        <a:lnSpc>
                          <a:spcPct val="107000"/>
                        </a:lnSpc>
                        <a:spcAft>
                          <a:spcPts val="800"/>
                        </a:spcAft>
                      </a:pPr>
                      <a:r>
                        <a:rPr lang="en-US" sz="1100" dirty="0">
                          <a:effectLst/>
                        </a:rPr>
                        <a:t>[1.062]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2.86</a:t>
                      </a:r>
                      <a:endParaRPr lang="en-GB" sz="1100" dirty="0">
                        <a:effectLst/>
                      </a:endParaRPr>
                    </a:p>
                    <a:p>
                      <a:pPr>
                        <a:lnSpc>
                          <a:spcPct val="107000"/>
                        </a:lnSpc>
                        <a:spcAft>
                          <a:spcPts val="800"/>
                        </a:spcAft>
                      </a:pPr>
                      <a:r>
                        <a:rPr lang="en-US" sz="1100" dirty="0">
                          <a:effectLst/>
                        </a:rPr>
                        <a:t>[1.276]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2.86</a:t>
                      </a:r>
                      <a:endParaRPr lang="en-GB" sz="1100" dirty="0">
                        <a:effectLst/>
                      </a:endParaRPr>
                    </a:p>
                    <a:p>
                      <a:pPr>
                        <a:lnSpc>
                          <a:spcPct val="107000"/>
                        </a:lnSpc>
                        <a:spcAft>
                          <a:spcPts val="800"/>
                        </a:spcAft>
                      </a:pPr>
                      <a:r>
                        <a:rPr lang="en-US" sz="1100" dirty="0">
                          <a:effectLst/>
                        </a:rPr>
                        <a:t>[1.062]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2.90</a:t>
                      </a:r>
                      <a:endParaRPr lang="en-GB" sz="1100" dirty="0">
                        <a:effectLst/>
                      </a:endParaRPr>
                    </a:p>
                    <a:p>
                      <a:pPr>
                        <a:lnSpc>
                          <a:spcPct val="107000"/>
                        </a:lnSpc>
                        <a:spcAft>
                          <a:spcPts val="800"/>
                        </a:spcAft>
                      </a:pPr>
                      <a:r>
                        <a:rPr lang="en-US" sz="1100" dirty="0">
                          <a:effectLst/>
                        </a:rPr>
                        <a:t>[1.221]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-0.541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-0.707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0.182 [0.004]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944527473"/>
                  </a:ext>
                </a:extLst>
              </a:tr>
              <a:tr h="175733">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gridSpan="5">
                  <a:txBody>
                    <a:bodyPr/>
                    <a:lstStyle/>
                    <a:p>
                      <a:pPr>
                        <a:lnSpc>
                          <a:spcPct val="107000"/>
                        </a:lnSpc>
                        <a:spcAft>
                          <a:spcPts val="800"/>
                        </a:spcAft>
                      </a:pPr>
                      <a:r>
                        <a:rPr lang="en-US" sz="1100" dirty="0">
                          <a:effectLst/>
                        </a:rPr>
                        <a:t>Wilcoxon signed ranks test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2853591849"/>
                  </a:ext>
                </a:extLst>
              </a:tr>
              <a:tr h="359537">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ChatGPT 100 (1) vs ChatGPT 2000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Bing 100 (1) vs Bing 2000 (1)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ChatGPT 100 (2) vs ChatGPT 2000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Bing 100 (2) vs Bing 2000 (2)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Bard 100 vs Bard 2000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1452109448"/>
                  </a:ext>
                </a:extLst>
              </a:tr>
              <a:tr h="175733">
                <a:tc>
                  <a:txBody>
                    <a:bodyPr/>
                    <a:lstStyle/>
                    <a:p>
                      <a:pPr>
                        <a:lnSpc>
                          <a:spcPct val="107000"/>
                        </a:lnSpc>
                        <a:spcAft>
                          <a:spcPts val="800"/>
                        </a:spcAft>
                      </a:pPr>
                      <a:r>
                        <a:rPr lang="en-US" sz="1100" dirty="0">
                          <a:effectLst/>
                        </a:rPr>
                        <a:t>Relevance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-0.371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-0.284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-2.111*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-0.333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2499705938"/>
                  </a:ext>
                </a:extLst>
              </a:tr>
              <a:tr h="175733">
                <a:tc>
                  <a:txBody>
                    <a:bodyPr/>
                    <a:lstStyle/>
                    <a:p>
                      <a:pPr>
                        <a:lnSpc>
                          <a:spcPct val="107000"/>
                        </a:lnSpc>
                        <a:spcAft>
                          <a:spcPts val="800"/>
                        </a:spcAft>
                      </a:pPr>
                      <a:r>
                        <a:rPr lang="en-US" sz="1100" dirty="0">
                          <a:effectLst/>
                        </a:rPr>
                        <a:t>Accuracy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-0.812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-0.520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-0.302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-1.508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-0.577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1855312232"/>
                  </a:ext>
                </a:extLst>
              </a:tr>
              <a:tr h="175733">
                <a:tc>
                  <a:txBody>
                    <a:bodyPr/>
                    <a:lstStyle/>
                    <a:p>
                      <a:pPr>
                        <a:lnSpc>
                          <a:spcPct val="107000"/>
                        </a:lnSpc>
                        <a:spcAft>
                          <a:spcPts val="800"/>
                        </a:spcAft>
                      </a:pPr>
                      <a:r>
                        <a:rPr lang="en-US" sz="1100" dirty="0">
                          <a:effectLst/>
                        </a:rPr>
                        <a:t>Specificity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-1.890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-0.440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-1.667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-1.265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1890301240"/>
                  </a:ext>
                </a:extLst>
              </a:tr>
              <a:tr h="175733">
                <a:tc>
                  <a:txBody>
                    <a:bodyPr/>
                    <a:lstStyle/>
                    <a:p>
                      <a:pPr>
                        <a:lnSpc>
                          <a:spcPct val="107000"/>
                        </a:lnSpc>
                        <a:spcAft>
                          <a:spcPts val="800"/>
                        </a:spcAft>
                      </a:pPr>
                      <a:r>
                        <a:rPr lang="en-US" sz="1100" dirty="0">
                          <a:effectLst/>
                        </a:rPr>
                        <a:t>Justification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-1.459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-1.232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-1.732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-0.333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-0.258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tc>
                  <a:txBody>
                    <a:bodyPr/>
                    <a:lstStyle/>
                    <a:p>
                      <a:pPr>
                        <a:lnSpc>
                          <a:spcPct val="107000"/>
                        </a:lnSpc>
                        <a:spcAft>
                          <a:spcPts val="800"/>
                        </a:spcAft>
                      </a:pPr>
                      <a:r>
                        <a:rPr lang="en-US"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4055" marR="14055" marT="0" marB="0"/>
                </a:tc>
                <a:extLst>
                  <a:ext uri="{0D108BD9-81ED-4DB2-BD59-A6C34878D82A}">
                    <a16:rowId xmlns:a16="http://schemas.microsoft.com/office/drawing/2014/main" val="4034130225"/>
                  </a:ext>
                </a:extLst>
              </a:tr>
            </a:tbl>
          </a:graphicData>
        </a:graphic>
      </p:graphicFrame>
    </p:spTree>
    <p:extLst>
      <p:ext uri="{BB962C8B-B14F-4D97-AF65-F5344CB8AC3E}">
        <p14:creationId xmlns:p14="http://schemas.microsoft.com/office/powerpoint/2010/main" val="82911983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1110</TotalTime>
  <Words>3749</Words>
  <Application>Microsoft Office PowerPoint</Application>
  <PresentationFormat>Widescreen</PresentationFormat>
  <Paragraphs>649</Paragraphs>
  <Slides>14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Cambria</vt:lpstr>
      <vt:lpstr>Times New Roman</vt:lpstr>
      <vt:lpstr>Wingdings</vt:lpstr>
      <vt:lpstr>Office Theme</vt:lpstr>
      <vt:lpstr>Generative artificial intelligence chatbots in investment decision making: A phantom menace or a new hope?</vt:lpstr>
      <vt:lpstr>Background</vt:lpstr>
      <vt:lpstr>Previous Literature </vt:lpstr>
      <vt:lpstr>Previous Literature </vt:lpstr>
      <vt:lpstr>Methods </vt:lpstr>
      <vt:lpstr>Sample characteristics </vt:lpstr>
      <vt:lpstr>Evaluation of generative AI’s answers – UK sample </vt:lpstr>
      <vt:lpstr>Results</vt:lpstr>
      <vt:lpstr>Evaluation of generative AI’s answers – Bulgaria sample </vt:lpstr>
      <vt:lpstr>Results</vt:lpstr>
      <vt:lpstr>Discussion </vt:lpstr>
      <vt:lpstr>Conclusion </vt:lpstr>
      <vt:lpstr>References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Kumbi</dc:creator>
  <cp:lastModifiedBy>Kumbi</cp:lastModifiedBy>
  <cp:revision>4</cp:revision>
  <dcterms:created xsi:type="dcterms:W3CDTF">2024-04-30T15:09:11Z</dcterms:created>
  <dcterms:modified xsi:type="dcterms:W3CDTF">2024-05-20T10:32:25Z</dcterms:modified>
</cp:coreProperties>
</file>