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1"/>
  </p:sldMasterIdLst>
  <p:sldIdLst>
    <p:sldId id="256" r:id="rId2"/>
    <p:sldId id="264" r:id="rId3"/>
    <p:sldId id="262" r:id="rId4"/>
    <p:sldId id="263" r:id="rId5"/>
    <p:sldId id="260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90" y="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62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4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53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64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527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83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0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5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1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96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6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645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268333"/>
          </a:xfrm>
        </p:spPr>
        <p:txBody>
          <a:bodyPr>
            <a:noAutofit/>
          </a:bodyPr>
          <a:lstStyle/>
          <a:p>
            <a:r>
              <a:rPr sz="3000" b="1" dirty="0">
                <a:latin typeface="Abadi" panose="020B0604020104020204" pitchFamily="34" charset="0"/>
              </a:rPr>
              <a:t>How Does Religiosity Enhance Risk-taking of Chinese Private Enterprises: Internal Control or Social Supervision?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75158"/>
          </a:xfrm>
        </p:spPr>
        <p:txBody>
          <a:bodyPr>
            <a:noAutofit/>
          </a:bodyPr>
          <a:lstStyle/>
          <a:p>
            <a:pPr algn="ctr"/>
            <a:r>
              <a:rPr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Zheyi Zhu</a:t>
            </a:r>
          </a:p>
          <a:p>
            <a:pPr algn="ctr"/>
            <a:r>
              <a:rPr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2024</a:t>
            </a: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AEF, CSM, Cardiff Met</a:t>
            </a:r>
            <a:endParaRPr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F4203-3F58-4C6E-A10B-85CC9CCEE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27668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Abadi" panose="020B0604020104020204" pitchFamily="34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47A80-909E-4091-88AB-28CDF3DBE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868280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Religion is considered as a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institution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influence organizational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decision-making.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The aim of this paper is to examine whether religious beliefs can impact the corporate risk taking of companies that do not hold any religious beliefs.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We also explore both the negative and positive mechanisms through which religious beliefs impact corporate risk-taking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Mechanisms are considered as both internal and external factors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   Considers heterogeneity of religious beliefs.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116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9529D-9CD7-4F11-99F3-86C87BB6B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3986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Abadi" panose="020B0604020104020204" pitchFamily="34" charset="0"/>
              </a:rPr>
              <a:t>Internal and external mechanism </a:t>
            </a:r>
          </a:p>
        </p:txBody>
      </p:sp>
      <p:grpSp>
        <p:nvGrpSpPr>
          <p:cNvPr id="7" name="画布 3">
            <a:extLst>
              <a:ext uri="{FF2B5EF4-FFF2-40B4-BE49-F238E27FC236}">
                <a16:creationId xmlns:a16="http://schemas.microsoft.com/office/drawing/2014/main" id="{0A4F1DE3-31E4-464A-8954-C95F03C3A41F}"/>
              </a:ext>
            </a:extLst>
          </p:cNvPr>
          <p:cNvGrpSpPr/>
          <p:nvPr/>
        </p:nvGrpSpPr>
        <p:grpSpPr>
          <a:xfrm>
            <a:off x="1534160" y="2162877"/>
            <a:ext cx="5466080" cy="3916045"/>
            <a:chOff x="0" y="0"/>
            <a:chExt cx="5466080" cy="391604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DCE1E6-98A8-4F10-AC26-AC30EC122E4B}"/>
                </a:ext>
              </a:extLst>
            </p:cNvPr>
            <p:cNvSpPr/>
            <p:nvPr/>
          </p:nvSpPr>
          <p:spPr>
            <a:xfrm>
              <a:off x="0" y="0"/>
              <a:ext cx="5466080" cy="3916045"/>
            </a:xfrm>
            <a:prstGeom prst="rect">
              <a:avLst/>
            </a:prstGeom>
            <a:solidFill>
              <a:prstClr val="white"/>
            </a:solidFill>
          </p:spPr>
        </p:sp>
        <p:grpSp>
          <p:nvGrpSpPr>
            <p:cNvPr id="9" name="组合 47">
              <a:extLst>
                <a:ext uri="{FF2B5EF4-FFF2-40B4-BE49-F238E27FC236}">
                  <a16:creationId xmlns:a16="http://schemas.microsoft.com/office/drawing/2014/main" id="{A2068ED4-BDBE-4984-9E4C-E984E606ACD4}"/>
                </a:ext>
              </a:extLst>
            </p:cNvPr>
            <p:cNvGrpSpPr/>
            <p:nvPr/>
          </p:nvGrpSpPr>
          <p:grpSpPr>
            <a:xfrm>
              <a:off x="193293" y="196977"/>
              <a:ext cx="5065303" cy="3532946"/>
              <a:chOff x="193293" y="196977"/>
              <a:chExt cx="5065303" cy="3532946"/>
            </a:xfrm>
          </p:grpSpPr>
          <p:grpSp>
            <p:nvGrpSpPr>
              <p:cNvPr id="10" name="组合 34">
                <a:extLst>
                  <a:ext uri="{FF2B5EF4-FFF2-40B4-BE49-F238E27FC236}">
                    <a16:creationId xmlns:a16="http://schemas.microsoft.com/office/drawing/2014/main" id="{F6D89BAC-D131-457D-A8F0-C96E2D7179AF}"/>
                  </a:ext>
                </a:extLst>
              </p:cNvPr>
              <p:cNvGrpSpPr/>
              <p:nvPr/>
            </p:nvGrpSpPr>
            <p:grpSpPr>
              <a:xfrm>
                <a:off x="1350829" y="196977"/>
                <a:ext cx="2907052" cy="1080000"/>
                <a:chOff x="1287259" y="1128366"/>
                <a:chExt cx="2907052" cy="1080000"/>
              </a:xfrm>
            </p:grpSpPr>
            <p:sp>
              <p:nvSpPr>
                <p:cNvPr id="25" name="矩形 8">
                  <a:extLst>
                    <a:ext uri="{FF2B5EF4-FFF2-40B4-BE49-F238E27FC236}">
                      <a16:creationId xmlns:a16="http://schemas.microsoft.com/office/drawing/2014/main" id="{3853786A-BE09-4A0E-8102-2AB1B97E97D6}"/>
                    </a:ext>
                  </a:extLst>
                </p:cNvPr>
                <p:cNvSpPr/>
                <p:nvPr/>
              </p:nvSpPr>
              <p:spPr>
                <a:xfrm>
                  <a:off x="1382758" y="1471934"/>
                  <a:ext cx="2736000" cy="288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b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Negative Behavior</a:t>
                  </a:r>
                  <a:r>
                    <a:rPr lang="en-US" sz="1050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: </a:t>
                  </a:r>
                  <a:r>
                    <a:rPr lang="en-US" sz="1050" i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Violation, Deficiency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矩形 20">
                  <a:extLst>
                    <a:ext uri="{FF2B5EF4-FFF2-40B4-BE49-F238E27FC236}">
                      <a16:creationId xmlns:a16="http://schemas.microsoft.com/office/drawing/2014/main" id="{ACD702F3-11AF-4DE6-A896-03EF8BBA42EF}"/>
                    </a:ext>
                  </a:extLst>
                </p:cNvPr>
                <p:cNvSpPr/>
                <p:nvPr/>
              </p:nvSpPr>
              <p:spPr>
                <a:xfrm>
                  <a:off x="1382666" y="1831643"/>
                  <a:ext cx="2736000" cy="28765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b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Positive Behavior</a:t>
                  </a:r>
                  <a:r>
                    <a:rPr lang="en-US" sz="1050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: </a:t>
                  </a:r>
                  <a:r>
                    <a:rPr lang="en-US" sz="1050" i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Donation,</a:t>
                  </a:r>
                  <a:r>
                    <a:rPr lang="en-US" sz="1200" kern="100"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 </a:t>
                  </a:r>
                  <a:r>
                    <a:rPr lang="en-US" sz="1050" i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Internal controls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矩形: 圆角 9">
                  <a:extLst>
                    <a:ext uri="{FF2B5EF4-FFF2-40B4-BE49-F238E27FC236}">
                      <a16:creationId xmlns:a16="http://schemas.microsoft.com/office/drawing/2014/main" id="{81B4E8A0-1775-4F50-B649-F06FD38678AA}"/>
                    </a:ext>
                  </a:extLst>
                </p:cNvPr>
                <p:cNvSpPr/>
                <p:nvPr/>
              </p:nvSpPr>
              <p:spPr>
                <a:xfrm>
                  <a:off x="1287259" y="1128366"/>
                  <a:ext cx="2907052" cy="1080000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8" name="文本框 10">
                  <a:extLst>
                    <a:ext uri="{FF2B5EF4-FFF2-40B4-BE49-F238E27FC236}">
                      <a16:creationId xmlns:a16="http://schemas.microsoft.com/office/drawing/2014/main" id="{140194B5-98BB-4A71-8C6C-6418A19EAA84}"/>
                    </a:ext>
                  </a:extLst>
                </p:cNvPr>
                <p:cNvSpPr txBox="1"/>
                <p:nvPr/>
              </p:nvSpPr>
              <p:spPr>
                <a:xfrm>
                  <a:off x="1382665" y="1164068"/>
                  <a:ext cx="2736000" cy="288000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b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Internal</a:t>
                  </a:r>
                  <a:r>
                    <a:rPr lang="en-US" sz="1050" b="1" kern="100"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 Channels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1" name="组合 46">
                <a:extLst>
                  <a:ext uri="{FF2B5EF4-FFF2-40B4-BE49-F238E27FC236}">
                    <a16:creationId xmlns:a16="http://schemas.microsoft.com/office/drawing/2014/main" id="{60397940-45E1-4BA0-A363-1CDAF0F3830D}"/>
                  </a:ext>
                </a:extLst>
              </p:cNvPr>
              <p:cNvGrpSpPr/>
              <p:nvPr/>
            </p:nvGrpSpPr>
            <p:grpSpPr>
              <a:xfrm>
                <a:off x="1350829" y="2649923"/>
                <a:ext cx="2907030" cy="1080000"/>
                <a:chOff x="1350829" y="2649923"/>
                <a:chExt cx="2907030" cy="1080000"/>
              </a:xfrm>
            </p:grpSpPr>
            <p:sp>
              <p:nvSpPr>
                <p:cNvPr id="21" name="矩形 21">
                  <a:extLst>
                    <a:ext uri="{FF2B5EF4-FFF2-40B4-BE49-F238E27FC236}">
                      <a16:creationId xmlns:a16="http://schemas.microsoft.com/office/drawing/2014/main" id="{F9973098-7A6E-410E-A84C-8A7293FDF527}"/>
                    </a:ext>
                  </a:extLst>
                </p:cNvPr>
                <p:cNvSpPr/>
                <p:nvPr/>
              </p:nvSpPr>
              <p:spPr>
                <a:xfrm>
                  <a:off x="1445509" y="3000861"/>
                  <a:ext cx="2736000" cy="28765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b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Manager Image</a:t>
                  </a:r>
                  <a:r>
                    <a:rPr lang="en-US" sz="1050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: </a:t>
                  </a:r>
                  <a:r>
                    <a:rPr lang="en-US" sz="1050" i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Positive, Neutral, Negative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矩形 29">
                  <a:extLst>
                    <a:ext uri="{FF2B5EF4-FFF2-40B4-BE49-F238E27FC236}">
                      <a16:creationId xmlns:a16="http://schemas.microsoft.com/office/drawing/2014/main" id="{D8DB6DC9-B200-482C-981A-59007691CD2E}"/>
                    </a:ext>
                  </a:extLst>
                </p:cNvPr>
                <p:cNvSpPr/>
                <p:nvPr/>
              </p:nvSpPr>
              <p:spPr>
                <a:xfrm>
                  <a:off x="1446143" y="3360906"/>
                  <a:ext cx="2736000" cy="28765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b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Enterprise Image</a:t>
                  </a:r>
                  <a:r>
                    <a:rPr lang="en-US" sz="1050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: </a:t>
                  </a:r>
                  <a:r>
                    <a:rPr lang="en-US" sz="1050" i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Positive, Neutral, Negative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矩形: 圆角 30">
                  <a:extLst>
                    <a:ext uri="{FF2B5EF4-FFF2-40B4-BE49-F238E27FC236}">
                      <a16:creationId xmlns:a16="http://schemas.microsoft.com/office/drawing/2014/main" id="{C65A87D6-6215-4241-A645-755E9CBCD9B5}"/>
                    </a:ext>
                  </a:extLst>
                </p:cNvPr>
                <p:cNvSpPr/>
                <p:nvPr/>
              </p:nvSpPr>
              <p:spPr>
                <a:xfrm>
                  <a:off x="1350829" y="2649923"/>
                  <a:ext cx="2907030" cy="1080000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4" name="文本框 10">
                  <a:extLst>
                    <a:ext uri="{FF2B5EF4-FFF2-40B4-BE49-F238E27FC236}">
                      <a16:creationId xmlns:a16="http://schemas.microsoft.com/office/drawing/2014/main" id="{F96634E3-A955-4157-B089-C4651505A4E9}"/>
                    </a:ext>
                  </a:extLst>
                </p:cNvPr>
                <p:cNvSpPr txBox="1"/>
                <p:nvPr/>
              </p:nvSpPr>
              <p:spPr>
                <a:xfrm>
                  <a:off x="1445508" y="2713206"/>
                  <a:ext cx="2736000" cy="287655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b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External Channels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2" name="箭头: 直角上 37">
                <a:extLst>
                  <a:ext uri="{FF2B5EF4-FFF2-40B4-BE49-F238E27FC236}">
                    <a16:creationId xmlns:a16="http://schemas.microsoft.com/office/drawing/2014/main" id="{D111FFB0-5A0F-407E-8155-72A1FF8528AC}"/>
                  </a:ext>
                </a:extLst>
              </p:cNvPr>
              <p:cNvSpPr/>
              <p:nvPr/>
            </p:nvSpPr>
            <p:spPr>
              <a:xfrm>
                <a:off x="4262906" y="2119109"/>
                <a:ext cx="649107" cy="1103520"/>
              </a:xfrm>
              <a:prstGeom prst="bentUpArrow">
                <a:avLst>
                  <a:gd name="adj1" fmla="val 5654"/>
                  <a:gd name="adj2" fmla="val 7188"/>
                  <a:gd name="adj3" fmla="val 18103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3" name="箭头: 直角上 39">
                <a:extLst>
                  <a:ext uri="{FF2B5EF4-FFF2-40B4-BE49-F238E27FC236}">
                    <a16:creationId xmlns:a16="http://schemas.microsoft.com/office/drawing/2014/main" id="{E685C729-7591-4F71-9CAB-AAC8F0FCDB83}"/>
                  </a:ext>
                </a:extLst>
              </p:cNvPr>
              <p:cNvSpPr/>
              <p:nvPr/>
            </p:nvSpPr>
            <p:spPr>
              <a:xfrm rot="5400000">
                <a:off x="408007" y="2348989"/>
                <a:ext cx="1177943" cy="707614"/>
              </a:xfrm>
              <a:prstGeom prst="bentUpArrow">
                <a:avLst>
                  <a:gd name="adj1" fmla="val 5654"/>
                  <a:gd name="adj2" fmla="val 7188"/>
                  <a:gd name="adj3" fmla="val 18103"/>
                </a:avLst>
              </a:prstGeom>
              <a:solidFill>
                <a:schemeClr val="bg1">
                  <a:lumMod val="95000"/>
                </a:schemeClr>
              </a:solidFill>
              <a:ln w="635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4" name="箭头: 直角上 40">
                <a:extLst>
                  <a:ext uri="{FF2B5EF4-FFF2-40B4-BE49-F238E27FC236}">
                    <a16:creationId xmlns:a16="http://schemas.microsoft.com/office/drawing/2014/main" id="{233D8590-2AD4-477E-AB08-EC2167BE2727}"/>
                  </a:ext>
                </a:extLst>
              </p:cNvPr>
              <p:cNvSpPr/>
              <p:nvPr/>
            </p:nvSpPr>
            <p:spPr>
              <a:xfrm rot="5400000" flipH="1">
                <a:off x="433763" y="908569"/>
                <a:ext cx="1126695" cy="707390"/>
              </a:xfrm>
              <a:prstGeom prst="bentUpArrow">
                <a:avLst>
                  <a:gd name="adj1" fmla="val 5654"/>
                  <a:gd name="adj2" fmla="val 7188"/>
                  <a:gd name="adj3" fmla="val 18103"/>
                </a:avLst>
              </a:prstGeom>
              <a:solidFill>
                <a:schemeClr val="bg1">
                  <a:lumMod val="95000"/>
                </a:schemeClr>
              </a:solidFill>
              <a:ln w="635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5" name="箭头: 直角上 41">
                <a:extLst>
                  <a:ext uri="{FF2B5EF4-FFF2-40B4-BE49-F238E27FC236}">
                    <a16:creationId xmlns:a16="http://schemas.microsoft.com/office/drawing/2014/main" id="{C28B15A0-A4F4-4792-96A9-F4BDB792C053}"/>
                  </a:ext>
                </a:extLst>
              </p:cNvPr>
              <p:cNvSpPr/>
              <p:nvPr/>
            </p:nvSpPr>
            <p:spPr>
              <a:xfrm flipV="1">
                <a:off x="4262657" y="709354"/>
                <a:ext cx="648970" cy="1116645"/>
              </a:xfrm>
              <a:prstGeom prst="bentUpArrow">
                <a:avLst>
                  <a:gd name="adj1" fmla="val 5654"/>
                  <a:gd name="adj2" fmla="val 7188"/>
                  <a:gd name="adj3" fmla="val 18103"/>
                </a:avLst>
              </a:prstGeom>
              <a:solidFill>
                <a:schemeClr val="bg1">
                  <a:lumMod val="95000"/>
                </a:schemeClr>
              </a:solidFill>
              <a:ln w="635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grpSp>
            <p:nvGrpSpPr>
              <p:cNvPr id="16" name="组合 44">
                <a:extLst>
                  <a:ext uri="{FF2B5EF4-FFF2-40B4-BE49-F238E27FC236}">
                    <a16:creationId xmlns:a16="http://schemas.microsoft.com/office/drawing/2014/main" id="{242059FF-3425-455B-B34B-38D3F6EAF4D7}"/>
                  </a:ext>
                </a:extLst>
              </p:cNvPr>
              <p:cNvGrpSpPr/>
              <p:nvPr/>
            </p:nvGrpSpPr>
            <p:grpSpPr>
              <a:xfrm>
                <a:off x="193293" y="1615135"/>
                <a:ext cx="5065303" cy="720000"/>
                <a:chOff x="193293" y="1615135"/>
                <a:chExt cx="5065303" cy="720000"/>
              </a:xfrm>
            </p:grpSpPr>
            <p:sp>
              <p:nvSpPr>
                <p:cNvPr id="17" name="矩形: 圆角 5">
                  <a:extLst>
                    <a:ext uri="{FF2B5EF4-FFF2-40B4-BE49-F238E27FC236}">
                      <a16:creationId xmlns:a16="http://schemas.microsoft.com/office/drawing/2014/main" id="{9AFD727E-9C45-4A36-8680-C685B3DB1FCB}"/>
                    </a:ext>
                  </a:extLst>
                </p:cNvPr>
                <p:cNvSpPr/>
                <p:nvPr/>
              </p:nvSpPr>
              <p:spPr>
                <a:xfrm>
                  <a:off x="193293" y="1825999"/>
                  <a:ext cx="900000" cy="288000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b="1" i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Religiosity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矩形: 圆角 17">
                  <a:extLst>
                    <a:ext uri="{FF2B5EF4-FFF2-40B4-BE49-F238E27FC236}">
                      <a16:creationId xmlns:a16="http://schemas.microsoft.com/office/drawing/2014/main" id="{B060A002-2B3B-4CC4-B165-25CF0156A9B3}"/>
                    </a:ext>
                  </a:extLst>
                </p:cNvPr>
                <p:cNvSpPr/>
                <p:nvPr/>
              </p:nvSpPr>
              <p:spPr>
                <a:xfrm>
                  <a:off x="4358596" y="1825577"/>
                  <a:ext cx="900000" cy="288000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b="1" i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Risk Taking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箭头: 右 38">
                  <a:extLst>
                    <a:ext uri="{FF2B5EF4-FFF2-40B4-BE49-F238E27FC236}">
                      <a16:creationId xmlns:a16="http://schemas.microsoft.com/office/drawing/2014/main" id="{AAE16D51-46E5-4CA2-9C6E-E3C4CBFAA656}"/>
                    </a:ext>
                  </a:extLst>
                </p:cNvPr>
                <p:cNvSpPr/>
                <p:nvPr/>
              </p:nvSpPr>
              <p:spPr>
                <a:xfrm>
                  <a:off x="1093293" y="1895144"/>
                  <a:ext cx="3254465" cy="123936"/>
                </a:xfrm>
                <a:prstGeom prst="rightArrow">
                  <a:avLst>
                    <a:gd name="adj1" fmla="val 36125"/>
                    <a:gd name="adj2" fmla="val 105428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0" name="矩形: 圆角 1">
                  <a:extLst>
                    <a:ext uri="{FF2B5EF4-FFF2-40B4-BE49-F238E27FC236}">
                      <a16:creationId xmlns:a16="http://schemas.microsoft.com/office/drawing/2014/main" id="{D56E3387-5B52-4813-8B1F-03C7D46D128C}"/>
                    </a:ext>
                  </a:extLst>
                </p:cNvPr>
                <p:cNvSpPr/>
                <p:nvPr/>
              </p:nvSpPr>
              <p:spPr>
                <a:xfrm>
                  <a:off x="1652126" y="1615135"/>
                  <a:ext cx="2160000" cy="72000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b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Heterogeneity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i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Buddhism, Taoism, Catholicism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25000"/>
                    </a:lnSpc>
                    <a:spcAft>
                      <a:spcPts val="0"/>
                    </a:spcAft>
                  </a:pPr>
                  <a:r>
                    <a:rPr lang="en-US" sz="1050" i="1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Islam, Protestantism</a:t>
                  </a:r>
                  <a:endParaRPr lang="en-GB" sz="1200" kern="10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75010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ECE4B-12E4-49C1-9D27-E3620E5B3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0225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Abadi" panose="020B0604020104020204" pitchFamily="34" charset="0"/>
              </a:rPr>
              <a:t>Data and model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FB1F6-25C2-4369-88B4-37B6F8E7B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737361"/>
            <a:ext cx="8534400" cy="456590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Baseline model 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Mechanism Model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Corporate Risk Taking: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Vol. of the accumulated ROA adjusted by industry and year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Religiosity –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Venues of relational activities in different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radius ranges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control variables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Firm size, firm age, leverage ratio, total asset turnover, return on assets…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C416CA8-03C5-4DF9-9D73-2F56F41D9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66676C1-07F4-4992-80D2-FDFF788E9B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496914"/>
              </p:ext>
            </p:extLst>
          </p:nvPr>
        </p:nvGraphicFramePr>
        <p:xfrm>
          <a:off x="943357" y="2162060"/>
          <a:ext cx="7396238" cy="412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r:id="rId3" imgW="4229100" imgH="241300" progId="Equation.DSMT4">
                  <p:embed/>
                </p:oleObj>
              </mc:Choice>
              <mc:Fallback>
                <p:oleObj r:id="rId3" imgW="4229100" imgH="241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3357" y="2162060"/>
                        <a:ext cx="7396238" cy="4126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>
            <a:extLst>
              <a:ext uri="{FF2B5EF4-FFF2-40B4-BE49-F238E27FC236}">
                <a16:creationId xmlns:a16="http://schemas.microsoft.com/office/drawing/2014/main" id="{FF0FAF8A-C5C4-4F37-A146-CC4F1F5A2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E6D64EBE-E617-40A2-B972-0132604BE6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172871"/>
              </p:ext>
            </p:extLst>
          </p:nvPr>
        </p:nvGraphicFramePr>
        <p:xfrm>
          <a:off x="943357" y="2974617"/>
          <a:ext cx="6445963" cy="351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" r:id="rId5" imgW="4203700" imgH="241300" progId="Equation.DSMT4">
                  <p:embed/>
                </p:oleObj>
              </mc:Choice>
              <mc:Fallback>
                <p:oleObj r:id="rId5" imgW="4203700" imgH="241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3357" y="2974617"/>
                        <a:ext cx="6445963" cy="3515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>
            <a:extLst>
              <a:ext uri="{FF2B5EF4-FFF2-40B4-BE49-F238E27FC236}">
                <a16:creationId xmlns:a16="http://schemas.microsoft.com/office/drawing/2014/main" id="{C898A45B-AECF-4A45-8023-09C9F8DBB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75FB50B7-B809-40FD-93A4-5DD94B3A2A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198866"/>
              </p:ext>
            </p:extLst>
          </p:nvPr>
        </p:nvGraphicFramePr>
        <p:xfrm>
          <a:off x="943357" y="3526580"/>
          <a:ext cx="7530057" cy="351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r:id="rId7" imgW="4902200" imgH="241300" progId="Equation.DSMT4">
                  <p:embed/>
                </p:oleObj>
              </mc:Choice>
              <mc:Fallback>
                <p:oleObj r:id="rId7" imgW="4902200" imgH="241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3357" y="3526580"/>
                        <a:ext cx="7530057" cy="3515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1130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98356"/>
          </a:xfrm>
        </p:spPr>
        <p:txBody>
          <a:bodyPr>
            <a:normAutofit/>
          </a:bodyPr>
          <a:lstStyle/>
          <a:p>
            <a:r>
              <a:rPr sz="4000" dirty="0">
                <a:latin typeface="Abadi" panose="020B0604020104020204" pitchFamily="34" charset="0"/>
                <a:cs typeface="Times New Roman" panose="02020603050405020304" pitchFamily="18" charset="0"/>
              </a:rPr>
              <a:t>Empirical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845734"/>
            <a:ext cx="7839455" cy="4359994"/>
          </a:xfrm>
        </p:spPr>
        <p:txBody>
          <a:bodyPr>
            <a:normAutofit lnSpcReduction="10000"/>
          </a:bodyPr>
          <a:lstStyle/>
          <a:p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Findings: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Positive relationship between religious beliefs and corporate risk-taking.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channels through which religious belief reduces corporate risk-taking may not be effective 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External factors like public monitoring increase reputational risk.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Heterogeneity in Religious Impact: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Differences in geographical distribution and public acceptance.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Buddhism and Taoism widely accepted, influencing governance.</a:t>
            </a: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Islam’s impact is limited due to uneven distribution.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Catholicism gained popularity in China earlier than Protestantism, making it more readily accepted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Content Placeholder 4" descr="A map of china with different colored dots&#10;&#10;Description generated with high confidence">
            <a:extLst>
              <a:ext uri="{FF2B5EF4-FFF2-40B4-BE49-F238E27FC236}">
                <a16:creationId xmlns:a16="http://schemas.microsoft.com/office/drawing/2014/main" id="{4C151795-767E-47A4-AA10-E0A1DF7BD4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692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06721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297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宋体</vt:lpstr>
      <vt:lpstr>Abadi</vt:lpstr>
      <vt:lpstr>Arial</vt:lpstr>
      <vt:lpstr>Calibri</vt:lpstr>
      <vt:lpstr>Calibri Light</vt:lpstr>
      <vt:lpstr>Times New Roman</vt:lpstr>
      <vt:lpstr>Retrospect</vt:lpstr>
      <vt:lpstr>Equation.DSMT4</vt:lpstr>
      <vt:lpstr>How Does Religiosity Enhance Risk-taking of Chinese Private Enterprises: Internal Control or Social Supervision?</vt:lpstr>
      <vt:lpstr>Introduction</vt:lpstr>
      <vt:lpstr>Internal and external mechanism </vt:lpstr>
      <vt:lpstr>Data and model </vt:lpstr>
      <vt:lpstr>Empirical Findings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Does Religiosity Enhance Risk-taking of Chinese Private Enterprises: Internal Control or Social Supervision?</dc:title>
  <dc:creator>editor</dc:creator>
  <cp:lastModifiedBy>editor</cp:lastModifiedBy>
  <cp:revision>8</cp:revision>
  <dcterms:created xsi:type="dcterms:W3CDTF">2024-05-18T12:13:07Z</dcterms:created>
  <dcterms:modified xsi:type="dcterms:W3CDTF">2024-05-18T12:44:10Z</dcterms:modified>
</cp:coreProperties>
</file>