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bookmarkIdSeed="14">
  <p:sldMasterIdLst>
    <p:sldMasterId id="2147483648" r:id="rId4"/>
    <p:sldMasterId id="2147483677" r:id="rId5"/>
  </p:sldMasterIdLst>
  <p:notesMasterIdLst>
    <p:notesMasterId r:id="rId19"/>
  </p:notesMasterIdLst>
  <p:handoutMasterIdLst>
    <p:handoutMasterId r:id="rId20"/>
  </p:handoutMasterIdLst>
  <p:sldIdLst>
    <p:sldId id="282" r:id="rId6"/>
    <p:sldId id="283" r:id="rId7"/>
    <p:sldId id="309" r:id="rId8"/>
    <p:sldId id="654" r:id="rId9"/>
    <p:sldId id="294" r:id="rId10"/>
    <p:sldId id="299" r:id="rId11"/>
    <p:sldId id="300" r:id="rId12"/>
    <p:sldId id="302" r:id="rId13"/>
    <p:sldId id="313" r:id="rId14"/>
    <p:sldId id="308" r:id="rId15"/>
    <p:sldId id="305" r:id="rId16"/>
    <p:sldId id="310" r:id="rId17"/>
    <p:sldId id="296" r:id="rId1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073A0DAA-6AF3-43AB-8588-CEC1D06C72B9}">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5DA37D80-6434-44D0-A028-1B22A696006F}" styleName="Light Style 3 - Accent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 styleId="{E8B1032C-EA38-4F05-BA0D-38AFFFC7BED3}" styleName="Light Style 3 - Accent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5226" autoAdjust="0"/>
  </p:normalViewPr>
  <p:slideViewPr>
    <p:cSldViewPr snapToGrid="0">
      <p:cViewPr varScale="1">
        <p:scale>
          <a:sx n="111" d="100"/>
          <a:sy n="111" d="100"/>
        </p:scale>
        <p:origin x="594" y="96"/>
      </p:cViewPr>
      <p:guideLst/>
    </p:cSldViewPr>
  </p:slideViewPr>
  <p:notesTextViewPr>
    <p:cViewPr>
      <p:scale>
        <a:sx n="3" d="2"/>
        <a:sy n="3" d="2"/>
      </p:scale>
      <p:origin x="0" y="0"/>
    </p:cViewPr>
  </p:notesTextViewPr>
  <p:sorterViewPr>
    <p:cViewPr>
      <p:scale>
        <a:sx n="100" d="100"/>
        <a:sy n="100" d="100"/>
      </p:scale>
      <p:origin x="0" y="0"/>
    </p:cViewPr>
  </p:sorterViewPr>
  <p:notesViewPr>
    <p:cSldViewPr snapToGrid="0">
      <p:cViewPr varScale="1">
        <p:scale>
          <a:sx n="84" d="100"/>
          <a:sy n="84" d="100"/>
        </p:scale>
        <p:origin x="3828" y="90"/>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3" Type="http://schemas.openxmlformats.org/officeDocument/2006/relationships/customXml" Target="../customXml/item3.xml"/><Relationship Id="rId21" Type="http://schemas.openxmlformats.org/officeDocument/2006/relationships/presProps" Target="presProps.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handoutMaster" Target="handoutMasters/handoutMaster1.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tableStyles" Target="tableStyles.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theme" Target="theme/theme1.xml"/><Relationship Id="rId10" Type="http://schemas.openxmlformats.org/officeDocument/2006/relationships/slide" Target="slides/slide5.xml"/><Relationship Id="rId19" Type="http://schemas.openxmlformats.org/officeDocument/2006/relationships/notesMaster" Target="notesMasters/notesMaster1.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viewProps" Target="view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B76F666D-E0C2-435B-BAA8-9287F9E5D38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a16="http://schemas.microsoft.com/office/drawing/2014/main" id="{19FEBCAF-CB3F-4928-91AA-D61472F880C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F1077DB-935E-4A0A-947A-D283B9F9F452}" type="datetimeFigureOut">
              <a:rPr lang="en-US" smtClean="0"/>
              <a:t>5/8/2024</a:t>
            </a:fld>
            <a:endParaRPr lang="en-US" dirty="0"/>
          </a:p>
        </p:txBody>
      </p:sp>
      <p:sp>
        <p:nvSpPr>
          <p:cNvPr id="4" name="Footer Placeholder 3">
            <a:extLst>
              <a:ext uri="{FF2B5EF4-FFF2-40B4-BE49-F238E27FC236}">
                <a16:creationId xmlns:a16="http://schemas.microsoft.com/office/drawing/2014/main" id="{69256698-63C6-4CCC-81CB-EA5604C30F1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id="{B2467FDA-05D7-4760-A373-5D6AEAAF4278}"/>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682C0B10-7CAE-41E4-AB02-7E8B1FF2B898}" type="slidenum">
              <a:rPr lang="en-US" smtClean="0"/>
              <a:t>‹#›</a:t>
            </a:fld>
            <a:endParaRPr lang="en-US" dirty="0"/>
          </a:p>
        </p:txBody>
      </p:sp>
    </p:spTree>
    <p:extLst>
      <p:ext uri="{BB962C8B-B14F-4D97-AF65-F5344CB8AC3E}">
        <p14:creationId xmlns:p14="http://schemas.microsoft.com/office/powerpoint/2010/main" val="368753759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noProof="0"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D9EC30E-1A71-4188-9BE7-E2A64929A436}" type="datetimeFigureOut">
              <a:rPr lang="en-US" noProof="0" smtClean="0"/>
              <a:t>5/8/2024</a:t>
            </a:fld>
            <a:endParaRPr lang="en-US" noProof="0"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noProof="0"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noProof="0"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530193B-564F-4854-8A52-728F3FB19C85}" type="slidenum">
              <a:rPr lang="en-US" noProof="0" smtClean="0"/>
              <a:t>‹#›</a:t>
            </a:fld>
            <a:endParaRPr lang="en-US" noProof="0" dirty="0"/>
          </a:p>
        </p:txBody>
      </p:sp>
    </p:spTree>
    <p:extLst>
      <p:ext uri="{BB962C8B-B14F-4D97-AF65-F5344CB8AC3E}">
        <p14:creationId xmlns:p14="http://schemas.microsoft.com/office/powerpoint/2010/main" val="360381651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8530193B-564F-4854-8A52-728F3FB19C85}" type="slidenum">
              <a:rPr lang="en-US" noProof="0" smtClean="0"/>
              <a:t>1</a:t>
            </a:fld>
            <a:endParaRPr lang="en-US" noProof="0" dirty="0"/>
          </a:p>
        </p:txBody>
      </p:sp>
    </p:spTree>
    <p:extLst>
      <p:ext uri="{BB962C8B-B14F-4D97-AF65-F5344CB8AC3E}">
        <p14:creationId xmlns:p14="http://schemas.microsoft.com/office/powerpoint/2010/main" val="38334634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spTree>
      <p:nvGrpSpPr>
        <p:cNvPr id="1" name=""/>
        <p:cNvGrpSpPr/>
        <p:nvPr/>
      </p:nvGrpSpPr>
      <p:grpSpPr>
        <a:xfrm>
          <a:off x="0" y="0"/>
          <a:ext cx="0" cy="0"/>
          <a:chOff x="0" y="0"/>
          <a:chExt cx="0" cy="0"/>
        </a:xfrm>
      </p:grpSpPr>
      <p:sp>
        <p:nvSpPr>
          <p:cNvPr id="537" name="Picture Placeholder 536">
            <a:extLst>
              <a:ext uri="{FF2B5EF4-FFF2-40B4-BE49-F238E27FC236}">
                <a16:creationId xmlns:a16="http://schemas.microsoft.com/office/drawing/2014/main" id="{0FB2E018-C893-4204-8EA4-A6A08C84878C}"/>
              </a:ext>
            </a:extLst>
          </p:cNvPr>
          <p:cNvSpPr>
            <a:spLocks noGrp="1"/>
          </p:cNvSpPr>
          <p:nvPr>
            <p:ph type="pic" sz="quarter" idx="10" hasCustomPrompt="1"/>
          </p:nvPr>
        </p:nvSpPr>
        <p:spPr>
          <a:xfrm>
            <a:off x="5561751" y="92067"/>
            <a:ext cx="6630249" cy="6750795"/>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noProof="0"/>
              <a:t>Click to edit presentation title</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Tree>
    <p:extLst>
      <p:ext uri="{BB962C8B-B14F-4D97-AF65-F5344CB8AC3E}">
        <p14:creationId xmlns:p14="http://schemas.microsoft.com/office/powerpoint/2010/main" val="13340384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FF4C50-933F-41F9-AD11-BD02410AA7D5}"/>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361872"/>
            <a:ext cx="11340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E8FE0EB3-0FF4-4285-B9D3-90A5751B7BBF}"/>
              </a:ext>
            </a:extLst>
          </p:cNvPr>
          <p:cNvSpPr>
            <a:spLocks noGrp="1"/>
          </p:cNvSpPr>
          <p:nvPr>
            <p:ph type="ftr" sz="quarter" idx="12"/>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9" name="Rectangle 8">
            <a:extLst>
              <a:ext uri="{FF2B5EF4-FFF2-40B4-BE49-F238E27FC236}">
                <a16:creationId xmlns:a16="http://schemas.microsoft.com/office/drawing/2014/main" id="{10A6F137-5592-4719-B358-2A9321B1C38B}"/>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7345016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32000" y="1361872"/>
            <a:ext cx="5472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id="{A3150A03-DB2C-4750-B1AC-5ADFB3062CC1}"/>
              </a:ext>
            </a:extLst>
          </p:cNvPr>
          <p:cNvSpPr>
            <a:spLocks noGrp="1"/>
          </p:cNvSpPr>
          <p:nvPr>
            <p:ph type="title"/>
          </p:nvPr>
        </p:nvSpPr>
        <p:spPr/>
        <p:txBody>
          <a:bodyPr/>
          <a:lstStyle/>
          <a:p>
            <a:r>
              <a:rPr lang="en-US" noProof="0"/>
              <a:t>Click to edit Master title style</a:t>
            </a:r>
          </a:p>
        </p:txBody>
      </p:sp>
      <p:sp>
        <p:nvSpPr>
          <p:cNvPr id="10" name="Rectangle 9">
            <a:extLst>
              <a:ext uri="{FF2B5EF4-FFF2-40B4-BE49-F238E27FC236}">
                <a16:creationId xmlns:a16="http://schemas.microsoft.com/office/drawing/2014/main" id="{34048933-130F-4EB2-BCAB-6B5E32460FCF}"/>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ntent Placeholder 3">
            <a:extLst>
              <a:ext uri="{FF2B5EF4-FFF2-40B4-BE49-F238E27FC236}">
                <a16:creationId xmlns:a16="http://schemas.microsoft.com/office/drawing/2014/main" id="{AB0E06C5-6595-4713-9B55-27F31257EB01}"/>
              </a:ext>
            </a:extLst>
          </p:cNvPr>
          <p:cNvSpPr>
            <a:spLocks noGrp="1"/>
          </p:cNvSpPr>
          <p:nvPr>
            <p:ph sz="half" idx="2"/>
          </p:nvPr>
        </p:nvSpPr>
        <p:spPr>
          <a:xfrm>
            <a:off x="6172199" y="1361873"/>
            <a:ext cx="5599799" cy="475812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8915521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656000"/>
            <a:ext cx="360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ext Placeholder 4">
            <a:extLst>
              <a:ext uri="{FF2B5EF4-FFF2-40B4-BE49-F238E27FC236}">
                <a16:creationId xmlns:a16="http://schemas.microsoft.com/office/drawing/2014/main" id="{16A38E24-EB1C-472F-B631-5DF32F9C4CF5}"/>
              </a:ext>
            </a:extLst>
          </p:cNvPr>
          <p:cNvSpPr>
            <a:spLocks noGrp="1"/>
          </p:cNvSpPr>
          <p:nvPr>
            <p:ph type="body" sz="quarter" idx="12"/>
          </p:nvPr>
        </p:nvSpPr>
        <p:spPr>
          <a:xfrm>
            <a:off x="4301550" y="1656000"/>
            <a:ext cx="3600450"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5">
            <a:extLst>
              <a:ext uri="{FF2B5EF4-FFF2-40B4-BE49-F238E27FC236}">
                <a16:creationId xmlns:a16="http://schemas.microsoft.com/office/drawing/2014/main" id="{5B4A252E-78C9-4F76-98A4-A4B580AD072A}"/>
              </a:ext>
            </a:extLst>
          </p:cNvPr>
          <p:cNvSpPr>
            <a:spLocks noGrp="1"/>
          </p:cNvSpPr>
          <p:nvPr>
            <p:ph type="body" sz="quarter" idx="13"/>
          </p:nvPr>
        </p:nvSpPr>
        <p:spPr>
          <a:xfrm>
            <a:off x="8171550" y="1656000"/>
            <a:ext cx="3600450"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6D4BCA97-F31B-451D-82F8-6E000DF2118A}"/>
              </a:ext>
            </a:extLst>
          </p:cNvPr>
          <p:cNvSpPr>
            <a:spLocks noGrp="1"/>
          </p:cNvSpPr>
          <p:nvPr>
            <p:ph type="ftr" sz="quarter" idx="14"/>
          </p:nvPr>
        </p:nvSpPr>
        <p:spPr/>
        <p:txBody>
          <a:bodyPr/>
          <a:lstStyle/>
          <a:p>
            <a:r>
              <a:rPr lang="en-US" noProof="0" dirty="0"/>
              <a:t>Add a footer</a:t>
            </a:r>
          </a:p>
        </p:txBody>
      </p:sp>
      <p:sp>
        <p:nvSpPr>
          <p:cNvPr id="6" name="Slide Number Placeholder 5">
            <a:extLst>
              <a:ext uri="{FF2B5EF4-FFF2-40B4-BE49-F238E27FC236}">
                <a16:creationId xmlns:a16="http://schemas.microsoft.com/office/drawing/2014/main" id="{0817AAC4-A657-4D75-A527-0307AFF2B17B}"/>
              </a:ext>
            </a:extLst>
          </p:cNvPr>
          <p:cNvSpPr>
            <a:spLocks noGrp="1"/>
          </p:cNvSpPr>
          <p:nvPr>
            <p:ph type="sldNum" sz="quarter" idx="15"/>
          </p:nvPr>
        </p:nvSpPr>
        <p:spPr/>
        <p:txBody>
          <a:bodyPr/>
          <a:lstStyle/>
          <a:p>
            <a:fld id="{19B51A1E-902D-48AF-9020-955120F399B6}" type="slidenum">
              <a:rPr lang="en-US" noProof="0" smtClean="0"/>
              <a:pPr/>
              <a:t>‹#›</a:t>
            </a:fld>
            <a:endParaRPr lang="en-US" noProof="0" dirty="0"/>
          </a:p>
        </p:txBody>
      </p:sp>
      <p:sp>
        <p:nvSpPr>
          <p:cNvPr id="7" name="Title 6">
            <a:extLst>
              <a:ext uri="{FF2B5EF4-FFF2-40B4-BE49-F238E27FC236}">
                <a16:creationId xmlns:a16="http://schemas.microsoft.com/office/drawing/2014/main" id="{2F2CFF35-351B-467F-BD62-64A826D398B4}"/>
              </a:ext>
            </a:extLst>
          </p:cNvPr>
          <p:cNvSpPr>
            <a:spLocks noGrp="1"/>
          </p:cNvSpPr>
          <p:nvPr>
            <p:ph type="title"/>
          </p:nvPr>
        </p:nvSpPr>
        <p:spPr/>
        <p:txBody>
          <a:bodyPr/>
          <a:lstStyle/>
          <a:p>
            <a:r>
              <a:rPr lang="en-US" noProof="0"/>
              <a:t>Click to edit Master title style</a:t>
            </a:r>
          </a:p>
        </p:txBody>
      </p:sp>
      <p:sp>
        <p:nvSpPr>
          <p:cNvPr id="10" name="Rectangle 9">
            <a:extLst>
              <a:ext uri="{FF2B5EF4-FFF2-40B4-BE49-F238E27FC236}">
                <a16:creationId xmlns:a16="http://schemas.microsoft.com/office/drawing/2014/main" id="{1D649594-5188-4CA5-B404-7257EDBE7950}"/>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Subtitle 2">
            <a:extLst>
              <a:ext uri="{FF2B5EF4-FFF2-40B4-BE49-F238E27FC236}">
                <a16:creationId xmlns:a16="http://schemas.microsoft.com/office/drawing/2014/main" id="{E72D4787-1516-4E1F-98A6-5C9701F633C0}"/>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val="265438801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656000"/>
            <a:ext cx="216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ext Placeholder 4">
            <a:extLst>
              <a:ext uri="{FF2B5EF4-FFF2-40B4-BE49-F238E27FC236}">
                <a16:creationId xmlns:a16="http://schemas.microsoft.com/office/drawing/2014/main" id="{1F5B3657-F2AE-455A-BF81-1A0C2ACECD20}"/>
              </a:ext>
            </a:extLst>
          </p:cNvPr>
          <p:cNvSpPr>
            <a:spLocks noGrp="1"/>
          </p:cNvSpPr>
          <p:nvPr>
            <p:ph type="body" sz="quarter" idx="12"/>
          </p:nvPr>
        </p:nvSpPr>
        <p:spPr>
          <a:xfrm>
            <a:off x="2726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5">
            <a:extLst>
              <a:ext uri="{FF2B5EF4-FFF2-40B4-BE49-F238E27FC236}">
                <a16:creationId xmlns:a16="http://schemas.microsoft.com/office/drawing/2014/main" id="{6A983D98-E0AB-429A-9EC2-B50D4216D691}"/>
              </a:ext>
            </a:extLst>
          </p:cNvPr>
          <p:cNvSpPr>
            <a:spLocks noGrp="1"/>
          </p:cNvSpPr>
          <p:nvPr>
            <p:ph type="body" sz="quarter" idx="13"/>
          </p:nvPr>
        </p:nvSpPr>
        <p:spPr>
          <a:xfrm>
            <a:off x="5021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5" name="Text Placeholder 6">
            <a:extLst>
              <a:ext uri="{FF2B5EF4-FFF2-40B4-BE49-F238E27FC236}">
                <a16:creationId xmlns:a16="http://schemas.microsoft.com/office/drawing/2014/main" id="{755213BF-EF6D-45DC-A01B-DE6C2F23A6D2}"/>
              </a:ext>
            </a:extLst>
          </p:cNvPr>
          <p:cNvSpPr>
            <a:spLocks noGrp="1"/>
          </p:cNvSpPr>
          <p:nvPr>
            <p:ph type="body" sz="quarter" idx="14"/>
          </p:nvPr>
        </p:nvSpPr>
        <p:spPr>
          <a:xfrm>
            <a:off x="7316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7">
            <a:extLst>
              <a:ext uri="{FF2B5EF4-FFF2-40B4-BE49-F238E27FC236}">
                <a16:creationId xmlns:a16="http://schemas.microsoft.com/office/drawing/2014/main" id="{77D6BBBA-F4A3-45D4-91BC-A405FFDC7C3D}"/>
              </a:ext>
            </a:extLst>
          </p:cNvPr>
          <p:cNvSpPr>
            <a:spLocks noGrp="1"/>
          </p:cNvSpPr>
          <p:nvPr>
            <p:ph type="body" sz="quarter" idx="15"/>
          </p:nvPr>
        </p:nvSpPr>
        <p:spPr>
          <a:xfrm>
            <a:off x="9611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2D09234E-176D-4BBF-9391-7B6F018C51AB}"/>
              </a:ext>
            </a:extLst>
          </p:cNvPr>
          <p:cNvSpPr>
            <a:spLocks noGrp="1"/>
          </p:cNvSpPr>
          <p:nvPr>
            <p:ph type="ftr" sz="quarter" idx="16"/>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6" name="Title 5">
            <a:extLst>
              <a:ext uri="{FF2B5EF4-FFF2-40B4-BE49-F238E27FC236}">
                <a16:creationId xmlns:a16="http://schemas.microsoft.com/office/drawing/2014/main" id="{DCDDD99B-E72A-42C6-9197-207284228DCC}"/>
              </a:ext>
            </a:extLst>
          </p:cNvPr>
          <p:cNvSpPr>
            <a:spLocks noGrp="1"/>
          </p:cNvSpPr>
          <p:nvPr>
            <p:ph type="title"/>
          </p:nvPr>
        </p:nvSpPr>
        <p:spPr/>
        <p:txBody>
          <a:bodyPr/>
          <a:lstStyle/>
          <a:p>
            <a:r>
              <a:rPr lang="en-US" noProof="0"/>
              <a:t>Click to edit Master title style</a:t>
            </a:r>
          </a:p>
        </p:txBody>
      </p:sp>
      <p:sp>
        <p:nvSpPr>
          <p:cNvPr id="12" name="Rectangle 11">
            <a:extLst>
              <a:ext uri="{FF2B5EF4-FFF2-40B4-BE49-F238E27FC236}">
                <a16:creationId xmlns:a16="http://schemas.microsoft.com/office/drawing/2014/main" id="{EE676DAB-A125-472A-B76E-CBBFF35F21C6}"/>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Subtitle 2">
            <a:extLst>
              <a:ext uri="{FF2B5EF4-FFF2-40B4-BE49-F238E27FC236}">
                <a16:creationId xmlns:a16="http://schemas.microsoft.com/office/drawing/2014/main" id="{B057B9D1-A6AC-402A-8902-8B3ED5C49F37}"/>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val="97483723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dirty="0"/>
              <a:t>Click to edit presentation title</a:t>
            </a:r>
            <a:endParaRPr lang="en-ZA"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dirty="0"/>
          </a:p>
        </p:txBody>
      </p:sp>
    </p:spTree>
    <p:extLst>
      <p:ext uri="{BB962C8B-B14F-4D97-AF65-F5344CB8AC3E}">
        <p14:creationId xmlns:p14="http://schemas.microsoft.com/office/powerpoint/2010/main" val="19561512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
        <p:nvSpPr>
          <p:cNvPr id="8" name="Freeform: Shape 7">
            <a:extLst>
              <a:ext uri="{FF2B5EF4-FFF2-40B4-BE49-F238E27FC236}">
                <a16:creationId xmlns:a16="http://schemas.microsoft.com/office/drawing/2014/main" id="{1B0A9F0E-ADC2-4EA2-94E8-21A6D1823818}"/>
              </a:ext>
            </a:extLst>
          </p:cNvPr>
          <p:cNvSpPr/>
          <p:nvPr userDrawn="1"/>
        </p:nvSpPr>
        <p:spPr>
          <a:xfrm>
            <a:off x="1101164" y="688675"/>
            <a:ext cx="5610835"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371084116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a16="http://schemas.microsoft.com/office/drawing/2014/main"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5058552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a16="http://schemas.microsoft.com/office/drawing/2014/main"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5" name="Text Placeholder 4">
            <a:extLst>
              <a:ext uri="{FF2B5EF4-FFF2-40B4-BE49-F238E27FC236}">
                <a16:creationId xmlns:a16="http://schemas.microsoft.com/office/drawing/2014/main" id="{CF17B515-EAEB-4897-BB64-337B534BE8C3}"/>
              </a:ext>
            </a:extLst>
          </p:cNvPr>
          <p:cNvSpPr>
            <a:spLocks noGrp="1"/>
          </p:cNvSpPr>
          <p:nvPr>
            <p:ph type="body" sz="quarter" idx="13"/>
          </p:nvPr>
        </p:nvSpPr>
        <p:spPr>
          <a:xfrm>
            <a:off x="1640305" y="2165852"/>
            <a:ext cx="8911390" cy="2526297"/>
          </a:xfrm>
        </p:spPr>
        <p:txBody>
          <a:bodyPr anchor="ctr"/>
          <a:lstStyle>
            <a:lvl1pPr marL="0" indent="0" algn="ctr">
              <a:buNone/>
              <a:defRPr sz="6000"/>
            </a:lvl1pPr>
          </a:lstStyle>
          <a:p>
            <a:pPr lvl="0"/>
            <a:r>
              <a:rPr lang="en-US" noProof="0"/>
              <a:t>Click to edit Master text styles</a:t>
            </a:r>
          </a:p>
        </p:txBody>
      </p:sp>
    </p:spTree>
    <p:extLst>
      <p:ext uri="{BB962C8B-B14F-4D97-AF65-F5344CB8AC3E}">
        <p14:creationId xmlns:p14="http://schemas.microsoft.com/office/powerpoint/2010/main" val="13225674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ADB88685-006A-43C3-A850-F409CF02FC40}"/>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2" name="Footer Placeholder 1">
            <a:extLst>
              <a:ext uri="{FF2B5EF4-FFF2-40B4-BE49-F238E27FC236}">
                <a16:creationId xmlns:a16="http://schemas.microsoft.com/office/drawing/2014/main" id="{16D0504D-4610-4E9E-A2DB-8B701F044BBC}"/>
              </a:ext>
            </a:extLst>
          </p:cNvPr>
          <p:cNvSpPr>
            <a:spLocks noGrp="1"/>
          </p:cNvSpPr>
          <p:nvPr>
            <p:ph type="ftr" sz="quarter" idx="12"/>
          </p:nvPr>
        </p:nvSpPr>
        <p:spPr/>
        <p:txBody>
          <a:bodyPr/>
          <a:lstStyle/>
          <a:p>
            <a:r>
              <a:rPr lang="en-US" noProof="0" dirty="0"/>
              <a:t>Add a footer</a:t>
            </a:r>
          </a:p>
        </p:txBody>
      </p:sp>
      <p:sp>
        <p:nvSpPr>
          <p:cNvPr id="5" name="Rectangle 4">
            <a:extLst>
              <a:ext uri="{FF2B5EF4-FFF2-40B4-BE49-F238E27FC236}">
                <a16:creationId xmlns:a16="http://schemas.microsoft.com/office/drawing/2014/main" id="{0441AF21-4CD0-41EE-9AFD-29DF648CB610}"/>
              </a:ext>
            </a:extLst>
          </p:cNvPr>
          <p:cNvSpPr/>
          <p:nvPr userDrawn="1"/>
        </p:nvSpPr>
        <p:spPr>
          <a:xfrm>
            <a:off x="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13976703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F87E50-51CC-4E71-8E1A-D0B7FAF1E240}"/>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a:extLst>
              <a:ext uri="{FF2B5EF4-FFF2-40B4-BE49-F238E27FC236}">
                <a16:creationId xmlns:a16="http://schemas.microsoft.com/office/drawing/2014/main" id="{5F9618EF-4282-46B7-BB5D-363CA4F3275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a:extLst>
              <a:ext uri="{FF2B5EF4-FFF2-40B4-BE49-F238E27FC236}">
                <a16:creationId xmlns:a16="http://schemas.microsoft.com/office/drawing/2014/main" id="{82B3F733-8FF6-4AD1-B05B-62DED6F48E1F}"/>
              </a:ext>
            </a:extLst>
          </p:cNvPr>
          <p:cNvSpPr>
            <a:spLocks noGrp="1"/>
          </p:cNvSpPr>
          <p:nvPr>
            <p:ph type="dt" sz="half" idx="10"/>
          </p:nvPr>
        </p:nvSpPr>
        <p:spPr/>
        <p:txBody>
          <a:bodyPr/>
          <a:lstStyle/>
          <a:p>
            <a:fld id="{2AD7218C-D7ED-4D14-B01A-630C42AE1DE0}" type="datetimeFigureOut">
              <a:rPr lang="en-GB" smtClean="0"/>
              <a:t>08/05/2024</a:t>
            </a:fld>
            <a:endParaRPr lang="en-GB"/>
          </a:p>
        </p:txBody>
      </p:sp>
      <p:sp>
        <p:nvSpPr>
          <p:cNvPr id="5" name="Footer Placeholder 4">
            <a:extLst>
              <a:ext uri="{FF2B5EF4-FFF2-40B4-BE49-F238E27FC236}">
                <a16:creationId xmlns:a16="http://schemas.microsoft.com/office/drawing/2014/main" id="{67D09B86-432E-48D6-98E7-E9B213F80902}"/>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0138FE99-40D2-4AEC-8856-B49804253902}"/>
              </a:ext>
            </a:extLst>
          </p:cNvPr>
          <p:cNvSpPr>
            <a:spLocks noGrp="1"/>
          </p:cNvSpPr>
          <p:nvPr>
            <p:ph type="sldNum" sz="quarter" idx="12"/>
          </p:nvPr>
        </p:nvSpPr>
        <p:spPr/>
        <p:txBody>
          <a:bodyPr/>
          <a:lstStyle/>
          <a:p>
            <a:fld id="{D9AEAAAA-69CA-4174-B97B-D5EAE16DF347}" type="slidenum">
              <a:rPr lang="en-GB" smtClean="0"/>
              <a:t>‹#›</a:t>
            </a:fld>
            <a:endParaRPr lang="en-GB"/>
          </a:p>
        </p:txBody>
      </p:sp>
    </p:spTree>
    <p:extLst>
      <p:ext uri="{BB962C8B-B14F-4D97-AF65-F5344CB8AC3E}">
        <p14:creationId xmlns:p14="http://schemas.microsoft.com/office/powerpoint/2010/main" val="210818756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ivider Slide 1">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9" name="Picture Placeholder 8">
            <a:extLst>
              <a:ext uri="{FF2B5EF4-FFF2-40B4-BE49-F238E27FC236}">
                <a16:creationId xmlns:a16="http://schemas.microsoft.com/office/drawing/2014/main" id="{963BCC7A-7B98-426E-9A90-B544A6CDA69E}"/>
              </a:ext>
            </a:extLst>
          </p:cNvPr>
          <p:cNvSpPr>
            <a:spLocks noGrp="1"/>
          </p:cNvSpPr>
          <p:nvPr>
            <p:ph type="pic" sz="quarter" idx="12" hasCustomPrompt="1"/>
          </p:nvPr>
        </p:nvSpPr>
        <p:spPr>
          <a:xfrm>
            <a:off x="1101164" y="688676"/>
            <a:ext cx="5610835"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Tree>
    <p:extLst>
      <p:ext uri="{BB962C8B-B14F-4D97-AF65-F5344CB8AC3E}">
        <p14:creationId xmlns:p14="http://schemas.microsoft.com/office/powerpoint/2010/main" val="182027285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6CA18C-E213-4AD7-A899-817EF9772E16}"/>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4561B259-B15D-4089-A892-062697EC061B}"/>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C350ECCE-7337-4C1E-A3BC-36CA0187DEE4}"/>
              </a:ext>
            </a:extLst>
          </p:cNvPr>
          <p:cNvSpPr>
            <a:spLocks noGrp="1"/>
          </p:cNvSpPr>
          <p:nvPr>
            <p:ph type="dt" sz="half" idx="10"/>
          </p:nvPr>
        </p:nvSpPr>
        <p:spPr/>
        <p:txBody>
          <a:bodyPr/>
          <a:lstStyle/>
          <a:p>
            <a:fld id="{2AD7218C-D7ED-4D14-B01A-630C42AE1DE0}" type="datetimeFigureOut">
              <a:rPr lang="en-GB" smtClean="0"/>
              <a:t>08/05/2024</a:t>
            </a:fld>
            <a:endParaRPr lang="en-GB"/>
          </a:p>
        </p:txBody>
      </p:sp>
      <p:sp>
        <p:nvSpPr>
          <p:cNvPr id="5" name="Footer Placeholder 4">
            <a:extLst>
              <a:ext uri="{FF2B5EF4-FFF2-40B4-BE49-F238E27FC236}">
                <a16:creationId xmlns:a16="http://schemas.microsoft.com/office/drawing/2014/main" id="{445DE627-3BCE-40BB-B695-DD747B1E621A}"/>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746229C0-CCDB-4BF1-8808-B0A28BF0A4CE}"/>
              </a:ext>
            </a:extLst>
          </p:cNvPr>
          <p:cNvSpPr>
            <a:spLocks noGrp="1"/>
          </p:cNvSpPr>
          <p:nvPr>
            <p:ph type="sldNum" sz="quarter" idx="12"/>
          </p:nvPr>
        </p:nvSpPr>
        <p:spPr/>
        <p:txBody>
          <a:bodyPr/>
          <a:lstStyle/>
          <a:p>
            <a:fld id="{D9AEAAAA-69CA-4174-B97B-D5EAE16DF347}" type="slidenum">
              <a:rPr lang="en-GB" smtClean="0"/>
              <a:t>‹#›</a:t>
            </a:fld>
            <a:endParaRPr lang="en-GB"/>
          </a:p>
        </p:txBody>
      </p:sp>
    </p:spTree>
    <p:extLst>
      <p:ext uri="{BB962C8B-B14F-4D97-AF65-F5344CB8AC3E}">
        <p14:creationId xmlns:p14="http://schemas.microsoft.com/office/powerpoint/2010/main" val="402913791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3B5322-22D6-4ED1-AC62-8D575E02FA77}"/>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DA456A5B-D44D-4D41-8C7D-E4215184EF50}"/>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34C79A3-709E-4210-9657-FA0E2845F890}"/>
              </a:ext>
            </a:extLst>
          </p:cNvPr>
          <p:cNvSpPr>
            <a:spLocks noGrp="1"/>
          </p:cNvSpPr>
          <p:nvPr>
            <p:ph type="dt" sz="half" idx="10"/>
          </p:nvPr>
        </p:nvSpPr>
        <p:spPr/>
        <p:txBody>
          <a:bodyPr/>
          <a:lstStyle/>
          <a:p>
            <a:fld id="{2AD7218C-D7ED-4D14-B01A-630C42AE1DE0}" type="datetimeFigureOut">
              <a:rPr lang="en-GB" smtClean="0"/>
              <a:t>08/05/2024</a:t>
            </a:fld>
            <a:endParaRPr lang="en-GB"/>
          </a:p>
        </p:txBody>
      </p:sp>
      <p:sp>
        <p:nvSpPr>
          <p:cNvPr id="5" name="Footer Placeholder 4">
            <a:extLst>
              <a:ext uri="{FF2B5EF4-FFF2-40B4-BE49-F238E27FC236}">
                <a16:creationId xmlns:a16="http://schemas.microsoft.com/office/drawing/2014/main" id="{101D6654-1548-4C99-A43A-92E1B2F6E061}"/>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0FDAA44A-2C25-4ABD-97C2-785812DE99EB}"/>
              </a:ext>
            </a:extLst>
          </p:cNvPr>
          <p:cNvSpPr>
            <a:spLocks noGrp="1"/>
          </p:cNvSpPr>
          <p:nvPr>
            <p:ph type="sldNum" sz="quarter" idx="12"/>
          </p:nvPr>
        </p:nvSpPr>
        <p:spPr/>
        <p:txBody>
          <a:bodyPr/>
          <a:lstStyle/>
          <a:p>
            <a:fld id="{D9AEAAAA-69CA-4174-B97B-D5EAE16DF347}" type="slidenum">
              <a:rPr lang="en-GB" smtClean="0"/>
              <a:t>‹#›</a:t>
            </a:fld>
            <a:endParaRPr lang="en-GB"/>
          </a:p>
        </p:txBody>
      </p:sp>
    </p:spTree>
    <p:extLst>
      <p:ext uri="{BB962C8B-B14F-4D97-AF65-F5344CB8AC3E}">
        <p14:creationId xmlns:p14="http://schemas.microsoft.com/office/powerpoint/2010/main" val="350566868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1D1C38-4ACA-4D26-8AE6-16D62AE8DBAF}"/>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16CAC8A2-D77F-4C85-858A-81EE114AF123}"/>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680A0B76-856C-4438-8DAC-B1F3F55F4ECA}"/>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C9398832-7686-4675-B6B2-5C9E81798051}"/>
              </a:ext>
            </a:extLst>
          </p:cNvPr>
          <p:cNvSpPr>
            <a:spLocks noGrp="1"/>
          </p:cNvSpPr>
          <p:nvPr>
            <p:ph type="dt" sz="half" idx="10"/>
          </p:nvPr>
        </p:nvSpPr>
        <p:spPr/>
        <p:txBody>
          <a:bodyPr/>
          <a:lstStyle/>
          <a:p>
            <a:fld id="{2AD7218C-D7ED-4D14-B01A-630C42AE1DE0}" type="datetimeFigureOut">
              <a:rPr lang="en-GB" smtClean="0"/>
              <a:t>08/05/2024</a:t>
            </a:fld>
            <a:endParaRPr lang="en-GB"/>
          </a:p>
        </p:txBody>
      </p:sp>
      <p:sp>
        <p:nvSpPr>
          <p:cNvPr id="6" name="Footer Placeholder 5">
            <a:extLst>
              <a:ext uri="{FF2B5EF4-FFF2-40B4-BE49-F238E27FC236}">
                <a16:creationId xmlns:a16="http://schemas.microsoft.com/office/drawing/2014/main" id="{58E769E3-55E1-4CF1-B49A-247561A97CE4}"/>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F11C02E3-D507-4112-9212-661C89317A94}"/>
              </a:ext>
            </a:extLst>
          </p:cNvPr>
          <p:cNvSpPr>
            <a:spLocks noGrp="1"/>
          </p:cNvSpPr>
          <p:nvPr>
            <p:ph type="sldNum" sz="quarter" idx="12"/>
          </p:nvPr>
        </p:nvSpPr>
        <p:spPr/>
        <p:txBody>
          <a:bodyPr/>
          <a:lstStyle/>
          <a:p>
            <a:fld id="{D9AEAAAA-69CA-4174-B97B-D5EAE16DF347}" type="slidenum">
              <a:rPr lang="en-GB" smtClean="0"/>
              <a:t>‹#›</a:t>
            </a:fld>
            <a:endParaRPr lang="en-GB"/>
          </a:p>
        </p:txBody>
      </p:sp>
    </p:spTree>
    <p:extLst>
      <p:ext uri="{BB962C8B-B14F-4D97-AF65-F5344CB8AC3E}">
        <p14:creationId xmlns:p14="http://schemas.microsoft.com/office/powerpoint/2010/main" val="259952630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82173E-1ADA-4F91-AA96-9198B608FF5B}"/>
              </a:ext>
            </a:extLst>
          </p:cNvPr>
          <p:cNvSpPr>
            <a:spLocks noGrp="1"/>
          </p:cNvSpPr>
          <p:nvPr>
            <p:ph type="title"/>
          </p:nvPr>
        </p:nvSpPr>
        <p:spPr>
          <a:xfrm>
            <a:off x="839788" y="365125"/>
            <a:ext cx="10515600" cy="1325563"/>
          </a:xfrm>
        </p:spPr>
        <p:txBody>
          <a:bodyPr/>
          <a:lstStyle/>
          <a:p>
            <a:r>
              <a:rPr lang="en-US"/>
              <a:t>Click to edit Master title style</a:t>
            </a:r>
            <a:endParaRPr lang="en-GB"/>
          </a:p>
        </p:txBody>
      </p:sp>
      <p:sp>
        <p:nvSpPr>
          <p:cNvPr id="3" name="Text Placeholder 2">
            <a:extLst>
              <a:ext uri="{FF2B5EF4-FFF2-40B4-BE49-F238E27FC236}">
                <a16:creationId xmlns:a16="http://schemas.microsoft.com/office/drawing/2014/main" id="{13FCC4C6-C314-46C7-A610-B00A22BCCFC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0C7E4D9-B0B8-44E3-8659-13969991FCA1}"/>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0949CE1C-800E-4D37-9960-99C2AF86C211}"/>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E3113E0-DD08-43BC-914D-32D9DC2728DE}"/>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C059E61E-899B-4640-B2D3-A120C284B29A}"/>
              </a:ext>
            </a:extLst>
          </p:cNvPr>
          <p:cNvSpPr>
            <a:spLocks noGrp="1"/>
          </p:cNvSpPr>
          <p:nvPr>
            <p:ph type="dt" sz="half" idx="10"/>
          </p:nvPr>
        </p:nvSpPr>
        <p:spPr/>
        <p:txBody>
          <a:bodyPr/>
          <a:lstStyle/>
          <a:p>
            <a:fld id="{2AD7218C-D7ED-4D14-B01A-630C42AE1DE0}" type="datetimeFigureOut">
              <a:rPr lang="en-GB" smtClean="0"/>
              <a:t>08/05/2024</a:t>
            </a:fld>
            <a:endParaRPr lang="en-GB"/>
          </a:p>
        </p:txBody>
      </p:sp>
      <p:sp>
        <p:nvSpPr>
          <p:cNvPr id="8" name="Footer Placeholder 7">
            <a:extLst>
              <a:ext uri="{FF2B5EF4-FFF2-40B4-BE49-F238E27FC236}">
                <a16:creationId xmlns:a16="http://schemas.microsoft.com/office/drawing/2014/main" id="{4B952E11-F2DB-40A7-84F7-10B5F061DEB5}"/>
              </a:ext>
            </a:extLst>
          </p:cNvPr>
          <p:cNvSpPr>
            <a:spLocks noGrp="1"/>
          </p:cNvSpPr>
          <p:nvPr>
            <p:ph type="ftr" sz="quarter" idx="11"/>
          </p:nvPr>
        </p:nvSpPr>
        <p:spPr/>
        <p:txBody>
          <a:bodyPr/>
          <a:lstStyle/>
          <a:p>
            <a:endParaRPr lang="en-GB"/>
          </a:p>
        </p:txBody>
      </p:sp>
      <p:sp>
        <p:nvSpPr>
          <p:cNvPr id="9" name="Slide Number Placeholder 8">
            <a:extLst>
              <a:ext uri="{FF2B5EF4-FFF2-40B4-BE49-F238E27FC236}">
                <a16:creationId xmlns:a16="http://schemas.microsoft.com/office/drawing/2014/main" id="{C15281A4-479B-4AED-B3E6-CDBF47514C18}"/>
              </a:ext>
            </a:extLst>
          </p:cNvPr>
          <p:cNvSpPr>
            <a:spLocks noGrp="1"/>
          </p:cNvSpPr>
          <p:nvPr>
            <p:ph type="sldNum" sz="quarter" idx="12"/>
          </p:nvPr>
        </p:nvSpPr>
        <p:spPr/>
        <p:txBody>
          <a:bodyPr/>
          <a:lstStyle/>
          <a:p>
            <a:fld id="{D9AEAAAA-69CA-4174-B97B-D5EAE16DF347}" type="slidenum">
              <a:rPr lang="en-GB" smtClean="0"/>
              <a:t>‹#›</a:t>
            </a:fld>
            <a:endParaRPr lang="en-GB"/>
          </a:p>
        </p:txBody>
      </p:sp>
    </p:spTree>
    <p:extLst>
      <p:ext uri="{BB962C8B-B14F-4D97-AF65-F5344CB8AC3E}">
        <p14:creationId xmlns:p14="http://schemas.microsoft.com/office/powerpoint/2010/main" val="253948837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9E3BB7-B966-4753-8AF7-C2F7A6158399}"/>
              </a:ext>
            </a:extLst>
          </p:cNvPr>
          <p:cNvSpPr>
            <a:spLocks noGrp="1"/>
          </p:cNvSpPr>
          <p:nvPr>
            <p:ph type="title"/>
          </p:nvPr>
        </p:nvSpPr>
        <p:spPr/>
        <p:txBody>
          <a:bodyPr/>
          <a:lstStyle/>
          <a:p>
            <a:r>
              <a:rPr lang="en-US"/>
              <a:t>Click to edit Master title style</a:t>
            </a:r>
            <a:endParaRPr lang="en-GB"/>
          </a:p>
        </p:txBody>
      </p:sp>
      <p:sp>
        <p:nvSpPr>
          <p:cNvPr id="3" name="Date Placeholder 2">
            <a:extLst>
              <a:ext uri="{FF2B5EF4-FFF2-40B4-BE49-F238E27FC236}">
                <a16:creationId xmlns:a16="http://schemas.microsoft.com/office/drawing/2014/main" id="{1060EE4D-4376-4B91-8714-26CA58B2B9E7}"/>
              </a:ext>
            </a:extLst>
          </p:cNvPr>
          <p:cNvSpPr>
            <a:spLocks noGrp="1"/>
          </p:cNvSpPr>
          <p:nvPr>
            <p:ph type="dt" sz="half" idx="10"/>
          </p:nvPr>
        </p:nvSpPr>
        <p:spPr/>
        <p:txBody>
          <a:bodyPr/>
          <a:lstStyle/>
          <a:p>
            <a:fld id="{2AD7218C-D7ED-4D14-B01A-630C42AE1DE0}" type="datetimeFigureOut">
              <a:rPr lang="en-GB" smtClean="0"/>
              <a:t>08/05/2024</a:t>
            </a:fld>
            <a:endParaRPr lang="en-GB"/>
          </a:p>
        </p:txBody>
      </p:sp>
      <p:sp>
        <p:nvSpPr>
          <p:cNvPr id="4" name="Footer Placeholder 3">
            <a:extLst>
              <a:ext uri="{FF2B5EF4-FFF2-40B4-BE49-F238E27FC236}">
                <a16:creationId xmlns:a16="http://schemas.microsoft.com/office/drawing/2014/main" id="{CA658FFD-848C-4F2F-ADEF-C9CF43C1FBBC}"/>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252F312D-DC21-494E-A12E-B0A13FC01D73}"/>
              </a:ext>
            </a:extLst>
          </p:cNvPr>
          <p:cNvSpPr>
            <a:spLocks noGrp="1"/>
          </p:cNvSpPr>
          <p:nvPr>
            <p:ph type="sldNum" sz="quarter" idx="12"/>
          </p:nvPr>
        </p:nvSpPr>
        <p:spPr/>
        <p:txBody>
          <a:bodyPr/>
          <a:lstStyle/>
          <a:p>
            <a:fld id="{D9AEAAAA-69CA-4174-B97B-D5EAE16DF347}" type="slidenum">
              <a:rPr lang="en-GB" smtClean="0"/>
              <a:t>‹#›</a:t>
            </a:fld>
            <a:endParaRPr lang="en-GB"/>
          </a:p>
        </p:txBody>
      </p:sp>
    </p:spTree>
    <p:extLst>
      <p:ext uri="{BB962C8B-B14F-4D97-AF65-F5344CB8AC3E}">
        <p14:creationId xmlns:p14="http://schemas.microsoft.com/office/powerpoint/2010/main" val="149971648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B414D30-B8BC-49DB-B3D2-1A6B1C0A530D}"/>
              </a:ext>
            </a:extLst>
          </p:cNvPr>
          <p:cNvSpPr>
            <a:spLocks noGrp="1"/>
          </p:cNvSpPr>
          <p:nvPr>
            <p:ph type="dt" sz="half" idx="10"/>
          </p:nvPr>
        </p:nvSpPr>
        <p:spPr/>
        <p:txBody>
          <a:bodyPr/>
          <a:lstStyle/>
          <a:p>
            <a:fld id="{2AD7218C-D7ED-4D14-B01A-630C42AE1DE0}" type="datetimeFigureOut">
              <a:rPr lang="en-GB" smtClean="0"/>
              <a:t>08/05/2024</a:t>
            </a:fld>
            <a:endParaRPr lang="en-GB"/>
          </a:p>
        </p:txBody>
      </p:sp>
      <p:sp>
        <p:nvSpPr>
          <p:cNvPr id="3" name="Footer Placeholder 2">
            <a:extLst>
              <a:ext uri="{FF2B5EF4-FFF2-40B4-BE49-F238E27FC236}">
                <a16:creationId xmlns:a16="http://schemas.microsoft.com/office/drawing/2014/main" id="{BEAC84C0-AFF9-4C66-BF3B-AE8E35D3EF36}"/>
              </a:ext>
            </a:extLst>
          </p:cNvPr>
          <p:cNvSpPr>
            <a:spLocks noGrp="1"/>
          </p:cNvSpPr>
          <p:nvPr>
            <p:ph type="ftr" sz="quarter" idx="11"/>
          </p:nvPr>
        </p:nvSpPr>
        <p:spPr/>
        <p:txBody>
          <a:bodyPr/>
          <a:lstStyle/>
          <a:p>
            <a:endParaRPr lang="en-GB"/>
          </a:p>
        </p:txBody>
      </p:sp>
      <p:sp>
        <p:nvSpPr>
          <p:cNvPr id="4" name="Slide Number Placeholder 3">
            <a:extLst>
              <a:ext uri="{FF2B5EF4-FFF2-40B4-BE49-F238E27FC236}">
                <a16:creationId xmlns:a16="http://schemas.microsoft.com/office/drawing/2014/main" id="{B597BA6A-0D74-4D4B-A5CA-781B7A443234}"/>
              </a:ext>
            </a:extLst>
          </p:cNvPr>
          <p:cNvSpPr>
            <a:spLocks noGrp="1"/>
          </p:cNvSpPr>
          <p:nvPr>
            <p:ph type="sldNum" sz="quarter" idx="12"/>
          </p:nvPr>
        </p:nvSpPr>
        <p:spPr/>
        <p:txBody>
          <a:bodyPr/>
          <a:lstStyle/>
          <a:p>
            <a:fld id="{D9AEAAAA-69CA-4174-B97B-D5EAE16DF347}" type="slidenum">
              <a:rPr lang="en-GB" smtClean="0"/>
              <a:t>‹#›</a:t>
            </a:fld>
            <a:endParaRPr lang="en-GB"/>
          </a:p>
        </p:txBody>
      </p:sp>
    </p:spTree>
    <p:extLst>
      <p:ext uri="{BB962C8B-B14F-4D97-AF65-F5344CB8AC3E}">
        <p14:creationId xmlns:p14="http://schemas.microsoft.com/office/powerpoint/2010/main" val="62717774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0662D6-657C-4625-96A2-EACD7DCEABAA}"/>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B1969645-7B4A-47D0-87C2-B3CC9B4F6453}"/>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a:extLst>
              <a:ext uri="{FF2B5EF4-FFF2-40B4-BE49-F238E27FC236}">
                <a16:creationId xmlns:a16="http://schemas.microsoft.com/office/drawing/2014/main" id="{DFB3DF4E-761C-44E7-8AEF-2FAE175D85D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ACB9B075-C86C-47B3-A6B2-6BBD0D8F429C}"/>
              </a:ext>
            </a:extLst>
          </p:cNvPr>
          <p:cNvSpPr>
            <a:spLocks noGrp="1"/>
          </p:cNvSpPr>
          <p:nvPr>
            <p:ph type="dt" sz="half" idx="10"/>
          </p:nvPr>
        </p:nvSpPr>
        <p:spPr/>
        <p:txBody>
          <a:bodyPr/>
          <a:lstStyle/>
          <a:p>
            <a:fld id="{2AD7218C-D7ED-4D14-B01A-630C42AE1DE0}" type="datetimeFigureOut">
              <a:rPr lang="en-GB" smtClean="0"/>
              <a:t>08/05/2024</a:t>
            </a:fld>
            <a:endParaRPr lang="en-GB"/>
          </a:p>
        </p:txBody>
      </p:sp>
      <p:sp>
        <p:nvSpPr>
          <p:cNvPr id="6" name="Footer Placeholder 5">
            <a:extLst>
              <a:ext uri="{FF2B5EF4-FFF2-40B4-BE49-F238E27FC236}">
                <a16:creationId xmlns:a16="http://schemas.microsoft.com/office/drawing/2014/main" id="{D071D72E-289C-4123-BB0C-9616029DDA2C}"/>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61E7EE43-1474-411B-8775-98506E5FA9BE}"/>
              </a:ext>
            </a:extLst>
          </p:cNvPr>
          <p:cNvSpPr>
            <a:spLocks noGrp="1"/>
          </p:cNvSpPr>
          <p:nvPr>
            <p:ph type="sldNum" sz="quarter" idx="12"/>
          </p:nvPr>
        </p:nvSpPr>
        <p:spPr/>
        <p:txBody>
          <a:bodyPr/>
          <a:lstStyle/>
          <a:p>
            <a:fld id="{D9AEAAAA-69CA-4174-B97B-D5EAE16DF347}" type="slidenum">
              <a:rPr lang="en-GB" smtClean="0"/>
              <a:t>‹#›</a:t>
            </a:fld>
            <a:endParaRPr lang="en-GB"/>
          </a:p>
        </p:txBody>
      </p:sp>
    </p:spTree>
    <p:extLst>
      <p:ext uri="{BB962C8B-B14F-4D97-AF65-F5344CB8AC3E}">
        <p14:creationId xmlns:p14="http://schemas.microsoft.com/office/powerpoint/2010/main" val="130762124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A9C4B3-B0BC-4D12-B4BE-B97A1D6D603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Picture Placeholder 2">
            <a:extLst>
              <a:ext uri="{FF2B5EF4-FFF2-40B4-BE49-F238E27FC236}">
                <a16:creationId xmlns:a16="http://schemas.microsoft.com/office/drawing/2014/main" id="{F68BD0DE-AF87-4FB1-90D1-74572EA2A85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a:extLst>
              <a:ext uri="{FF2B5EF4-FFF2-40B4-BE49-F238E27FC236}">
                <a16:creationId xmlns:a16="http://schemas.microsoft.com/office/drawing/2014/main" id="{FC78F4B6-2D3A-40EE-84BF-1BA57CD8D2C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F17B118-5E5A-4E82-85D8-7AF52884C60A}"/>
              </a:ext>
            </a:extLst>
          </p:cNvPr>
          <p:cNvSpPr>
            <a:spLocks noGrp="1"/>
          </p:cNvSpPr>
          <p:nvPr>
            <p:ph type="dt" sz="half" idx="10"/>
          </p:nvPr>
        </p:nvSpPr>
        <p:spPr/>
        <p:txBody>
          <a:bodyPr/>
          <a:lstStyle/>
          <a:p>
            <a:fld id="{2AD7218C-D7ED-4D14-B01A-630C42AE1DE0}" type="datetimeFigureOut">
              <a:rPr lang="en-GB" smtClean="0"/>
              <a:t>08/05/2024</a:t>
            </a:fld>
            <a:endParaRPr lang="en-GB"/>
          </a:p>
        </p:txBody>
      </p:sp>
      <p:sp>
        <p:nvSpPr>
          <p:cNvPr id="6" name="Footer Placeholder 5">
            <a:extLst>
              <a:ext uri="{FF2B5EF4-FFF2-40B4-BE49-F238E27FC236}">
                <a16:creationId xmlns:a16="http://schemas.microsoft.com/office/drawing/2014/main" id="{6807772B-9649-4DAE-ABA2-68F1397B0639}"/>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3CCE873A-1955-44E3-9930-C29CE599F046}"/>
              </a:ext>
            </a:extLst>
          </p:cNvPr>
          <p:cNvSpPr>
            <a:spLocks noGrp="1"/>
          </p:cNvSpPr>
          <p:nvPr>
            <p:ph type="sldNum" sz="quarter" idx="12"/>
          </p:nvPr>
        </p:nvSpPr>
        <p:spPr/>
        <p:txBody>
          <a:bodyPr/>
          <a:lstStyle/>
          <a:p>
            <a:fld id="{D9AEAAAA-69CA-4174-B97B-D5EAE16DF347}" type="slidenum">
              <a:rPr lang="en-GB" smtClean="0"/>
              <a:t>‹#›</a:t>
            </a:fld>
            <a:endParaRPr lang="en-GB"/>
          </a:p>
        </p:txBody>
      </p:sp>
    </p:spTree>
    <p:extLst>
      <p:ext uri="{BB962C8B-B14F-4D97-AF65-F5344CB8AC3E}">
        <p14:creationId xmlns:p14="http://schemas.microsoft.com/office/powerpoint/2010/main" val="335715990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60620C-1453-4DC0-ACA2-571343B97C86}"/>
              </a:ext>
            </a:extLst>
          </p:cNvPr>
          <p:cNvSpPr>
            <a:spLocks noGrp="1"/>
          </p:cNvSpPr>
          <p:nvPr>
            <p:ph type="title"/>
          </p:nvPr>
        </p:nvSpPr>
        <p:spPr/>
        <p:txBody>
          <a:bodyPr/>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5F084CFC-EF63-4A9E-A5F9-D3B60B7DF1F3}"/>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F3DE3EAB-0F3C-45E5-8229-A9592F46BA54}"/>
              </a:ext>
            </a:extLst>
          </p:cNvPr>
          <p:cNvSpPr>
            <a:spLocks noGrp="1"/>
          </p:cNvSpPr>
          <p:nvPr>
            <p:ph type="dt" sz="half" idx="10"/>
          </p:nvPr>
        </p:nvSpPr>
        <p:spPr/>
        <p:txBody>
          <a:bodyPr/>
          <a:lstStyle/>
          <a:p>
            <a:fld id="{2AD7218C-D7ED-4D14-B01A-630C42AE1DE0}" type="datetimeFigureOut">
              <a:rPr lang="en-GB" smtClean="0"/>
              <a:t>08/05/2024</a:t>
            </a:fld>
            <a:endParaRPr lang="en-GB"/>
          </a:p>
        </p:txBody>
      </p:sp>
      <p:sp>
        <p:nvSpPr>
          <p:cNvPr id="5" name="Footer Placeholder 4">
            <a:extLst>
              <a:ext uri="{FF2B5EF4-FFF2-40B4-BE49-F238E27FC236}">
                <a16:creationId xmlns:a16="http://schemas.microsoft.com/office/drawing/2014/main" id="{93D7AF0E-332D-4834-9AF4-7C5FBA8CA6C4}"/>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9EA5D313-09B7-4477-B805-DE13B35CFA46}"/>
              </a:ext>
            </a:extLst>
          </p:cNvPr>
          <p:cNvSpPr>
            <a:spLocks noGrp="1"/>
          </p:cNvSpPr>
          <p:nvPr>
            <p:ph type="sldNum" sz="quarter" idx="12"/>
          </p:nvPr>
        </p:nvSpPr>
        <p:spPr/>
        <p:txBody>
          <a:bodyPr/>
          <a:lstStyle/>
          <a:p>
            <a:fld id="{D9AEAAAA-69CA-4174-B97B-D5EAE16DF347}" type="slidenum">
              <a:rPr lang="en-GB" smtClean="0"/>
              <a:t>‹#›</a:t>
            </a:fld>
            <a:endParaRPr lang="en-GB"/>
          </a:p>
        </p:txBody>
      </p:sp>
    </p:spTree>
    <p:extLst>
      <p:ext uri="{BB962C8B-B14F-4D97-AF65-F5344CB8AC3E}">
        <p14:creationId xmlns:p14="http://schemas.microsoft.com/office/powerpoint/2010/main" val="99591206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16584FF7-2FD6-4CF6-9B8C-3BD27FB3C0F6}"/>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7122F876-DDCA-4E6A-A8A5-4D69F6EE69DF}"/>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48FAD416-47B2-4AB8-AC73-C724E63EE09B}"/>
              </a:ext>
            </a:extLst>
          </p:cNvPr>
          <p:cNvSpPr>
            <a:spLocks noGrp="1"/>
          </p:cNvSpPr>
          <p:nvPr>
            <p:ph type="dt" sz="half" idx="10"/>
          </p:nvPr>
        </p:nvSpPr>
        <p:spPr/>
        <p:txBody>
          <a:bodyPr/>
          <a:lstStyle/>
          <a:p>
            <a:fld id="{2AD7218C-D7ED-4D14-B01A-630C42AE1DE0}" type="datetimeFigureOut">
              <a:rPr lang="en-GB" smtClean="0"/>
              <a:t>08/05/2024</a:t>
            </a:fld>
            <a:endParaRPr lang="en-GB"/>
          </a:p>
        </p:txBody>
      </p:sp>
      <p:sp>
        <p:nvSpPr>
          <p:cNvPr id="5" name="Footer Placeholder 4">
            <a:extLst>
              <a:ext uri="{FF2B5EF4-FFF2-40B4-BE49-F238E27FC236}">
                <a16:creationId xmlns:a16="http://schemas.microsoft.com/office/drawing/2014/main" id="{3F67ABBA-8E2D-426C-B5C5-A90E65F71791}"/>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4F8F9BA8-4C7E-4D0B-9F32-C866B5930301}"/>
              </a:ext>
            </a:extLst>
          </p:cNvPr>
          <p:cNvSpPr>
            <a:spLocks noGrp="1"/>
          </p:cNvSpPr>
          <p:nvPr>
            <p:ph type="sldNum" sz="quarter" idx="12"/>
          </p:nvPr>
        </p:nvSpPr>
        <p:spPr/>
        <p:txBody>
          <a:bodyPr/>
          <a:lstStyle/>
          <a:p>
            <a:fld id="{D9AEAAAA-69CA-4174-B97B-D5EAE16DF347}" type="slidenum">
              <a:rPr lang="en-GB" smtClean="0"/>
              <a:t>‹#›</a:t>
            </a:fld>
            <a:endParaRPr lang="en-GB"/>
          </a:p>
        </p:txBody>
      </p:sp>
    </p:spTree>
    <p:extLst>
      <p:ext uri="{BB962C8B-B14F-4D97-AF65-F5344CB8AC3E}">
        <p14:creationId xmlns:p14="http://schemas.microsoft.com/office/powerpoint/2010/main" val="279786598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vider Slide 2">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D68BF6F-5C35-4924-B7B1-6919E7B73EDF}"/>
              </a:ext>
            </a:extLst>
          </p:cNvPr>
          <p:cNvSpPr>
            <a:spLocks noGrp="1"/>
          </p:cNvSpPr>
          <p:nvPr>
            <p:ph type="title"/>
          </p:nvPr>
        </p:nvSpPr>
        <p:spPr>
          <a:xfrm>
            <a:off x="1"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498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
        <p:nvSpPr>
          <p:cNvPr id="7" name="Picture Placeholder 6">
            <a:extLst>
              <a:ext uri="{FF2B5EF4-FFF2-40B4-BE49-F238E27FC236}">
                <a16:creationId xmlns:a16="http://schemas.microsoft.com/office/drawing/2014/main" id="{DD9FCD07-66E2-4422-84E3-2F1BCAD89633}"/>
              </a:ext>
            </a:extLst>
          </p:cNvPr>
          <p:cNvSpPr>
            <a:spLocks noGrp="1"/>
          </p:cNvSpPr>
          <p:nvPr>
            <p:ph type="pic" sz="quarter" idx="12" hasCustomPrompt="1"/>
          </p:nvPr>
        </p:nvSpPr>
        <p:spPr>
          <a:xfrm>
            <a:off x="5244004" y="427529"/>
            <a:ext cx="6832795"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39833637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ext Layout 1">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32000"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516835" y="432000"/>
            <a:ext cx="5387166" cy="695740"/>
          </a:xfrm>
        </p:spPr>
        <p:txBody>
          <a:bodyPr/>
          <a:lstStyle/>
          <a:p>
            <a:r>
              <a:rPr lang="en-US" noProof="0"/>
              <a:t>Click to edit Master title style</a:t>
            </a:r>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431800"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13" name="Picture Placeholder 12">
            <a:extLst>
              <a:ext uri="{FF2B5EF4-FFF2-40B4-BE49-F238E27FC236}">
                <a16:creationId xmlns:a16="http://schemas.microsoft.com/office/drawing/2014/main" id="{3B040E07-EADA-4100-BE19-E7313AC73723}"/>
              </a:ext>
            </a:extLst>
          </p:cNvPr>
          <p:cNvSpPr>
            <a:spLocks noGrp="1"/>
          </p:cNvSpPr>
          <p:nvPr>
            <p:ph type="pic" sz="quarter" idx="10" hasCustomPrompt="1"/>
          </p:nvPr>
        </p:nvSpPr>
        <p:spPr>
          <a:xfrm>
            <a:off x="6687459" y="144592"/>
            <a:ext cx="4610101"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13501039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ext Layout 2">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6300087"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6384922" y="432000"/>
            <a:ext cx="5387166" cy="695740"/>
          </a:xfrm>
        </p:spPr>
        <p:txBody>
          <a:bodyPr/>
          <a:lstStyle/>
          <a:p>
            <a:r>
              <a:rPr lang="en-US" noProof="0"/>
              <a:t>Click to edit Master title style</a:t>
            </a:r>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6299887"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6300087"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Picture Placeholder 13">
            <a:extLst>
              <a:ext uri="{FF2B5EF4-FFF2-40B4-BE49-F238E27FC236}">
                <a16:creationId xmlns:a16="http://schemas.microsoft.com/office/drawing/2014/main" id="{DCA242B9-5BE5-4598-94E9-591C69E2971D}"/>
              </a:ext>
            </a:extLst>
          </p:cNvPr>
          <p:cNvSpPr>
            <a:spLocks noGrp="1"/>
          </p:cNvSpPr>
          <p:nvPr>
            <p:ph type="pic" sz="quarter" idx="10" hasCustomPrompt="1"/>
          </p:nvPr>
        </p:nvSpPr>
        <p:spPr>
          <a:xfrm>
            <a:off x="664765" y="656556"/>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235960229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Comparison Left Placeholder 1">
            <a:extLst>
              <a:ext uri="{FF2B5EF4-FFF2-40B4-BE49-F238E27FC236}">
                <a16:creationId xmlns:a16="http://schemas.microsoft.com/office/drawing/2014/main" id="{9322B50D-6A7D-41C6-BA57-613BC231DF36}"/>
              </a:ext>
            </a:extLst>
          </p:cNvPr>
          <p:cNvSpPr>
            <a:spLocks noGrp="1"/>
          </p:cNvSpPr>
          <p:nvPr>
            <p:ph type="body" idx="1"/>
          </p:nvPr>
        </p:nvSpPr>
        <p:spPr>
          <a:xfrm>
            <a:off x="432000" y="1344711"/>
            <a:ext cx="5472000" cy="360000"/>
          </a:xfrm>
        </p:spPr>
        <p:txBody>
          <a:bodyPr anchor="t"/>
          <a:lstStyle>
            <a:lvl1pPr marL="0" indent="0">
              <a:buNone/>
              <a:defRPr sz="2400" b="1">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noProof="0"/>
              <a:t>Click to edit Master text styles</a:t>
            </a:r>
          </a:p>
        </p:txBody>
      </p:sp>
      <p:sp>
        <p:nvSpPr>
          <p:cNvPr id="4" name="Content Placeholder 2">
            <a:extLst>
              <a:ext uri="{FF2B5EF4-FFF2-40B4-BE49-F238E27FC236}">
                <a16:creationId xmlns:a16="http://schemas.microsoft.com/office/drawing/2014/main" id="{9FD584DA-F775-47B8-A1D7-6556AD5FCBD2}"/>
              </a:ext>
            </a:extLst>
          </p:cNvPr>
          <p:cNvSpPr>
            <a:spLocks noGrp="1"/>
          </p:cNvSpPr>
          <p:nvPr>
            <p:ph sz="half" idx="2"/>
          </p:nvPr>
        </p:nvSpPr>
        <p:spPr>
          <a:xfrm>
            <a:off x="432000" y="1921682"/>
            <a:ext cx="5472000" cy="419831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Slide Number Placeholder 10">
            <a:extLst>
              <a:ext uri="{FF2B5EF4-FFF2-40B4-BE49-F238E27FC236}">
                <a16:creationId xmlns:a16="http://schemas.microsoft.com/office/drawing/2014/main" id="{F17B7460-0559-435A-9C2F-1B12BC6CE184}"/>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5" name="Footer Placeholder 4">
            <a:extLst>
              <a:ext uri="{FF2B5EF4-FFF2-40B4-BE49-F238E27FC236}">
                <a16:creationId xmlns:a16="http://schemas.microsoft.com/office/drawing/2014/main" id="{646B8F99-FAB0-4B33-87ED-9FF46D11A907}"/>
              </a:ext>
            </a:extLst>
          </p:cNvPr>
          <p:cNvSpPr>
            <a:spLocks noGrp="1"/>
          </p:cNvSpPr>
          <p:nvPr>
            <p:ph type="ftr" sz="quarter" idx="14"/>
          </p:nvPr>
        </p:nvSpPr>
        <p:spPr/>
        <p:txBody>
          <a:bodyPr/>
          <a:lstStyle/>
          <a:p>
            <a:r>
              <a:rPr lang="en-US" noProof="0" dirty="0"/>
              <a:t>Add a footer</a:t>
            </a:r>
          </a:p>
        </p:txBody>
      </p:sp>
      <p:sp>
        <p:nvSpPr>
          <p:cNvPr id="6" name="Title 5">
            <a:extLst>
              <a:ext uri="{FF2B5EF4-FFF2-40B4-BE49-F238E27FC236}">
                <a16:creationId xmlns:a16="http://schemas.microsoft.com/office/drawing/2014/main" id="{03EC6BDA-4EF2-4001-BA40-F8286207C945}"/>
              </a:ext>
            </a:extLst>
          </p:cNvPr>
          <p:cNvSpPr>
            <a:spLocks noGrp="1"/>
          </p:cNvSpPr>
          <p:nvPr>
            <p:ph type="title"/>
          </p:nvPr>
        </p:nvSpPr>
        <p:spPr/>
        <p:txBody>
          <a:bodyPr/>
          <a:lstStyle/>
          <a:p>
            <a:r>
              <a:rPr lang="en-US" noProof="0"/>
              <a:t>Click to edit Master title style</a:t>
            </a:r>
          </a:p>
        </p:txBody>
      </p:sp>
      <p:sp>
        <p:nvSpPr>
          <p:cNvPr id="13" name="Rectangle 12">
            <a:extLst>
              <a:ext uri="{FF2B5EF4-FFF2-40B4-BE49-F238E27FC236}">
                <a16:creationId xmlns:a16="http://schemas.microsoft.com/office/drawing/2014/main" id="{DF99E603-2E51-4A76-B2DA-73C43D7475A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Text Placeholder 4">
            <a:extLst>
              <a:ext uri="{FF2B5EF4-FFF2-40B4-BE49-F238E27FC236}">
                <a16:creationId xmlns:a16="http://schemas.microsoft.com/office/drawing/2014/main" id="{4AC0AC83-4BF5-452E-9148-988027C7496D}"/>
              </a:ext>
            </a:extLst>
          </p:cNvPr>
          <p:cNvSpPr>
            <a:spLocks noGrp="1"/>
          </p:cNvSpPr>
          <p:nvPr>
            <p:ph type="body" sz="quarter" idx="3"/>
          </p:nvPr>
        </p:nvSpPr>
        <p:spPr>
          <a:xfrm>
            <a:off x="6288002" y="1344711"/>
            <a:ext cx="5483996" cy="360000"/>
          </a:xfrm>
        </p:spPr>
        <p:txBody>
          <a:bodyPr vert="horz" lIns="0" tIns="0" rIns="0" bIns="0" rtlCol="0" anchor="t">
            <a:noAutofit/>
          </a:bodyPr>
          <a:lstStyle>
            <a:lvl1pPr marL="0" indent="0">
              <a:buNone/>
              <a:defRPr lang="en-US" sz="2400" b="1"/>
            </a:lvl1pPr>
          </a:lstStyle>
          <a:p>
            <a:pPr marL="266700" lvl="0" indent="-266700"/>
            <a:r>
              <a:rPr lang="en-US" noProof="0"/>
              <a:t>Click to edit Master text styles</a:t>
            </a:r>
          </a:p>
        </p:txBody>
      </p:sp>
      <p:sp>
        <p:nvSpPr>
          <p:cNvPr id="16" name="Content Placeholder 5">
            <a:extLst>
              <a:ext uri="{FF2B5EF4-FFF2-40B4-BE49-F238E27FC236}">
                <a16:creationId xmlns:a16="http://schemas.microsoft.com/office/drawing/2014/main" id="{B0B75294-97C0-4F49-A2A0-761663E8AAD2}"/>
              </a:ext>
            </a:extLst>
          </p:cNvPr>
          <p:cNvSpPr>
            <a:spLocks noGrp="1"/>
          </p:cNvSpPr>
          <p:nvPr>
            <p:ph sz="quarter" idx="4"/>
          </p:nvPr>
        </p:nvSpPr>
        <p:spPr>
          <a:xfrm>
            <a:off x="6288002" y="1921683"/>
            <a:ext cx="5483996" cy="419831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5099557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Large Photo Caption">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8" name="Content Placeholder 2">
            <a:extLst>
              <a:ext uri="{FF2B5EF4-FFF2-40B4-BE49-F238E27FC236}">
                <a16:creationId xmlns:a16="http://schemas.microsoft.com/office/drawing/2014/main" id="{8E22F26A-0E93-4DBF-8414-507C786D90FA}"/>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Tree>
    <p:extLst>
      <p:ext uri="{BB962C8B-B14F-4D97-AF65-F5344CB8AC3E}">
        <p14:creationId xmlns:p14="http://schemas.microsoft.com/office/powerpoint/2010/main" val="19877846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Large Photo">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670CCAB-6ED4-48BC-8A8A-C2C835D5D77E}"/>
              </a:ext>
            </a:extLst>
          </p:cNvPr>
          <p:cNvSpPr>
            <a:spLocks noGrp="1"/>
          </p:cNvSpPr>
          <p:nvPr>
            <p:ph type="pic" sz="quarter" idx="14" hasCustomPrompt="1"/>
          </p:nvPr>
        </p:nvSpPr>
        <p:spPr>
          <a:xfrm>
            <a:off x="0" y="0"/>
            <a:ext cx="12192000" cy="6191250"/>
          </a:xfrm>
          <a:solidFill>
            <a:schemeClr val="bg1">
              <a:lumMod val="95000"/>
            </a:schemeClr>
          </a:solidFill>
        </p:spPr>
        <p:txBody>
          <a:bodyPr vert="horz" wrap="square" lIns="0" tIns="0" rIns="0" bIns="0" rtlCol="0" anchor="ctr">
            <a:noAutofit/>
          </a:bodyPr>
          <a:lstStyle>
            <a:lvl1pPr marL="0" indent="0" algn="ctr">
              <a:buNone/>
              <a:defRPr lang="en-ZA" sz="1200" i="1">
                <a:latin typeface="Times New Roman" panose="02020603050405020304" pitchFamily="18" charset="0"/>
                <a:cs typeface="Times New Roman" panose="02020603050405020304" pitchFamily="18" charset="0"/>
              </a:defRPr>
            </a:lvl1pPr>
          </a:lstStyle>
          <a:p>
            <a:pPr marL="266700" lvl="0" indent="-266700" algn="ctr"/>
            <a:r>
              <a:rPr lang="en-US" noProof="0" dirty="0"/>
              <a:t>Insert or Drag &amp; Drop your Photo</a:t>
            </a:r>
          </a:p>
        </p:txBody>
      </p:sp>
      <p:sp>
        <p:nvSpPr>
          <p:cNvPr id="3" name="Content Placeholder 2">
            <a:extLst>
              <a:ext uri="{FF2B5EF4-FFF2-40B4-BE49-F238E27FC236}">
                <a16:creationId xmlns:a16="http://schemas.microsoft.com/office/drawing/2014/main" id="{A22238F2-C6EC-476F-8371-119AECBA5622}"/>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2" name="Title 1">
            <a:extLst>
              <a:ext uri="{FF2B5EF4-FFF2-40B4-BE49-F238E27FC236}">
                <a16:creationId xmlns:a16="http://schemas.microsoft.com/office/drawing/2014/main" id="{9C2F662E-807E-41B5-8931-9847713E51BA}"/>
              </a:ext>
            </a:extLst>
          </p:cNvPr>
          <p:cNvSpPr>
            <a:spLocks noGrp="1"/>
          </p:cNvSpPr>
          <p:nvPr>
            <p:ph type="title"/>
          </p:nvPr>
        </p:nvSpPr>
        <p:spPr/>
        <p:txBody>
          <a:bodyPr/>
          <a:lstStyle/>
          <a:p>
            <a:r>
              <a:rPr lang="en-US" noProof="0"/>
              <a:t>Click to edit Master title style</a:t>
            </a:r>
          </a:p>
        </p:txBody>
      </p:sp>
    </p:spTree>
    <p:extLst>
      <p:ext uri="{BB962C8B-B14F-4D97-AF65-F5344CB8AC3E}">
        <p14:creationId xmlns:p14="http://schemas.microsoft.com/office/powerpoint/2010/main" val="58807888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Thank You ">
    <p:spTree>
      <p:nvGrpSpPr>
        <p:cNvPr id="1" name=""/>
        <p:cNvGrpSpPr/>
        <p:nvPr/>
      </p:nvGrpSpPr>
      <p:grpSpPr>
        <a:xfrm>
          <a:off x="0" y="0"/>
          <a:ext cx="0" cy="0"/>
          <a:chOff x="0" y="0"/>
          <a:chExt cx="0" cy="0"/>
        </a:xfrm>
      </p:grpSpPr>
      <p:sp>
        <p:nvSpPr>
          <p:cNvPr id="686" name="Picture Placeholder 685">
            <a:extLst>
              <a:ext uri="{FF2B5EF4-FFF2-40B4-BE49-F238E27FC236}">
                <a16:creationId xmlns:a16="http://schemas.microsoft.com/office/drawing/2014/main" id="{775C10E2-B4E1-4A6E-AA2F-E9994E3B8406}"/>
              </a:ext>
            </a:extLst>
          </p:cNvPr>
          <p:cNvSpPr>
            <a:spLocks noGrp="1"/>
          </p:cNvSpPr>
          <p:nvPr>
            <p:ph type="pic" sz="quarter" idx="19" hasCustomPrompt="1"/>
          </p:nvPr>
        </p:nvSpPr>
        <p:spPr>
          <a:xfrm>
            <a:off x="5581896" y="617827"/>
            <a:ext cx="6226010"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a:solidFill>
            <a:schemeClr val="bg1">
              <a:lumMod val="95000"/>
            </a:schemeClr>
          </a:solidFill>
        </p:spPr>
        <p:txBody>
          <a:bodyPr vert="horz" wrap="square" lIns="0" tIns="0" rIns="0" bIns="0" rtlCol="0" anchor="ctr">
            <a:noAutofit/>
          </a:bodyPr>
          <a:lstStyle>
            <a:lvl1pPr>
              <a:defRPr lang="en-ZA" sz="1200" i="1" dirty="0">
                <a:latin typeface="Times New Roman" panose="02020603050405020304" pitchFamily="18" charset="0"/>
                <a:cs typeface="Times New Roman" panose="02020603050405020304" pitchFamily="18" charset="0"/>
              </a:defRPr>
            </a:lvl1pPr>
          </a:lstStyle>
          <a:p>
            <a:pPr marL="0" lvl="0" indent="0" algn="ctr">
              <a:buNone/>
            </a:pPr>
            <a:r>
              <a:rPr lang="en-US" noProof="0" dirty="0"/>
              <a:t>Insert or Drag &amp; Drop your photo</a:t>
            </a:r>
          </a:p>
        </p:txBody>
      </p:sp>
      <p:sp>
        <p:nvSpPr>
          <p:cNvPr id="2" name="Title 1">
            <a:extLst>
              <a:ext uri="{FF2B5EF4-FFF2-40B4-BE49-F238E27FC236}">
                <a16:creationId xmlns:a16="http://schemas.microsoft.com/office/drawing/2014/main" id="{771D783E-C98E-4288-A0F0-6F329CF05068}"/>
              </a:ext>
            </a:extLst>
          </p:cNvPr>
          <p:cNvSpPr>
            <a:spLocks noGrp="1"/>
          </p:cNvSpPr>
          <p:nvPr>
            <p:ph type="title" hasCustomPrompt="1"/>
          </p:nvPr>
        </p:nvSpPr>
        <p:spPr>
          <a:xfrm>
            <a:off x="1" y="0"/>
            <a:ext cx="5105400" cy="6858000"/>
          </a:xfrm>
          <a:solidFill>
            <a:schemeClr val="bg1">
              <a:lumMod val="95000"/>
              <a:alpha val="90000"/>
            </a:schemeClr>
          </a:solidFill>
        </p:spPr>
        <p:txBody>
          <a:bodyPr vert="horz" lIns="720000" tIns="0" rIns="72000" bIns="2160000" rtlCol="0" anchor="b">
            <a:noAutofit/>
          </a:bodyPr>
          <a:lstStyle>
            <a:lvl1pPr>
              <a:defRPr lang="en-ZA" sz="5000" b="0" i="1">
                <a:ea typeface="+mn-ea"/>
                <a:cs typeface="+mn-cs"/>
              </a:defRPr>
            </a:lvl1pPr>
          </a:lstStyle>
          <a:p>
            <a:pPr marL="0" lvl="0" indent="0">
              <a:spcBef>
                <a:spcPts val="1000"/>
              </a:spcBef>
              <a:buClr>
                <a:schemeClr val="accent1"/>
              </a:buClr>
              <a:buFont typeface="Corbel" panose="020B0503020204020204" pitchFamily="34" charset="0"/>
            </a:pPr>
            <a:r>
              <a:rPr lang="en-US" noProof="0"/>
              <a:t>Thank You</a:t>
            </a:r>
          </a:p>
        </p:txBody>
      </p:sp>
      <p:sp>
        <p:nvSpPr>
          <p:cNvPr id="7" name="Text Placeholder 5">
            <a:extLst>
              <a:ext uri="{FF2B5EF4-FFF2-40B4-BE49-F238E27FC236}">
                <a16:creationId xmlns:a16="http://schemas.microsoft.com/office/drawing/2014/main" id="{C2C3F9C0-F4DC-42CB-8D24-DC1D94CDD1C2}"/>
              </a:ext>
            </a:extLst>
          </p:cNvPr>
          <p:cNvSpPr>
            <a:spLocks noGrp="1"/>
          </p:cNvSpPr>
          <p:nvPr>
            <p:ph type="body" sz="quarter" idx="15" hasCustomPrompt="1"/>
          </p:nvPr>
        </p:nvSpPr>
        <p:spPr>
          <a:xfrm>
            <a:off x="769601" y="4807513"/>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Full Name</a:t>
            </a:r>
          </a:p>
        </p:txBody>
      </p:sp>
      <p:sp>
        <p:nvSpPr>
          <p:cNvPr id="8" name="Text Placeholder 6">
            <a:extLst>
              <a:ext uri="{FF2B5EF4-FFF2-40B4-BE49-F238E27FC236}">
                <a16:creationId xmlns:a16="http://schemas.microsoft.com/office/drawing/2014/main" id="{530230A8-0A94-448D-8C01-BBDCD6E2DA8D}"/>
              </a:ext>
            </a:extLst>
          </p:cNvPr>
          <p:cNvSpPr>
            <a:spLocks noGrp="1"/>
          </p:cNvSpPr>
          <p:nvPr>
            <p:ph type="body" sz="quarter" idx="16" hasCustomPrompt="1"/>
          </p:nvPr>
        </p:nvSpPr>
        <p:spPr>
          <a:xfrm>
            <a:off x="769601" y="5185801"/>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Phone Number</a:t>
            </a:r>
          </a:p>
        </p:txBody>
      </p:sp>
      <p:sp>
        <p:nvSpPr>
          <p:cNvPr id="9" name="Text Placeholder 7">
            <a:extLst>
              <a:ext uri="{FF2B5EF4-FFF2-40B4-BE49-F238E27FC236}">
                <a16:creationId xmlns:a16="http://schemas.microsoft.com/office/drawing/2014/main" id="{FEC115A6-CCC7-498D-A3CD-C0C51DA32A3D}"/>
              </a:ext>
            </a:extLst>
          </p:cNvPr>
          <p:cNvSpPr>
            <a:spLocks noGrp="1"/>
          </p:cNvSpPr>
          <p:nvPr>
            <p:ph type="body" sz="quarter" idx="17" hasCustomPrompt="1"/>
          </p:nvPr>
        </p:nvSpPr>
        <p:spPr>
          <a:xfrm>
            <a:off x="769601" y="5564089"/>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Email or Social Media Handle</a:t>
            </a:r>
          </a:p>
        </p:txBody>
      </p:sp>
      <p:sp>
        <p:nvSpPr>
          <p:cNvPr id="10" name="Text Placeholder 8">
            <a:extLst>
              <a:ext uri="{FF2B5EF4-FFF2-40B4-BE49-F238E27FC236}">
                <a16:creationId xmlns:a16="http://schemas.microsoft.com/office/drawing/2014/main" id="{A1F54D54-EFF1-48F4-BBCF-488305B781F3}"/>
              </a:ext>
            </a:extLst>
          </p:cNvPr>
          <p:cNvSpPr>
            <a:spLocks noGrp="1"/>
          </p:cNvSpPr>
          <p:nvPr>
            <p:ph type="body" sz="quarter" idx="18" hasCustomPrompt="1"/>
          </p:nvPr>
        </p:nvSpPr>
        <p:spPr>
          <a:xfrm>
            <a:off x="769601" y="5941307"/>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Company Website</a:t>
            </a:r>
          </a:p>
        </p:txBody>
      </p:sp>
      <p:sp>
        <p:nvSpPr>
          <p:cNvPr id="100" name="Freeform: Shape 99">
            <a:extLst>
              <a:ext uri="{FF2B5EF4-FFF2-40B4-BE49-F238E27FC236}">
                <a16:creationId xmlns:a16="http://schemas.microsoft.com/office/drawing/2014/main" id="{E7B6E400-7994-4F99-B877-5798BCB589A6}"/>
              </a:ext>
            </a:extLst>
          </p:cNvPr>
          <p:cNvSpPr/>
          <p:nvPr userDrawn="1"/>
        </p:nvSpPr>
        <p:spPr>
          <a:xfrm>
            <a:off x="9060848" y="6152509"/>
            <a:ext cx="244583" cy="326111"/>
          </a:xfrm>
          <a:custGeom>
            <a:avLst/>
            <a:gdLst>
              <a:gd name="connsiteX0" fmla="*/ 189802 w 244583"/>
              <a:gd name="connsiteY0" fmla="*/ 82578 h 326111"/>
              <a:gd name="connsiteX1" fmla="*/ 184367 w 244583"/>
              <a:gd name="connsiteY1" fmla="*/ 58120 h 326111"/>
              <a:gd name="connsiteX2" fmla="*/ 59357 w 244583"/>
              <a:gd name="connsiteY2" fmla="*/ 88013 h 326111"/>
              <a:gd name="connsiteX3" fmla="*/ 78380 w 244583"/>
              <a:gd name="connsiteY3" fmla="*/ 283680 h 326111"/>
              <a:gd name="connsiteX4" fmla="*/ 81098 w 244583"/>
              <a:gd name="connsiteY4" fmla="*/ 270092 h 326111"/>
              <a:gd name="connsiteX5" fmla="*/ 81098 w 244583"/>
              <a:gd name="connsiteY5" fmla="*/ 261939 h 326111"/>
              <a:gd name="connsiteX6" fmla="*/ 81098 w 244583"/>
              <a:gd name="connsiteY6" fmla="*/ 245634 h 326111"/>
              <a:gd name="connsiteX7" fmla="*/ 83816 w 244583"/>
              <a:gd name="connsiteY7" fmla="*/ 242916 h 326111"/>
              <a:gd name="connsiteX8" fmla="*/ 81098 w 244583"/>
              <a:gd name="connsiteY8" fmla="*/ 240199 h 326111"/>
              <a:gd name="connsiteX9" fmla="*/ 86533 w 244583"/>
              <a:gd name="connsiteY9" fmla="*/ 240199 h 326111"/>
              <a:gd name="connsiteX10" fmla="*/ 91968 w 244583"/>
              <a:gd name="connsiteY10" fmla="*/ 232046 h 326111"/>
              <a:gd name="connsiteX11" fmla="*/ 78380 w 244583"/>
              <a:gd name="connsiteY11" fmla="*/ 215740 h 326111"/>
              <a:gd name="connsiteX12" fmla="*/ 83816 w 244583"/>
              <a:gd name="connsiteY12" fmla="*/ 193999 h 326111"/>
              <a:gd name="connsiteX13" fmla="*/ 75663 w 244583"/>
              <a:gd name="connsiteY13" fmla="*/ 185847 h 326111"/>
              <a:gd name="connsiteX14" fmla="*/ 83816 w 244583"/>
              <a:gd name="connsiteY14" fmla="*/ 77143 h 326111"/>
              <a:gd name="connsiteX15" fmla="*/ 116427 w 244583"/>
              <a:gd name="connsiteY15" fmla="*/ 90731 h 326111"/>
              <a:gd name="connsiteX16" fmla="*/ 130015 w 244583"/>
              <a:gd name="connsiteY16" fmla="*/ 85296 h 326111"/>
              <a:gd name="connsiteX17" fmla="*/ 146320 w 244583"/>
              <a:gd name="connsiteY17" fmla="*/ 107036 h 326111"/>
              <a:gd name="connsiteX18" fmla="*/ 168061 w 244583"/>
              <a:gd name="connsiteY18" fmla="*/ 98884 h 326111"/>
              <a:gd name="connsiteX19" fmla="*/ 184367 w 244583"/>
              <a:gd name="connsiteY19" fmla="*/ 107036 h 326111"/>
              <a:gd name="connsiteX20" fmla="*/ 195237 w 244583"/>
              <a:gd name="connsiteY20" fmla="*/ 101601 h 326111"/>
              <a:gd name="connsiteX21" fmla="*/ 187084 w 244583"/>
              <a:gd name="connsiteY21" fmla="*/ 82578 h 326111"/>
              <a:gd name="connsiteX22" fmla="*/ 189802 w 244583"/>
              <a:gd name="connsiteY22" fmla="*/ 82578 h 3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4583" h="326111">
                <a:moveTo>
                  <a:pt x="189802" y="82578"/>
                </a:moveTo>
                <a:cubicBezTo>
                  <a:pt x="187084" y="74425"/>
                  <a:pt x="187084" y="66273"/>
                  <a:pt x="184367" y="58120"/>
                </a:cubicBezTo>
                <a:cubicBezTo>
                  <a:pt x="138168" y="63555"/>
                  <a:pt x="94686" y="71708"/>
                  <a:pt x="59357" y="88013"/>
                </a:cubicBezTo>
                <a:cubicBezTo>
                  <a:pt x="53922" y="158671"/>
                  <a:pt x="67510" y="218458"/>
                  <a:pt x="78380" y="283680"/>
                </a:cubicBezTo>
                <a:cubicBezTo>
                  <a:pt x="81098" y="283680"/>
                  <a:pt x="81098" y="294551"/>
                  <a:pt x="81098" y="270092"/>
                </a:cubicBezTo>
                <a:lnTo>
                  <a:pt x="81098" y="261939"/>
                </a:lnTo>
                <a:lnTo>
                  <a:pt x="81098" y="245634"/>
                </a:lnTo>
                <a:lnTo>
                  <a:pt x="83816" y="242916"/>
                </a:lnTo>
                <a:cubicBezTo>
                  <a:pt x="83816" y="240199"/>
                  <a:pt x="81098" y="240199"/>
                  <a:pt x="81098" y="240199"/>
                </a:cubicBezTo>
                <a:cubicBezTo>
                  <a:pt x="83816" y="240199"/>
                  <a:pt x="83816" y="240199"/>
                  <a:pt x="86533" y="240199"/>
                </a:cubicBezTo>
                <a:lnTo>
                  <a:pt x="91968" y="232046"/>
                </a:lnTo>
                <a:lnTo>
                  <a:pt x="78380" y="215740"/>
                </a:lnTo>
                <a:cubicBezTo>
                  <a:pt x="86533" y="196717"/>
                  <a:pt x="83816" y="223893"/>
                  <a:pt x="83816" y="193999"/>
                </a:cubicBezTo>
                <a:cubicBezTo>
                  <a:pt x="83816" y="183129"/>
                  <a:pt x="86533" y="185847"/>
                  <a:pt x="75663" y="185847"/>
                </a:cubicBezTo>
                <a:cubicBezTo>
                  <a:pt x="89251" y="153235"/>
                  <a:pt x="70228" y="109754"/>
                  <a:pt x="83816" y="77143"/>
                </a:cubicBezTo>
                <a:lnTo>
                  <a:pt x="116427" y="90731"/>
                </a:lnTo>
                <a:lnTo>
                  <a:pt x="130015" y="85296"/>
                </a:lnTo>
                <a:lnTo>
                  <a:pt x="146320" y="107036"/>
                </a:lnTo>
                <a:cubicBezTo>
                  <a:pt x="165344" y="98884"/>
                  <a:pt x="138168" y="98884"/>
                  <a:pt x="168061" y="98884"/>
                </a:cubicBezTo>
                <a:cubicBezTo>
                  <a:pt x="168061" y="98884"/>
                  <a:pt x="184367" y="107036"/>
                  <a:pt x="184367" y="107036"/>
                </a:cubicBezTo>
                <a:lnTo>
                  <a:pt x="195237" y="101601"/>
                </a:lnTo>
                <a:cubicBezTo>
                  <a:pt x="192519" y="96166"/>
                  <a:pt x="189802" y="88013"/>
                  <a:pt x="187084" y="82578"/>
                </a:cubicBezTo>
                <a:cubicBezTo>
                  <a:pt x="181649" y="82578"/>
                  <a:pt x="184367" y="82578"/>
                  <a:pt x="189802" y="82578"/>
                </a:cubicBezTo>
                <a:close/>
              </a:path>
            </a:pathLst>
          </a:custGeom>
          <a:solidFill>
            <a:srgbClr val="000000"/>
          </a:solidFill>
          <a:ln w="27161" cap="flat">
            <a:noFill/>
            <a:prstDash val="solid"/>
            <a:miter/>
          </a:ln>
        </p:spPr>
        <p:txBody>
          <a:bodyPr rtlCol="0" anchor="ctr"/>
          <a:lstStyle/>
          <a:p>
            <a:endParaRPr lang="en-US" noProof="0" dirty="0"/>
          </a:p>
        </p:txBody>
      </p:sp>
    </p:spTree>
    <p:extLst>
      <p:ext uri="{BB962C8B-B14F-4D97-AF65-F5344CB8AC3E}">
        <p14:creationId xmlns:p14="http://schemas.microsoft.com/office/powerpoint/2010/main" val="25715545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6.xml"/><Relationship Id="rId3" Type="http://schemas.openxmlformats.org/officeDocument/2006/relationships/slideLayout" Target="../slideLayouts/slideLayout21.xml"/><Relationship Id="rId7" Type="http://schemas.openxmlformats.org/officeDocument/2006/relationships/slideLayout" Target="../slideLayouts/slideLayout25.xml"/><Relationship Id="rId12" Type="http://schemas.openxmlformats.org/officeDocument/2006/relationships/theme" Target="../theme/theme2.xml"/><Relationship Id="rId2" Type="http://schemas.openxmlformats.org/officeDocument/2006/relationships/slideLayout" Target="../slideLayouts/slideLayout20.xml"/><Relationship Id="rId1" Type="http://schemas.openxmlformats.org/officeDocument/2006/relationships/slideLayout" Target="../slideLayouts/slideLayout19.xml"/><Relationship Id="rId6" Type="http://schemas.openxmlformats.org/officeDocument/2006/relationships/slideLayout" Target="../slideLayouts/slideLayout24.xml"/><Relationship Id="rId11" Type="http://schemas.openxmlformats.org/officeDocument/2006/relationships/slideLayout" Target="../slideLayouts/slideLayout29.xml"/><Relationship Id="rId5" Type="http://schemas.openxmlformats.org/officeDocument/2006/relationships/slideLayout" Target="../slideLayouts/slideLayout23.xml"/><Relationship Id="rId10" Type="http://schemas.openxmlformats.org/officeDocument/2006/relationships/slideLayout" Target="../slideLayouts/slideLayout28.xml"/><Relationship Id="rId4" Type="http://schemas.openxmlformats.org/officeDocument/2006/relationships/slideLayout" Target="../slideLayouts/slideLayout22.xml"/><Relationship Id="rId9"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90F41A2-6535-4CA6-81E4-026A5B56D9D7}"/>
              </a:ext>
            </a:extLst>
          </p:cNvPr>
          <p:cNvSpPr>
            <a:spLocks noGrp="1"/>
          </p:cNvSpPr>
          <p:nvPr>
            <p:ph type="title"/>
          </p:nvPr>
        </p:nvSpPr>
        <p:spPr>
          <a:xfrm>
            <a:off x="516834" y="432000"/>
            <a:ext cx="11255165" cy="695740"/>
          </a:xfrm>
          <a:prstGeom prst="rect">
            <a:avLst/>
          </a:prstGeom>
          <a:solidFill>
            <a:schemeClr val="bg1">
              <a:lumMod val="95000"/>
              <a:alpha val="50000"/>
            </a:schemeClr>
          </a:solidFill>
        </p:spPr>
        <p:txBody>
          <a:bodyPr vert="horz" lIns="180000" tIns="0" rIns="0" bIns="0" rtlCol="0" anchor="ctr">
            <a:noAutofit/>
          </a:bodyPr>
          <a:lstStyle/>
          <a:p>
            <a:r>
              <a:rPr lang="en-US" noProof="0"/>
              <a:t>Click to edit page title</a:t>
            </a:r>
          </a:p>
        </p:txBody>
      </p:sp>
      <p:sp>
        <p:nvSpPr>
          <p:cNvPr id="3" name="Text Placeholder 2">
            <a:extLst>
              <a:ext uri="{FF2B5EF4-FFF2-40B4-BE49-F238E27FC236}">
                <a16:creationId xmlns:a16="http://schemas.microsoft.com/office/drawing/2014/main" id="{213AB95C-7DD4-4796-80E4-1B7466A2A037}"/>
              </a:ext>
            </a:extLst>
          </p:cNvPr>
          <p:cNvSpPr>
            <a:spLocks noGrp="1"/>
          </p:cNvSpPr>
          <p:nvPr>
            <p:ph type="body" idx="1"/>
          </p:nvPr>
        </p:nvSpPr>
        <p:spPr>
          <a:xfrm>
            <a:off x="432000" y="1656000"/>
            <a:ext cx="11340000" cy="4464000"/>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Footer Placeholder 4">
            <a:extLst>
              <a:ext uri="{FF2B5EF4-FFF2-40B4-BE49-F238E27FC236}">
                <a16:creationId xmlns:a16="http://schemas.microsoft.com/office/drawing/2014/main" id="{58879C91-B77F-4273-9A27-A3535FB889DB}"/>
              </a:ext>
            </a:extLst>
          </p:cNvPr>
          <p:cNvSpPr>
            <a:spLocks noGrp="1"/>
          </p:cNvSpPr>
          <p:nvPr>
            <p:ph type="ftr" sz="quarter" idx="3"/>
          </p:nvPr>
        </p:nvSpPr>
        <p:spPr>
          <a:xfrm>
            <a:off x="432000" y="6356350"/>
            <a:ext cx="4114800" cy="365125"/>
          </a:xfrm>
          <a:prstGeom prst="rect">
            <a:avLst/>
          </a:prstGeom>
          <a:noFill/>
          <a:ln w="3175">
            <a:solidFill>
              <a:schemeClr val="bg1">
                <a:lumMod val="95000"/>
                <a:alpha val="50000"/>
              </a:schemeClr>
            </a:solidFill>
          </a:ln>
        </p:spPr>
        <p:txBody>
          <a:bodyPr vert="horz" lIns="72000" tIns="0" rIns="0" bIns="0" rtlCol="0" anchor="ctr"/>
          <a:lstStyle>
            <a:lvl1pPr algn="l">
              <a:defRPr sz="1200">
                <a:solidFill>
                  <a:schemeClr val="tx1">
                    <a:lumMod val="50000"/>
                    <a:lumOff val="50000"/>
                  </a:schemeClr>
                </a:solidFill>
                <a:latin typeface="+mj-lt"/>
              </a:defRPr>
            </a:lvl1pPr>
          </a:lstStyle>
          <a:p>
            <a:r>
              <a:rPr lang="en-US" noProof="0" dirty="0"/>
              <a:t>Add a footer</a:t>
            </a:r>
          </a:p>
        </p:txBody>
      </p:sp>
      <p:sp>
        <p:nvSpPr>
          <p:cNvPr id="6" name="Slide Number Placeholder 5">
            <a:extLst>
              <a:ext uri="{FF2B5EF4-FFF2-40B4-BE49-F238E27FC236}">
                <a16:creationId xmlns:a16="http://schemas.microsoft.com/office/drawing/2014/main" id="{5ECA3099-A94F-4C3E-BC29-780EDD38F722}"/>
              </a:ext>
            </a:extLst>
          </p:cNvPr>
          <p:cNvSpPr>
            <a:spLocks noGrp="1"/>
          </p:cNvSpPr>
          <p:nvPr>
            <p:ph type="sldNum" sz="quarter" idx="4"/>
          </p:nvPr>
        </p:nvSpPr>
        <p:spPr>
          <a:xfrm>
            <a:off x="11706224" y="6356350"/>
            <a:ext cx="370575" cy="365125"/>
          </a:xfrm>
          <a:prstGeom prst="rect">
            <a:avLst/>
          </a:prstGeom>
          <a:solidFill>
            <a:schemeClr val="bg1">
              <a:lumMod val="95000"/>
              <a:alpha val="50000"/>
            </a:schemeClr>
          </a:solidFill>
        </p:spPr>
        <p:txBody>
          <a:bodyPr vert="horz" lIns="0" tIns="0" rIns="0" bIns="0" rtlCol="0" anchor="ctr"/>
          <a:lstStyle>
            <a:lvl1pPr algn="ctr">
              <a:defRPr sz="1200" i="1">
                <a:solidFill>
                  <a:schemeClr val="tx1">
                    <a:lumMod val="50000"/>
                    <a:lumOff val="50000"/>
                  </a:schemeClr>
                </a:solidFill>
                <a:latin typeface="+mj-lt"/>
              </a:defRPr>
            </a:lvl1pPr>
          </a:lstStyle>
          <a:p>
            <a:fld id="{19B51A1E-902D-48AF-9020-955120F399B6}" type="slidenum">
              <a:rPr lang="en-US" noProof="0" smtClean="0"/>
              <a:pPr/>
              <a:t>‹#›</a:t>
            </a:fld>
            <a:endParaRPr lang="en-US" noProof="0" dirty="0"/>
          </a:p>
        </p:txBody>
      </p:sp>
      <p:sp>
        <p:nvSpPr>
          <p:cNvPr id="10" name="Rectangle 9">
            <a:extLst>
              <a:ext uri="{FF2B5EF4-FFF2-40B4-BE49-F238E27FC236}">
                <a16:creationId xmlns:a16="http://schemas.microsoft.com/office/drawing/2014/main" id="{36B8C04E-47A8-436C-8075-09BCDE2AF890}"/>
              </a:ext>
            </a:extLst>
          </p:cNvPr>
          <p:cNvSpPr/>
          <p:nvPr userDrawn="1"/>
        </p:nvSpPr>
        <p:spPr>
          <a:xfrm>
            <a:off x="12146281" y="6355370"/>
            <a:ext cx="45719" cy="3689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1" name="TextBox 10">
            <a:extLst>
              <a:ext uri="{FF2B5EF4-FFF2-40B4-BE49-F238E27FC236}">
                <a16:creationId xmlns:a16="http://schemas.microsoft.com/office/drawing/2014/main" id="{2262F990-32B4-4534-8176-D35ECAB7B9D4}"/>
              </a:ext>
            </a:extLst>
          </p:cNvPr>
          <p:cNvSpPr txBox="1"/>
          <p:nvPr userDrawn="1"/>
        </p:nvSpPr>
        <p:spPr>
          <a:xfrm>
            <a:off x="5141246" y="6328048"/>
            <a:ext cx="1909509" cy="403366"/>
          </a:xfrm>
          <a:prstGeom prst="rect">
            <a:avLst/>
          </a:prstGeom>
          <a:noFill/>
        </p:spPr>
        <p:txBody>
          <a:bodyPr wrap="square" tIns="108000" rtlCol="0">
            <a:spAutoFit/>
          </a:bodyPr>
          <a:lstStyle/>
          <a:p>
            <a:pPr algn="ctr">
              <a:lnSpc>
                <a:spcPts val="1000"/>
              </a:lnSpc>
            </a:pPr>
            <a:r>
              <a:rPr lang="en-US" sz="1800" b="1" spc="0" noProof="0" dirty="0">
                <a:solidFill>
                  <a:schemeClr val="accent1"/>
                </a:solidFill>
                <a:latin typeface="Garamond" panose="02020404030301010803" pitchFamily="18" charset="0"/>
              </a:rPr>
              <a:t>BEST FOR </a:t>
            </a:r>
            <a:r>
              <a:rPr lang="en-US" sz="1800" b="0" i="1" spc="0" noProof="0" dirty="0">
                <a:solidFill>
                  <a:schemeClr val="accent1"/>
                </a:solidFill>
                <a:latin typeface="Garamond" panose="02020404030301010803" pitchFamily="18" charset="0"/>
              </a:rPr>
              <a:t>You</a:t>
            </a:r>
            <a:br>
              <a:rPr lang="en-US" sz="1800" b="0" i="1" spc="0" noProof="0" dirty="0">
                <a:solidFill>
                  <a:schemeClr val="accent1"/>
                </a:solidFill>
                <a:latin typeface="Garamond" panose="02020404030301010803" pitchFamily="18" charset="0"/>
              </a:rPr>
            </a:br>
            <a:r>
              <a:rPr lang="en-US" sz="700" spc="300" noProof="0" dirty="0">
                <a:solidFill>
                  <a:schemeClr val="tx1">
                    <a:lumMod val="75000"/>
                    <a:lumOff val="25000"/>
                  </a:schemeClr>
                </a:solidFill>
                <a:latin typeface="Corbel" panose="020B0503020204020204" pitchFamily="34" charset="0"/>
              </a:rPr>
              <a:t>ORGANICS COMPANY</a:t>
            </a:r>
            <a:endParaRPr lang="en-US" sz="1800" spc="300" baseline="0" noProof="0" dirty="0">
              <a:solidFill>
                <a:schemeClr val="tx1">
                  <a:lumMod val="75000"/>
                  <a:lumOff val="25000"/>
                </a:schemeClr>
              </a:solidFill>
              <a:latin typeface="Corbel" panose="020B0503020204020204" pitchFamily="34" charset="0"/>
            </a:endParaRPr>
          </a:p>
        </p:txBody>
      </p:sp>
    </p:spTree>
    <p:extLst>
      <p:ext uri="{BB962C8B-B14F-4D97-AF65-F5344CB8AC3E}">
        <p14:creationId xmlns:p14="http://schemas.microsoft.com/office/powerpoint/2010/main" val="946163275"/>
      </p:ext>
    </p:extLst>
  </p:cSld>
  <p:clrMap bg1="lt1" tx1="dk1" bg2="lt2" tx2="dk2" accent1="accent1" accent2="accent2" accent3="accent3" accent4="accent4" accent5="accent5" accent6="accent6" hlink="hlink" folHlink="folHlink"/>
  <p:sldLayoutIdLst>
    <p:sldLayoutId id="2147483649" r:id="rId1"/>
    <p:sldLayoutId id="2147483669" r:id="rId2"/>
    <p:sldLayoutId id="2147483673" r:id="rId3"/>
    <p:sldLayoutId id="2147483658" r:id="rId4"/>
    <p:sldLayoutId id="2147483670" r:id="rId5"/>
    <p:sldLayoutId id="2147483659" r:id="rId6"/>
    <p:sldLayoutId id="2147483660" r:id="rId7"/>
    <p:sldLayoutId id="2147483671" r:id="rId8"/>
    <p:sldLayoutId id="2147483672" r:id="rId9"/>
    <p:sldLayoutId id="2147483650" r:id="rId10"/>
    <p:sldLayoutId id="2147483652" r:id="rId11"/>
    <p:sldLayoutId id="2147483656" r:id="rId12"/>
    <p:sldLayoutId id="2147483657" r:id="rId13"/>
    <p:sldLayoutId id="2147483674" r:id="rId14"/>
    <p:sldLayoutId id="2147483675" r:id="rId15"/>
    <p:sldLayoutId id="2147483654" r:id="rId16"/>
    <p:sldLayoutId id="2147483676" r:id="rId17"/>
    <p:sldLayoutId id="2147483655" r:id="rId18"/>
  </p:sldLayoutIdLst>
  <p:hf hdr="0" ftr="0" dt="0"/>
  <p:txStyles>
    <p:titleStyle>
      <a:lvl1pPr algn="l" defTabSz="914400" rtl="0" eaLnBrk="1" latinLnBrk="0" hangingPunct="1">
        <a:lnSpc>
          <a:spcPct val="90000"/>
        </a:lnSpc>
        <a:spcBef>
          <a:spcPct val="0"/>
        </a:spcBef>
        <a:buNone/>
        <a:defRPr sz="2800" b="1" kern="1200" spc="-150">
          <a:solidFill>
            <a:schemeClr val="tx1">
              <a:lumMod val="75000"/>
              <a:lumOff val="25000"/>
            </a:schemeClr>
          </a:solidFill>
          <a:latin typeface="+mj-lt"/>
          <a:ea typeface="+mj-ea"/>
          <a:cs typeface="+mj-cs"/>
        </a:defRPr>
      </a:lvl1pPr>
    </p:titleStyle>
    <p:body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AB6DD22-5BBA-448B-96CC-FB44D674845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AB886BAF-5469-49CD-9108-CEB0A199AC3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2B80901B-468A-434A-89D9-E32B7022B08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AD7218C-D7ED-4D14-B01A-630C42AE1DE0}" type="datetimeFigureOut">
              <a:rPr lang="en-GB" smtClean="0"/>
              <a:t>08/05/2024</a:t>
            </a:fld>
            <a:endParaRPr lang="en-GB"/>
          </a:p>
        </p:txBody>
      </p:sp>
      <p:sp>
        <p:nvSpPr>
          <p:cNvPr id="5" name="Footer Placeholder 4">
            <a:extLst>
              <a:ext uri="{FF2B5EF4-FFF2-40B4-BE49-F238E27FC236}">
                <a16:creationId xmlns:a16="http://schemas.microsoft.com/office/drawing/2014/main" id="{674CD1EB-F8B7-4A06-B92C-867AA244C93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a:extLst>
              <a:ext uri="{FF2B5EF4-FFF2-40B4-BE49-F238E27FC236}">
                <a16:creationId xmlns:a16="http://schemas.microsoft.com/office/drawing/2014/main" id="{3720C774-BE09-42DB-BDA7-C9A3EF91C019}"/>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AEAAAA-69CA-4174-B97B-D5EAE16DF347}" type="slidenum">
              <a:rPr lang="en-GB" smtClean="0"/>
              <a:t>‹#›</a:t>
            </a:fld>
            <a:endParaRPr lang="en-GB"/>
          </a:p>
        </p:txBody>
      </p:sp>
    </p:spTree>
    <p:extLst>
      <p:ext uri="{BB962C8B-B14F-4D97-AF65-F5344CB8AC3E}">
        <p14:creationId xmlns:p14="http://schemas.microsoft.com/office/powerpoint/2010/main" val="2270325014"/>
      </p:ext>
    </p:extLst>
  </p:cSld>
  <p:clrMap bg1="lt1" tx1="dk1" bg2="lt2" tx2="dk2" accent1="accent1" accent2="accent2" accent3="accent3" accent4="accent4" accent5="accent5" accent6="accent6" hlink="hlink" folHlink="folHlink"/>
  <p:sldLayoutIdLst>
    <p:sldLayoutId id="2147483678" r:id="rId1"/>
    <p:sldLayoutId id="2147483679" r:id="rId2"/>
    <p:sldLayoutId id="2147483680" r:id="rId3"/>
    <p:sldLayoutId id="2147483681" r:id="rId4"/>
    <p:sldLayoutId id="2147483682" r:id="rId5"/>
    <p:sldLayoutId id="2147483683" r:id="rId6"/>
    <p:sldLayoutId id="2147483684" r:id="rId7"/>
    <p:sldLayoutId id="2147483685" r:id="rId8"/>
    <p:sldLayoutId id="2147483686" r:id="rId9"/>
    <p:sldLayoutId id="2147483687" r:id="rId10"/>
    <p:sldLayoutId id="2147483688"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hyperlink" Target="https://doi.org/10.1007/s10639-022-10968-y" TargetMode="External"/><Relationship Id="rId2" Type="http://schemas.openxmlformats.org/officeDocument/2006/relationships/hyperlink" Target="https://doi.org/10.4067/S0718-27242023000200018" TargetMode="External"/><Relationship Id="rId1" Type="http://schemas.openxmlformats.org/officeDocument/2006/relationships/slideLayout" Target="../slideLayouts/slideLayout5.xml"/><Relationship Id="rId6" Type="http://schemas.openxmlformats.org/officeDocument/2006/relationships/hyperlink" Target="https://doi.org/10.1108/LODJ-02-2022-0063" TargetMode="External"/><Relationship Id="rId5" Type="http://schemas.openxmlformats.org/officeDocument/2006/relationships/hyperlink" Target="https://doi.org/10.1080/12460125.2021.1908934" TargetMode="External"/><Relationship Id="rId4" Type="http://schemas.openxmlformats.org/officeDocument/2006/relationships/hyperlink" Target="https://doi.org/10.1007/s10639-021-10739-1" TargetMode="External"/></Relationships>
</file>

<file path=ppt/slides/_rels/slide13.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0.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8" name="Title 1047">
            <a:extLst>
              <a:ext uri="{FF2B5EF4-FFF2-40B4-BE49-F238E27FC236}">
                <a16:creationId xmlns:a16="http://schemas.microsoft.com/office/drawing/2014/main" id="{68A307F8-C872-4697-8D01-93B84BB73EF4}"/>
              </a:ext>
            </a:extLst>
          </p:cNvPr>
          <p:cNvSpPr>
            <a:spLocks noGrp="1"/>
          </p:cNvSpPr>
          <p:nvPr>
            <p:ph type="ctrTitle"/>
          </p:nvPr>
        </p:nvSpPr>
        <p:spPr>
          <a:xfrm>
            <a:off x="0" y="-5208"/>
            <a:ext cx="12192000" cy="6863208"/>
          </a:xfrm>
          <a:solidFill>
            <a:schemeClr val="bg1">
              <a:lumMod val="95000"/>
              <a:alpha val="55000"/>
            </a:schemeClr>
          </a:solidFill>
        </p:spPr>
        <p:txBody>
          <a:bodyPr/>
          <a:lstStyle/>
          <a:p>
            <a:br>
              <a:rPr lang="en-GB" sz="4800" dirty="0"/>
            </a:br>
            <a:br>
              <a:rPr lang="en-GB" sz="4800" dirty="0"/>
            </a:br>
            <a:br>
              <a:rPr lang="en-GB" sz="4800" dirty="0"/>
            </a:br>
            <a:br>
              <a:rPr lang="en-GB" sz="4500" dirty="0"/>
            </a:br>
            <a:r>
              <a:rPr lang="en-GB" sz="4500" dirty="0"/>
              <a:t>Strategic Leadership 5.0: Reality or Illusion?</a:t>
            </a:r>
            <a:endParaRPr lang="en-US" b="0" i="1" dirty="0"/>
          </a:p>
        </p:txBody>
      </p:sp>
      <p:cxnSp>
        <p:nvCxnSpPr>
          <p:cNvPr id="8" name="Straight Connector 7">
            <a:extLst>
              <a:ext uri="{FF2B5EF4-FFF2-40B4-BE49-F238E27FC236}">
                <a16:creationId xmlns:a16="http://schemas.microsoft.com/office/drawing/2014/main" id="{650C75AF-B979-4F50-A452-B42AF6171860}"/>
              </a:ext>
              <a:ext uri="{C183D7F6-B498-43B3-948B-1728B52AA6E4}">
                <adec:decorative xmlns:adec="http://schemas.microsoft.com/office/drawing/2017/decorative" val="1"/>
              </a:ext>
            </a:extLst>
          </p:cNvPr>
          <p:cNvCxnSpPr>
            <a:cxnSpLocks/>
          </p:cNvCxnSpPr>
          <p:nvPr/>
        </p:nvCxnSpPr>
        <p:spPr>
          <a:xfrm>
            <a:off x="738816" y="2384013"/>
            <a:ext cx="3773633" cy="0"/>
          </a:xfrm>
          <a:prstGeom prst="line">
            <a:avLst/>
          </a:prstGeom>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10E3618B-87F3-9B2E-7A17-E8D2900BDFAA}"/>
              </a:ext>
            </a:extLst>
          </p:cNvPr>
          <p:cNvSpPr txBox="1"/>
          <p:nvPr/>
        </p:nvSpPr>
        <p:spPr>
          <a:xfrm>
            <a:off x="626520" y="4699350"/>
            <a:ext cx="11565479" cy="1200329"/>
          </a:xfrm>
          <a:prstGeom prst="rect">
            <a:avLst/>
          </a:prstGeom>
          <a:noFill/>
        </p:spPr>
        <p:txBody>
          <a:bodyPr wrap="square">
            <a:spAutoFit/>
          </a:bodyPr>
          <a:lstStyle/>
          <a:p>
            <a:r>
              <a:rPr lang="en-US" spc="-150" dirty="0">
                <a:cs typeface="Arial" panose="020B0604020202020204" pitchFamily="34" charset="0"/>
              </a:rPr>
              <a:t>Core Authors  - </a:t>
            </a:r>
            <a:r>
              <a:rPr lang="en-GB" spc="-150" dirty="0">
                <a:cs typeface="Arial" panose="020B0604020202020204" pitchFamily="34" charset="0"/>
              </a:rPr>
              <a:t>Dr Mohamed Ashmel Mohamed Hashim (CMET), Dr James Whitehead (CMET) and  </a:t>
            </a:r>
            <a:r>
              <a:rPr lang="en-US" spc="-150" dirty="0">
                <a:cs typeface="Arial" panose="020B0604020202020204" pitchFamily="34" charset="0"/>
              </a:rPr>
              <a:t>Prof. </a:t>
            </a:r>
            <a:r>
              <a:rPr lang="en-GB" spc="-150" dirty="0">
                <a:cs typeface="Arial" panose="020B0604020202020204" pitchFamily="34" charset="0"/>
              </a:rPr>
              <a:t>Issam Tlemsani (TCIB)</a:t>
            </a:r>
          </a:p>
          <a:p>
            <a:endParaRPr lang="en-GB" sz="2000" spc="-150" dirty="0">
              <a:cs typeface="Arial" panose="020B0604020202020204" pitchFamily="34" charset="0"/>
            </a:endParaRPr>
          </a:p>
          <a:p>
            <a:endParaRPr lang="en-GB" sz="2000" spc="-150" dirty="0">
              <a:cs typeface="Arial" panose="020B0604020202020204" pitchFamily="34" charset="0"/>
            </a:endParaRPr>
          </a:p>
          <a:p>
            <a:r>
              <a:rPr lang="en-GB" sz="1400" i="1" dirty="0">
                <a:effectLst/>
                <a:latin typeface="Times New Roman" panose="02020603050405020304" pitchFamily="18" charset="0"/>
                <a:ea typeface="Calibri" panose="020F0502020204030204" pitchFamily="34" charset="0"/>
              </a:rPr>
              <a:t>Key Words: Strategic Leadership 5.0, Industry 5.0, Strategic Management Impact, Organizational Performance.</a:t>
            </a:r>
            <a:endParaRPr lang="en-GB" sz="1400" spc="-150" dirty="0">
              <a:cs typeface="Arial" panose="020B0604020202020204" pitchFamily="34" charset="0"/>
            </a:endParaRPr>
          </a:p>
        </p:txBody>
      </p:sp>
      <p:sp>
        <p:nvSpPr>
          <p:cNvPr id="2" name="TextBox 1">
            <a:extLst>
              <a:ext uri="{FF2B5EF4-FFF2-40B4-BE49-F238E27FC236}">
                <a16:creationId xmlns:a16="http://schemas.microsoft.com/office/drawing/2014/main" id="{1D006EA5-ACF4-0480-FD81-3BC7091A4DED}"/>
              </a:ext>
            </a:extLst>
          </p:cNvPr>
          <p:cNvSpPr txBox="1"/>
          <p:nvPr/>
        </p:nvSpPr>
        <p:spPr>
          <a:xfrm>
            <a:off x="3640020" y="333867"/>
            <a:ext cx="4207840" cy="369332"/>
          </a:xfrm>
          <a:prstGeom prst="rect">
            <a:avLst/>
          </a:prstGeom>
          <a:noFill/>
        </p:spPr>
        <p:txBody>
          <a:bodyPr wrap="square">
            <a:spAutoFit/>
          </a:bodyPr>
          <a:lstStyle/>
          <a:p>
            <a:r>
              <a:rPr lang="en-US" i="1" baseline="30000" dirty="0">
                <a:latin typeface="Aril"/>
                <a:ea typeface="Times New Roman" panose="02020603050405020304" pitchFamily="18" charset="0"/>
                <a:cs typeface="Times New Roman" panose="02020603050405020304" pitchFamily="18" charset="0"/>
              </a:rPr>
              <a:t>8</a:t>
            </a:r>
            <a:r>
              <a:rPr lang="en-US" sz="1800" i="1" baseline="30000" dirty="0">
                <a:effectLst/>
                <a:latin typeface="Aril"/>
                <a:ea typeface="Times New Roman" panose="02020603050405020304" pitchFamily="18" charset="0"/>
                <a:cs typeface="Times New Roman" panose="02020603050405020304" pitchFamily="18" charset="0"/>
              </a:rPr>
              <a:t>th</a:t>
            </a:r>
            <a:r>
              <a:rPr lang="en-US" sz="1800" i="1" dirty="0">
                <a:effectLst/>
                <a:latin typeface="Aril"/>
                <a:ea typeface="Times New Roman" panose="02020603050405020304" pitchFamily="18" charset="0"/>
                <a:cs typeface="Times New Roman" panose="02020603050405020304" pitchFamily="18" charset="0"/>
              </a:rPr>
              <a:t> AMI Conference 2024, 21</a:t>
            </a:r>
            <a:r>
              <a:rPr lang="en-US" i="1" dirty="0">
                <a:latin typeface="Aril"/>
                <a:ea typeface="Times New Roman" panose="02020603050405020304" pitchFamily="18" charset="0"/>
                <a:cs typeface="Times New Roman" panose="02020603050405020304" pitchFamily="18" charset="0"/>
              </a:rPr>
              <a:t>-22 May 2024 </a:t>
            </a:r>
          </a:p>
        </p:txBody>
      </p:sp>
    </p:spTree>
    <p:extLst>
      <p:ext uri="{BB962C8B-B14F-4D97-AF65-F5344CB8AC3E}">
        <p14:creationId xmlns:p14="http://schemas.microsoft.com/office/powerpoint/2010/main" val="389996169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p:txBody>
          <a:bodyPr/>
          <a:lstStyle/>
          <a:p>
            <a:r>
              <a:rPr lang="en-GB" dirty="0">
                <a:solidFill>
                  <a:schemeClr val="bg2">
                    <a:lumMod val="10000"/>
                  </a:schemeClr>
                </a:solidFill>
              </a:rPr>
              <a:t>Leadership Implications</a:t>
            </a:r>
            <a:endParaRPr lang="en-US" dirty="0">
              <a:solidFill>
                <a:schemeClr val="bg2">
                  <a:lumMod val="10000"/>
                </a:schemeClr>
              </a:solidFill>
            </a:endParaRPr>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10</a:t>
            </a:fld>
            <a:endParaRPr lang="en-US" dirty="0"/>
          </a:p>
        </p:txBody>
      </p:sp>
      <p:sp>
        <p:nvSpPr>
          <p:cNvPr id="8" name="Rectangle 7">
            <a:extLst>
              <a:ext uri="{FF2B5EF4-FFF2-40B4-BE49-F238E27FC236}">
                <a16:creationId xmlns:a16="http://schemas.microsoft.com/office/drawing/2014/main" id="{C4DD5FD6-00BB-D48D-8ECE-8AFBA87D4FC2}"/>
              </a:ext>
            </a:extLst>
          </p:cNvPr>
          <p:cNvSpPr/>
          <p:nvPr/>
        </p:nvSpPr>
        <p:spPr>
          <a:xfrm>
            <a:off x="5220070" y="6045693"/>
            <a:ext cx="1935332" cy="695740"/>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TextBox 3">
            <a:extLst>
              <a:ext uri="{FF2B5EF4-FFF2-40B4-BE49-F238E27FC236}">
                <a16:creationId xmlns:a16="http://schemas.microsoft.com/office/drawing/2014/main" id="{1D9CB4B4-5A77-D43F-E1C6-3E7A28B063D8}"/>
              </a:ext>
            </a:extLst>
          </p:cNvPr>
          <p:cNvSpPr txBox="1"/>
          <p:nvPr/>
        </p:nvSpPr>
        <p:spPr>
          <a:xfrm>
            <a:off x="275760" y="1559740"/>
            <a:ext cx="9225292" cy="4760278"/>
          </a:xfrm>
          <a:prstGeom prst="rect">
            <a:avLst/>
          </a:prstGeom>
          <a:noFill/>
        </p:spPr>
        <p:txBody>
          <a:bodyPr wrap="square">
            <a:spAutoFit/>
          </a:bodyPr>
          <a:lstStyle/>
          <a:p>
            <a:pPr marL="342900" lvl="0" indent="-342900">
              <a:lnSpc>
                <a:spcPct val="90000"/>
              </a:lnSpc>
              <a:spcBef>
                <a:spcPts val="1000"/>
              </a:spcBef>
              <a:buClr>
                <a:schemeClr val="accent1"/>
              </a:buClr>
              <a:buFont typeface="Arial" panose="020B0604020202020204" pitchFamily="34" charset="0"/>
              <a:buChar char="•"/>
              <a:tabLst>
                <a:tab pos="457200" algn="l"/>
              </a:tabLst>
            </a:pPr>
            <a:r>
              <a:rPr lang="en-GB" sz="2000" b="1" dirty="0">
                <a:solidFill>
                  <a:schemeClr val="tx1">
                    <a:lumMod val="75000"/>
                    <a:lumOff val="25000"/>
                  </a:schemeClr>
                </a:solidFill>
              </a:rPr>
              <a:t>Mindset Development</a:t>
            </a:r>
            <a:r>
              <a:rPr lang="en-GB" sz="2000" dirty="0">
                <a:solidFill>
                  <a:schemeClr val="tx1">
                    <a:lumMod val="75000"/>
                    <a:lumOff val="25000"/>
                  </a:schemeClr>
                </a:solidFill>
              </a:rPr>
              <a:t>: Organizations should train managers in seven key aspects - Inspirational Vision, Cognitive Decision Making, Strategic Management, Relationship Building, Human-Machine Collaboration, Business Innovation, and Research and Development - to foster a new mindset: Strategic Leadership 5.0.</a:t>
            </a:r>
          </a:p>
          <a:p>
            <a:pPr marL="342900" lvl="0" indent="-342900">
              <a:lnSpc>
                <a:spcPct val="90000"/>
              </a:lnSpc>
              <a:spcBef>
                <a:spcPts val="1000"/>
              </a:spcBef>
              <a:buClr>
                <a:schemeClr val="accent1"/>
              </a:buClr>
              <a:buFont typeface="Arial" panose="020B0604020202020204" pitchFamily="34" charset="0"/>
              <a:buChar char="•"/>
              <a:tabLst>
                <a:tab pos="457200" algn="l"/>
              </a:tabLst>
            </a:pPr>
            <a:r>
              <a:rPr lang="en-GB" sz="2000" b="1" dirty="0">
                <a:solidFill>
                  <a:schemeClr val="tx1">
                    <a:lumMod val="75000"/>
                    <a:lumOff val="25000"/>
                  </a:schemeClr>
                </a:solidFill>
              </a:rPr>
              <a:t>Integration of SDT</a:t>
            </a:r>
            <a:r>
              <a:rPr lang="en-GB" sz="2000" dirty="0">
                <a:solidFill>
                  <a:schemeClr val="tx1">
                    <a:lumMod val="75000"/>
                    <a:lumOff val="25000"/>
                  </a:schemeClr>
                </a:solidFill>
              </a:rPr>
              <a:t>: Leading SDT requires robust integration across all business functions. The proposed empirical model can aid leaders in creating superior value and should be adopted as a strategic initiative throughout the organization.</a:t>
            </a:r>
          </a:p>
          <a:p>
            <a:pPr marL="342900" lvl="0" indent="-342900">
              <a:lnSpc>
                <a:spcPct val="90000"/>
              </a:lnSpc>
              <a:spcBef>
                <a:spcPts val="1000"/>
              </a:spcBef>
              <a:buClr>
                <a:schemeClr val="accent1"/>
              </a:buClr>
              <a:buFont typeface="Arial" panose="020B0604020202020204" pitchFamily="34" charset="0"/>
              <a:buChar char="•"/>
              <a:tabLst>
                <a:tab pos="457200" algn="l"/>
              </a:tabLst>
            </a:pPr>
            <a:r>
              <a:rPr lang="en-GB" sz="2000" b="1" dirty="0">
                <a:solidFill>
                  <a:schemeClr val="tx1">
                    <a:lumMod val="75000"/>
                    <a:lumOff val="25000"/>
                  </a:schemeClr>
                </a:solidFill>
              </a:rPr>
              <a:t>Human-Centric Approach</a:t>
            </a:r>
            <a:r>
              <a:rPr lang="en-GB" sz="2000" dirty="0">
                <a:solidFill>
                  <a:schemeClr val="tx1">
                    <a:lumMod val="75000"/>
                    <a:lumOff val="25000"/>
                  </a:schemeClr>
                </a:solidFill>
              </a:rPr>
              <a:t>: Prioritize the human element in digital advancements to leverage cognitive capabilities, maintain diversity, and ensure employee morale for successful digital initiative rollouts.</a:t>
            </a:r>
          </a:p>
          <a:p>
            <a:pPr marL="342900" lvl="0" indent="-342900">
              <a:lnSpc>
                <a:spcPct val="90000"/>
              </a:lnSpc>
              <a:spcBef>
                <a:spcPts val="1000"/>
              </a:spcBef>
              <a:buClr>
                <a:schemeClr val="accent1"/>
              </a:buClr>
              <a:buFont typeface="Arial" panose="020B0604020202020204" pitchFamily="34" charset="0"/>
              <a:buChar char="•"/>
              <a:tabLst>
                <a:tab pos="457200" algn="l"/>
              </a:tabLst>
            </a:pPr>
            <a:r>
              <a:rPr lang="en-GB" sz="2000" b="1" dirty="0">
                <a:solidFill>
                  <a:schemeClr val="tx1">
                    <a:lumMod val="75000"/>
                    <a:lumOff val="25000"/>
                  </a:schemeClr>
                </a:solidFill>
              </a:rPr>
              <a:t>Performance Measurement</a:t>
            </a:r>
            <a:r>
              <a:rPr lang="en-GB" sz="2000" dirty="0">
                <a:solidFill>
                  <a:schemeClr val="tx1">
                    <a:lumMod val="75000"/>
                    <a:lumOff val="25000"/>
                  </a:schemeClr>
                </a:solidFill>
              </a:rPr>
              <a:t>: Establish, monitor, and streamline the impact of Strategic Leadership 5.0 on performance using tangible and intangible metrics. Adopt a Balanced Scorecard approach for consistent measurement, recognizing the essential role of Strategic Leadership 5.0 in the digital economy.</a:t>
            </a:r>
          </a:p>
          <a:p>
            <a:pPr marL="342900" indent="-342900">
              <a:lnSpc>
                <a:spcPct val="90000"/>
              </a:lnSpc>
              <a:spcBef>
                <a:spcPts val="1000"/>
              </a:spcBef>
              <a:buClr>
                <a:schemeClr val="accent1"/>
              </a:buClr>
              <a:buFont typeface="Arial" panose="020B0604020202020204" pitchFamily="34" charset="0"/>
              <a:buChar char="•"/>
            </a:pPr>
            <a:endParaRPr lang="en-US" sz="2000" dirty="0">
              <a:solidFill>
                <a:schemeClr val="tx1">
                  <a:lumMod val="75000"/>
                  <a:lumOff val="25000"/>
                </a:schemeClr>
              </a:solidFill>
            </a:endParaRPr>
          </a:p>
        </p:txBody>
      </p:sp>
      <p:pic>
        <p:nvPicPr>
          <p:cNvPr id="5" name="Picture 4">
            <a:extLst>
              <a:ext uri="{FF2B5EF4-FFF2-40B4-BE49-F238E27FC236}">
                <a16:creationId xmlns:a16="http://schemas.microsoft.com/office/drawing/2014/main" id="{AC65B025-D037-F712-1770-B2762498463A}"/>
              </a:ext>
            </a:extLst>
          </p:cNvPr>
          <p:cNvPicPr>
            <a:picLocks noChangeAspect="1"/>
          </p:cNvPicPr>
          <p:nvPr/>
        </p:nvPicPr>
        <p:blipFill>
          <a:blip r:embed="rId2"/>
          <a:stretch>
            <a:fillRect/>
          </a:stretch>
        </p:blipFill>
        <p:spPr>
          <a:xfrm>
            <a:off x="10086975" y="0"/>
            <a:ext cx="2105025" cy="6858000"/>
          </a:xfrm>
          <a:prstGeom prst="rect">
            <a:avLst/>
          </a:prstGeom>
        </p:spPr>
      </p:pic>
    </p:spTree>
    <p:extLst>
      <p:ext uri="{BB962C8B-B14F-4D97-AF65-F5344CB8AC3E}">
        <p14:creationId xmlns:p14="http://schemas.microsoft.com/office/powerpoint/2010/main" val="141567195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p:txBody>
          <a:bodyPr/>
          <a:lstStyle/>
          <a:p>
            <a:r>
              <a:rPr lang="en-GB" sz="2800" dirty="0">
                <a:solidFill>
                  <a:schemeClr val="bg2">
                    <a:lumMod val="10000"/>
                  </a:schemeClr>
                </a:solidFill>
              </a:rPr>
              <a:t>Conclusions </a:t>
            </a:r>
            <a:endParaRPr lang="en-US" dirty="0"/>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11</a:t>
            </a:fld>
            <a:endParaRPr lang="en-US" dirty="0"/>
          </a:p>
        </p:txBody>
      </p:sp>
      <p:sp>
        <p:nvSpPr>
          <p:cNvPr id="8" name="Rectangle 7">
            <a:extLst>
              <a:ext uri="{FF2B5EF4-FFF2-40B4-BE49-F238E27FC236}">
                <a16:creationId xmlns:a16="http://schemas.microsoft.com/office/drawing/2014/main" id="{C4DD5FD6-00BB-D48D-8ECE-8AFBA87D4FC2}"/>
              </a:ext>
            </a:extLst>
          </p:cNvPr>
          <p:cNvSpPr/>
          <p:nvPr/>
        </p:nvSpPr>
        <p:spPr>
          <a:xfrm>
            <a:off x="5220070" y="6045693"/>
            <a:ext cx="1935332" cy="695740"/>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4" name="Rectangle 74">
            <a:extLst>
              <a:ext uri="{FF2B5EF4-FFF2-40B4-BE49-F238E27FC236}">
                <a16:creationId xmlns:a16="http://schemas.microsoft.com/office/drawing/2014/main" id="{9CA850B3-DC8A-9C93-1B06-72E1224F0EBE}"/>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GB" dirty="0"/>
          </a:p>
        </p:txBody>
      </p:sp>
      <p:pic>
        <p:nvPicPr>
          <p:cNvPr id="5" name="Picture 4">
            <a:extLst>
              <a:ext uri="{FF2B5EF4-FFF2-40B4-BE49-F238E27FC236}">
                <a16:creationId xmlns:a16="http://schemas.microsoft.com/office/drawing/2014/main" id="{F650AE03-E3C5-5D9C-CB21-1944606431D7}"/>
              </a:ext>
            </a:extLst>
          </p:cNvPr>
          <p:cNvPicPr>
            <a:picLocks noChangeAspect="1"/>
          </p:cNvPicPr>
          <p:nvPr/>
        </p:nvPicPr>
        <p:blipFill>
          <a:blip r:embed="rId2"/>
          <a:stretch>
            <a:fillRect/>
          </a:stretch>
        </p:blipFill>
        <p:spPr>
          <a:xfrm>
            <a:off x="237122" y="1236617"/>
            <a:ext cx="7969502" cy="5119733"/>
          </a:xfrm>
          <a:prstGeom prst="rect">
            <a:avLst/>
          </a:prstGeom>
        </p:spPr>
      </p:pic>
      <p:sp>
        <p:nvSpPr>
          <p:cNvPr id="9" name="TextBox 8">
            <a:extLst>
              <a:ext uri="{FF2B5EF4-FFF2-40B4-BE49-F238E27FC236}">
                <a16:creationId xmlns:a16="http://schemas.microsoft.com/office/drawing/2014/main" id="{45DF89AB-614F-4DFB-8535-3D008B53BC40}"/>
              </a:ext>
            </a:extLst>
          </p:cNvPr>
          <p:cNvSpPr txBox="1"/>
          <p:nvPr/>
        </p:nvSpPr>
        <p:spPr>
          <a:xfrm>
            <a:off x="3048000" y="6225945"/>
            <a:ext cx="6096000" cy="400110"/>
          </a:xfrm>
          <a:prstGeom prst="rect">
            <a:avLst/>
          </a:prstGeom>
          <a:noFill/>
        </p:spPr>
        <p:txBody>
          <a:bodyPr wrap="square">
            <a:spAutoFit/>
          </a:bodyPr>
          <a:lstStyle/>
          <a:p>
            <a:pPr>
              <a:spcAft>
                <a:spcPts val="1000"/>
              </a:spcAft>
            </a:pPr>
            <a:r>
              <a:rPr lang="en-GB" sz="1000" i="1" kern="100" dirty="0">
                <a:solidFill>
                  <a:srgbClr val="000000"/>
                </a:solidFill>
                <a:latin typeface="Times New Roman" panose="02020603050405020304" pitchFamily="18" charset="0"/>
                <a:cs typeface="Times New Roman" panose="02020603050405020304" pitchFamily="18" charset="0"/>
              </a:rPr>
              <a:t>Figure 5 Empirical model of strategic leadership 5.0, source (Intelligent, 2020; Evergreen, 2023.; Mohamed Hashim et al., 2022 and 2023</a:t>
            </a:r>
          </a:p>
        </p:txBody>
      </p:sp>
      <p:sp>
        <p:nvSpPr>
          <p:cNvPr id="10" name="Rectangle 9">
            <a:extLst>
              <a:ext uri="{FF2B5EF4-FFF2-40B4-BE49-F238E27FC236}">
                <a16:creationId xmlns:a16="http://schemas.microsoft.com/office/drawing/2014/main" id="{7BBD4AEE-F9AD-8F49-AFF9-760895053B4B}"/>
              </a:ext>
            </a:extLst>
          </p:cNvPr>
          <p:cNvSpPr/>
          <p:nvPr/>
        </p:nvSpPr>
        <p:spPr>
          <a:xfrm>
            <a:off x="3962400" y="6045693"/>
            <a:ext cx="496389" cy="180252"/>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Box 11">
            <a:extLst>
              <a:ext uri="{FF2B5EF4-FFF2-40B4-BE49-F238E27FC236}">
                <a16:creationId xmlns:a16="http://schemas.microsoft.com/office/drawing/2014/main" id="{353F6AD6-21D6-1BF8-FA1F-789B96B8A6DC}"/>
              </a:ext>
            </a:extLst>
          </p:cNvPr>
          <p:cNvSpPr txBox="1"/>
          <p:nvPr/>
        </p:nvSpPr>
        <p:spPr>
          <a:xfrm>
            <a:off x="7733213" y="1811324"/>
            <a:ext cx="4343586" cy="3970318"/>
          </a:xfrm>
          <a:prstGeom prst="rect">
            <a:avLst/>
          </a:prstGeom>
          <a:noFill/>
        </p:spPr>
        <p:txBody>
          <a:bodyPr wrap="square">
            <a:spAutoFit/>
          </a:bodyPr>
          <a:lstStyle/>
          <a:p>
            <a:pPr algn="just"/>
            <a:r>
              <a:rPr lang="en-GB" sz="1800" kern="100" dirty="0">
                <a:solidFill>
                  <a:srgbClr val="000000"/>
                </a:solidFill>
                <a:effectLst/>
                <a:latin typeface="Times New Roman" panose="02020603050405020304" pitchFamily="18" charset="0"/>
                <a:ea typeface="Calibri" panose="020F0502020204030204" pitchFamily="34" charset="0"/>
              </a:rPr>
              <a:t> </a:t>
            </a:r>
            <a:endParaRPr lang="en-GB" sz="1600" kern="100" dirty="0">
              <a:solidFill>
                <a:srgbClr val="000000"/>
              </a:solidFill>
              <a:effectLst/>
              <a:latin typeface="Arial" panose="020B0604020202020204" pitchFamily="34" charset="0"/>
              <a:ea typeface="Calibri" panose="020F0502020204030204" pitchFamily="34" charset="0"/>
            </a:endParaRPr>
          </a:p>
          <a:p>
            <a:pPr marL="285750" indent="-285750">
              <a:lnSpc>
                <a:spcPct val="90000"/>
              </a:lnSpc>
              <a:buClr>
                <a:schemeClr val="accent1"/>
              </a:buClr>
              <a:buSzPct val="125000"/>
              <a:buFont typeface="Arial" panose="020B0604020202020204" pitchFamily="34" charset="0"/>
              <a:buChar char="•"/>
            </a:pPr>
            <a:r>
              <a:rPr lang="en-GB" sz="1600" dirty="0"/>
              <a:t>The empirical model of Strategic Leadership 5.0 is developed to foster competitive, sustainable digital advantages in Industry 5.0. </a:t>
            </a:r>
          </a:p>
          <a:p>
            <a:pPr>
              <a:lnSpc>
                <a:spcPct val="90000"/>
              </a:lnSpc>
              <a:buClr>
                <a:schemeClr val="accent1"/>
              </a:buClr>
              <a:buSzPct val="125000"/>
            </a:pPr>
            <a:endParaRPr lang="en-GB" sz="1600" dirty="0"/>
          </a:p>
          <a:p>
            <a:pPr marL="285750" indent="-285750">
              <a:lnSpc>
                <a:spcPct val="90000"/>
              </a:lnSpc>
              <a:buClr>
                <a:schemeClr val="accent1"/>
              </a:buClr>
              <a:buSzPct val="125000"/>
              <a:buFont typeface="Arial" panose="020B0604020202020204" pitchFamily="34" charset="0"/>
              <a:buChar char="•"/>
            </a:pPr>
            <a:r>
              <a:rPr lang="en-GB" sz="1600" dirty="0"/>
              <a:t>It aligns SDT capabilities with organizational strategic realities, encompassing economic, socio, environmental, technology, organizational, and managerial indicators. </a:t>
            </a:r>
          </a:p>
          <a:p>
            <a:pPr>
              <a:lnSpc>
                <a:spcPct val="90000"/>
              </a:lnSpc>
              <a:buClr>
                <a:schemeClr val="accent1"/>
              </a:buClr>
              <a:buSzPct val="125000"/>
            </a:pPr>
            <a:endParaRPr lang="en-GB" sz="1600" dirty="0"/>
          </a:p>
          <a:p>
            <a:pPr marL="285750" indent="-285750">
              <a:lnSpc>
                <a:spcPct val="90000"/>
              </a:lnSpc>
              <a:buClr>
                <a:schemeClr val="accent1"/>
              </a:buClr>
              <a:buSzPct val="125000"/>
              <a:buFont typeface="Arial" panose="020B0604020202020204" pitchFamily="34" charset="0"/>
              <a:buChar char="•"/>
            </a:pPr>
            <a:r>
              <a:rPr lang="en-GB" sz="1600" dirty="0"/>
              <a:t>The model emphasizes the shift from technological advancements to smart utilization of human-cognitive collaboration, supported by Strategic Leadership 5.0, to enhance competitiveness and build sustainable </a:t>
            </a:r>
            <a:r>
              <a:rPr lang="en-GB" dirty="0"/>
              <a:t>competitive advantage.</a:t>
            </a:r>
          </a:p>
          <a:p>
            <a:pPr>
              <a:lnSpc>
                <a:spcPct val="90000"/>
              </a:lnSpc>
              <a:buClr>
                <a:schemeClr val="accent1"/>
              </a:buClr>
              <a:buSzPct val="125000"/>
            </a:pPr>
            <a:endParaRPr lang="en-GB" dirty="0"/>
          </a:p>
        </p:txBody>
      </p:sp>
    </p:spTree>
    <p:extLst>
      <p:ext uri="{BB962C8B-B14F-4D97-AF65-F5344CB8AC3E}">
        <p14:creationId xmlns:p14="http://schemas.microsoft.com/office/powerpoint/2010/main" val="206447739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p:txBody>
          <a:bodyPr/>
          <a:lstStyle/>
          <a:p>
            <a:r>
              <a:rPr lang="en-GB" dirty="0">
                <a:solidFill>
                  <a:schemeClr val="bg2">
                    <a:lumMod val="10000"/>
                  </a:schemeClr>
                </a:solidFill>
              </a:rPr>
              <a:t>References </a:t>
            </a:r>
            <a:endParaRPr lang="en-US" dirty="0"/>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12</a:t>
            </a:fld>
            <a:endParaRPr lang="en-US" dirty="0"/>
          </a:p>
        </p:txBody>
      </p:sp>
      <p:sp>
        <p:nvSpPr>
          <p:cNvPr id="8" name="Rectangle 7">
            <a:extLst>
              <a:ext uri="{FF2B5EF4-FFF2-40B4-BE49-F238E27FC236}">
                <a16:creationId xmlns:a16="http://schemas.microsoft.com/office/drawing/2014/main" id="{C4DD5FD6-00BB-D48D-8ECE-8AFBA87D4FC2}"/>
              </a:ext>
            </a:extLst>
          </p:cNvPr>
          <p:cNvSpPr/>
          <p:nvPr/>
        </p:nvSpPr>
        <p:spPr>
          <a:xfrm>
            <a:off x="5220070" y="6045693"/>
            <a:ext cx="1935332" cy="695740"/>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 name="TextBox 14">
            <a:extLst>
              <a:ext uri="{FF2B5EF4-FFF2-40B4-BE49-F238E27FC236}">
                <a16:creationId xmlns:a16="http://schemas.microsoft.com/office/drawing/2014/main" id="{4831F3E5-7998-A79E-276A-1827F7F30DC5}"/>
              </a:ext>
            </a:extLst>
          </p:cNvPr>
          <p:cNvSpPr txBox="1"/>
          <p:nvPr/>
        </p:nvSpPr>
        <p:spPr>
          <a:xfrm>
            <a:off x="419913" y="1391691"/>
            <a:ext cx="11772088" cy="4508927"/>
          </a:xfrm>
          <a:prstGeom prst="rect">
            <a:avLst/>
          </a:prstGeom>
          <a:noFill/>
        </p:spPr>
        <p:txBody>
          <a:bodyPr wrap="square" rtlCol="0">
            <a:spAutoFit/>
          </a:bodyPr>
          <a:lstStyle/>
          <a:p>
            <a:pPr marL="285750" indent="-285750">
              <a:buClr>
                <a:schemeClr val="accent1"/>
              </a:buClr>
              <a:buFont typeface="Arial" panose="020B0604020202020204" pitchFamily="34" charset="0"/>
              <a:buChar char="•"/>
            </a:pPr>
            <a:r>
              <a:rPr lang="en-GB" sz="1600" dirty="0" err="1">
                <a:effectLst/>
                <a:ea typeface="Calibri" panose="020F0502020204030204" pitchFamily="34" charset="0"/>
              </a:rPr>
              <a:t>Chaniago</a:t>
            </a:r>
            <a:r>
              <a:rPr lang="en-GB" sz="1600" dirty="0">
                <a:effectLst/>
                <a:ea typeface="Calibri" panose="020F0502020204030204" pitchFamily="34" charset="0"/>
              </a:rPr>
              <a:t>, H. (2023). Investigation of Entrepreneurial Leadership and Digital Transformation: Achieving Business Success in Uncertain Economic Conditions, Journal of Technology Management &amp; Innovation, 18(2), 18–27. Available at: </a:t>
            </a:r>
            <a:r>
              <a:rPr lang="en-GB" sz="1600" u="none" strike="noStrike" dirty="0">
                <a:solidFill>
                  <a:srgbClr val="0563C1"/>
                </a:solidFill>
                <a:effectLst/>
                <a:ea typeface="Calibri" panose="020F0502020204030204" pitchFamily="34" charset="0"/>
                <a:hlinkClick r:id="rId2"/>
              </a:rPr>
              <a:t>https://doi.org/10.4067/S0718-27242023000200018</a:t>
            </a:r>
            <a:endParaRPr lang="en-GB" sz="1600" u="none" strike="noStrike" dirty="0">
              <a:solidFill>
                <a:srgbClr val="0563C1"/>
              </a:solidFill>
              <a:effectLst/>
              <a:ea typeface="Calibri" panose="020F0502020204030204" pitchFamily="34" charset="0"/>
            </a:endParaRPr>
          </a:p>
          <a:p>
            <a:pPr marL="285750" indent="-285750">
              <a:buClr>
                <a:schemeClr val="accent1"/>
              </a:buClr>
              <a:buFont typeface="Arial" panose="020B0604020202020204" pitchFamily="34" charset="0"/>
              <a:buChar char="•"/>
            </a:pPr>
            <a:r>
              <a:rPr lang="en-GB" sz="1600" kern="100" dirty="0">
                <a:solidFill>
                  <a:srgbClr val="000000"/>
                </a:solidFill>
                <a:effectLst/>
                <a:ea typeface="Calibri" panose="020F0502020204030204" pitchFamily="34" charset="0"/>
              </a:rPr>
              <a:t>Hashim, M.A.M., </a:t>
            </a:r>
            <a:r>
              <a:rPr lang="en-GB" sz="1600" kern="100" dirty="0" err="1">
                <a:solidFill>
                  <a:srgbClr val="000000"/>
                </a:solidFill>
                <a:effectLst/>
                <a:ea typeface="Calibri" panose="020F0502020204030204" pitchFamily="34" charset="0"/>
              </a:rPr>
              <a:t>Tlemsani</a:t>
            </a:r>
            <a:r>
              <a:rPr lang="en-GB" sz="1600" kern="100" dirty="0">
                <a:solidFill>
                  <a:srgbClr val="000000"/>
                </a:solidFill>
                <a:effectLst/>
                <a:ea typeface="Calibri" panose="020F0502020204030204" pitchFamily="34" charset="0"/>
              </a:rPr>
              <a:t>, I. And Duncan Matthews, R. (2022). A Sustainable University: Digital Transformation and Beyond. Education and Information Technologies. </a:t>
            </a:r>
            <a:r>
              <a:rPr lang="en-GB" sz="1600" u="sng" kern="100" dirty="0">
                <a:solidFill>
                  <a:srgbClr val="000000"/>
                </a:solidFill>
                <a:effectLst/>
                <a:ea typeface="Calibri" panose="020F0502020204030204" pitchFamily="34" charset="0"/>
                <a:hlinkClick r:id="rId3"/>
              </a:rPr>
              <a:t>https://doi.org/10.1007/s10639-022-10968-y</a:t>
            </a:r>
            <a:r>
              <a:rPr lang="en-GB" sz="1600" kern="100" dirty="0">
                <a:solidFill>
                  <a:srgbClr val="000000"/>
                </a:solidFill>
                <a:effectLst/>
                <a:ea typeface="Calibri" panose="020F0502020204030204" pitchFamily="34" charset="0"/>
              </a:rPr>
              <a:t>.</a:t>
            </a:r>
          </a:p>
          <a:p>
            <a:pPr marL="285750" indent="-285750">
              <a:buClr>
                <a:schemeClr val="accent1"/>
              </a:buClr>
              <a:buFont typeface="Arial" panose="020B0604020202020204" pitchFamily="34" charset="0"/>
              <a:buChar char="•"/>
            </a:pPr>
            <a:r>
              <a:rPr lang="en-GB" sz="1600" kern="100" dirty="0">
                <a:solidFill>
                  <a:srgbClr val="000000"/>
                </a:solidFill>
                <a:effectLst/>
                <a:ea typeface="Calibri" panose="020F0502020204030204" pitchFamily="34" charset="0"/>
              </a:rPr>
              <a:t>Hashim, M.A.M., </a:t>
            </a:r>
            <a:r>
              <a:rPr lang="en-GB" sz="1600" kern="100" dirty="0" err="1">
                <a:solidFill>
                  <a:srgbClr val="000000"/>
                </a:solidFill>
                <a:effectLst/>
                <a:ea typeface="Calibri" panose="020F0502020204030204" pitchFamily="34" charset="0"/>
              </a:rPr>
              <a:t>Tlemsani</a:t>
            </a:r>
            <a:r>
              <a:rPr lang="en-GB" sz="1600" kern="100" dirty="0">
                <a:solidFill>
                  <a:srgbClr val="000000"/>
                </a:solidFill>
                <a:effectLst/>
                <a:ea typeface="Calibri" panose="020F0502020204030204" pitchFamily="34" charset="0"/>
              </a:rPr>
              <a:t>, I. And Matthews, R. (2021). Higher education strategy in digital transformation. Education and Information Technologies. </a:t>
            </a:r>
            <a:r>
              <a:rPr lang="en-GB" sz="1600" u="sng" kern="100" dirty="0">
                <a:solidFill>
                  <a:srgbClr val="000000"/>
                </a:solidFill>
                <a:effectLst/>
                <a:ea typeface="Calibri" panose="020F0502020204030204" pitchFamily="34" charset="0"/>
                <a:hlinkClick r:id="rId4"/>
              </a:rPr>
              <a:t>https://doi.org/10.1007/s10639-021-10739-1</a:t>
            </a:r>
            <a:r>
              <a:rPr lang="en-GB" sz="1600" kern="100" dirty="0">
                <a:solidFill>
                  <a:srgbClr val="000000"/>
                </a:solidFill>
                <a:effectLst/>
                <a:ea typeface="Calibri" panose="020F0502020204030204" pitchFamily="34" charset="0"/>
              </a:rPr>
              <a:t>.</a:t>
            </a:r>
          </a:p>
          <a:p>
            <a:pPr marL="285750" indent="-285750">
              <a:buClr>
                <a:schemeClr val="accent1"/>
              </a:buClr>
              <a:buFont typeface="Arial" panose="020B0604020202020204" pitchFamily="34" charset="0"/>
              <a:buChar char="•"/>
            </a:pPr>
            <a:r>
              <a:rPr lang="en-GB" sz="1600" kern="100" dirty="0">
                <a:solidFill>
                  <a:srgbClr val="000000"/>
                </a:solidFill>
                <a:effectLst/>
                <a:ea typeface="Calibri" panose="020F0502020204030204" pitchFamily="34" charset="0"/>
              </a:rPr>
              <a:t>McCarthy, P., </a:t>
            </a:r>
            <a:r>
              <a:rPr lang="en-GB" sz="1600" kern="100" dirty="0" err="1">
                <a:solidFill>
                  <a:srgbClr val="000000"/>
                </a:solidFill>
                <a:effectLst/>
                <a:ea typeface="Calibri" panose="020F0502020204030204" pitchFamily="34" charset="0"/>
              </a:rPr>
              <a:t>Sammon</a:t>
            </a:r>
            <a:r>
              <a:rPr lang="en-GB" sz="1600" kern="100" dirty="0">
                <a:solidFill>
                  <a:srgbClr val="000000"/>
                </a:solidFill>
                <a:effectLst/>
                <a:ea typeface="Calibri" panose="020F0502020204030204" pitchFamily="34" charset="0"/>
              </a:rPr>
              <a:t>, D. And Alhassan, I. (2022). Digital Transformation Leadership Characteristics: A Literature Analysis, Journal of Decision Systems, 32(1), 79–109. Available at: </a:t>
            </a:r>
            <a:r>
              <a:rPr lang="en-GB" sz="1600" u="none" strike="noStrike" kern="100" dirty="0">
                <a:solidFill>
                  <a:srgbClr val="000000"/>
                </a:solidFill>
                <a:effectLst/>
                <a:ea typeface="Calibri" panose="020F0502020204030204" pitchFamily="34" charset="0"/>
                <a:hlinkClick r:id="rId5"/>
              </a:rPr>
              <a:t>https://doi.org/10.1080/12460125.2021.1908934</a:t>
            </a:r>
            <a:r>
              <a:rPr lang="en-GB" sz="1600" kern="100" dirty="0">
                <a:solidFill>
                  <a:srgbClr val="000000"/>
                </a:solidFill>
                <a:effectLst/>
                <a:ea typeface="Calibri" panose="020F0502020204030204" pitchFamily="34" charset="0"/>
              </a:rPr>
              <a:t>.</a:t>
            </a:r>
          </a:p>
          <a:p>
            <a:pPr marL="285750" indent="-285750">
              <a:buClr>
                <a:schemeClr val="accent1"/>
              </a:buClr>
              <a:buFont typeface="Arial" panose="020B0604020202020204" pitchFamily="34" charset="0"/>
              <a:buChar char="•"/>
            </a:pPr>
            <a:r>
              <a:rPr lang="en-GB" sz="1600" kern="100" dirty="0">
                <a:solidFill>
                  <a:srgbClr val="000000"/>
                </a:solidFill>
                <a:effectLst/>
                <a:ea typeface="Calibri" panose="020F0502020204030204" pitchFamily="34" charset="0"/>
              </a:rPr>
              <a:t>Philip, J., Gilli, K. And </a:t>
            </a:r>
            <a:r>
              <a:rPr lang="en-GB" sz="1600" kern="100" dirty="0" err="1">
                <a:solidFill>
                  <a:srgbClr val="000000"/>
                </a:solidFill>
                <a:effectLst/>
                <a:ea typeface="Calibri" panose="020F0502020204030204" pitchFamily="34" charset="0"/>
              </a:rPr>
              <a:t>Knappstein</a:t>
            </a:r>
            <a:r>
              <a:rPr lang="en-GB" sz="1600" kern="100" dirty="0">
                <a:solidFill>
                  <a:srgbClr val="000000"/>
                </a:solidFill>
                <a:effectLst/>
                <a:ea typeface="Calibri" panose="020F0502020204030204" pitchFamily="34" charset="0"/>
              </a:rPr>
              <a:t>, M. (2023). Identifying key leadership competencies for digital transformation: evidence from a cross-sectoral Delphi study of global managers, Leadership &amp; organization development journal, 44(3), 392–406.  </a:t>
            </a:r>
            <a:r>
              <a:rPr lang="en-GB" sz="1600" u="none" strike="noStrike" kern="100" dirty="0">
                <a:solidFill>
                  <a:srgbClr val="000000"/>
                </a:solidFill>
                <a:effectLst/>
                <a:ea typeface="Calibri" panose="020F0502020204030204" pitchFamily="34" charset="0"/>
                <a:hlinkClick r:id="rId6"/>
              </a:rPr>
              <a:t>Https://doi.org/10.1108/LODJ-02-2022-0063</a:t>
            </a:r>
            <a:endParaRPr lang="en-GB" sz="1600" kern="100" dirty="0">
              <a:solidFill>
                <a:srgbClr val="000000"/>
              </a:solidFill>
              <a:effectLst/>
              <a:ea typeface="Calibri" panose="020F0502020204030204" pitchFamily="34" charset="0"/>
            </a:endParaRPr>
          </a:p>
          <a:p>
            <a:pPr marL="285750" indent="-285750">
              <a:buClr>
                <a:schemeClr val="accent1"/>
              </a:buClr>
              <a:buFont typeface="Arial" panose="020B0604020202020204" pitchFamily="34" charset="0"/>
              <a:buChar char="•"/>
            </a:pPr>
            <a:r>
              <a:rPr lang="en-US" sz="1600" b="0" i="0" dirty="0">
                <a:solidFill>
                  <a:srgbClr val="333333"/>
                </a:solidFill>
                <a:effectLst/>
              </a:rPr>
              <a:t>Strauss, A., &amp; Corbin, J. (1998). </a:t>
            </a:r>
            <a:r>
              <a:rPr lang="en-US" sz="1600" b="0" i="1" dirty="0">
                <a:solidFill>
                  <a:srgbClr val="333333"/>
                </a:solidFill>
                <a:effectLst/>
              </a:rPr>
              <a:t>Basics of qualitative research: Techniques and procedures for developing grounded theory</a:t>
            </a:r>
            <a:r>
              <a:rPr lang="en-US" sz="1600" b="0" i="0" dirty="0">
                <a:solidFill>
                  <a:srgbClr val="333333"/>
                </a:solidFill>
                <a:effectLst/>
              </a:rPr>
              <a:t> (2nd ed.). Sage Publications, Inc.</a:t>
            </a:r>
          </a:p>
          <a:p>
            <a:pPr marL="285750" indent="-285750">
              <a:buClr>
                <a:schemeClr val="accent1"/>
              </a:buClr>
              <a:buFont typeface="Arial" panose="020B0604020202020204" pitchFamily="34" charset="0"/>
              <a:buChar char="•"/>
            </a:pPr>
            <a:r>
              <a:rPr lang="en-US" sz="1600" b="0" i="0" dirty="0">
                <a:effectLst/>
              </a:rPr>
              <a:t>Tsai, M., Lin, Y., &amp; Su, Y. (2011). A Grounded Theory Study on the Business Model Structure of Google. </a:t>
            </a:r>
            <a:r>
              <a:rPr lang="en-US" sz="1600" b="0" i="1" dirty="0">
                <a:effectLst/>
              </a:rPr>
              <a:t>Int. J. Electron. Bus. </a:t>
            </a:r>
            <a:r>
              <a:rPr lang="en-US" sz="1600" b="0" i="1" dirty="0" err="1">
                <a:effectLst/>
              </a:rPr>
              <a:t>Manag</a:t>
            </a:r>
            <a:r>
              <a:rPr lang="en-US" sz="1600" b="0" i="1" dirty="0">
                <a:effectLst/>
              </a:rPr>
              <a:t>., 9</a:t>
            </a:r>
            <a:r>
              <a:rPr lang="en-US" sz="1600" b="0" i="0" dirty="0">
                <a:effectLst/>
              </a:rPr>
              <a:t>, 231-242.</a:t>
            </a:r>
            <a:endParaRPr lang="en-GB" sz="1600" kern="100" dirty="0">
              <a:effectLst/>
              <a:ea typeface="Calibri" panose="020F0502020204030204" pitchFamily="34" charset="0"/>
            </a:endParaRPr>
          </a:p>
          <a:p>
            <a:pPr marL="285750" indent="-285750">
              <a:buClr>
                <a:schemeClr val="accent1"/>
              </a:buClr>
              <a:buFont typeface="Arial" panose="020B0604020202020204" pitchFamily="34" charset="0"/>
              <a:buChar char="•"/>
            </a:pPr>
            <a:endParaRPr lang="en-GB" sz="1600" dirty="0"/>
          </a:p>
          <a:p>
            <a:pPr marL="285750" indent="-285750">
              <a:buClr>
                <a:schemeClr val="accent1"/>
              </a:buClr>
              <a:buFont typeface="Arial" panose="020B0604020202020204" pitchFamily="34" charset="0"/>
              <a:buChar char="•"/>
            </a:pPr>
            <a:endParaRPr lang="en-GB" sz="1500" dirty="0">
              <a:solidFill>
                <a:schemeClr val="tx1">
                  <a:lumMod val="75000"/>
                  <a:lumOff val="25000"/>
                </a:schemeClr>
              </a:solidFill>
            </a:endParaRPr>
          </a:p>
        </p:txBody>
      </p:sp>
    </p:spTree>
    <p:extLst>
      <p:ext uri="{BB962C8B-B14F-4D97-AF65-F5344CB8AC3E}">
        <p14:creationId xmlns:p14="http://schemas.microsoft.com/office/powerpoint/2010/main" val="268786457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itle 23">
            <a:extLst>
              <a:ext uri="{FF2B5EF4-FFF2-40B4-BE49-F238E27FC236}">
                <a16:creationId xmlns:a16="http://schemas.microsoft.com/office/drawing/2014/main" id="{2065A35A-C57B-453D-BF8A-7C8AA18B2452}"/>
              </a:ext>
            </a:extLst>
          </p:cNvPr>
          <p:cNvSpPr>
            <a:spLocks noGrp="1"/>
          </p:cNvSpPr>
          <p:nvPr>
            <p:ph type="title"/>
          </p:nvPr>
        </p:nvSpPr>
        <p:spPr/>
        <p:txBody>
          <a:bodyPr/>
          <a:lstStyle/>
          <a:p>
            <a:r>
              <a:rPr lang="en-US" dirty="0"/>
              <a:t>Thank You</a:t>
            </a:r>
          </a:p>
        </p:txBody>
      </p:sp>
      <p:cxnSp>
        <p:nvCxnSpPr>
          <p:cNvPr id="25" name="Straight Connector 24">
            <a:extLst>
              <a:ext uri="{FF2B5EF4-FFF2-40B4-BE49-F238E27FC236}">
                <a16:creationId xmlns:a16="http://schemas.microsoft.com/office/drawing/2014/main" id="{551A2C98-AF4A-453D-882B-3123746E8A48}"/>
              </a:ext>
              <a:ext uri="{C183D7F6-B498-43B3-948B-1728B52AA6E4}">
                <adec:decorative xmlns:adec="http://schemas.microsoft.com/office/drawing/2017/decorative" val="1"/>
              </a:ext>
            </a:extLst>
          </p:cNvPr>
          <p:cNvCxnSpPr/>
          <p:nvPr/>
        </p:nvCxnSpPr>
        <p:spPr>
          <a:xfrm>
            <a:off x="664575" y="3906982"/>
            <a:ext cx="2850521" cy="0"/>
          </a:xfrm>
          <a:prstGeom prst="line">
            <a:avLst/>
          </a:prstGeom>
        </p:spPr>
        <p:style>
          <a:lnRef idx="1">
            <a:schemeClr val="accent1"/>
          </a:lnRef>
          <a:fillRef idx="0">
            <a:schemeClr val="accent1"/>
          </a:fillRef>
          <a:effectRef idx="0">
            <a:schemeClr val="accent1"/>
          </a:effectRef>
          <a:fontRef idx="minor">
            <a:schemeClr val="tx1"/>
          </a:fontRef>
        </p:style>
      </p:cxnSp>
      <p:pic>
        <p:nvPicPr>
          <p:cNvPr id="1026" name="Picture 2" descr="Career Corner: Job Interview Questions To Answer And Ask -">
            <a:extLst>
              <a:ext uri="{FF2B5EF4-FFF2-40B4-BE49-F238E27FC236}">
                <a16:creationId xmlns:a16="http://schemas.microsoft.com/office/drawing/2014/main" id="{0AB99AA9-5280-470F-E4D5-B8D3A8C5485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49852" y="1510055"/>
            <a:ext cx="5715000" cy="2857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5367830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p:txBody>
          <a:bodyPr/>
          <a:lstStyle/>
          <a:p>
            <a:r>
              <a:rPr lang="en-US" sz="3200" dirty="0"/>
              <a:t>Agenda</a:t>
            </a:r>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2</a:t>
            </a:fld>
            <a:endParaRPr lang="en-US" dirty="0"/>
          </a:p>
        </p:txBody>
      </p:sp>
      <p:sp>
        <p:nvSpPr>
          <p:cNvPr id="12" name="Rectangle 11">
            <a:extLst>
              <a:ext uri="{FF2B5EF4-FFF2-40B4-BE49-F238E27FC236}">
                <a16:creationId xmlns:a16="http://schemas.microsoft.com/office/drawing/2014/main" id="{047801CB-811F-52AD-A81A-3421D2469C48}"/>
              </a:ext>
            </a:extLst>
          </p:cNvPr>
          <p:cNvSpPr/>
          <p:nvPr/>
        </p:nvSpPr>
        <p:spPr>
          <a:xfrm>
            <a:off x="5220070" y="6045693"/>
            <a:ext cx="1935332" cy="695740"/>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 name="TextBox 7">
            <a:extLst>
              <a:ext uri="{FF2B5EF4-FFF2-40B4-BE49-F238E27FC236}">
                <a16:creationId xmlns:a16="http://schemas.microsoft.com/office/drawing/2014/main" id="{3ADF38C6-6F69-8151-2FE0-F438FC04AB7C}"/>
              </a:ext>
            </a:extLst>
          </p:cNvPr>
          <p:cNvSpPr txBox="1"/>
          <p:nvPr/>
        </p:nvSpPr>
        <p:spPr>
          <a:xfrm>
            <a:off x="516835" y="1405772"/>
            <a:ext cx="9270482" cy="3452227"/>
          </a:xfrm>
          <a:prstGeom prst="rect">
            <a:avLst/>
          </a:prstGeom>
          <a:noFill/>
        </p:spPr>
        <p:txBody>
          <a:bodyPr wrap="square">
            <a:spAutoFit/>
          </a:bodyPr>
          <a:lstStyle/>
          <a:p>
            <a:pPr marL="742950" indent="-457200">
              <a:buClr>
                <a:schemeClr val="accent1"/>
              </a:buClr>
              <a:buFont typeface="+mj-lt"/>
              <a:buAutoNum type="arabicPeriod"/>
            </a:pPr>
            <a:r>
              <a:rPr lang="en-GB" sz="2400" dirty="0">
                <a:solidFill>
                  <a:schemeClr val="bg2">
                    <a:lumMod val="10000"/>
                  </a:schemeClr>
                </a:solidFill>
              </a:rPr>
              <a:t>Research Problem </a:t>
            </a:r>
          </a:p>
          <a:p>
            <a:pPr marL="742950" indent="-457200">
              <a:buClr>
                <a:schemeClr val="accent1"/>
              </a:buClr>
              <a:buFont typeface="+mj-lt"/>
              <a:buAutoNum type="arabicPeriod"/>
            </a:pPr>
            <a:r>
              <a:rPr lang="en-GB" sz="2400" dirty="0">
                <a:solidFill>
                  <a:schemeClr val="bg2">
                    <a:lumMod val="10000"/>
                  </a:schemeClr>
                </a:solidFill>
              </a:rPr>
              <a:t>Context </a:t>
            </a:r>
          </a:p>
          <a:p>
            <a:pPr marL="742950" indent="-457200">
              <a:buClr>
                <a:schemeClr val="accent1"/>
              </a:buClr>
              <a:buFont typeface="+mj-lt"/>
              <a:buAutoNum type="arabicPeriod"/>
            </a:pPr>
            <a:r>
              <a:rPr lang="en-GB" sz="2400" dirty="0">
                <a:solidFill>
                  <a:schemeClr val="bg2">
                    <a:lumMod val="10000"/>
                  </a:schemeClr>
                </a:solidFill>
              </a:rPr>
              <a:t>Aim</a:t>
            </a:r>
          </a:p>
          <a:p>
            <a:pPr marL="742950" indent="-457200">
              <a:buClr>
                <a:schemeClr val="accent1"/>
              </a:buClr>
              <a:buFont typeface="+mj-lt"/>
              <a:buAutoNum type="arabicPeriod"/>
            </a:pPr>
            <a:r>
              <a:rPr lang="en-GB" sz="2400" dirty="0">
                <a:solidFill>
                  <a:schemeClr val="bg2">
                    <a:lumMod val="10000"/>
                  </a:schemeClr>
                </a:solidFill>
              </a:rPr>
              <a:t>Methodology</a:t>
            </a:r>
          </a:p>
          <a:p>
            <a:pPr marL="742950" indent="-457200">
              <a:buClr>
                <a:schemeClr val="accent1"/>
              </a:buClr>
              <a:buFont typeface="+mj-lt"/>
              <a:buAutoNum type="arabicPeriod"/>
            </a:pPr>
            <a:r>
              <a:rPr lang="en-GB" sz="2400" dirty="0">
                <a:solidFill>
                  <a:schemeClr val="bg2">
                    <a:lumMod val="10000"/>
                  </a:schemeClr>
                </a:solidFill>
              </a:rPr>
              <a:t>Findings</a:t>
            </a:r>
          </a:p>
          <a:p>
            <a:pPr marL="742950" indent="-457200">
              <a:buClr>
                <a:schemeClr val="accent1"/>
              </a:buClr>
              <a:buFont typeface="+mj-lt"/>
              <a:buAutoNum type="arabicPeriod"/>
            </a:pPr>
            <a:r>
              <a:rPr lang="en-GB" sz="2400" dirty="0">
                <a:solidFill>
                  <a:schemeClr val="bg2">
                    <a:lumMod val="10000"/>
                  </a:schemeClr>
                </a:solidFill>
              </a:rPr>
              <a:t>Leadership Implications</a:t>
            </a:r>
          </a:p>
          <a:p>
            <a:pPr marL="742950" indent="-457200">
              <a:buClr>
                <a:schemeClr val="accent1"/>
              </a:buClr>
              <a:buFont typeface="+mj-lt"/>
              <a:buAutoNum type="arabicPeriod"/>
            </a:pPr>
            <a:r>
              <a:rPr lang="en-GB" sz="2400" dirty="0">
                <a:solidFill>
                  <a:schemeClr val="bg2">
                    <a:lumMod val="10000"/>
                  </a:schemeClr>
                </a:solidFill>
              </a:rPr>
              <a:t>Conclusion </a:t>
            </a:r>
          </a:p>
          <a:p>
            <a:pPr marL="742950" indent="-457200">
              <a:buClr>
                <a:schemeClr val="accent1"/>
              </a:buClr>
              <a:buFont typeface="+mj-lt"/>
              <a:buAutoNum type="arabicPeriod"/>
            </a:pPr>
            <a:r>
              <a:rPr lang="en-GB" sz="2400" dirty="0">
                <a:solidFill>
                  <a:schemeClr val="bg2">
                    <a:lumMod val="10000"/>
                  </a:schemeClr>
                </a:solidFill>
              </a:rPr>
              <a:t>References </a:t>
            </a:r>
            <a:endParaRPr lang="en-GB" sz="2400" dirty="0"/>
          </a:p>
          <a:p>
            <a:pPr marL="285750" indent="-285750">
              <a:lnSpc>
                <a:spcPct val="90000"/>
              </a:lnSpc>
              <a:spcBef>
                <a:spcPts val="1000"/>
              </a:spcBef>
              <a:buClr>
                <a:schemeClr val="accent1"/>
              </a:buClr>
              <a:buFontTx/>
              <a:buChar char="-"/>
            </a:pPr>
            <a:endParaRPr lang="en-GB" sz="2000" dirty="0">
              <a:solidFill>
                <a:schemeClr val="tx1">
                  <a:lumMod val="75000"/>
                  <a:lumOff val="25000"/>
                </a:schemeClr>
              </a:solidFill>
            </a:endParaRPr>
          </a:p>
        </p:txBody>
      </p:sp>
    </p:spTree>
    <p:extLst>
      <p:ext uri="{BB962C8B-B14F-4D97-AF65-F5344CB8AC3E}">
        <p14:creationId xmlns:p14="http://schemas.microsoft.com/office/powerpoint/2010/main" val="132974669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p:txBody>
          <a:bodyPr/>
          <a:lstStyle/>
          <a:p>
            <a:r>
              <a:rPr lang="en-US" sz="3200" dirty="0"/>
              <a:t>Research Problem </a:t>
            </a:r>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3</a:t>
            </a:fld>
            <a:endParaRPr lang="en-US" dirty="0"/>
          </a:p>
        </p:txBody>
      </p:sp>
      <p:sp>
        <p:nvSpPr>
          <p:cNvPr id="12" name="Rectangle 11">
            <a:extLst>
              <a:ext uri="{FF2B5EF4-FFF2-40B4-BE49-F238E27FC236}">
                <a16:creationId xmlns:a16="http://schemas.microsoft.com/office/drawing/2014/main" id="{047801CB-811F-52AD-A81A-3421D2469C48}"/>
              </a:ext>
            </a:extLst>
          </p:cNvPr>
          <p:cNvSpPr/>
          <p:nvPr/>
        </p:nvSpPr>
        <p:spPr>
          <a:xfrm>
            <a:off x="5220070" y="6045693"/>
            <a:ext cx="1935332" cy="695740"/>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 name="TextBox 7">
            <a:extLst>
              <a:ext uri="{FF2B5EF4-FFF2-40B4-BE49-F238E27FC236}">
                <a16:creationId xmlns:a16="http://schemas.microsoft.com/office/drawing/2014/main" id="{3ADF38C6-6F69-8151-2FE0-F438FC04AB7C}"/>
              </a:ext>
            </a:extLst>
          </p:cNvPr>
          <p:cNvSpPr txBox="1"/>
          <p:nvPr/>
        </p:nvSpPr>
        <p:spPr>
          <a:xfrm>
            <a:off x="637342" y="1303659"/>
            <a:ext cx="7757721" cy="2800767"/>
          </a:xfrm>
          <a:prstGeom prst="rect">
            <a:avLst/>
          </a:prstGeom>
          <a:noFill/>
        </p:spPr>
        <p:txBody>
          <a:bodyPr wrap="square">
            <a:spAutoFit/>
          </a:bodyPr>
          <a:lstStyle/>
          <a:p>
            <a:pPr marL="285750" indent="-285750">
              <a:buClr>
                <a:schemeClr val="accent1"/>
              </a:buClr>
              <a:buSzPct val="125000"/>
              <a:buFont typeface="Arial" panose="020B0604020202020204" pitchFamily="34" charset="0"/>
              <a:buChar char="•"/>
            </a:pPr>
            <a:r>
              <a:rPr lang="en-GB" sz="1600" dirty="0"/>
              <a:t>The rise of sustainable digital transformation (SDT)/Industry 5.0 challenges traditional notions of strategic leadership (SL). </a:t>
            </a:r>
          </a:p>
          <a:p>
            <a:pPr marL="285750" indent="-285750">
              <a:buClr>
                <a:schemeClr val="accent1"/>
              </a:buClr>
              <a:buSzPct val="125000"/>
              <a:buFont typeface="Arial" panose="020B0604020202020204" pitchFamily="34" charset="0"/>
              <a:buChar char="•"/>
            </a:pPr>
            <a:endParaRPr lang="en-GB" sz="1600" dirty="0"/>
          </a:p>
          <a:p>
            <a:pPr marL="285750" indent="-285750">
              <a:buClr>
                <a:schemeClr val="accent1"/>
              </a:buClr>
              <a:buSzPct val="125000"/>
              <a:buFont typeface="Arial" panose="020B0604020202020204" pitchFamily="34" charset="0"/>
              <a:buChar char="•"/>
            </a:pPr>
            <a:r>
              <a:rPr lang="en-GB" sz="1600" dirty="0"/>
              <a:t>As organizations strive to navigate technological advancements, integrating strategic leadership with Industry 5.0 becomes crucial for achieving competitive advantage in operations and performance (</a:t>
            </a:r>
            <a:r>
              <a:rPr lang="en-GB" sz="1600" dirty="0" err="1"/>
              <a:t>Chaniago</a:t>
            </a:r>
            <a:r>
              <a:rPr lang="en-GB" sz="1600" dirty="0"/>
              <a:t>, 2023; Philip et al., 2023; McCarthy et al., 2022; Hashim et al., 2022). </a:t>
            </a:r>
          </a:p>
          <a:p>
            <a:pPr>
              <a:buClr>
                <a:schemeClr val="accent1"/>
              </a:buClr>
              <a:buSzPct val="125000"/>
            </a:pPr>
            <a:endParaRPr lang="en-GB" sz="1600" dirty="0"/>
          </a:p>
          <a:p>
            <a:pPr marL="285750" indent="-285750">
              <a:buClr>
                <a:schemeClr val="accent1"/>
              </a:buClr>
              <a:buSzPct val="125000"/>
              <a:buFont typeface="Arial" panose="020B0604020202020204" pitchFamily="34" charset="0"/>
              <a:buChar char="•"/>
            </a:pPr>
            <a:r>
              <a:rPr lang="en-GB" sz="1600" dirty="0"/>
              <a:t> Effectively implementing digital transformation requires leadership across various organizational layers, giving rise to the concept of strategic leadership 5.0, demanding an enhanced set of skills and practices relevant to Industry 5.0 capabilities.</a:t>
            </a:r>
          </a:p>
        </p:txBody>
      </p:sp>
      <p:pic>
        <p:nvPicPr>
          <p:cNvPr id="4" name="Picture 3">
            <a:extLst>
              <a:ext uri="{FF2B5EF4-FFF2-40B4-BE49-F238E27FC236}">
                <a16:creationId xmlns:a16="http://schemas.microsoft.com/office/drawing/2014/main" id="{11107F36-DE33-2A47-3401-5720306D289E}"/>
              </a:ext>
            </a:extLst>
          </p:cNvPr>
          <p:cNvPicPr>
            <a:picLocks noChangeAspect="1"/>
          </p:cNvPicPr>
          <p:nvPr/>
        </p:nvPicPr>
        <p:blipFill>
          <a:blip r:embed="rId2"/>
          <a:stretch>
            <a:fillRect/>
          </a:stretch>
        </p:blipFill>
        <p:spPr>
          <a:xfrm>
            <a:off x="10635526" y="0"/>
            <a:ext cx="1556474" cy="6858000"/>
          </a:xfrm>
          <a:prstGeom prst="rect">
            <a:avLst/>
          </a:prstGeom>
        </p:spPr>
      </p:pic>
    </p:spTree>
    <p:extLst>
      <p:ext uri="{BB962C8B-B14F-4D97-AF65-F5344CB8AC3E}">
        <p14:creationId xmlns:p14="http://schemas.microsoft.com/office/powerpoint/2010/main" val="85808708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114ED94A-C85D-4CD3-4205-438D21CE6B3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9217" y="-1"/>
            <a:ext cx="5213267" cy="6883030"/>
            <a:chOff x="-19217" y="-1"/>
            <a:chExt cx="5213267" cy="6883030"/>
          </a:xfrm>
        </p:grpSpPr>
        <p:sp>
          <p:nvSpPr>
            <p:cNvPr id="24" name="Rectangle 23">
              <a:extLst>
                <a:ext uri="{FF2B5EF4-FFF2-40B4-BE49-F238E27FC236}">
                  <a16:creationId xmlns:a16="http://schemas.microsoft.com/office/drawing/2014/main" id="{E642BDB2-BF67-1D53-1C70-0B41D709E4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06" y="0"/>
              <a:ext cx="5204956" cy="6883029"/>
            </a:xfrm>
            <a:prstGeom prst="rect">
              <a:avLst/>
            </a:prstGeom>
            <a:gradFill>
              <a:gsLst>
                <a:gs pos="7000">
                  <a:schemeClr val="accent2"/>
                </a:gs>
                <a:gs pos="100000">
                  <a:schemeClr val="accent5"/>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58E0D8CE-5DBF-B664-EB48-C29BF8AB48E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0800000">
              <a:off x="-19217" y="1731909"/>
              <a:ext cx="5204963" cy="5144400"/>
            </a:xfrm>
            <a:prstGeom prst="rect">
              <a:avLst/>
            </a:prstGeom>
            <a:gradFill flip="none" rotWithShape="1">
              <a:gsLst>
                <a:gs pos="0">
                  <a:schemeClr val="accent5">
                    <a:lumMod val="75000"/>
                  </a:schemeClr>
                </a:gs>
                <a:gs pos="60000">
                  <a:schemeClr val="accent5">
                    <a:lumMod val="60000"/>
                    <a:lumOff val="40000"/>
                    <a:alpha val="0"/>
                  </a:schemeClr>
                </a:gs>
              </a:gsLst>
              <a:path path="circle">
                <a:fillToRect r="100000" b="100000"/>
              </a:path>
              <a:tileRect l="-100000" t="-100000"/>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DFD140CE-7DE2-C88F-5EAE-F45EB69E6A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10" y="6723"/>
              <a:ext cx="3834567" cy="6876300"/>
            </a:xfrm>
            <a:prstGeom prst="rect">
              <a:avLst/>
            </a:prstGeom>
            <a:gradFill flip="none" rotWithShape="1">
              <a:gsLst>
                <a:gs pos="3000">
                  <a:schemeClr val="accent2">
                    <a:lumMod val="60000"/>
                    <a:lumOff val="40000"/>
                    <a:alpha val="78000"/>
                  </a:schemeClr>
                </a:gs>
                <a:gs pos="42000">
                  <a:schemeClr val="accent2">
                    <a:alpha val="0"/>
                  </a:schemeClr>
                </a:gs>
              </a:gsLst>
              <a:lin ang="3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557E87E3-413F-10EF-63D8-6016E986C96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6200000">
              <a:off x="-844601" y="833689"/>
              <a:ext cx="6872341" cy="5204961"/>
            </a:xfrm>
            <a:prstGeom prst="rect">
              <a:avLst/>
            </a:prstGeom>
            <a:gradFill>
              <a:gsLst>
                <a:gs pos="0">
                  <a:schemeClr val="accent5">
                    <a:alpha val="86000"/>
                  </a:schemeClr>
                </a:gs>
                <a:gs pos="57000">
                  <a:schemeClr val="accent2">
                    <a:alpha val="0"/>
                  </a:schemeClr>
                </a:gs>
              </a:gsLst>
              <a:lin ang="13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 name="Title 1">
            <a:extLst>
              <a:ext uri="{FF2B5EF4-FFF2-40B4-BE49-F238E27FC236}">
                <a16:creationId xmlns:a16="http://schemas.microsoft.com/office/drawing/2014/main" id="{BFBA86FC-A5EF-D424-9FF1-9DF38EFC1C75}"/>
              </a:ext>
            </a:extLst>
          </p:cNvPr>
          <p:cNvSpPr>
            <a:spLocks noGrp="1"/>
          </p:cNvSpPr>
          <p:nvPr>
            <p:ph type="title"/>
          </p:nvPr>
        </p:nvSpPr>
        <p:spPr>
          <a:xfrm>
            <a:off x="755484" y="739835"/>
            <a:ext cx="3702580" cy="1616203"/>
          </a:xfrm>
        </p:spPr>
        <p:txBody>
          <a:bodyPr anchor="b">
            <a:normAutofit/>
          </a:bodyPr>
          <a:lstStyle/>
          <a:p>
            <a:r>
              <a:rPr lang="en-GB" sz="3200" dirty="0">
                <a:solidFill>
                  <a:srgbClr val="FFFFFF"/>
                </a:solidFill>
              </a:rPr>
              <a:t>Context: The Future of Industry?</a:t>
            </a:r>
          </a:p>
        </p:txBody>
      </p:sp>
      <p:sp>
        <p:nvSpPr>
          <p:cNvPr id="3" name="Content Placeholder 2">
            <a:extLst>
              <a:ext uri="{FF2B5EF4-FFF2-40B4-BE49-F238E27FC236}">
                <a16:creationId xmlns:a16="http://schemas.microsoft.com/office/drawing/2014/main" id="{4E0E18C0-C396-A9B9-78E9-133D7A6961D6}"/>
              </a:ext>
            </a:extLst>
          </p:cNvPr>
          <p:cNvSpPr>
            <a:spLocks noGrp="1"/>
          </p:cNvSpPr>
          <p:nvPr>
            <p:ph idx="1"/>
          </p:nvPr>
        </p:nvSpPr>
        <p:spPr>
          <a:xfrm>
            <a:off x="755484" y="2459116"/>
            <a:ext cx="3702579" cy="3524823"/>
          </a:xfrm>
        </p:spPr>
        <p:txBody>
          <a:bodyPr>
            <a:normAutofit/>
          </a:bodyPr>
          <a:lstStyle/>
          <a:p>
            <a:pPr marL="0" indent="0">
              <a:buNone/>
            </a:pPr>
            <a:r>
              <a:rPr lang="en-US" sz="1600" dirty="0">
                <a:solidFill>
                  <a:srgbClr val="FFFFFF"/>
                </a:solidFill>
              </a:rPr>
              <a:t>Industry 5.0 provides a vision of industry </a:t>
            </a:r>
            <a:r>
              <a:rPr lang="en-US" sz="1600" b="1" dirty="0">
                <a:solidFill>
                  <a:srgbClr val="FFFFFF"/>
                </a:solidFill>
              </a:rPr>
              <a:t>beyond efficiency and productivity</a:t>
            </a:r>
            <a:r>
              <a:rPr lang="en-US" sz="1600" dirty="0">
                <a:solidFill>
                  <a:srgbClr val="FFFFFF"/>
                </a:solidFill>
              </a:rPr>
              <a:t>.</a:t>
            </a:r>
          </a:p>
          <a:p>
            <a:pPr marL="0" indent="0">
              <a:buNone/>
            </a:pPr>
            <a:r>
              <a:rPr lang="en-US" sz="1600" dirty="0">
                <a:solidFill>
                  <a:srgbClr val="FFFFFF"/>
                </a:solidFill>
              </a:rPr>
              <a:t>It reinforces the role and the contribution of industry to society and </a:t>
            </a:r>
            <a:r>
              <a:rPr lang="en-US" sz="1600" b="1" dirty="0">
                <a:solidFill>
                  <a:srgbClr val="FFFFFF"/>
                </a:solidFill>
              </a:rPr>
              <a:t>places the wellbeing of the worker at the </a:t>
            </a:r>
            <a:r>
              <a:rPr lang="en-US" sz="1600" b="1" dirty="0" err="1">
                <a:solidFill>
                  <a:srgbClr val="FFFFFF"/>
                </a:solidFill>
              </a:rPr>
              <a:t>centre</a:t>
            </a:r>
            <a:r>
              <a:rPr lang="en-US" sz="1600" b="1" dirty="0">
                <a:solidFill>
                  <a:srgbClr val="FFFFFF"/>
                </a:solidFill>
              </a:rPr>
              <a:t> of the production process</a:t>
            </a:r>
            <a:r>
              <a:rPr lang="en-US" sz="1600" dirty="0">
                <a:solidFill>
                  <a:srgbClr val="FFFFFF"/>
                </a:solidFill>
              </a:rPr>
              <a:t>, using new technologies to provide prosperity beyond jobs and growth </a:t>
            </a:r>
            <a:r>
              <a:rPr lang="en-US" sz="1600" b="1" dirty="0">
                <a:solidFill>
                  <a:srgbClr val="FFFFFF"/>
                </a:solidFill>
              </a:rPr>
              <a:t>while respecting the production limits of the planet</a:t>
            </a:r>
            <a:r>
              <a:rPr lang="en-US" sz="1600" dirty="0">
                <a:solidFill>
                  <a:srgbClr val="FFFFFF"/>
                </a:solidFill>
              </a:rPr>
              <a:t>.</a:t>
            </a:r>
          </a:p>
          <a:p>
            <a:pPr marL="0" indent="0">
              <a:buNone/>
            </a:pPr>
            <a:r>
              <a:rPr lang="en-US" sz="1600" dirty="0">
                <a:solidFill>
                  <a:srgbClr val="FFFFFF"/>
                </a:solidFill>
              </a:rPr>
              <a:t>It develops the Industry 4.0 approach by specifically putting research and innovation at the service of the transition to </a:t>
            </a:r>
            <a:r>
              <a:rPr lang="en-US" sz="1600" b="1" dirty="0">
                <a:solidFill>
                  <a:srgbClr val="FFFFFF"/>
                </a:solidFill>
              </a:rPr>
              <a:t>a sustainable, human-centric and resilient industrial future</a:t>
            </a:r>
            <a:r>
              <a:rPr lang="en-US" sz="1600" dirty="0">
                <a:solidFill>
                  <a:srgbClr val="FFFFFF"/>
                </a:solidFill>
              </a:rPr>
              <a:t>. </a:t>
            </a:r>
            <a:endParaRPr lang="en-GB" sz="1600" dirty="0">
              <a:solidFill>
                <a:srgbClr val="FFFFFF"/>
              </a:solidFill>
            </a:endParaRPr>
          </a:p>
        </p:txBody>
      </p:sp>
      <p:pic>
        <p:nvPicPr>
          <p:cNvPr id="5" name="Picture 2" descr="Industry 5.0: human-centric, resilient and sustainable strategy">
            <a:extLst>
              <a:ext uri="{FF2B5EF4-FFF2-40B4-BE49-F238E27FC236}">
                <a16:creationId xmlns:a16="http://schemas.microsoft.com/office/drawing/2014/main" id="{32846CF0-FB0B-A22A-9BF7-D434ED4E96DA}"/>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5301673" y="1035489"/>
            <a:ext cx="6888027" cy="483883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749917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3FB4D5-DA14-4F29-9320-2DE0A6B571B9}"/>
              </a:ext>
            </a:extLst>
          </p:cNvPr>
          <p:cNvSpPr>
            <a:spLocks noGrp="1"/>
          </p:cNvSpPr>
          <p:nvPr>
            <p:ph type="title"/>
          </p:nvPr>
        </p:nvSpPr>
        <p:spPr/>
        <p:txBody>
          <a:bodyPr/>
          <a:lstStyle/>
          <a:p>
            <a:r>
              <a:rPr lang="en-US" dirty="0"/>
              <a:t>Context : Strategic Leadership 5.0</a:t>
            </a:r>
          </a:p>
        </p:txBody>
      </p:sp>
      <p:sp>
        <p:nvSpPr>
          <p:cNvPr id="9" name="Slide Number Placeholder 8">
            <a:extLst>
              <a:ext uri="{FF2B5EF4-FFF2-40B4-BE49-F238E27FC236}">
                <a16:creationId xmlns:a16="http://schemas.microsoft.com/office/drawing/2014/main" id="{00A34EBD-7DEA-4599-A81B-0A363A0E17FC}"/>
              </a:ext>
            </a:extLst>
          </p:cNvPr>
          <p:cNvSpPr>
            <a:spLocks noGrp="1"/>
          </p:cNvSpPr>
          <p:nvPr>
            <p:ph type="sldNum" sz="quarter" idx="11"/>
          </p:nvPr>
        </p:nvSpPr>
        <p:spPr/>
        <p:txBody>
          <a:bodyPr/>
          <a:lstStyle/>
          <a:p>
            <a:fld id="{19B51A1E-902D-48AF-9020-955120F399B6}" type="slidenum">
              <a:rPr lang="en-US" smtClean="0"/>
              <a:pPr/>
              <a:t>5</a:t>
            </a:fld>
            <a:endParaRPr lang="en-US" dirty="0"/>
          </a:p>
        </p:txBody>
      </p:sp>
      <p:sp>
        <p:nvSpPr>
          <p:cNvPr id="22" name="Rectangle 13">
            <a:extLst>
              <a:ext uri="{FF2B5EF4-FFF2-40B4-BE49-F238E27FC236}">
                <a16:creationId xmlns:a16="http://schemas.microsoft.com/office/drawing/2014/main" id="{27DFDC79-6743-BA8E-DA4E-0C5AB235E578}"/>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GB" dirty="0"/>
          </a:p>
        </p:txBody>
      </p:sp>
      <p:sp>
        <p:nvSpPr>
          <p:cNvPr id="23" name="Rectangle 18">
            <a:extLst>
              <a:ext uri="{FF2B5EF4-FFF2-40B4-BE49-F238E27FC236}">
                <a16:creationId xmlns:a16="http://schemas.microsoft.com/office/drawing/2014/main" id="{FA6AC5F8-69E2-745D-F503-D05E682FB759}"/>
              </a:ext>
            </a:extLst>
          </p:cNvPr>
          <p:cNvSpPr>
            <a:spLocks noChangeArrowheads="1"/>
          </p:cNvSpPr>
          <p:nvPr/>
        </p:nvSpPr>
        <p:spPr bwMode="auto">
          <a:xfrm>
            <a:off x="0" y="45720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GB" dirty="0"/>
          </a:p>
        </p:txBody>
      </p:sp>
      <p:sp>
        <p:nvSpPr>
          <p:cNvPr id="5" name="Rectangle 4">
            <a:extLst>
              <a:ext uri="{FF2B5EF4-FFF2-40B4-BE49-F238E27FC236}">
                <a16:creationId xmlns:a16="http://schemas.microsoft.com/office/drawing/2014/main" id="{A127441A-8D49-557C-2472-ABB167C62320}"/>
              </a:ext>
            </a:extLst>
          </p:cNvPr>
          <p:cNvSpPr/>
          <p:nvPr/>
        </p:nvSpPr>
        <p:spPr>
          <a:xfrm>
            <a:off x="5259977" y="6270171"/>
            <a:ext cx="1837509" cy="451304"/>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Text Box 3">
            <a:extLst>
              <a:ext uri="{FF2B5EF4-FFF2-40B4-BE49-F238E27FC236}">
                <a16:creationId xmlns:a16="http://schemas.microsoft.com/office/drawing/2014/main" id="{95B6F3F4-EF0F-22C9-6642-2A93E9C12B84}"/>
              </a:ext>
            </a:extLst>
          </p:cNvPr>
          <p:cNvSpPr txBox="1">
            <a:spLocks/>
          </p:cNvSpPr>
          <p:nvPr/>
        </p:nvSpPr>
        <p:spPr bwMode="auto">
          <a:xfrm>
            <a:off x="3496831" y="3371032"/>
            <a:ext cx="2440220" cy="594841"/>
          </a:xfrm>
          <a:prstGeom prst="rect">
            <a:avLst/>
          </a:prstGeom>
          <a:gradFill rotWithShape="1">
            <a:gsLst>
              <a:gs pos="0">
                <a:srgbClr val="B5D5A7"/>
              </a:gs>
              <a:gs pos="50000">
                <a:srgbClr val="AACE99"/>
              </a:gs>
              <a:gs pos="100000">
                <a:srgbClr val="9CCA86"/>
              </a:gs>
            </a:gsLst>
            <a:lin ang="5400000"/>
          </a:gradFill>
          <a:ln w="6350">
            <a:solidFill>
              <a:srgbClr val="70AD47"/>
            </a:solidFill>
            <a:miter lim="800000"/>
            <a:headEnd/>
            <a:tailEnd/>
          </a:ln>
        </p:spPr>
        <p:txBody>
          <a:bodyPr vert="horz" wrap="square" lIns="91440" tIns="45720" rIns="91440" bIns="4572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000000"/>
                </a:solidFill>
                <a:effectLst/>
                <a:latin typeface="Arial" panose="020B0604020202020204" pitchFamily="34" charset="0"/>
                <a:ea typeface="Times New Roman" panose="02020603050405020304" pitchFamily="18" charset="0"/>
                <a:cs typeface="Arial" panose="020B0604020202020204" pitchFamily="34" charset="0"/>
              </a:rPr>
              <a:t>Strategic Leadership 5.0</a:t>
            </a:r>
            <a:endParaRPr kumimoji="0" lang="en-US" altLang="en-US" sz="1200" b="0" i="0" u="none" strike="noStrike" cap="none" normalizeH="0" baseline="0" dirty="0">
              <a:ln>
                <a:noFill/>
              </a:ln>
              <a:solidFill>
                <a:schemeClr val="tx1"/>
              </a:solidFill>
              <a:effectLst/>
              <a:ea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000000"/>
                </a:solidFill>
                <a:effectLst/>
                <a:latin typeface="Arial" panose="020B0604020202020204" pitchFamily="34" charset="0"/>
                <a:ea typeface="Times New Roman" panose="02020603050405020304" pitchFamily="18" charset="0"/>
                <a:cs typeface="Arial" panose="020B0604020202020204" pitchFamily="34" charset="0"/>
              </a:rPr>
              <a:t>(Leadership, Research, and innovation, human-centric and resilience).</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cxnSp>
        <p:nvCxnSpPr>
          <p:cNvPr id="45" name="Straight Arrow Connector 44">
            <a:extLst>
              <a:ext uri="{FF2B5EF4-FFF2-40B4-BE49-F238E27FC236}">
                <a16:creationId xmlns:a16="http://schemas.microsoft.com/office/drawing/2014/main" id="{A1EDC9E8-9CE3-BDAE-533E-5A806C18D6C7}"/>
              </a:ext>
            </a:extLst>
          </p:cNvPr>
          <p:cNvCxnSpPr>
            <a:cxnSpLocks/>
          </p:cNvCxnSpPr>
          <p:nvPr/>
        </p:nvCxnSpPr>
        <p:spPr>
          <a:xfrm>
            <a:off x="1103719" y="2897957"/>
            <a:ext cx="7620" cy="473075"/>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grpSp>
        <p:nvGrpSpPr>
          <p:cNvPr id="46" name="Group 45">
            <a:extLst>
              <a:ext uri="{FF2B5EF4-FFF2-40B4-BE49-F238E27FC236}">
                <a16:creationId xmlns:a16="http://schemas.microsoft.com/office/drawing/2014/main" id="{E998ECEB-60B7-C4B2-604F-94326498DDB5}"/>
              </a:ext>
            </a:extLst>
          </p:cNvPr>
          <p:cNvGrpSpPr>
            <a:grpSpLocks/>
          </p:cNvGrpSpPr>
          <p:nvPr/>
        </p:nvGrpSpPr>
        <p:grpSpPr>
          <a:xfrm>
            <a:off x="506184" y="2895417"/>
            <a:ext cx="4053840" cy="1616075"/>
            <a:chOff x="266701" y="0"/>
            <a:chExt cx="4053839" cy="1615841"/>
          </a:xfrm>
        </p:grpSpPr>
        <p:sp>
          <p:nvSpPr>
            <p:cNvPr id="48" name="Text Box 112">
              <a:extLst>
                <a:ext uri="{FF2B5EF4-FFF2-40B4-BE49-F238E27FC236}">
                  <a16:creationId xmlns:a16="http://schemas.microsoft.com/office/drawing/2014/main" id="{CDF2A5E7-E283-902D-0657-6AA2BE7421AF}"/>
                </a:ext>
              </a:extLst>
            </p:cNvPr>
            <p:cNvSpPr txBox="1">
              <a:spLocks/>
            </p:cNvSpPr>
            <p:nvPr/>
          </p:nvSpPr>
          <p:spPr bwMode="auto">
            <a:xfrm>
              <a:off x="266701" y="495249"/>
              <a:ext cx="1379220" cy="560896"/>
            </a:xfrm>
            <a:prstGeom prst="rect">
              <a:avLst/>
            </a:prstGeom>
            <a:gradFill rotWithShape="1">
              <a:gsLst>
                <a:gs pos="0">
                  <a:srgbClr val="B1CBE9"/>
                </a:gs>
                <a:gs pos="50000">
                  <a:srgbClr val="A3C1E5"/>
                </a:gs>
                <a:gs pos="100000">
                  <a:srgbClr val="92B9E4"/>
                </a:gs>
              </a:gsLst>
              <a:lin ang="5400000"/>
            </a:gradFill>
            <a:ln w="6350">
              <a:solidFill>
                <a:srgbClr val="5B9BD5"/>
              </a:solidFill>
              <a:miter lim="800000"/>
              <a:headEnd/>
              <a:tailEnd/>
            </a:ln>
          </p:spPr>
          <p:txBody>
            <a:bodyPr rot="0" vert="horz" wrap="square" lIns="91440" tIns="45720" rIns="91440" bIns="45720" anchor="t" anchorCtr="0" upright="1">
              <a:noAutofit/>
            </a:bodyPr>
            <a:lstStyle/>
            <a:p>
              <a:pPr algn="ctr"/>
              <a:r>
                <a:rPr lang="en-GB" sz="1000" kern="100">
                  <a:solidFill>
                    <a:srgbClr val="000000"/>
                  </a:solidFill>
                  <a:effectLst/>
                  <a:latin typeface="Times New Roman" panose="02020603050405020304" pitchFamily="18" charset="0"/>
                  <a:ea typeface="Calibri" panose="020F0502020204030204" pitchFamily="34" charset="0"/>
                  <a:cs typeface="Arial" panose="020B0604020202020204" pitchFamily="34" charset="0"/>
                </a:rPr>
                <a:t> </a:t>
              </a:r>
              <a:endParaRPr lang="en-GB" sz="1200" kern="100">
                <a:solidFill>
                  <a:srgbClr val="000000"/>
                </a:solidFill>
                <a:effectLst/>
                <a:latin typeface="Arial" panose="020B0604020202020204" pitchFamily="34" charset="0"/>
                <a:ea typeface="Calibri" panose="020F0502020204030204" pitchFamily="34" charset="0"/>
              </a:endParaRPr>
            </a:p>
            <a:p>
              <a:pPr algn="ctr"/>
              <a:r>
                <a:rPr lang="en-GB" sz="1000" kern="100">
                  <a:solidFill>
                    <a:srgbClr val="000000"/>
                  </a:solidFill>
                  <a:effectLst/>
                  <a:latin typeface="Times New Roman" panose="02020603050405020304" pitchFamily="18" charset="0"/>
                  <a:ea typeface="Calibri" panose="020F0502020204030204" pitchFamily="34" charset="0"/>
                  <a:cs typeface="Arial" panose="020B0604020202020204" pitchFamily="34" charset="0"/>
                </a:rPr>
                <a:t>Strategic Leadership </a:t>
              </a:r>
              <a:endParaRPr lang="en-GB" sz="1200" kern="100">
                <a:solidFill>
                  <a:srgbClr val="000000"/>
                </a:solidFill>
                <a:effectLst/>
                <a:latin typeface="Arial" panose="020B0604020202020204" pitchFamily="34" charset="0"/>
                <a:ea typeface="Calibri" panose="020F0502020204030204" pitchFamily="34" charset="0"/>
              </a:endParaRPr>
            </a:p>
          </p:txBody>
        </p:sp>
        <p:sp>
          <p:nvSpPr>
            <p:cNvPr id="49" name="Arrow: Right 48">
              <a:extLst>
                <a:ext uri="{FF2B5EF4-FFF2-40B4-BE49-F238E27FC236}">
                  <a16:creationId xmlns:a16="http://schemas.microsoft.com/office/drawing/2014/main" id="{EEA381A7-CAD8-79E0-B3B2-87D28A1295BA}"/>
                </a:ext>
              </a:extLst>
            </p:cNvPr>
            <p:cNvSpPr>
              <a:spLocks/>
            </p:cNvSpPr>
            <p:nvPr/>
          </p:nvSpPr>
          <p:spPr bwMode="auto">
            <a:xfrm>
              <a:off x="1805940" y="354330"/>
              <a:ext cx="1291389" cy="907381"/>
            </a:xfrm>
            <a:prstGeom prst="rightArrow">
              <a:avLst>
                <a:gd name="adj1" fmla="val 50000"/>
                <a:gd name="adj2" fmla="val 49999"/>
              </a:avLst>
            </a:prstGeom>
            <a:gradFill rotWithShape="1">
              <a:gsLst>
                <a:gs pos="0">
                  <a:srgbClr val="F7BDA4"/>
                </a:gs>
                <a:gs pos="50000">
                  <a:srgbClr val="F5B195"/>
                </a:gs>
                <a:gs pos="100000">
                  <a:srgbClr val="F8A581"/>
                </a:gs>
              </a:gsLst>
              <a:lin ang="5400000"/>
            </a:gradFill>
            <a:ln w="6350">
              <a:solidFill>
                <a:srgbClr val="ED7D31"/>
              </a:solidFill>
              <a:miter lim="800000"/>
              <a:headEnd/>
              <a:tailEnd/>
            </a:ln>
          </p:spPr>
          <p:txBody>
            <a:bodyPr rot="0" vert="horz" wrap="square" lIns="91440" tIns="45720" rIns="91440" bIns="45720" anchor="ctr" anchorCtr="0" upright="1">
              <a:noAutofit/>
            </a:bodyPr>
            <a:lstStyle/>
            <a:p>
              <a:pPr algn="ctr"/>
              <a:r>
                <a:rPr lang="en-GB" sz="1000" kern="100">
                  <a:solidFill>
                    <a:srgbClr val="000000"/>
                  </a:solidFill>
                  <a:effectLst/>
                  <a:latin typeface="Times New Roman" panose="02020603050405020304" pitchFamily="18" charset="0"/>
                  <a:ea typeface="Calibri" panose="020F0502020204030204" pitchFamily="34" charset="0"/>
                  <a:cs typeface="Arial" panose="020B0604020202020204" pitchFamily="34" charset="0"/>
                </a:rPr>
                <a:t>Industry 5.0</a:t>
              </a:r>
              <a:endParaRPr lang="en-GB" sz="1200" kern="100">
                <a:solidFill>
                  <a:srgbClr val="000000"/>
                </a:solidFill>
                <a:effectLst/>
                <a:latin typeface="Arial" panose="020B0604020202020204" pitchFamily="34" charset="0"/>
                <a:ea typeface="Calibri" panose="020F0502020204030204" pitchFamily="34" charset="0"/>
              </a:endParaRPr>
            </a:p>
            <a:p>
              <a:pPr algn="ctr"/>
              <a:r>
                <a:rPr lang="en-GB" sz="1000" kern="100">
                  <a:solidFill>
                    <a:srgbClr val="000000"/>
                  </a:solidFill>
                  <a:effectLst/>
                  <a:latin typeface="Times New Roman" panose="02020603050405020304" pitchFamily="18" charset="0"/>
                  <a:ea typeface="Calibri" panose="020F0502020204030204" pitchFamily="34" charset="0"/>
                  <a:cs typeface="Arial" panose="020B0604020202020204" pitchFamily="34" charset="0"/>
                </a:rPr>
                <a:t>Necessities</a:t>
              </a:r>
              <a:endParaRPr lang="en-GB" sz="1200" kern="100">
                <a:solidFill>
                  <a:srgbClr val="000000"/>
                </a:solidFill>
                <a:effectLst/>
                <a:latin typeface="Arial" panose="020B0604020202020204" pitchFamily="34" charset="0"/>
                <a:ea typeface="Calibri" panose="020F0502020204030204" pitchFamily="34" charset="0"/>
              </a:endParaRPr>
            </a:p>
          </p:txBody>
        </p:sp>
        <p:cxnSp>
          <p:nvCxnSpPr>
            <p:cNvPr id="50" name="Straight Connector 49">
              <a:extLst>
                <a:ext uri="{FF2B5EF4-FFF2-40B4-BE49-F238E27FC236}">
                  <a16:creationId xmlns:a16="http://schemas.microsoft.com/office/drawing/2014/main" id="{E2113631-2F57-A220-35EE-D70A18796796}"/>
                </a:ext>
              </a:extLst>
            </p:cNvPr>
            <p:cNvCxnSpPr/>
            <p:nvPr/>
          </p:nvCxnSpPr>
          <p:spPr>
            <a:xfrm flipV="1">
              <a:off x="830580" y="0"/>
              <a:ext cx="3416968" cy="11864"/>
            </a:xfrm>
            <a:prstGeom prst="line">
              <a:avLst/>
            </a:prstGeom>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8F7F668B-0F65-2E99-5B58-405B9BAAC066}"/>
                </a:ext>
              </a:extLst>
            </p:cNvPr>
            <p:cNvCxnSpPr/>
            <p:nvPr/>
          </p:nvCxnSpPr>
          <p:spPr>
            <a:xfrm flipV="1">
              <a:off x="807720" y="1592580"/>
              <a:ext cx="3512820" cy="0"/>
            </a:xfrm>
            <a:prstGeom prst="line">
              <a:avLst/>
            </a:prstGeom>
          </p:spPr>
          <p:style>
            <a:lnRef idx="2">
              <a:schemeClr val="dk1"/>
            </a:lnRef>
            <a:fillRef idx="0">
              <a:schemeClr val="dk1"/>
            </a:fillRef>
            <a:effectRef idx="1">
              <a:schemeClr val="dk1"/>
            </a:effectRef>
            <a:fontRef idx="minor">
              <a:schemeClr val="tx1"/>
            </a:fontRef>
          </p:style>
        </p:cxnSp>
        <p:cxnSp>
          <p:nvCxnSpPr>
            <p:cNvPr id="53" name="Straight Arrow Connector 52">
              <a:extLst>
                <a:ext uri="{FF2B5EF4-FFF2-40B4-BE49-F238E27FC236}">
                  <a16:creationId xmlns:a16="http://schemas.microsoft.com/office/drawing/2014/main" id="{F88E682B-8297-937E-B6E3-E8114798F465}"/>
                </a:ext>
              </a:extLst>
            </p:cNvPr>
            <p:cNvCxnSpPr/>
            <p:nvPr/>
          </p:nvCxnSpPr>
          <p:spPr>
            <a:xfrm flipV="1">
              <a:off x="830580" y="1112520"/>
              <a:ext cx="0" cy="465221"/>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cxnSp>
          <p:nvCxnSpPr>
            <p:cNvPr id="54" name="Straight Arrow Connector 53">
              <a:extLst>
                <a:ext uri="{FF2B5EF4-FFF2-40B4-BE49-F238E27FC236}">
                  <a16:creationId xmlns:a16="http://schemas.microsoft.com/office/drawing/2014/main" id="{53676675-0634-9B9C-9921-7A867EC091D1}"/>
                </a:ext>
              </a:extLst>
            </p:cNvPr>
            <p:cNvCxnSpPr/>
            <p:nvPr/>
          </p:nvCxnSpPr>
          <p:spPr>
            <a:xfrm flipV="1">
              <a:off x="4297680" y="1150620"/>
              <a:ext cx="0" cy="465221"/>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cxnSp>
          <p:nvCxnSpPr>
            <p:cNvPr id="55" name="Straight Arrow Connector 54">
              <a:extLst>
                <a:ext uri="{FF2B5EF4-FFF2-40B4-BE49-F238E27FC236}">
                  <a16:creationId xmlns:a16="http://schemas.microsoft.com/office/drawing/2014/main" id="{E161A5AA-7345-99DC-DE61-D1FF96716CAD}"/>
                </a:ext>
              </a:extLst>
            </p:cNvPr>
            <p:cNvCxnSpPr/>
            <p:nvPr/>
          </p:nvCxnSpPr>
          <p:spPr>
            <a:xfrm>
              <a:off x="4244340" y="7620"/>
              <a:ext cx="8021" cy="473242"/>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grpSp>
      <p:sp>
        <p:nvSpPr>
          <p:cNvPr id="56" name="Text Box 2">
            <a:extLst>
              <a:ext uri="{FF2B5EF4-FFF2-40B4-BE49-F238E27FC236}">
                <a16:creationId xmlns:a16="http://schemas.microsoft.com/office/drawing/2014/main" id="{9E4C7560-2007-53CD-ACC4-0F276BBCEF1E}"/>
              </a:ext>
            </a:extLst>
          </p:cNvPr>
          <p:cNvSpPr txBox="1">
            <a:spLocks noChangeArrowheads="1"/>
          </p:cNvSpPr>
          <p:nvPr/>
        </p:nvSpPr>
        <p:spPr bwMode="auto">
          <a:xfrm>
            <a:off x="1663487" y="2497434"/>
            <a:ext cx="2230438" cy="280987"/>
          </a:xfrm>
          <a:prstGeom prst="rect">
            <a:avLst/>
          </a:prstGeom>
          <a:solidFill>
            <a:srgbClr val="FFFFFF"/>
          </a:solidFill>
          <a:ln>
            <a:noFill/>
          </a:ln>
          <a:extLst>
            <a:ext uri="{91240B29-F687-4F45-9708-019B960494DF}">
              <a14:hiddenLine xmlns:a14="http://schemas.microsoft.com/office/drawing/2010/main" w="6350">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R="0" lvl="0" indent="0" fontAlgn="base">
              <a:lnSpc>
                <a:spcPct val="100000"/>
              </a:lnSpc>
              <a:spcBef>
                <a:spcPct val="0"/>
              </a:spcBef>
              <a:spcAft>
                <a:spcPct val="0"/>
              </a:spcAft>
              <a:buClrTx/>
              <a:buSzTx/>
              <a:buFontTx/>
              <a:buNone/>
              <a:tabLst/>
            </a:pPr>
            <a:r>
              <a:rPr lang="en-US" altLang="en-US" sz="1000" i="1" kern="100" dirty="0">
                <a:solidFill>
                  <a:srgbClr val="000000"/>
                </a:solidFill>
                <a:latin typeface="Times New Roman" panose="02020603050405020304" pitchFamily="18" charset="0"/>
                <a:cs typeface="Arial" panose="020B0604020202020204" pitchFamily="34" charset="0"/>
              </a:rPr>
              <a:t>Platforming capabilities of I.50</a:t>
            </a:r>
          </a:p>
        </p:txBody>
      </p:sp>
      <p:sp>
        <p:nvSpPr>
          <p:cNvPr id="58" name="Rectangle 46">
            <a:extLst>
              <a:ext uri="{FF2B5EF4-FFF2-40B4-BE49-F238E27FC236}">
                <a16:creationId xmlns:a16="http://schemas.microsoft.com/office/drawing/2014/main" id="{62754983-EAA8-FE62-8F0F-A3C7E794DF87}"/>
              </a:ext>
            </a:extLst>
          </p:cNvPr>
          <p:cNvSpPr>
            <a:spLocks noChangeArrowheads="1"/>
          </p:cNvSpPr>
          <p:nvPr/>
        </p:nvSpPr>
        <p:spPr bwMode="auto">
          <a:xfrm>
            <a:off x="152400" y="15240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GB"/>
          </a:p>
        </p:txBody>
      </p:sp>
      <p:sp>
        <p:nvSpPr>
          <p:cNvPr id="59" name="Rectangle 51">
            <a:extLst>
              <a:ext uri="{FF2B5EF4-FFF2-40B4-BE49-F238E27FC236}">
                <a16:creationId xmlns:a16="http://schemas.microsoft.com/office/drawing/2014/main" id="{DA1FF70F-F126-4078-1593-AB2219D18F08}"/>
              </a:ext>
            </a:extLst>
          </p:cNvPr>
          <p:cNvSpPr>
            <a:spLocks noChangeArrowheads="1"/>
          </p:cNvSpPr>
          <p:nvPr/>
        </p:nvSpPr>
        <p:spPr bwMode="auto">
          <a:xfrm>
            <a:off x="152400" y="60960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GB"/>
          </a:p>
        </p:txBody>
      </p:sp>
      <p:sp>
        <p:nvSpPr>
          <p:cNvPr id="61" name="Text Box 2">
            <a:extLst>
              <a:ext uri="{FF2B5EF4-FFF2-40B4-BE49-F238E27FC236}">
                <a16:creationId xmlns:a16="http://schemas.microsoft.com/office/drawing/2014/main" id="{5B172CC7-1360-9670-2B4F-5501F7EC32E4}"/>
              </a:ext>
            </a:extLst>
          </p:cNvPr>
          <p:cNvSpPr txBox="1">
            <a:spLocks/>
          </p:cNvSpPr>
          <p:nvPr/>
        </p:nvSpPr>
        <p:spPr>
          <a:xfrm>
            <a:off x="1663487" y="4589749"/>
            <a:ext cx="2230120" cy="280670"/>
          </a:xfrm>
          <a:prstGeom prst="rect">
            <a:avLst/>
          </a:prstGeom>
          <a:solidFill>
            <a:schemeClr val="lt1"/>
          </a:solidFill>
          <a:ln w="6350">
            <a:noFill/>
          </a:ln>
        </p:spPr>
        <p:txBody>
          <a:bodyPr rot="0" spcFirstLastPara="0" vert="horz" wrap="square" lIns="91440" tIns="45720" rIns="91440" bIns="45720" numCol="1" spcCol="0" rtlCol="0" fromWordArt="0" anchor="t" anchorCtr="0" forceAA="0" compatLnSpc="1">
            <a:prstTxWarp prst="textNoShape">
              <a:avLst/>
            </a:prstTxWarp>
            <a:noAutofit/>
          </a:bodyPr>
          <a:lstStyle/>
          <a:p>
            <a:r>
              <a:rPr lang="en-GB" sz="1000" i="1" kern="100" dirty="0">
                <a:solidFill>
                  <a:srgbClr val="000000"/>
                </a:solidFill>
                <a:effectLst/>
                <a:latin typeface="Times New Roman" panose="02020603050405020304" pitchFamily="18" charset="0"/>
                <a:ea typeface="Calibri" panose="020F0502020204030204" pitchFamily="34" charset="0"/>
                <a:cs typeface="Arial" panose="020B0604020202020204" pitchFamily="34" charset="0"/>
              </a:rPr>
              <a:t>Platforming capabilities of I.50</a:t>
            </a:r>
            <a:endParaRPr lang="en-GB" sz="1200" kern="100" dirty="0">
              <a:solidFill>
                <a:srgbClr val="000000"/>
              </a:solidFill>
              <a:effectLst/>
              <a:latin typeface="Arial" panose="020B0604020202020204" pitchFamily="34" charset="0"/>
              <a:ea typeface="Calibri" panose="020F0502020204030204" pitchFamily="34" charset="0"/>
            </a:endParaRPr>
          </a:p>
        </p:txBody>
      </p:sp>
      <p:sp>
        <p:nvSpPr>
          <p:cNvPr id="65" name="TextBox 64">
            <a:extLst>
              <a:ext uri="{FF2B5EF4-FFF2-40B4-BE49-F238E27FC236}">
                <a16:creationId xmlns:a16="http://schemas.microsoft.com/office/drawing/2014/main" id="{E60393F8-69EE-7C52-DA11-A58E4CC1D51B}"/>
              </a:ext>
            </a:extLst>
          </p:cNvPr>
          <p:cNvSpPr txBox="1"/>
          <p:nvPr/>
        </p:nvSpPr>
        <p:spPr>
          <a:xfrm>
            <a:off x="549727" y="5129202"/>
            <a:ext cx="5955576" cy="246221"/>
          </a:xfrm>
          <a:prstGeom prst="rect">
            <a:avLst/>
          </a:prstGeom>
          <a:noFill/>
        </p:spPr>
        <p:txBody>
          <a:bodyPr wrap="square">
            <a:spAutoFit/>
          </a:bodyPr>
          <a:lstStyle/>
          <a:p>
            <a:pPr>
              <a:spcAft>
                <a:spcPts val="1000"/>
              </a:spcAft>
            </a:pPr>
            <a:r>
              <a:rPr lang="en-GB" sz="1000" i="1" kern="100" dirty="0">
                <a:solidFill>
                  <a:srgbClr val="000000"/>
                </a:solidFill>
                <a:latin typeface="Times New Roman" panose="02020603050405020304" pitchFamily="18" charset="0"/>
                <a:cs typeface="Arial" panose="020B0604020202020204" pitchFamily="34" charset="0"/>
              </a:rPr>
              <a:t>Figure 1 Converging leadership phenomenon – leadership 5.0, source Mohamed Hashim et al, 2021 and 22. </a:t>
            </a:r>
          </a:p>
        </p:txBody>
      </p:sp>
      <p:sp>
        <p:nvSpPr>
          <p:cNvPr id="67" name="TextBox 66">
            <a:extLst>
              <a:ext uri="{FF2B5EF4-FFF2-40B4-BE49-F238E27FC236}">
                <a16:creationId xmlns:a16="http://schemas.microsoft.com/office/drawing/2014/main" id="{CC7F8157-8C2C-861F-3125-B888AAA52172}"/>
              </a:ext>
            </a:extLst>
          </p:cNvPr>
          <p:cNvSpPr txBox="1"/>
          <p:nvPr/>
        </p:nvSpPr>
        <p:spPr>
          <a:xfrm>
            <a:off x="6505303" y="1635727"/>
            <a:ext cx="5470358" cy="4031873"/>
          </a:xfrm>
          <a:prstGeom prst="rect">
            <a:avLst/>
          </a:prstGeom>
          <a:noFill/>
        </p:spPr>
        <p:txBody>
          <a:bodyPr wrap="square">
            <a:spAutoFit/>
          </a:bodyPr>
          <a:lstStyle/>
          <a:p>
            <a:pPr marL="285750" indent="-285750">
              <a:buClr>
                <a:schemeClr val="accent1"/>
              </a:buClr>
              <a:buSzPct val="125000"/>
              <a:buFont typeface="Arial" panose="020B0604020202020204" pitchFamily="34" charset="0"/>
              <a:buChar char="•"/>
            </a:pPr>
            <a:r>
              <a:rPr lang="en-GB" sz="1600" dirty="0"/>
              <a:t>In the age of SDT, aligning strategic leadership functions with organizational goals and technological realities is crucial. </a:t>
            </a:r>
          </a:p>
          <a:p>
            <a:pPr marL="285750" indent="-285750">
              <a:buClr>
                <a:schemeClr val="accent1"/>
              </a:buClr>
              <a:buSzPct val="125000"/>
              <a:buFont typeface="Arial" panose="020B0604020202020204" pitchFamily="34" charset="0"/>
              <a:buChar char="•"/>
            </a:pPr>
            <a:endParaRPr lang="en-GB" sz="1600" dirty="0"/>
          </a:p>
          <a:p>
            <a:pPr marL="285750" indent="-285750">
              <a:buClr>
                <a:schemeClr val="accent1"/>
              </a:buClr>
              <a:buSzPct val="125000"/>
              <a:buFont typeface="Arial" panose="020B0604020202020204" pitchFamily="34" charset="0"/>
              <a:buChar char="•"/>
            </a:pPr>
            <a:r>
              <a:rPr lang="en-GB" sz="1600" dirty="0"/>
              <a:t>This paradox prompts a strategic shift in organizational competitiveness and performance, emphasizing the intelligent utilization of human-cognitive capabilities over technology-driven productivity gains. </a:t>
            </a:r>
          </a:p>
          <a:p>
            <a:pPr marL="285750" indent="-285750">
              <a:buClr>
                <a:schemeClr val="accent1"/>
              </a:buClr>
              <a:buSzPct val="125000"/>
              <a:buFont typeface="Arial" panose="020B0604020202020204" pitchFamily="34" charset="0"/>
              <a:buChar char="•"/>
            </a:pPr>
            <a:endParaRPr lang="en-GB" sz="1600" dirty="0"/>
          </a:p>
          <a:p>
            <a:pPr marL="285750" indent="-285750">
              <a:buClr>
                <a:schemeClr val="accent1"/>
              </a:buClr>
              <a:buSzPct val="125000"/>
              <a:buFont typeface="Arial" panose="020B0604020202020204" pitchFamily="34" charset="0"/>
              <a:buChar char="•"/>
            </a:pPr>
            <a:r>
              <a:rPr lang="en-GB" sz="1600" dirty="0"/>
              <a:t>Unfortunately, the absence of comprehensive models has hindered the systematic integration of strategic leadership 5.0 into organizational processes, creating a significant knowledge gap. </a:t>
            </a:r>
          </a:p>
          <a:p>
            <a:pPr marL="285750" indent="-285750">
              <a:buClr>
                <a:schemeClr val="accent1"/>
              </a:buClr>
              <a:buSzPct val="125000"/>
              <a:buFont typeface="Arial" panose="020B0604020202020204" pitchFamily="34" charset="0"/>
              <a:buChar char="•"/>
            </a:pPr>
            <a:endParaRPr lang="en-GB" sz="1600" dirty="0"/>
          </a:p>
          <a:p>
            <a:pPr marL="285750" indent="-285750">
              <a:buClr>
                <a:schemeClr val="accent1"/>
              </a:buClr>
              <a:buSzPct val="125000"/>
              <a:buFont typeface="Arial" panose="020B0604020202020204" pitchFamily="34" charset="0"/>
              <a:buChar char="•"/>
            </a:pPr>
            <a:r>
              <a:rPr lang="en-GB" sz="1600" dirty="0"/>
              <a:t>The limitations of existing empirical models further impede organizations from fully capturing the impact. </a:t>
            </a:r>
          </a:p>
        </p:txBody>
      </p:sp>
    </p:spTree>
    <p:extLst>
      <p:ext uri="{BB962C8B-B14F-4D97-AF65-F5344CB8AC3E}">
        <p14:creationId xmlns:p14="http://schemas.microsoft.com/office/powerpoint/2010/main" val="2580070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a:xfrm>
            <a:off x="6384921" y="432000"/>
            <a:ext cx="5691878" cy="695740"/>
          </a:xfrm>
        </p:spPr>
        <p:txBody>
          <a:bodyPr/>
          <a:lstStyle/>
          <a:p>
            <a:r>
              <a:rPr lang="en-US" dirty="0"/>
              <a:t>Why Strategic Leadership 5.0 </a:t>
            </a:r>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6</a:t>
            </a:fld>
            <a:endParaRPr lang="en-US" dirty="0"/>
          </a:p>
        </p:txBody>
      </p:sp>
      <p:sp>
        <p:nvSpPr>
          <p:cNvPr id="8" name="Rectangle 7">
            <a:extLst>
              <a:ext uri="{FF2B5EF4-FFF2-40B4-BE49-F238E27FC236}">
                <a16:creationId xmlns:a16="http://schemas.microsoft.com/office/drawing/2014/main" id="{C4DD5FD6-00BB-D48D-8ECE-8AFBA87D4FC2}"/>
              </a:ext>
            </a:extLst>
          </p:cNvPr>
          <p:cNvSpPr/>
          <p:nvPr/>
        </p:nvSpPr>
        <p:spPr>
          <a:xfrm>
            <a:off x="5220070" y="6045693"/>
            <a:ext cx="1935332" cy="695740"/>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aphicFrame>
        <p:nvGraphicFramePr>
          <p:cNvPr id="5" name="Table 4">
            <a:extLst>
              <a:ext uri="{FF2B5EF4-FFF2-40B4-BE49-F238E27FC236}">
                <a16:creationId xmlns:a16="http://schemas.microsoft.com/office/drawing/2014/main" id="{46838284-0580-FC03-CDD5-BE6F41DCE67D}"/>
              </a:ext>
            </a:extLst>
          </p:cNvPr>
          <p:cNvGraphicFramePr>
            <a:graphicFrameLocks noGrp="1"/>
          </p:cNvGraphicFramePr>
          <p:nvPr>
            <p:extLst>
              <p:ext uri="{D42A27DB-BD31-4B8C-83A1-F6EECF244321}">
                <p14:modId xmlns:p14="http://schemas.microsoft.com/office/powerpoint/2010/main" val="3555940873"/>
              </p:ext>
            </p:extLst>
          </p:nvPr>
        </p:nvGraphicFramePr>
        <p:xfrm>
          <a:off x="599354" y="1240443"/>
          <a:ext cx="10450286" cy="5125260"/>
        </p:xfrm>
        <a:graphic>
          <a:graphicData uri="http://schemas.openxmlformats.org/drawingml/2006/table">
            <a:tbl>
              <a:tblPr firstRow="1" firstCol="1" bandRow="1">
                <a:tableStyleId>{5DA37D80-6434-44D0-A028-1B22A696006F}</a:tableStyleId>
              </a:tblPr>
              <a:tblGrid>
                <a:gridCol w="1449585">
                  <a:extLst>
                    <a:ext uri="{9D8B030D-6E8A-4147-A177-3AD203B41FA5}">
                      <a16:colId xmlns:a16="http://schemas.microsoft.com/office/drawing/2014/main" val="3391693837"/>
                    </a:ext>
                  </a:extLst>
                </a:gridCol>
                <a:gridCol w="2765365">
                  <a:extLst>
                    <a:ext uri="{9D8B030D-6E8A-4147-A177-3AD203B41FA5}">
                      <a16:colId xmlns:a16="http://schemas.microsoft.com/office/drawing/2014/main" val="2847444927"/>
                    </a:ext>
                  </a:extLst>
                </a:gridCol>
                <a:gridCol w="2029097">
                  <a:extLst>
                    <a:ext uri="{9D8B030D-6E8A-4147-A177-3AD203B41FA5}">
                      <a16:colId xmlns:a16="http://schemas.microsoft.com/office/drawing/2014/main" val="2103367703"/>
                    </a:ext>
                  </a:extLst>
                </a:gridCol>
                <a:gridCol w="4206239">
                  <a:extLst>
                    <a:ext uri="{9D8B030D-6E8A-4147-A177-3AD203B41FA5}">
                      <a16:colId xmlns:a16="http://schemas.microsoft.com/office/drawing/2014/main" val="796090659"/>
                    </a:ext>
                  </a:extLst>
                </a:gridCol>
              </a:tblGrid>
              <a:tr h="0">
                <a:tc>
                  <a:txBody>
                    <a:bodyPr/>
                    <a:lstStyle/>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Industry Revolution</a:t>
                      </a:r>
                    </a:p>
                  </a:txBody>
                  <a:tcPr marL="46717" marR="46717" marT="0" marB="0"/>
                </a:tc>
                <a:tc>
                  <a:txBody>
                    <a:bodyPr/>
                    <a:lstStyle/>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Key Features</a:t>
                      </a:r>
                    </a:p>
                  </a:txBody>
                  <a:tcPr marL="46717" marR="46717" marT="0" marB="0"/>
                </a:tc>
                <a:tc>
                  <a:txBody>
                    <a:bodyPr/>
                    <a:lstStyle/>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Leadership Theories</a:t>
                      </a:r>
                    </a:p>
                  </a:txBody>
                  <a:tcPr marL="46717" marR="46717" marT="0" marB="0"/>
                </a:tc>
                <a:tc>
                  <a:txBody>
                    <a:bodyPr/>
                    <a:lstStyle/>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Key Features</a:t>
                      </a:r>
                    </a:p>
                  </a:txBody>
                  <a:tcPr marL="46717" marR="46717" marT="0" marB="0"/>
                </a:tc>
                <a:extLst>
                  <a:ext uri="{0D108BD9-81ED-4DB2-BD59-A6C34878D82A}">
                    <a16:rowId xmlns:a16="http://schemas.microsoft.com/office/drawing/2014/main" val="3055458257"/>
                  </a:ext>
                </a:extLst>
              </a:tr>
              <a:tr h="558529">
                <a:tc>
                  <a:txBody>
                    <a:bodyPr/>
                    <a:lstStyle/>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Industry 1.0</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1784 - 1870</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 </a:t>
                      </a:r>
                    </a:p>
                  </a:txBody>
                  <a:tcPr marL="46717" marR="46717" marT="0" marB="0" anchor="ctr"/>
                </a:tc>
                <a:tc>
                  <a:txBody>
                    <a:bodyPr/>
                    <a:lstStyle/>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Mechanical Production</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Water and Steam Power</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First mechanical loom</a:t>
                      </a:r>
                    </a:p>
                  </a:txBody>
                  <a:tcPr marL="46717" marR="46717" marT="0" marB="0"/>
                </a:tc>
                <a:tc>
                  <a:txBody>
                    <a:bodyPr/>
                    <a:lstStyle/>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Great Man Theory</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 </a:t>
                      </a:r>
                    </a:p>
                  </a:txBody>
                  <a:tcPr marL="46717" marR="46717" marT="0" marB="0"/>
                </a:tc>
                <a:tc>
                  <a:txBody>
                    <a:bodyPr/>
                    <a:lstStyle/>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Leader as hero.</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Born not made.</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Autocratic and hierarchical.</a:t>
                      </a:r>
                    </a:p>
                  </a:txBody>
                  <a:tcPr marL="46717" marR="46717" marT="0" marB="0"/>
                </a:tc>
                <a:extLst>
                  <a:ext uri="{0D108BD9-81ED-4DB2-BD59-A6C34878D82A}">
                    <a16:rowId xmlns:a16="http://schemas.microsoft.com/office/drawing/2014/main" val="2125504648"/>
                  </a:ext>
                </a:extLst>
              </a:tr>
              <a:tr h="665291">
                <a:tc>
                  <a:txBody>
                    <a:bodyPr/>
                    <a:lstStyle/>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Industry 2.0</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1870 - 1969</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 </a:t>
                      </a:r>
                    </a:p>
                  </a:txBody>
                  <a:tcPr marL="46717" marR="46717" marT="0" marB="0" anchor="ctr"/>
                </a:tc>
                <a:tc>
                  <a:txBody>
                    <a:bodyPr/>
                    <a:lstStyle/>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Mass Production</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Division of Labour</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Electrical Power</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First Assembly Line</a:t>
                      </a:r>
                    </a:p>
                  </a:txBody>
                  <a:tcPr marL="46717" marR="46717" marT="0" marB="0"/>
                </a:tc>
                <a:tc>
                  <a:txBody>
                    <a:bodyPr/>
                    <a:lstStyle/>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Motivational Theory</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Trait Theory</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Behavioural theory</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Leadership Styles</a:t>
                      </a:r>
                    </a:p>
                  </a:txBody>
                  <a:tcPr marL="46717" marR="46717" marT="0" marB="0"/>
                </a:tc>
                <a:tc>
                  <a:txBody>
                    <a:bodyPr/>
                    <a:lstStyle/>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Dissatisfaction with formal authority and hierarchy.</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Shift from nature to nurture.</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Who leaders are v. What leaders do.</a:t>
                      </a:r>
                    </a:p>
                  </a:txBody>
                  <a:tcPr marL="46717" marR="46717" marT="0" marB="0"/>
                </a:tc>
                <a:extLst>
                  <a:ext uri="{0D108BD9-81ED-4DB2-BD59-A6C34878D82A}">
                    <a16:rowId xmlns:a16="http://schemas.microsoft.com/office/drawing/2014/main" val="4151038046"/>
                  </a:ext>
                </a:extLst>
              </a:tr>
              <a:tr h="930882">
                <a:tc>
                  <a:txBody>
                    <a:bodyPr/>
                    <a:lstStyle/>
                    <a:p>
                      <a:pPr marL="0" indent="0" algn="l" defTabSz="914400" rtl="0" eaLnBrk="1" latinLnBrk="0" hangingPunct="1">
                        <a:buClr>
                          <a:schemeClr val="accent1"/>
                        </a:buClr>
                        <a:buSzPct val="125000"/>
                        <a:buFont typeface="Arial" panose="020B0604020202020204" pitchFamily="34" charset="0"/>
                        <a:buNone/>
                      </a:pPr>
                      <a:r>
                        <a:rPr lang="en-GB" sz="1200" b="1" kern="1200" dirty="0">
                          <a:solidFill>
                            <a:schemeClr val="tx1"/>
                          </a:solidFill>
                          <a:latin typeface="+mn-lt"/>
                          <a:ea typeface="+mn-ea"/>
                          <a:cs typeface="+mn-cs"/>
                        </a:rPr>
                        <a:t>Industry 3.0</a:t>
                      </a:r>
                    </a:p>
                    <a:p>
                      <a:pPr marL="0" indent="0" algn="l" defTabSz="914400" rtl="0" eaLnBrk="1" latinLnBrk="0" hangingPunct="1">
                        <a:buClr>
                          <a:schemeClr val="accent1"/>
                        </a:buClr>
                        <a:buSzPct val="125000"/>
                        <a:buFont typeface="Arial" panose="020B0604020202020204" pitchFamily="34" charset="0"/>
                        <a:buNone/>
                      </a:pPr>
                      <a:r>
                        <a:rPr lang="en-GB" sz="1200" b="1" kern="1200" dirty="0">
                          <a:solidFill>
                            <a:schemeClr val="tx1"/>
                          </a:solidFill>
                          <a:latin typeface="+mn-lt"/>
                          <a:ea typeface="+mn-ea"/>
                          <a:cs typeface="+mn-cs"/>
                        </a:rPr>
                        <a:t>1969 - 2011</a:t>
                      </a:r>
                    </a:p>
                    <a:p>
                      <a:pPr marL="0" indent="0" algn="l" defTabSz="914400" rtl="0" eaLnBrk="1" latinLnBrk="0" hangingPunct="1">
                        <a:buClr>
                          <a:schemeClr val="accent1"/>
                        </a:buClr>
                        <a:buSzPct val="125000"/>
                        <a:buFont typeface="Arial" panose="020B0604020202020204" pitchFamily="34" charset="0"/>
                        <a:buNone/>
                      </a:pPr>
                      <a:r>
                        <a:rPr lang="en-GB" sz="1200" b="1" kern="1200" dirty="0">
                          <a:solidFill>
                            <a:schemeClr val="tx1"/>
                          </a:solidFill>
                          <a:latin typeface="+mn-lt"/>
                          <a:ea typeface="+mn-ea"/>
                          <a:cs typeface="+mn-cs"/>
                        </a:rPr>
                        <a:t> </a:t>
                      </a:r>
                    </a:p>
                  </a:txBody>
                  <a:tcPr marL="46717" marR="46717" marT="0" marB="0" anchor="ctr"/>
                </a:tc>
                <a:tc>
                  <a:txBody>
                    <a:bodyPr/>
                    <a:lstStyle/>
                    <a:p>
                      <a:pPr marL="0" indent="0" algn="l" defTabSz="914400" rtl="0" eaLnBrk="1" latinLnBrk="0" hangingPunct="1">
                        <a:buClr>
                          <a:schemeClr val="accent1"/>
                        </a:buClr>
                        <a:buSzPct val="125000"/>
                        <a:buFont typeface="Arial" panose="020B0604020202020204" pitchFamily="34" charset="0"/>
                        <a:buNone/>
                      </a:pPr>
                      <a:r>
                        <a:rPr lang="en-GB" sz="1200" kern="1200">
                          <a:solidFill>
                            <a:schemeClr val="tx1"/>
                          </a:solidFill>
                          <a:latin typeface="+mn-lt"/>
                          <a:ea typeface="+mn-ea"/>
                          <a:cs typeface="+mn-cs"/>
                        </a:rPr>
                        <a:t>Electronics</a:t>
                      </a:r>
                    </a:p>
                    <a:p>
                      <a:pPr marL="0" indent="0" algn="l" defTabSz="914400" rtl="0" eaLnBrk="1" latinLnBrk="0" hangingPunct="1">
                        <a:buClr>
                          <a:schemeClr val="accent1"/>
                        </a:buClr>
                        <a:buSzPct val="125000"/>
                        <a:buFont typeface="Arial" panose="020B0604020202020204" pitchFamily="34" charset="0"/>
                        <a:buNone/>
                      </a:pPr>
                      <a:r>
                        <a:rPr lang="en-GB" sz="1200" kern="1200">
                          <a:solidFill>
                            <a:schemeClr val="tx1"/>
                          </a:solidFill>
                          <a:latin typeface="+mn-lt"/>
                          <a:ea typeface="+mn-ea"/>
                          <a:cs typeface="+mn-cs"/>
                        </a:rPr>
                        <a:t>IT Systems</a:t>
                      </a:r>
                    </a:p>
                    <a:p>
                      <a:pPr marL="0" indent="0" algn="l" defTabSz="914400" rtl="0" eaLnBrk="1" latinLnBrk="0" hangingPunct="1">
                        <a:buClr>
                          <a:schemeClr val="accent1"/>
                        </a:buClr>
                        <a:buSzPct val="125000"/>
                        <a:buFont typeface="Arial" panose="020B0604020202020204" pitchFamily="34" charset="0"/>
                        <a:buNone/>
                      </a:pPr>
                      <a:r>
                        <a:rPr lang="en-GB" sz="1200" kern="1200">
                          <a:solidFill>
                            <a:schemeClr val="tx1"/>
                          </a:solidFill>
                          <a:latin typeface="+mn-lt"/>
                          <a:ea typeface="+mn-ea"/>
                          <a:cs typeface="+mn-cs"/>
                        </a:rPr>
                        <a:t>Automated Production</a:t>
                      </a:r>
                    </a:p>
                    <a:p>
                      <a:pPr marL="0" indent="0" algn="l" defTabSz="914400" rtl="0" eaLnBrk="1" latinLnBrk="0" hangingPunct="1">
                        <a:buClr>
                          <a:schemeClr val="accent1"/>
                        </a:buClr>
                        <a:buSzPct val="125000"/>
                        <a:buFont typeface="Arial" panose="020B0604020202020204" pitchFamily="34" charset="0"/>
                        <a:buNone/>
                      </a:pPr>
                      <a:r>
                        <a:rPr lang="en-GB" sz="1200" kern="1200">
                          <a:solidFill>
                            <a:schemeClr val="tx1"/>
                          </a:solidFill>
                          <a:latin typeface="+mn-lt"/>
                          <a:ea typeface="+mn-ea"/>
                          <a:cs typeface="+mn-cs"/>
                        </a:rPr>
                        <a:t>First programmable Logic Controller</a:t>
                      </a:r>
                    </a:p>
                  </a:txBody>
                  <a:tcPr marL="46717" marR="46717" marT="0" marB="0"/>
                </a:tc>
                <a:tc>
                  <a:txBody>
                    <a:bodyPr/>
                    <a:lstStyle/>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Situational Approach</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Contingency Theory</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Transformational Theory</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 </a:t>
                      </a:r>
                    </a:p>
                  </a:txBody>
                  <a:tcPr marL="46717" marR="46717" marT="0" marB="0"/>
                </a:tc>
                <a:tc>
                  <a:txBody>
                    <a:bodyPr/>
                    <a:lstStyle/>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Leadership is not fixed and depends upon the context.</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Greater connection and communication within organisations.</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Leadership through vision and inspiration.</a:t>
                      </a:r>
                    </a:p>
                  </a:txBody>
                  <a:tcPr marL="46717" marR="46717" marT="0" marB="0"/>
                </a:tc>
                <a:extLst>
                  <a:ext uri="{0D108BD9-81ED-4DB2-BD59-A6C34878D82A}">
                    <a16:rowId xmlns:a16="http://schemas.microsoft.com/office/drawing/2014/main" val="2804919882"/>
                  </a:ext>
                </a:extLst>
              </a:tr>
              <a:tr h="1258409">
                <a:tc>
                  <a:txBody>
                    <a:bodyPr/>
                    <a:lstStyle/>
                    <a:p>
                      <a:pPr marL="0" indent="0" algn="l" defTabSz="914400" rtl="0" eaLnBrk="1" latinLnBrk="0" hangingPunct="1">
                        <a:buClr>
                          <a:schemeClr val="accent1"/>
                        </a:buClr>
                        <a:buSzPct val="125000"/>
                        <a:buFont typeface="Arial" panose="020B0604020202020204" pitchFamily="34" charset="0"/>
                        <a:buNone/>
                      </a:pPr>
                      <a:r>
                        <a:rPr lang="en-GB" sz="1200" b="1" kern="1200" dirty="0">
                          <a:solidFill>
                            <a:schemeClr val="tx1"/>
                          </a:solidFill>
                          <a:latin typeface="+mn-lt"/>
                          <a:ea typeface="+mn-ea"/>
                          <a:cs typeface="+mn-cs"/>
                        </a:rPr>
                        <a:t>Industry 4.0</a:t>
                      </a:r>
                    </a:p>
                    <a:p>
                      <a:pPr marL="0" indent="0" algn="l" defTabSz="914400" rtl="0" eaLnBrk="1" latinLnBrk="0" hangingPunct="1">
                        <a:buClr>
                          <a:schemeClr val="accent1"/>
                        </a:buClr>
                        <a:buSzPct val="125000"/>
                        <a:buFont typeface="Arial" panose="020B0604020202020204" pitchFamily="34" charset="0"/>
                        <a:buNone/>
                      </a:pPr>
                      <a:r>
                        <a:rPr lang="en-GB" sz="1200" b="1" kern="1200" dirty="0">
                          <a:solidFill>
                            <a:schemeClr val="tx1"/>
                          </a:solidFill>
                          <a:latin typeface="+mn-lt"/>
                          <a:ea typeface="+mn-ea"/>
                          <a:cs typeface="+mn-cs"/>
                        </a:rPr>
                        <a:t>2011 - Now</a:t>
                      </a:r>
                    </a:p>
                    <a:p>
                      <a:pPr marL="0" indent="0" algn="l" defTabSz="914400" rtl="0" eaLnBrk="1" latinLnBrk="0" hangingPunct="1">
                        <a:buClr>
                          <a:schemeClr val="accent1"/>
                        </a:buClr>
                        <a:buSzPct val="125000"/>
                        <a:buFont typeface="Arial" panose="020B0604020202020204" pitchFamily="34" charset="0"/>
                        <a:buNone/>
                      </a:pPr>
                      <a:r>
                        <a:rPr lang="en-GB" sz="1200" b="1" kern="1200" dirty="0">
                          <a:solidFill>
                            <a:schemeClr val="tx1"/>
                          </a:solidFill>
                          <a:latin typeface="+mn-lt"/>
                          <a:ea typeface="+mn-ea"/>
                          <a:cs typeface="+mn-cs"/>
                        </a:rPr>
                        <a:t> </a:t>
                      </a:r>
                    </a:p>
                  </a:txBody>
                  <a:tcPr marL="46717" marR="46717" marT="0" marB="0" anchor="ctr"/>
                </a:tc>
                <a:tc>
                  <a:txBody>
                    <a:bodyPr/>
                    <a:lstStyle/>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Internet of Things</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Robotics and AI</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Big Data</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Cloud Computing</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Networks </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Cyber-Physical Systems</a:t>
                      </a:r>
                    </a:p>
                  </a:txBody>
                  <a:tcPr marL="46717" marR="46717" marT="0" marB="0"/>
                </a:tc>
                <a:tc>
                  <a:txBody>
                    <a:bodyPr/>
                    <a:lstStyle/>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Post-Heroic Theories</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Plural leadership</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Critical Leadership Studies</a:t>
                      </a:r>
                    </a:p>
                  </a:txBody>
                  <a:tcPr marL="46717" marR="46717" marT="0" marB="0"/>
                </a:tc>
                <a:tc>
                  <a:txBody>
                    <a:bodyPr/>
                    <a:lstStyle/>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Leading knowledge workers, intelligent systems and distributed organizations. </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Leadership emerges through complex social interaction.</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Leadership is shared and distributed.</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But power dynamics can still determine who leads.</a:t>
                      </a:r>
                    </a:p>
                  </a:txBody>
                  <a:tcPr marL="46717" marR="46717" marT="0" marB="0"/>
                </a:tc>
                <a:extLst>
                  <a:ext uri="{0D108BD9-81ED-4DB2-BD59-A6C34878D82A}">
                    <a16:rowId xmlns:a16="http://schemas.microsoft.com/office/drawing/2014/main" val="3571128200"/>
                  </a:ext>
                </a:extLst>
              </a:tr>
              <a:tr h="1453687">
                <a:tc>
                  <a:txBody>
                    <a:bodyPr/>
                    <a:lstStyle/>
                    <a:p>
                      <a:pPr marL="0" indent="0" algn="l" defTabSz="914400" rtl="0" eaLnBrk="1" latinLnBrk="0" hangingPunct="1">
                        <a:buClr>
                          <a:schemeClr val="accent1"/>
                        </a:buClr>
                        <a:buSzPct val="125000"/>
                        <a:buFont typeface="Arial" panose="020B0604020202020204" pitchFamily="34" charset="0"/>
                        <a:buNone/>
                      </a:pPr>
                      <a:r>
                        <a:rPr lang="en-GB" sz="1200" b="1" kern="1200" dirty="0">
                          <a:solidFill>
                            <a:schemeClr val="tx1"/>
                          </a:solidFill>
                          <a:latin typeface="+mn-lt"/>
                          <a:ea typeface="+mn-ea"/>
                          <a:cs typeface="+mn-cs"/>
                        </a:rPr>
                        <a:t>Industry 5.0</a:t>
                      </a:r>
                    </a:p>
                    <a:p>
                      <a:pPr marL="0" indent="0" algn="l" defTabSz="914400" rtl="0" eaLnBrk="1" latinLnBrk="0" hangingPunct="1">
                        <a:buClr>
                          <a:schemeClr val="accent1"/>
                        </a:buClr>
                        <a:buSzPct val="125000"/>
                        <a:buFont typeface="Arial" panose="020B0604020202020204" pitchFamily="34" charset="0"/>
                        <a:buNone/>
                      </a:pPr>
                      <a:r>
                        <a:rPr lang="en-GB" sz="1200" b="1" kern="1200" dirty="0">
                          <a:solidFill>
                            <a:schemeClr val="tx1"/>
                          </a:solidFill>
                          <a:latin typeface="+mn-lt"/>
                          <a:ea typeface="+mn-ea"/>
                          <a:cs typeface="+mn-cs"/>
                        </a:rPr>
                        <a:t>2017- Now, a converging phenomenon.</a:t>
                      </a:r>
                    </a:p>
                    <a:p>
                      <a:pPr marL="0" indent="0" algn="l" defTabSz="914400" rtl="0" eaLnBrk="1" latinLnBrk="0" hangingPunct="1">
                        <a:buClr>
                          <a:schemeClr val="accent1"/>
                        </a:buClr>
                        <a:buSzPct val="125000"/>
                        <a:buFont typeface="Arial" panose="020B0604020202020204" pitchFamily="34" charset="0"/>
                        <a:buNone/>
                      </a:pPr>
                      <a:r>
                        <a:rPr lang="en-GB" sz="1200" b="1" kern="1200" dirty="0">
                          <a:solidFill>
                            <a:schemeClr val="tx1"/>
                          </a:solidFill>
                          <a:latin typeface="+mn-lt"/>
                          <a:ea typeface="+mn-ea"/>
                          <a:cs typeface="+mn-cs"/>
                        </a:rPr>
                        <a:t> </a:t>
                      </a:r>
                    </a:p>
                    <a:p>
                      <a:pPr marL="0" indent="0" algn="l" defTabSz="914400" rtl="0" eaLnBrk="1" latinLnBrk="0" hangingPunct="1">
                        <a:buClr>
                          <a:schemeClr val="accent1"/>
                        </a:buClr>
                        <a:buSzPct val="125000"/>
                        <a:buFont typeface="Arial" panose="020B0604020202020204" pitchFamily="34" charset="0"/>
                        <a:buNone/>
                      </a:pPr>
                      <a:r>
                        <a:rPr lang="en-GB" sz="1200" b="1" kern="1200" dirty="0">
                          <a:solidFill>
                            <a:schemeClr val="tx1"/>
                          </a:solidFill>
                          <a:latin typeface="+mn-lt"/>
                          <a:ea typeface="+mn-ea"/>
                          <a:cs typeface="+mn-cs"/>
                        </a:rPr>
                        <a:t>The Future</a:t>
                      </a:r>
                    </a:p>
                    <a:p>
                      <a:pPr marL="0" indent="0" algn="l" defTabSz="914400" rtl="0" eaLnBrk="1" latinLnBrk="0" hangingPunct="1">
                        <a:buClr>
                          <a:schemeClr val="accent1"/>
                        </a:buClr>
                        <a:buSzPct val="125000"/>
                        <a:buFont typeface="Arial" panose="020B0604020202020204" pitchFamily="34" charset="0"/>
                        <a:buNone/>
                      </a:pPr>
                      <a:r>
                        <a:rPr lang="en-GB" sz="1200" b="1" kern="1200" dirty="0">
                          <a:solidFill>
                            <a:schemeClr val="tx1"/>
                          </a:solidFill>
                          <a:latin typeface="+mn-lt"/>
                          <a:ea typeface="+mn-ea"/>
                          <a:cs typeface="+mn-cs"/>
                        </a:rPr>
                        <a:t> </a:t>
                      </a:r>
                    </a:p>
                  </a:txBody>
                  <a:tcPr marL="46717" marR="46717" marT="0" marB="0" anchor="ctr"/>
                </a:tc>
                <a:tc>
                  <a:txBody>
                    <a:bodyPr/>
                    <a:lstStyle/>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Human-Robotic cognitive collaboration </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Research and innovation</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Sustainable Digital Transformation (SDT)</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Sustainability </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Resilience</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Agility </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Green-IoT</a:t>
                      </a:r>
                    </a:p>
                  </a:txBody>
                  <a:tcPr marL="46717" marR="46717" marT="0" marB="0"/>
                </a:tc>
                <a:tc>
                  <a:txBody>
                    <a:bodyPr/>
                    <a:lstStyle/>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Strategic Leadership 5.0</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Leading lifelong learners, intelligent systems and human-machine collaboration.</a:t>
                      </a:r>
                    </a:p>
                  </a:txBody>
                  <a:tcPr marL="46717" marR="46717" marT="0" marB="0"/>
                </a:tc>
                <a:tc>
                  <a:txBody>
                    <a:bodyPr/>
                    <a:lstStyle/>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A leader is viewed as a Practitioner but not necessarily a subject matter expert in a particular body of knowledge.</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Human cognitive capability still supersedes the machine/deep learning algorithm. </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Although the leader believes in industry 5.0 technologies for data synthesis and analysis, the vital decision-making process is powered by human cognition.</a:t>
                      </a:r>
                    </a:p>
                    <a:p>
                      <a:pPr marL="0" indent="0" algn="l" defTabSz="914400" rtl="0" eaLnBrk="1" latinLnBrk="0" hangingPunct="1">
                        <a:buClr>
                          <a:schemeClr val="accent1"/>
                        </a:buClr>
                        <a:buSzPct val="125000"/>
                        <a:buFont typeface="Arial" panose="020B0604020202020204" pitchFamily="34" charset="0"/>
                        <a:buNone/>
                      </a:pPr>
                      <a:r>
                        <a:rPr lang="en-GB" sz="1200" kern="1200" dirty="0">
                          <a:solidFill>
                            <a:schemeClr val="tx1"/>
                          </a:solidFill>
                          <a:latin typeface="+mn-lt"/>
                          <a:ea typeface="+mn-ea"/>
                          <a:cs typeface="+mn-cs"/>
                        </a:rPr>
                        <a:t> </a:t>
                      </a:r>
                    </a:p>
                  </a:txBody>
                  <a:tcPr marL="46717" marR="46717" marT="0" marB="0"/>
                </a:tc>
                <a:extLst>
                  <a:ext uri="{0D108BD9-81ED-4DB2-BD59-A6C34878D82A}">
                    <a16:rowId xmlns:a16="http://schemas.microsoft.com/office/drawing/2014/main" val="4109241892"/>
                  </a:ext>
                </a:extLst>
              </a:tr>
            </a:tbl>
          </a:graphicData>
        </a:graphic>
      </p:graphicFrame>
      <p:sp>
        <p:nvSpPr>
          <p:cNvPr id="11" name="TextBox 10">
            <a:extLst>
              <a:ext uri="{FF2B5EF4-FFF2-40B4-BE49-F238E27FC236}">
                <a16:creationId xmlns:a16="http://schemas.microsoft.com/office/drawing/2014/main" id="{160DE78F-4B75-8741-A4F0-3E6ADEF3F9A4}"/>
              </a:ext>
            </a:extLst>
          </p:cNvPr>
          <p:cNvSpPr txBox="1"/>
          <p:nvPr/>
        </p:nvSpPr>
        <p:spPr>
          <a:xfrm>
            <a:off x="599354" y="6164390"/>
            <a:ext cx="6096000" cy="523220"/>
          </a:xfrm>
          <a:prstGeom prst="rect">
            <a:avLst/>
          </a:prstGeom>
          <a:noFill/>
        </p:spPr>
        <p:txBody>
          <a:bodyPr wrap="square">
            <a:spAutoFit/>
          </a:bodyPr>
          <a:lstStyle/>
          <a:p>
            <a:pPr algn="just"/>
            <a:r>
              <a:rPr lang="en-GB" sz="1800" kern="100" dirty="0">
                <a:solidFill>
                  <a:srgbClr val="000000"/>
                </a:solidFill>
                <a:effectLst/>
                <a:latin typeface="Times New Roman" panose="02020603050405020304" pitchFamily="18" charset="0"/>
                <a:ea typeface="Calibri" panose="020F0502020204030204" pitchFamily="34" charset="0"/>
              </a:rPr>
              <a:t> </a:t>
            </a:r>
            <a:endParaRPr lang="en-GB" sz="1800" kern="100" dirty="0">
              <a:solidFill>
                <a:srgbClr val="000000"/>
              </a:solidFill>
              <a:effectLst/>
              <a:latin typeface="Arial" panose="020B0604020202020204" pitchFamily="34" charset="0"/>
              <a:ea typeface="Calibri" panose="020F0502020204030204" pitchFamily="34" charset="0"/>
            </a:endParaRPr>
          </a:p>
          <a:p>
            <a:pPr>
              <a:spcAft>
                <a:spcPts val="1000"/>
              </a:spcAft>
            </a:pPr>
            <a:r>
              <a:rPr lang="en-GB" sz="1000" i="1" kern="100" dirty="0">
                <a:solidFill>
                  <a:srgbClr val="000000"/>
                </a:solidFill>
                <a:latin typeface="Times New Roman" panose="02020603050405020304" pitchFamily="18" charset="0"/>
                <a:cs typeface="Arial" panose="020B0604020202020204" pitchFamily="34" charset="0"/>
              </a:rPr>
              <a:t>Table 1 Industry 1.0 to 5.0 and coincident leadership theories, source - authors developed.</a:t>
            </a:r>
          </a:p>
        </p:txBody>
      </p:sp>
    </p:spTree>
    <p:extLst>
      <p:ext uri="{BB962C8B-B14F-4D97-AF65-F5344CB8AC3E}">
        <p14:creationId xmlns:p14="http://schemas.microsoft.com/office/powerpoint/2010/main" val="157684351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p:txBody>
          <a:bodyPr/>
          <a:lstStyle/>
          <a:p>
            <a:r>
              <a:rPr lang="en-US" sz="3200" dirty="0"/>
              <a:t>Aim </a:t>
            </a:r>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7</a:t>
            </a:fld>
            <a:endParaRPr lang="en-US" dirty="0"/>
          </a:p>
        </p:txBody>
      </p:sp>
      <p:sp>
        <p:nvSpPr>
          <p:cNvPr id="12" name="Rectangle 11">
            <a:extLst>
              <a:ext uri="{FF2B5EF4-FFF2-40B4-BE49-F238E27FC236}">
                <a16:creationId xmlns:a16="http://schemas.microsoft.com/office/drawing/2014/main" id="{047801CB-811F-52AD-A81A-3421D2469C48}"/>
              </a:ext>
            </a:extLst>
          </p:cNvPr>
          <p:cNvSpPr/>
          <p:nvPr/>
        </p:nvSpPr>
        <p:spPr>
          <a:xfrm>
            <a:off x="5220070" y="6045693"/>
            <a:ext cx="1935332" cy="695740"/>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 name="TextBox 6">
            <a:extLst>
              <a:ext uri="{FF2B5EF4-FFF2-40B4-BE49-F238E27FC236}">
                <a16:creationId xmlns:a16="http://schemas.microsoft.com/office/drawing/2014/main" id="{B4402F90-B928-9003-1556-BA10000CC4BC}"/>
              </a:ext>
            </a:extLst>
          </p:cNvPr>
          <p:cNvSpPr txBox="1"/>
          <p:nvPr/>
        </p:nvSpPr>
        <p:spPr>
          <a:xfrm>
            <a:off x="516835" y="1348572"/>
            <a:ext cx="9249334" cy="830997"/>
          </a:xfrm>
          <a:prstGeom prst="rect">
            <a:avLst/>
          </a:prstGeom>
          <a:noFill/>
        </p:spPr>
        <p:txBody>
          <a:bodyPr wrap="square">
            <a:spAutoFit/>
          </a:bodyPr>
          <a:lstStyle/>
          <a:p>
            <a:pPr marL="285750" indent="-285750">
              <a:buClr>
                <a:srgbClr val="FFC000"/>
              </a:buClr>
              <a:buFont typeface="Arial" panose="020B0604020202020204" pitchFamily="34" charset="0"/>
              <a:buChar char="•"/>
            </a:pPr>
            <a:r>
              <a:rPr lang="en-GB" sz="2400" b="1" dirty="0"/>
              <a:t>This study explores the impact of strategic leadership-industry 5.0 (SL-L5.0) on organizational performance using an empirical model. </a:t>
            </a:r>
          </a:p>
        </p:txBody>
      </p:sp>
      <p:sp>
        <p:nvSpPr>
          <p:cNvPr id="5" name="TextBox 4">
            <a:extLst>
              <a:ext uri="{FF2B5EF4-FFF2-40B4-BE49-F238E27FC236}">
                <a16:creationId xmlns:a16="http://schemas.microsoft.com/office/drawing/2014/main" id="{A113C9F1-4E08-1657-0F1F-B50F90D54952}"/>
              </a:ext>
            </a:extLst>
          </p:cNvPr>
          <p:cNvSpPr txBox="1"/>
          <p:nvPr/>
        </p:nvSpPr>
        <p:spPr>
          <a:xfrm>
            <a:off x="608965" y="3748344"/>
            <a:ext cx="7967289" cy="1559401"/>
          </a:xfrm>
          <a:prstGeom prst="rect">
            <a:avLst/>
          </a:prstGeom>
          <a:noFill/>
        </p:spPr>
        <p:txBody>
          <a:bodyPr wrap="square">
            <a:spAutoFit/>
          </a:bodyPr>
          <a:lstStyle/>
          <a:p>
            <a:pPr marL="285750" indent="-285750">
              <a:buClr>
                <a:srgbClr val="FFC000"/>
              </a:buClr>
              <a:buFont typeface="Arial" panose="020B0604020202020204" pitchFamily="34" charset="0"/>
              <a:buChar char="•"/>
            </a:pPr>
            <a:r>
              <a:rPr lang="en-GB" sz="2000" b="1" dirty="0"/>
              <a:t>Key Research Questions.</a:t>
            </a:r>
          </a:p>
          <a:p>
            <a:pPr marL="800100" lvl="2" indent="-342900">
              <a:spcBef>
                <a:spcPts val="200"/>
              </a:spcBef>
              <a:buClr>
                <a:schemeClr val="accent1"/>
              </a:buClr>
              <a:buSzPct val="125000"/>
              <a:buFont typeface="Symbol" panose="05050102010706020507" pitchFamily="18" charset="2"/>
              <a:buChar char=""/>
            </a:pPr>
            <a:r>
              <a:rPr lang="en-GB" dirty="0">
                <a:solidFill>
                  <a:schemeClr val="tx1">
                    <a:lumMod val="75000"/>
                    <a:lumOff val="25000"/>
                  </a:schemeClr>
                </a:solidFill>
              </a:rPr>
              <a:t>How does strategic leadership adapt in the era of Industry 5.0, and how does this adaptation impact organizational performance?</a:t>
            </a:r>
          </a:p>
          <a:p>
            <a:pPr marL="800100" lvl="2" indent="-342900">
              <a:spcBef>
                <a:spcPts val="200"/>
              </a:spcBef>
              <a:buClr>
                <a:schemeClr val="accent1"/>
              </a:buClr>
              <a:buSzPct val="125000"/>
              <a:buFont typeface="Symbol" panose="05050102010706020507" pitchFamily="18" charset="2"/>
              <a:buChar char=""/>
            </a:pPr>
            <a:r>
              <a:rPr lang="en-GB" dirty="0">
                <a:solidFill>
                  <a:schemeClr val="tx1">
                    <a:lumMod val="75000"/>
                    <a:lumOff val="25000"/>
                  </a:schemeClr>
                </a:solidFill>
              </a:rPr>
              <a:t>What factors influence the phenomenon of strategic leadership 5.0?</a:t>
            </a:r>
          </a:p>
          <a:p>
            <a:pPr marL="778950" lvl="1" indent="-285750">
              <a:buClr>
                <a:schemeClr val="accent1"/>
              </a:buClr>
              <a:buSzPct val="125000"/>
              <a:buFont typeface="Arial" panose="020B0604020202020204" pitchFamily="34" charset="0"/>
              <a:buChar char="•"/>
            </a:pPr>
            <a:endParaRPr lang="en-GB" dirty="0">
              <a:solidFill>
                <a:schemeClr val="tx1">
                  <a:lumMod val="75000"/>
                  <a:lumOff val="25000"/>
                </a:schemeClr>
              </a:solidFill>
            </a:endParaRPr>
          </a:p>
        </p:txBody>
      </p:sp>
      <p:pic>
        <p:nvPicPr>
          <p:cNvPr id="10" name="Picture 9">
            <a:extLst>
              <a:ext uri="{FF2B5EF4-FFF2-40B4-BE49-F238E27FC236}">
                <a16:creationId xmlns:a16="http://schemas.microsoft.com/office/drawing/2014/main" id="{674D5410-6857-B3FC-F307-D232D76C8098}"/>
              </a:ext>
            </a:extLst>
          </p:cNvPr>
          <p:cNvPicPr>
            <a:picLocks noChangeAspect="1"/>
          </p:cNvPicPr>
          <p:nvPr/>
        </p:nvPicPr>
        <p:blipFill>
          <a:blip r:embed="rId2"/>
          <a:stretch>
            <a:fillRect/>
          </a:stretch>
        </p:blipFill>
        <p:spPr>
          <a:xfrm>
            <a:off x="9859818" y="0"/>
            <a:ext cx="2332182" cy="6858000"/>
          </a:xfrm>
          <a:prstGeom prst="rect">
            <a:avLst/>
          </a:prstGeom>
        </p:spPr>
      </p:pic>
    </p:spTree>
    <p:extLst>
      <p:ext uri="{BB962C8B-B14F-4D97-AF65-F5344CB8AC3E}">
        <p14:creationId xmlns:p14="http://schemas.microsoft.com/office/powerpoint/2010/main" val="391885075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a:xfrm>
            <a:off x="516833" y="432000"/>
            <a:ext cx="11272043" cy="695740"/>
          </a:xfrm>
        </p:spPr>
        <p:txBody>
          <a:bodyPr/>
          <a:lstStyle/>
          <a:p>
            <a:r>
              <a:rPr lang="en-US" dirty="0"/>
              <a:t>Methodology : Grounded Theory Approach </a:t>
            </a:r>
            <a:endParaRPr lang="en-US" sz="3200" dirty="0"/>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8</a:t>
            </a:fld>
            <a:endParaRPr lang="en-US" dirty="0"/>
          </a:p>
        </p:txBody>
      </p:sp>
      <p:sp>
        <p:nvSpPr>
          <p:cNvPr id="12" name="Rectangle 11">
            <a:extLst>
              <a:ext uri="{FF2B5EF4-FFF2-40B4-BE49-F238E27FC236}">
                <a16:creationId xmlns:a16="http://schemas.microsoft.com/office/drawing/2014/main" id="{047801CB-811F-52AD-A81A-3421D2469C48}"/>
              </a:ext>
            </a:extLst>
          </p:cNvPr>
          <p:cNvSpPr/>
          <p:nvPr/>
        </p:nvSpPr>
        <p:spPr>
          <a:xfrm>
            <a:off x="5220070" y="6045693"/>
            <a:ext cx="1935332" cy="695740"/>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 name="TextBox 9">
            <a:extLst>
              <a:ext uri="{FF2B5EF4-FFF2-40B4-BE49-F238E27FC236}">
                <a16:creationId xmlns:a16="http://schemas.microsoft.com/office/drawing/2014/main" id="{17BA14CB-727B-6C44-2B93-C81203D12199}"/>
              </a:ext>
            </a:extLst>
          </p:cNvPr>
          <p:cNvSpPr txBox="1"/>
          <p:nvPr/>
        </p:nvSpPr>
        <p:spPr>
          <a:xfrm>
            <a:off x="7368553" y="1127740"/>
            <a:ext cx="4708245" cy="6013954"/>
          </a:xfrm>
          <a:prstGeom prst="rect">
            <a:avLst/>
          </a:prstGeom>
          <a:noFill/>
        </p:spPr>
        <p:txBody>
          <a:bodyPr wrap="square">
            <a:spAutoFit/>
          </a:bodyPr>
          <a:lstStyle/>
          <a:p>
            <a:pPr marL="285750" indent="-285750">
              <a:lnSpc>
                <a:spcPct val="90000"/>
              </a:lnSpc>
              <a:spcBef>
                <a:spcPts val="1000"/>
              </a:spcBef>
              <a:buClr>
                <a:schemeClr val="accent1"/>
              </a:buClr>
              <a:buSzPct val="125000"/>
              <a:buFont typeface="Arial" panose="020B0604020202020204" pitchFamily="34" charset="0"/>
              <a:buChar char="•"/>
            </a:pPr>
            <a:r>
              <a:rPr lang="en-GB" sz="1400" dirty="0">
                <a:effectLst/>
                <a:latin typeface="Times New Roman" panose="02020603050405020304" pitchFamily="18" charset="0"/>
                <a:ea typeface="Calibri" panose="020F0502020204030204" pitchFamily="34" charset="0"/>
              </a:rPr>
              <a:t>This study employs grounded theory (Strauss and Corbin, 1998; Hashim et al., 2022), to assess the impact of strategic leadership 5.0 on organizational performance. </a:t>
            </a:r>
          </a:p>
          <a:p>
            <a:pPr marL="285750" indent="-285750">
              <a:lnSpc>
                <a:spcPct val="90000"/>
              </a:lnSpc>
              <a:spcBef>
                <a:spcPts val="1000"/>
              </a:spcBef>
              <a:buClr>
                <a:schemeClr val="accent1"/>
              </a:buClr>
              <a:buSzPct val="125000"/>
              <a:buFont typeface="Arial" panose="020B0604020202020204" pitchFamily="34" charset="0"/>
              <a:buChar char="•"/>
            </a:pPr>
            <a:r>
              <a:rPr lang="en-GB" sz="1400" kern="0" dirty="0">
                <a:solidFill>
                  <a:srgbClr val="0E101A"/>
                </a:solidFill>
                <a:effectLst/>
                <a:latin typeface="Times New Roman" panose="02020603050405020304" pitchFamily="18" charset="0"/>
                <a:ea typeface="Times New Roman" panose="02020603050405020304" pitchFamily="18" charset="0"/>
              </a:rPr>
              <a:t>Industry 5.0 require creative, straightforward, and implementable empirical models, such as the strategic leadership 5.0 model. </a:t>
            </a:r>
          </a:p>
          <a:p>
            <a:pPr marL="285750" indent="-285750">
              <a:lnSpc>
                <a:spcPct val="90000"/>
              </a:lnSpc>
              <a:spcBef>
                <a:spcPts val="1000"/>
              </a:spcBef>
              <a:buClr>
                <a:schemeClr val="accent1"/>
              </a:buClr>
              <a:buSzPct val="125000"/>
              <a:buFont typeface="Arial" panose="020B0604020202020204" pitchFamily="34" charset="0"/>
              <a:buChar char="•"/>
            </a:pPr>
            <a:r>
              <a:rPr lang="en-GB" sz="1400" kern="0" dirty="0">
                <a:solidFill>
                  <a:srgbClr val="0E101A"/>
                </a:solidFill>
                <a:effectLst/>
                <a:latin typeface="Times New Roman" panose="02020603050405020304" pitchFamily="18" charset="0"/>
                <a:ea typeface="Times New Roman" panose="02020603050405020304" pitchFamily="18" charset="0"/>
              </a:rPr>
              <a:t>Previous scholars have employed the grounded theory approach to study, predict, and project human </a:t>
            </a:r>
            <a:r>
              <a:rPr lang="en-GB" sz="1400" kern="0" dirty="0" err="1">
                <a:solidFill>
                  <a:srgbClr val="0E101A"/>
                </a:solidFill>
                <a:effectLst/>
                <a:latin typeface="Times New Roman" panose="02020603050405020304" pitchFamily="18" charset="0"/>
                <a:ea typeface="Times New Roman" panose="02020603050405020304" pitchFamily="18" charset="0"/>
              </a:rPr>
              <a:t>behavior</a:t>
            </a:r>
            <a:r>
              <a:rPr lang="en-GB" sz="1400" kern="0" dirty="0">
                <a:solidFill>
                  <a:srgbClr val="0E101A"/>
                </a:solidFill>
                <a:effectLst/>
                <a:latin typeface="Times New Roman" panose="02020603050405020304" pitchFamily="18" charset="0"/>
                <a:ea typeface="Times New Roman" panose="02020603050405020304" pitchFamily="18" charset="0"/>
              </a:rPr>
              <a:t> patterns and the logical integration of systems, encompassing patterns, facts, and real-world phenomena (Hashim et al., 2021 and 2022; Tsai, Lin, and Su, 2011). </a:t>
            </a:r>
          </a:p>
          <a:p>
            <a:pPr marL="742950" lvl="1" indent="-285750">
              <a:buClr>
                <a:schemeClr val="accent1"/>
              </a:buClr>
              <a:buSzPct val="125000"/>
              <a:buFont typeface="Arial" panose="020B0604020202020204" pitchFamily="34" charset="0"/>
              <a:buChar char="•"/>
              <a:tabLst>
                <a:tab pos="457200" algn="l"/>
              </a:tabLst>
            </a:pPr>
            <a:r>
              <a:rPr lang="en-GB" sz="1400" kern="0" dirty="0">
                <a:solidFill>
                  <a:srgbClr val="0E101A"/>
                </a:solidFill>
                <a:latin typeface="Times New Roman" panose="02020603050405020304" pitchFamily="18" charset="0"/>
              </a:rPr>
              <a:t>Open coding: This method involves breaking down, categorizing, </a:t>
            </a:r>
            <a:r>
              <a:rPr lang="en-GB" sz="1400" kern="0" dirty="0" err="1">
                <a:solidFill>
                  <a:srgbClr val="0E101A"/>
                </a:solidFill>
                <a:latin typeface="Times New Roman" panose="02020603050405020304" pitchFamily="18" charset="0"/>
              </a:rPr>
              <a:t>analyzing</a:t>
            </a:r>
            <a:r>
              <a:rPr lang="en-GB" sz="1400" kern="0" dirty="0">
                <a:solidFill>
                  <a:srgbClr val="0E101A"/>
                </a:solidFill>
                <a:latin typeface="Times New Roman" panose="02020603050405020304" pitchFamily="18" charset="0"/>
              </a:rPr>
              <a:t>, and creating a framework for conceptualizing the data. It is specifically used to break down two separate theoretical ideas: Industry 5.0 and its integration, and strategic leadership. </a:t>
            </a:r>
          </a:p>
          <a:p>
            <a:pPr marL="742950" lvl="1" indent="-285750">
              <a:buClr>
                <a:schemeClr val="accent1"/>
              </a:buClr>
              <a:buSzPct val="125000"/>
              <a:buFont typeface="Arial" panose="020B0604020202020204" pitchFamily="34" charset="0"/>
              <a:buChar char="•"/>
              <a:tabLst>
                <a:tab pos="457200" algn="l"/>
              </a:tabLst>
            </a:pPr>
            <a:r>
              <a:rPr lang="en-GB" sz="1400" kern="0" dirty="0">
                <a:solidFill>
                  <a:srgbClr val="0E101A"/>
                </a:solidFill>
                <a:latin typeface="Times New Roman" panose="02020603050405020304" pitchFamily="18" charset="0"/>
              </a:rPr>
              <a:t>Axial coding: Following the open coding procedure, the axial coding process identifies and proves empirical and vital links between two categories. This unique method integrates coding patterns like scenario, action, results, and interaction.</a:t>
            </a:r>
          </a:p>
          <a:p>
            <a:pPr marL="742950" lvl="1" indent="-285750">
              <a:buClr>
                <a:schemeClr val="accent1"/>
              </a:buClr>
              <a:buSzPct val="125000"/>
              <a:buFont typeface="Arial" panose="020B0604020202020204" pitchFamily="34" charset="0"/>
              <a:buChar char="•"/>
              <a:tabLst>
                <a:tab pos="457200" algn="l"/>
              </a:tabLst>
            </a:pPr>
            <a:r>
              <a:rPr lang="en-GB" sz="1400" kern="0" dirty="0">
                <a:solidFill>
                  <a:srgbClr val="0E101A"/>
                </a:solidFill>
                <a:latin typeface="Times New Roman" panose="02020603050405020304" pitchFamily="18" charset="0"/>
              </a:rPr>
              <a:t>Selective coding: This task picks, filters, and identifies core coding processes, creating categories that need more changes and carrying out essential validation between categories.</a:t>
            </a:r>
          </a:p>
          <a:p>
            <a:pPr marL="285750" indent="-285750">
              <a:lnSpc>
                <a:spcPct val="90000"/>
              </a:lnSpc>
              <a:spcBef>
                <a:spcPts val="1000"/>
              </a:spcBef>
              <a:buClr>
                <a:schemeClr val="accent1"/>
              </a:buClr>
              <a:buSzPct val="125000"/>
              <a:buFont typeface="Arial" panose="020B0604020202020204" pitchFamily="34" charset="0"/>
              <a:buChar char="•"/>
            </a:pPr>
            <a:endParaRPr lang="en-GB" sz="1400" dirty="0">
              <a:solidFill>
                <a:schemeClr val="tx1">
                  <a:lumMod val="75000"/>
                  <a:lumOff val="25000"/>
                </a:schemeClr>
              </a:solidFill>
            </a:endParaRPr>
          </a:p>
        </p:txBody>
      </p:sp>
      <p:sp>
        <p:nvSpPr>
          <p:cNvPr id="4" name="TextBox 3">
            <a:extLst>
              <a:ext uri="{FF2B5EF4-FFF2-40B4-BE49-F238E27FC236}">
                <a16:creationId xmlns:a16="http://schemas.microsoft.com/office/drawing/2014/main" id="{C91513EE-DD4B-2211-1D6A-317FB62F2722}"/>
              </a:ext>
            </a:extLst>
          </p:cNvPr>
          <p:cNvSpPr txBox="1"/>
          <p:nvPr/>
        </p:nvSpPr>
        <p:spPr>
          <a:xfrm>
            <a:off x="516833" y="6458889"/>
            <a:ext cx="6094324" cy="400110"/>
          </a:xfrm>
          <a:prstGeom prst="rect">
            <a:avLst/>
          </a:prstGeom>
          <a:noFill/>
        </p:spPr>
        <p:txBody>
          <a:bodyPr wrap="square">
            <a:spAutoFit/>
          </a:bodyPr>
          <a:lstStyle/>
          <a:p>
            <a:pPr>
              <a:spcAft>
                <a:spcPts val="1000"/>
              </a:spcAft>
            </a:pPr>
            <a:r>
              <a:rPr lang="en-GB" sz="1000" i="1" kern="100" dirty="0">
                <a:solidFill>
                  <a:srgbClr val="000000"/>
                </a:solidFill>
                <a:latin typeface="Times New Roman" panose="02020603050405020304" pitchFamily="18" charset="0"/>
                <a:cs typeface="Times New Roman" panose="02020603050405020304" pitchFamily="18" charset="0"/>
              </a:rPr>
              <a:t>Figure 3 Fundamental model and variable view of strategic leadership 5.0, Source Mohamed Hashim et al, 2021, 2022 </a:t>
            </a:r>
          </a:p>
        </p:txBody>
      </p:sp>
      <p:pic>
        <p:nvPicPr>
          <p:cNvPr id="52" name="Picture 51">
            <a:extLst>
              <a:ext uri="{FF2B5EF4-FFF2-40B4-BE49-F238E27FC236}">
                <a16:creationId xmlns:a16="http://schemas.microsoft.com/office/drawing/2014/main" id="{DF49D356-23F4-75DC-5B87-8B6DA904F53D}"/>
              </a:ext>
            </a:extLst>
          </p:cNvPr>
          <p:cNvPicPr>
            <a:picLocks noChangeAspect="1"/>
          </p:cNvPicPr>
          <p:nvPr/>
        </p:nvPicPr>
        <p:blipFill>
          <a:blip r:embed="rId2"/>
          <a:stretch>
            <a:fillRect/>
          </a:stretch>
        </p:blipFill>
        <p:spPr>
          <a:xfrm>
            <a:off x="516833" y="1356116"/>
            <a:ext cx="6772241" cy="5033323"/>
          </a:xfrm>
          <a:prstGeom prst="rect">
            <a:avLst/>
          </a:prstGeom>
        </p:spPr>
      </p:pic>
    </p:spTree>
    <p:extLst>
      <p:ext uri="{BB962C8B-B14F-4D97-AF65-F5344CB8AC3E}">
        <p14:creationId xmlns:p14="http://schemas.microsoft.com/office/powerpoint/2010/main" val="308876340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a:xfrm>
            <a:off x="516833" y="432000"/>
            <a:ext cx="11272043" cy="695740"/>
          </a:xfrm>
        </p:spPr>
        <p:txBody>
          <a:bodyPr/>
          <a:lstStyle/>
          <a:p>
            <a:r>
              <a:rPr lang="en-US" dirty="0"/>
              <a:t>Findings </a:t>
            </a:r>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9</a:t>
            </a:fld>
            <a:endParaRPr lang="en-US" dirty="0"/>
          </a:p>
        </p:txBody>
      </p:sp>
      <p:sp>
        <p:nvSpPr>
          <p:cNvPr id="12" name="Rectangle 11">
            <a:extLst>
              <a:ext uri="{FF2B5EF4-FFF2-40B4-BE49-F238E27FC236}">
                <a16:creationId xmlns:a16="http://schemas.microsoft.com/office/drawing/2014/main" id="{047801CB-811F-52AD-A81A-3421D2469C48}"/>
              </a:ext>
            </a:extLst>
          </p:cNvPr>
          <p:cNvSpPr/>
          <p:nvPr/>
        </p:nvSpPr>
        <p:spPr>
          <a:xfrm>
            <a:off x="5220070" y="6045693"/>
            <a:ext cx="1935332" cy="695740"/>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TextBox 3">
            <a:extLst>
              <a:ext uri="{FF2B5EF4-FFF2-40B4-BE49-F238E27FC236}">
                <a16:creationId xmlns:a16="http://schemas.microsoft.com/office/drawing/2014/main" id="{894FF37E-3EA2-74EF-28F1-2F55DC4D078E}"/>
              </a:ext>
            </a:extLst>
          </p:cNvPr>
          <p:cNvSpPr txBox="1"/>
          <p:nvPr/>
        </p:nvSpPr>
        <p:spPr>
          <a:xfrm>
            <a:off x="516833" y="1537228"/>
            <a:ext cx="9846367" cy="535531"/>
          </a:xfrm>
          <a:prstGeom prst="rect">
            <a:avLst/>
          </a:prstGeom>
          <a:noFill/>
          <a:ln>
            <a:noFill/>
          </a:ln>
        </p:spPr>
        <p:txBody>
          <a:bodyPr wrap="square" anchor="ctr">
            <a:spAutoFit/>
          </a:bodyPr>
          <a:lstStyle/>
          <a:p>
            <a:pPr marL="285750" indent="-285750">
              <a:lnSpc>
                <a:spcPct val="90000"/>
              </a:lnSpc>
              <a:buClr>
                <a:schemeClr val="accent1"/>
              </a:buClr>
              <a:buSzPct val="125000"/>
              <a:buFont typeface="Arial" panose="020B0604020202020204" pitchFamily="34" charset="0"/>
              <a:buChar char="•"/>
            </a:pPr>
            <a:r>
              <a:rPr lang="en-GB" sz="1600" dirty="0"/>
              <a:t>we now categorize organizations into four distinct categories concerning the application and development of Strategic Leadership 5.0</a:t>
            </a:r>
            <a:endParaRPr lang="en-GB" dirty="0">
              <a:solidFill>
                <a:schemeClr val="tx1">
                  <a:lumMod val="75000"/>
                  <a:lumOff val="25000"/>
                </a:schemeClr>
              </a:solidFill>
            </a:endParaRPr>
          </a:p>
        </p:txBody>
      </p:sp>
      <p:pic>
        <p:nvPicPr>
          <p:cNvPr id="5" name="Picture 4">
            <a:extLst>
              <a:ext uri="{FF2B5EF4-FFF2-40B4-BE49-F238E27FC236}">
                <a16:creationId xmlns:a16="http://schemas.microsoft.com/office/drawing/2014/main" id="{7FB8619D-7F7B-3E06-286A-0D85EFC97773}"/>
              </a:ext>
            </a:extLst>
          </p:cNvPr>
          <p:cNvPicPr>
            <a:picLocks noChangeAspect="1"/>
          </p:cNvPicPr>
          <p:nvPr/>
        </p:nvPicPr>
        <p:blipFill>
          <a:blip r:embed="rId2"/>
          <a:stretch>
            <a:fillRect/>
          </a:stretch>
        </p:blipFill>
        <p:spPr>
          <a:xfrm>
            <a:off x="6973328" y="1873969"/>
            <a:ext cx="5218672" cy="2399627"/>
          </a:xfrm>
          <a:prstGeom prst="rect">
            <a:avLst/>
          </a:prstGeom>
        </p:spPr>
      </p:pic>
      <p:sp>
        <p:nvSpPr>
          <p:cNvPr id="8" name="TextBox 7">
            <a:extLst>
              <a:ext uri="{FF2B5EF4-FFF2-40B4-BE49-F238E27FC236}">
                <a16:creationId xmlns:a16="http://schemas.microsoft.com/office/drawing/2014/main" id="{50B2D185-A84B-DDB6-174C-6808C06C951B}"/>
              </a:ext>
            </a:extLst>
          </p:cNvPr>
          <p:cNvSpPr txBox="1"/>
          <p:nvPr/>
        </p:nvSpPr>
        <p:spPr>
          <a:xfrm>
            <a:off x="7360713" y="4224921"/>
            <a:ext cx="8029303" cy="400110"/>
          </a:xfrm>
          <a:prstGeom prst="rect">
            <a:avLst/>
          </a:prstGeom>
          <a:noFill/>
        </p:spPr>
        <p:txBody>
          <a:bodyPr wrap="square">
            <a:spAutoFit/>
          </a:bodyPr>
          <a:lstStyle/>
          <a:p>
            <a:r>
              <a:rPr lang="en-GB" sz="1000" i="1" kern="100" dirty="0">
                <a:solidFill>
                  <a:srgbClr val="000000"/>
                </a:solidFill>
                <a:latin typeface="Times New Roman" panose="02020603050405020304" pitchFamily="18" charset="0"/>
                <a:cs typeface="Times New Roman" panose="02020603050405020304" pitchFamily="18" charset="0"/>
              </a:rPr>
              <a:t>Figure 4 exhibits four distinct organizational positions of strategic leadership 5.0. </a:t>
            </a:r>
          </a:p>
          <a:p>
            <a:r>
              <a:rPr lang="en-GB" sz="1000" i="1" kern="100" dirty="0">
                <a:solidFill>
                  <a:srgbClr val="000000"/>
                </a:solidFill>
                <a:latin typeface="Times New Roman" panose="02020603050405020304" pitchFamily="18" charset="0"/>
                <a:cs typeface="Times New Roman" panose="02020603050405020304" pitchFamily="18" charset="0"/>
              </a:rPr>
              <a:t>Source, Yao et al., 2023; Mohamed Hashim et al, 2021 and 2022. </a:t>
            </a:r>
          </a:p>
        </p:txBody>
      </p:sp>
      <p:sp>
        <p:nvSpPr>
          <p:cNvPr id="10" name="TextBox 9">
            <a:extLst>
              <a:ext uri="{FF2B5EF4-FFF2-40B4-BE49-F238E27FC236}">
                <a16:creationId xmlns:a16="http://schemas.microsoft.com/office/drawing/2014/main" id="{3E385D22-ED47-8103-D004-70C1220527D2}"/>
              </a:ext>
            </a:extLst>
          </p:cNvPr>
          <p:cNvSpPr txBox="1"/>
          <p:nvPr/>
        </p:nvSpPr>
        <p:spPr>
          <a:xfrm>
            <a:off x="516833" y="2090295"/>
            <a:ext cx="6638569" cy="3582519"/>
          </a:xfrm>
          <a:prstGeom prst="rect">
            <a:avLst/>
          </a:prstGeom>
          <a:noFill/>
        </p:spPr>
        <p:txBody>
          <a:bodyPr wrap="square">
            <a:spAutoFit/>
          </a:bodyPr>
          <a:lstStyle/>
          <a:p>
            <a:pPr marL="285750" indent="-285750">
              <a:lnSpc>
                <a:spcPct val="90000"/>
              </a:lnSpc>
              <a:buClr>
                <a:schemeClr val="accent1"/>
              </a:buClr>
              <a:buSzPct val="125000"/>
              <a:buFont typeface="Arial" panose="020B0604020202020204" pitchFamily="34" charset="0"/>
              <a:buChar char="•"/>
            </a:pPr>
            <a:r>
              <a:rPr lang="en-GB" sz="1400" b="1" dirty="0"/>
              <a:t>Strategic Leadership 5.0 (Fact)</a:t>
            </a:r>
            <a:r>
              <a:rPr lang="en-GB" sz="1400" dirty="0"/>
              <a:t>: There is evident synchronization as the organization invests in establishing leadership practices and SDT initiatives as strategic priorities. It is an ideal position where organizations anticipate, estimate, and track organizational performance more effectively.</a:t>
            </a:r>
          </a:p>
          <a:p>
            <a:pPr>
              <a:lnSpc>
                <a:spcPct val="90000"/>
              </a:lnSpc>
              <a:buClr>
                <a:schemeClr val="accent1"/>
              </a:buClr>
              <a:buSzPct val="125000"/>
            </a:pPr>
            <a:endParaRPr lang="en-GB" sz="1400" dirty="0"/>
          </a:p>
          <a:p>
            <a:pPr marL="285750" lvl="0" indent="-285750">
              <a:lnSpc>
                <a:spcPct val="90000"/>
              </a:lnSpc>
              <a:buClr>
                <a:schemeClr val="accent1"/>
              </a:buClr>
              <a:buSzPct val="125000"/>
              <a:buFont typeface="Arial" panose="020B0604020202020204" pitchFamily="34" charset="0"/>
              <a:buChar char="•"/>
            </a:pPr>
            <a:r>
              <a:rPr lang="en-GB" sz="1400" b="1" dirty="0"/>
              <a:t>Strategic Leadership 5.0 (Illusion?)</a:t>
            </a:r>
            <a:r>
              <a:rPr lang="en-GB" sz="1400" dirty="0"/>
              <a:t>: Organizations express strategic intent but it lacks significant support from SDT capabilities, which remain focused on  I4.0 technological advancement. This position is tricky, leading to a gap in perception versus the implementation of strategic leadership 5.0.</a:t>
            </a:r>
          </a:p>
          <a:p>
            <a:pPr lvl="0">
              <a:lnSpc>
                <a:spcPct val="90000"/>
              </a:lnSpc>
              <a:buClr>
                <a:schemeClr val="accent1"/>
              </a:buClr>
              <a:buSzPct val="125000"/>
            </a:pPr>
            <a:endParaRPr lang="en-GB" sz="1400" dirty="0"/>
          </a:p>
          <a:p>
            <a:pPr marL="285750" lvl="0" indent="-285750">
              <a:lnSpc>
                <a:spcPct val="90000"/>
              </a:lnSpc>
              <a:buClr>
                <a:schemeClr val="accent1"/>
              </a:buClr>
              <a:buSzPct val="125000"/>
              <a:buFont typeface="Arial" panose="020B0604020202020204" pitchFamily="34" charset="0"/>
              <a:buChar char="•"/>
            </a:pPr>
            <a:r>
              <a:rPr lang="en-GB" sz="1400" b="1" dirty="0"/>
              <a:t>Management-Oriented SDT Strategy</a:t>
            </a:r>
            <a:r>
              <a:rPr lang="en-GB" sz="1400" dirty="0"/>
              <a:t>: This position substantially focuses on managing I5.0 technological advancement to build organizational competitiveness. Top management does not prioritize fostering strategic leadership at the core of organizational involvement.</a:t>
            </a:r>
          </a:p>
          <a:p>
            <a:pPr lvl="0">
              <a:lnSpc>
                <a:spcPct val="90000"/>
              </a:lnSpc>
              <a:buClr>
                <a:schemeClr val="accent1"/>
              </a:buClr>
              <a:buSzPct val="125000"/>
            </a:pPr>
            <a:endParaRPr lang="en-GB" sz="1400" dirty="0"/>
          </a:p>
          <a:p>
            <a:pPr marL="285750" lvl="0" indent="-285750">
              <a:lnSpc>
                <a:spcPct val="90000"/>
              </a:lnSpc>
              <a:buClr>
                <a:schemeClr val="accent1"/>
              </a:buClr>
              <a:buSzPct val="125000"/>
              <a:buFont typeface="Arial" panose="020B0604020202020204" pitchFamily="34" charset="0"/>
              <a:buChar char="•"/>
            </a:pPr>
            <a:r>
              <a:rPr lang="en-GB" sz="1400" b="1" dirty="0"/>
              <a:t>Managing the Current Situation</a:t>
            </a:r>
            <a:r>
              <a:rPr lang="en-GB" sz="1400" dirty="0"/>
              <a:t>: This is the least favourable position, indicating a clear disconnect in terms of fostering strategic leadership 5.0. Both strategic leadership and SDT are not priorities for harvesting beneficial performance. </a:t>
            </a:r>
          </a:p>
        </p:txBody>
      </p:sp>
    </p:spTree>
    <p:extLst>
      <p:ext uri="{BB962C8B-B14F-4D97-AF65-F5344CB8AC3E}">
        <p14:creationId xmlns:p14="http://schemas.microsoft.com/office/powerpoint/2010/main" val="4159185896"/>
      </p:ext>
    </p:extLst>
  </p:cSld>
  <p:clrMapOvr>
    <a:masterClrMapping/>
  </p:clrMapOvr>
</p:sld>
</file>

<file path=ppt/theme/theme1.xml><?xml version="1.0" encoding="utf-8"?>
<a:theme xmlns:a="http://schemas.openxmlformats.org/drawingml/2006/main" name="Office Theme">
  <a:themeElements>
    <a:clrScheme name="Custom 133">
      <a:dk1>
        <a:sysClr val="windowText" lastClr="000000"/>
      </a:dk1>
      <a:lt1>
        <a:srgbClr val="FFFFFF"/>
      </a:lt1>
      <a:dk2>
        <a:srgbClr val="3F3F3F"/>
      </a:dk2>
      <a:lt2>
        <a:srgbClr val="F2F2F2"/>
      </a:lt2>
      <a:accent1>
        <a:srgbClr val="029B2D"/>
      </a:accent1>
      <a:accent2>
        <a:srgbClr val="E86F1B"/>
      </a:accent2>
      <a:accent3>
        <a:srgbClr val="E812B3"/>
      </a:accent3>
      <a:accent4>
        <a:srgbClr val="FFC000"/>
      </a:accent4>
      <a:accent5>
        <a:srgbClr val="1BD8E8"/>
      </a:accent5>
      <a:accent6>
        <a:srgbClr val="029B2D"/>
      </a:accent6>
      <a:hlink>
        <a:srgbClr val="029B2D"/>
      </a:hlink>
      <a:folHlink>
        <a:srgbClr val="029B2D"/>
      </a:folHlink>
    </a:clrScheme>
    <a:fontScheme name="Custom 152">
      <a:majorFont>
        <a:latin typeface="Garamond"/>
        <a:ea typeface=""/>
        <a:cs typeface=""/>
      </a:majorFont>
      <a:minorFont>
        <a:latin typeface="Corbe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95000"/>
          </a:schemeClr>
        </a:solidFill>
        <a:ln w="3175"/>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resentation1" id="{7EB04933-E851-418C-A8A1-19321B02EBDC}" vid="{5DC7ABD2-EC8F-4ED8-91C8-AA507EAC1863}"/>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MediaServiceKeyPoints xmlns="71af3243-3dd4-4a8d-8c0d-dd76da1f02a5" xsi:nil="true"/>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11" ma:contentTypeDescription="Create a new document." ma:contentTypeScope="" ma:versionID="96291512c1ee715ab617f4c07df79fc1">
  <xsd:schema xmlns:xsd="http://www.w3.org/2001/XMLSchema" xmlns:xs="http://www.w3.org/2001/XMLSchema" xmlns:p="http://schemas.microsoft.com/office/2006/metadata/properties" xmlns:ns2="71af3243-3dd4-4a8d-8c0d-dd76da1f02a5" xmlns:ns3="16c05727-aa75-4e4a-9b5f-8a80a1165891" targetNamespace="http://schemas.microsoft.com/office/2006/metadata/properties" ma:root="true" ma:fieldsID="8256c27c40ca5c40ce1cf6c44f0205df" ns2:_="" ns3:_="">
    <xsd:import namespace="71af3243-3dd4-4a8d-8c0d-dd76da1f02a5"/>
    <xsd:import namespace="16c05727-aa75-4e4a-9b5f-8a80a1165891"/>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0E111B19-7283-4751-B1F8-E7CC95678A87}">
  <ds:schemaRefs>
    <ds:schemaRef ds:uri="http://schemas.microsoft.com/office/2006/metadata/properties"/>
    <ds:schemaRef ds:uri="http://schemas.microsoft.com/office/infopath/2007/PartnerControls"/>
    <ds:schemaRef ds:uri="71af3243-3dd4-4a8d-8c0d-dd76da1f02a5"/>
  </ds:schemaRefs>
</ds:datastoreItem>
</file>

<file path=customXml/itemProps2.xml><?xml version="1.0" encoding="utf-8"?>
<ds:datastoreItem xmlns:ds="http://schemas.openxmlformats.org/officeDocument/2006/customXml" ds:itemID="{57EFC333-DF66-4191-BB24-0295598A3F7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71af3243-3dd4-4a8d-8c0d-dd76da1f02a5"/>
    <ds:schemaRef ds:uri="16c05727-aa75-4e4a-9b5f-8a80a1165891"/>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67B38E9C-53F4-45B7-BB77-8539BB7040F8}">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Organic presentation</Template>
  <TotalTime>3910</TotalTime>
  <Words>1803</Words>
  <Application>Microsoft Office PowerPoint</Application>
  <PresentationFormat>Widescreen</PresentationFormat>
  <Paragraphs>179</Paragraphs>
  <Slides>13</Slides>
  <Notes>1</Notes>
  <HiddenSlides>0</HiddenSlides>
  <MMClips>0</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13</vt:i4>
      </vt:variant>
    </vt:vector>
  </HeadingPairs>
  <TitlesOfParts>
    <vt:vector size="23" baseType="lpstr">
      <vt:lpstr>Arial</vt:lpstr>
      <vt:lpstr>Aril</vt:lpstr>
      <vt:lpstr>Calibri</vt:lpstr>
      <vt:lpstr>Calibri Light</vt:lpstr>
      <vt:lpstr>Corbel</vt:lpstr>
      <vt:lpstr>Garamond</vt:lpstr>
      <vt:lpstr>Symbol</vt:lpstr>
      <vt:lpstr>Times New Roman</vt:lpstr>
      <vt:lpstr>Office Theme</vt:lpstr>
      <vt:lpstr>1_Office Theme</vt:lpstr>
      <vt:lpstr>    Strategic Leadership 5.0: Reality or Illusion?</vt:lpstr>
      <vt:lpstr>Agenda</vt:lpstr>
      <vt:lpstr>Research Problem </vt:lpstr>
      <vt:lpstr>Context: The Future of Industry?</vt:lpstr>
      <vt:lpstr>Context : Strategic Leadership 5.0</vt:lpstr>
      <vt:lpstr>Why Strategic Leadership 5.0 </vt:lpstr>
      <vt:lpstr>Aim </vt:lpstr>
      <vt:lpstr>Methodology : Grounded Theory Approach </vt:lpstr>
      <vt:lpstr>Findings </vt:lpstr>
      <vt:lpstr>Leadership Implications</vt:lpstr>
      <vt:lpstr>Conclusions </vt:lpstr>
      <vt:lpstr>References </vt:lpstr>
      <vt:lpstr>Thank You</vt:lpstr>
    </vt:vector>
  </TitlesOfParts>
  <Company>Cardiff Metropolitan University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Presentation Cover Title</dc:title>
  <dc:creator>Mohamed Hashim, Mohamed Ashmel</dc:creator>
  <cp:lastModifiedBy>Whitehead, James</cp:lastModifiedBy>
  <cp:revision>38</cp:revision>
  <dcterms:created xsi:type="dcterms:W3CDTF">2023-05-12T09:10:36Z</dcterms:created>
  <dcterms:modified xsi:type="dcterms:W3CDTF">2024-05-08T14:27:17Z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