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8288000" cy="10287000"/>
  <p:notesSz cx="6858000" cy="9144000"/>
  <p:embeddedFontLst>
    <p:embeddedFont>
      <p:font typeface="Heebo Bold" panose="020B0604020202020204" charset="-79"/>
      <p:regular r:id="rId13"/>
    </p:embeddedFont>
    <p:embeddedFont>
      <p:font typeface="Helios Extended" panose="020B0604020202020204" charset="0"/>
      <p:regular r:id="rId14"/>
    </p:embeddedFont>
    <p:embeddedFont>
      <p:font typeface="Helios Extended Bold" panose="020B0604020202020204" charset="0"/>
      <p:regular r:id="rId15"/>
    </p:embeddedFont>
    <p:embeddedFont>
      <p:font typeface="Lato" panose="020F0502020204030203" pitchFamily="34" charset="0"/>
      <p:regular r:id="rId16"/>
    </p:embeddedFont>
    <p:embeddedFont>
      <p:font typeface="Lato Bold" panose="020F0502020204030203" charset="0"/>
      <p:regular r:id="rId17"/>
    </p:embeddedFont>
    <p:embeddedFont>
      <p:font typeface="Lato Bold Italics" panose="020B0604020202020204" charset="0"/>
      <p:regular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2" d="100"/>
          <a:sy n="72" d="100"/>
        </p:scale>
        <p:origin x="65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ylor, Daniel" userId="c8ca9f8f-e8dc-44a5-b84f-54bf1e2dbeb9" providerId="ADAL" clId="{ED163FC3-D22E-400E-BDA0-87BF018A95CB}"/>
    <pc:docChg chg="modSld">
      <pc:chgData name="Taylor, Daniel" userId="c8ca9f8f-e8dc-44a5-b84f-54bf1e2dbeb9" providerId="ADAL" clId="{ED163FC3-D22E-400E-BDA0-87BF018A95CB}" dt="2024-05-07T09:03:22.656" v="72" actId="1076"/>
      <pc:docMkLst>
        <pc:docMk/>
      </pc:docMkLst>
      <pc:sldChg chg="modSp mod">
        <pc:chgData name="Taylor, Daniel" userId="c8ca9f8f-e8dc-44a5-b84f-54bf1e2dbeb9" providerId="ADAL" clId="{ED163FC3-D22E-400E-BDA0-87BF018A95CB}" dt="2024-05-07T08:56:49.855" v="4" actId="20577"/>
        <pc:sldMkLst>
          <pc:docMk/>
          <pc:sldMk cId="0" sldId="258"/>
        </pc:sldMkLst>
        <pc:spChg chg="mod">
          <ac:chgData name="Taylor, Daniel" userId="c8ca9f8f-e8dc-44a5-b84f-54bf1e2dbeb9" providerId="ADAL" clId="{ED163FC3-D22E-400E-BDA0-87BF018A95CB}" dt="2024-05-07T08:56:49.855" v="4" actId="20577"/>
          <ac:spMkLst>
            <pc:docMk/>
            <pc:sldMk cId="0" sldId="258"/>
            <ac:spMk id="9" creationId="{00000000-0000-0000-0000-000000000000}"/>
          </ac:spMkLst>
        </pc:spChg>
      </pc:sldChg>
      <pc:sldChg chg="modSp mod">
        <pc:chgData name="Taylor, Daniel" userId="c8ca9f8f-e8dc-44a5-b84f-54bf1e2dbeb9" providerId="ADAL" clId="{ED163FC3-D22E-400E-BDA0-87BF018A95CB}" dt="2024-05-07T08:57:23.297" v="6" actId="122"/>
        <pc:sldMkLst>
          <pc:docMk/>
          <pc:sldMk cId="0" sldId="259"/>
        </pc:sldMkLst>
        <pc:spChg chg="mod">
          <ac:chgData name="Taylor, Daniel" userId="c8ca9f8f-e8dc-44a5-b84f-54bf1e2dbeb9" providerId="ADAL" clId="{ED163FC3-D22E-400E-BDA0-87BF018A95CB}" dt="2024-05-07T08:57:09.992" v="5" actId="1076"/>
          <ac:spMkLst>
            <pc:docMk/>
            <pc:sldMk cId="0" sldId="259"/>
            <ac:spMk id="20" creationId="{00000000-0000-0000-0000-000000000000}"/>
          </ac:spMkLst>
        </pc:spChg>
        <pc:spChg chg="mod">
          <ac:chgData name="Taylor, Daniel" userId="c8ca9f8f-e8dc-44a5-b84f-54bf1e2dbeb9" providerId="ADAL" clId="{ED163FC3-D22E-400E-BDA0-87BF018A95CB}" dt="2024-05-07T08:57:23.297" v="6" actId="122"/>
          <ac:spMkLst>
            <pc:docMk/>
            <pc:sldMk cId="0" sldId="259"/>
            <ac:spMk id="21" creationId="{00000000-0000-0000-0000-000000000000}"/>
          </ac:spMkLst>
        </pc:spChg>
      </pc:sldChg>
      <pc:sldChg chg="modSp mod">
        <pc:chgData name="Taylor, Daniel" userId="c8ca9f8f-e8dc-44a5-b84f-54bf1e2dbeb9" providerId="ADAL" clId="{ED163FC3-D22E-400E-BDA0-87BF018A95CB}" dt="2024-05-07T08:58:08.282" v="7" actId="113"/>
        <pc:sldMkLst>
          <pc:docMk/>
          <pc:sldMk cId="0" sldId="263"/>
        </pc:sldMkLst>
        <pc:spChg chg="mod">
          <ac:chgData name="Taylor, Daniel" userId="c8ca9f8f-e8dc-44a5-b84f-54bf1e2dbeb9" providerId="ADAL" clId="{ED163FC3-D22E-400E-BDA0-87BF018A95CB}" dt="2024-05-07T08:58:08.282" v="7" actId="113"/>
          <ac:spMkLst>
            <pc:docMk/>
            <pc:sldMk cId="0" sldId="263"/>
            <ac:spMk id="13" creationId="{00000000-0000-0000-0000-000000000000}"/>
          </ac:spMkLst>
        </pc:spChg>
      </pc:sldChg>
      <pc:sldChg chg="modSp mod">
        <pc:chgData name="Taylor, Daniel" userId="c8ca9f8f-e8dc-44a5-b84f-54bf1e2dbeb9" providerId="ADAL" clId="{ED163FC3-D22E-400E-BDA0-87BF018A95CB}" dt="2024-05-07T08:58:31.722" v="10" actId="404"/>
        <pc:sldMkLst>
          <pc:docMk/>
          <pc:sldMk cId="0" sldId="264"/>
        </pc:sldMkLst>
        <pc:spChg chg="mod">
          <ac:chgData name="Taylor, Daniel" userId="c8ca9f8f-e8dc-44a5-b84f-54bf1e2dbeb9" providerId="ADAL" clId="{ED163FC3-D22E-400E-BDA0-87BF018A95CB}" dt="2024-05-07T08:58:31.722" v="10" actId="404"/>
          <ac:spMkLst>
            <pc:docMk/>
            <pc:sldMk cId="0" sldId="264"/>
            <ac:spMk id="15" creationId="{00000000-0000-0000-0000-000000000000}"/>
          </ac:spMkLst>
        </pc:spChg>
      </pc:sldChg>
      <pc:sldChg chg="modSp mod">
        <pc:chgData name="Taylor, Daniel" userId="c8ca9f8f-e8dc-44a5-b84f-54bf1e2dbeb9" providerId="ADAL" clId="{ED163FC3-D22E-400E-BDA0-87BF018A95CB}" dt="2024-05-07T09:03:22.656" v="72" actId="1076"/>
        <pc:sldMkLst>
          <pc:docMk/>
          <pc:sldMk cId="0" sldId="265"/>
        </pc:sldMkLst>
        <pc:spChg chg="mod">
          <ac:chgData name="Taylor, Daniel" userId="c8ca9f8f-e8dc-44a5-b84f-54bf1e2dbeb9" providerId="ADAL" clId="{ED163FC3-D22E-400E-BDA0-87BF018A95CB}" dt="2024-05-07T08:59:07.845" v="12" actId="404"/>
          <ac:spMkLst>
            <pc:docMk/>
            <pc:sldMk cId="0" sldId="265"/>
            <ac:spMk id="6" creationId="{00000000-0000-0000-0000-000000000000}"/>
          </ac:spMkLst>
        </pc:spChg>
        <pc:spChg chg="mod">
          <ac:chgData name="Taylor, Daniel" userId="c8ca9f8f-e8dc-44a5-b84f-54bf1e2dbeb9" providerId="ADAL" clId="{ED163FC3-D22E-400E-BDA0-87BF018A95CB}" dt="2024-05-07T09:03:02.521" v="69" actId="1076"/>
          <ac:spMkLst>
            <pc:docMk/>
            <pc:sldMk cId="0" sldId="265"/>
            <ac:spMk id="7" creationId="{00000000-0000-0000-0000-000000000000}"/>
          </ac:spMkLst>
        </pc:spChg>
        <pc:spChg chg="mod">
          <ac:chgData name="Taylor, Daniel" userId="c8ca9f8f-e8dc-44a5-b84f-54bf1e2dbeb9" providerId="ADAL" clId="{ED163FC3-D22E-400E-BDA0-87BF018A95CB}" dt="2024-05-07T09:03:09.497" v="70" actId="1076"/>
          <ac:spMkLst>
            <pc:docMk/>
            <pc:sldMk cId="0" sldId="265"/>
            <ac:spMk id="8" creationId="{00000000-0000-0000-0000-000000000000}"/>
          </ac:spMkLst>
        </pc:spChg>
        <pc:spChg chg="mod">
          <ac:chgData name="Taylor, Daniel" userId="c8ca9f8f-e8dc-44a5-b84f-54bf1e2dbeb9" providerId="ADAL" clId="{ED163FC3-D22E-400E-BDA0-87BF018A95CB}" dt="2024-05-07T09:03:15.795" v="71" actId="1076"/>
          <ac:spMkLst>
            <pc:docMk/>
            <pc:sldMk cId="0" sldId="265"/>
            <ac:spMk id="9" creationId="{00000000-0000-0000-0000-000000000000}"/>
          </ac:spMkLst>
        </pc:spChg>
        <pc:spChg chg="mod">
          <ac:chgData name="Taylor, Daniel" userId="c8ca9f8f-e8dc-44a5-b84f-54bf1e2dbeb9" providerId="ADAL" clId="{ED163FC3-D22E-400E-BDA0-87BF018A95CB}" dt="2024-05-07T09:03:22.656" v="72" actId="1076"/>
          <ac:spMkLst>
            <pc:docMk/>
            <pc:sldMk cId="0" sldId="265"/>
            <ac:spMk id="10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3944078" y="1326430"/>
            <a:ext cx="21203378" cy="7634140"/>
            <a:chOff x="0" y="0"/>
            <a:chExt cx="1128752" cy="406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128752" cy="406400"/>
            </a:xfrm>
            <a:custGeom>
              <a:avLst/>
              <a:gdLst/>
              <a:ahLst/>
              <a:cxnLst/>
              <a:rect l="l" t="t" r="r" b="b"/>
              <a:pathLst>
                <a:path w="1128752" h="406400">
                  <a:moveTo>
                    <a:pt x="925552" y="0"/>
                  </a:moveTo>
                  <a:cubicBezTo>
                    <a:pt x="1037776" y="0"/>
                    <a:pt x="1128752" y="90976"/>
                    <a:pt x="1128752" y="203200"/>
                  </a:cubicBezTo>
                  <a:cubicBezTo>
                    <a:pt x="1128752" y="315424"/>
                    <a:pt x="1037776" y="406400"/>
                    <a:pt x="925552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2F1F1">
                <a:alpha val="80000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1128752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28700" y="9009810"/>
            <a:ext cx="248490" cy="248490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7010810" y="1028700"/>
            <a:ext cx="248490" cy="248490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1028700" y="3688021"/>
            <a:ext cx="15982110" cy="26866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000"/>
              </a:lnSpc>
            </a:pPr>
            <a:r>
              <a:rPr lang="en-US" sz="5000" spc="250">
                <a:solidFill>
                  <a:srgbClr val="000000"/>
                </a:solidFill>
                <a:latin typeface="Helios Extended Bold"/>
              </a:rPr>
              <a:t>GOVERNANCE IN UK STUDENTS’ UNIONS: A STEWARDSHIP PERSPECTIVE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958126" y="6327080"/>
            <a:ext cx="12371749" cy="11893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19"/>
              </a:lnSpc>
            </a:pPr>
            <a:r>
              <a:rPr lang="en-US" sz="2299" spc="229">
                <a:solidFill>
                  <a:srgbClr val="000000"/>
                </a:solidFill>
                <a:latin typeface="Heebo Bold"/>
              </a:rPr>
              <a:t>DR DAN TAYLOR</a:t>
            </a:r>
          </a:p>
          <a:p>
            <a:pPr algn="ctr">
              <a:lnSpc>
                <a:spcPts val="3219"/>
              </a:lnSpc>
            </a:pPr>
            <a:r>
              <a:rPr lang="en-US" sz="2299" spc="229">
                <a:solidFill>
                  <a:srgbClr val="000000"/>
                </a:solidFill>
                <a:latin typeface="Heebo Bold"/>
              </a:rPr>
              <a:t>CARDIFF METROPOLITAN UNIVERSITY</a:t>
            </a:r>
          </a:p>
          <a:p>
            <a:pPr marL="0" lvl="0" indent="0" algn="ctr">
              <a:lnSpc>
                <a:spcPts val="3219"/>
              </a:lnSpc>
            </a:pPr>
            <a:r>
              <a:rPr lang="en-US" sz="2299" spc="229">
                <a:solidFill>
                  <a:srgbClr val="000000"/>
                </a:solidFill>
                <a:latin typeface="Heebo Bold"/>
              </a:rPr>
              <a:t>AMI CONFERENCE - MAY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80210" y="780210"/>
            <a:ext cx="248490" cy="248490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944918" y="161085"/>
            <a:ext cx="14398164" cy="1076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400"/>
              </a:lnSpc>
            </a:pPr>
            <a:r>
              <a:rPr lang="en-US" sz="6000" spc="300">
                <a:solidFill>
                  <a:srgbClr val="000000"/>
                </a:solidFill>
                <a:latin typeface="Helios Extended Bold"/>
              </a:rPr>
              <a:t>REFERENCES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1199310"/>
            <a:ext cx="11915895" cy="3088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60"/>
              </a:lnSpc>
              <a:spcBef>
                <a:spcPct val="0"/>
              </a:spcBef>
            </a:pPr>
            <a:r>
              <a:rPr lang="en-US" sz="1600" spc="190" dirty="0">
                <a:solidFill>
                  <a:srgbClr val="000000"/>
                </a:solidFill>
                <a:latin typeface="Lato Bold Italics"/>
              </a:rPr>
              <a:t>Charities Act 2006</a:t>
            </a:r>
            <a:r>
              <a:rPr lang="en-US" sz="1600" spc="190" dirty="0">
                <a:solidFill>
                  <a:srgbClr val="000000"/>
                </a:solidFill>
                <a:latin typeface="Lato Bold"/>
              </a:rPr>
              <a:t>. Available at https://ogs.charitycommission.gov.uk/g048a001.aspx#tab2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028700" y="1538432"/>
            <a:ext cx="16958420" cy="649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60"/>
              </a:lnSpc>
              <a:spcBef>
                <a:spcPct val="0"/>
              </a:spcBef>
            </a:pPr>
            <a:r>
              <a:rPr lang="en-US" sz="1600" spc="190" dirty="0">
                <a:solidFill>
                  <a:srgbClr val="000000"/>
                </a:solidFill>
                <a:latin typeface="Lato Bold"/>
              </a:rPr>
              <a:t>Brooks, R. Byford, K. and Sela, K. (2015a) ‘The Changing Role of Students’ Unions Within Contemporary Higher Education,’ </a:t>
            </a:r>
            <a:r>
              <a:rPr lang="en-US" sz="1600" spc="190" dirty="0">
                <a:solidFill>
                  <a:srgbClr val="000000"/>
                </a:solidFill>
                <a:latin typeface="Lato Bold Italics"/>
              </a:rPr>
              <a:t>Journal of Education Policy</a:t>
            </a:r>
            <a:r>
              <a:rPr lang="en-US" sz="1600" spc="190" dirty="0">
                <a:solidFill>
                  <a:srgbClr val="000000"/>
                </a:solidFill>
                <a:latin typeface="Lato Bold"/>
              </a:rPr>
              <a:t>, 30(2): pp. 165-181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28700" y="2218352"/>
            <a:ext cx="16949638" cy="30734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60"/>
              </a:lnSpc>
              <a:spcBef>
                <a:spcPct val="0"/>
              </a:spcBef>
            </a:pPr>
            <a:r>
              <a:rPr lang="en-GB" sz="1600" spc="190" dirty="0">
                <a:solidFill>
                  <a:srgbClr val="000000"/>
                </a:solidFill>
                <a:latin typeface="Lato Bold"/>
              </a:rPr>
              <a:t>Cornforth, C. (2004) ‘The Governance of Cooperatives And Mutual Associations: A Paradox Perspective.’ </a:t>
            </a:r>
            <a:r>
              <a:rPr lang="en-GB" sz="1600" i="1" spc="190" dirty="0">
                <a:solidFill>
                  <a:srgbClr val="000000"/>
                </a:solidFill>
                <a:latin typeface="Lato Bold"/>
              </a:rPr>
              <a:t>Annals Of Public and Cooperative Economics</a:t>
            </a:r>
            <a:r>
              <a:rPr lang="en-GB" sz="1600" spc="190" dirty="0">
                <a:solidFill>
                  <a:srgbClr val="000000"/>
                </a:solidFill>
                <a:latin typeface="Lato Bold"/>
              </a:rPr>
              <a:t>, 75(1), pp.11-32</a:t>
            </a:r>
          </a:p>
          <a:p>
            <a:pPr algn="l">
              <a:lnSpc>
                <a:spcPts val="2660"/>
              </a:lnSpc>
              <a:spcBef>
                <a:spcPct val="0"/>
              </a:spcBef>
            </a:pPr>
            <a:r>
              <a:rPr lang="en-US" sz="1600" spc="190" dirty="0">
                <a:solidFill>
                  <a:srgbClr val="000000"/>
                </a:solidFill>
                <a:latin typeface="Lato Bold"/>
              </a:rPr>
              <a:t>Cornforth, C (2015). ‘The Eternal Triangle: The Crucial Role Of The Chair And Chief Executive In Empowering The Board’, in </a:t>
            </a:r>
            <a:r>
              <a:rPr lang="en-US" sz="1600" spc="190" dirty="0" err="1">
                <a:solidFill>
                  <a:srgbClr val="000000"/>
                </a:solidFill>
                <a:latin typeface="Lato Bold"/>
              </a:rPr>
              <a:t>Novkovic</a:t>
            </a:r>
            <a:r>
              <a:rPr lang="en-US" sz="1600" spc="190" dirty="0">
                <a:solidFill>
                  <a:srgbClr val="000000"/>
                </a:solidFill>
                <a:latin typeface="Lato Bold"/>
              </a:rPr>
              <a:t>, S. and Miner, K. (eds) Co-operative Governance Fit to Build Resilience in the Face of Complexity. Brussels: International Co-operative Alliance, pp. 95–100</a:t>
            </a:r>
          </a:p>
          <a:p>
            <a:pPr algn="l">
              <a:lnSpc>
                <a:spcPts val="2660"/>
              </a:lnSpc>
              <a:spcBef>
                <a:spcPct val="0"/>
              </a:spcBef>
            </a:pPr>
            <a:r>
              <a:rPr lang="en-US" sz="1600" spc="190" dirty="0">
                <a:solidFill>
                  <a:srgbClr val="000000"/>
                </a:solidFill>
                <a:latin typeface="Lato Bold"/>
              </a:rPr>
              <a:t>Cumberland, D. M., </a:t>
            </a:r>
            <a:r>
              <a:rPr lang="en-US" sz="1600" spc="190" dirty="0" err="1">
                <a:solidFill>
                  <a:srgbClr val="000000"/>
                </a:solidFill>
                <a:latin typeface="Lato Bold"/>
              </a:rPr>
              <a:t>Kerrick</a:t>
            </a:r>
            <a:r>
              <a:rPr lang="en-US" sz="1600" spc="190" dirty="0">
                <a:solidFill>
                  <a:srgbClr val="000000"/>
                </a:solidFill>
                <a:latin typeface="Lato Bold"/>
              </a:rPr>
              <a:t>, S. A., </a:t>
            </a:r>
            <a:r>
              <a:rPr lang="en-US" sz="1600" spc="190" dirty="0" err="1">
                <a:solidFill>
                  <a:srgbClr val="000000"/>
                </a:solidFill>
                <a:latin typeface="Lato Bold"/>
              </a:rPr>
              <a:t>D'Mello</a:t>
            </a:r>
            <a:r>
              <a:rPr lang="en-US" sz="1600" spc="190" dirty="0">
                <a:solidFill>
                  <a:srgbClr val="000000"/>
                </a:solidFill>
                <a:latin typeface="Lato Bold"/>
              </a:rPr>
              <a:t>, J. and </a:t>
            </a:r>
            <a:r>
              <a:rPr lang="en-US" sz="1600" spc="190" dirty="0" err="1">
                <a:solidFill>
                  <a:srgbClr val="000000"/>
                </a:solidFill>
                <a:latin typeface="Lato Bold"/>
              </a:rPr>
              <a:t>Petrosko</a:t>
            </a:r>
            <a:r>
              <a:rPr lang="en-US" sz="1600" spc="190" dirty="0">
                <a:solidFill>
                  <a:srgbClr val="000000"/>
                </a:solidFill>
                <a:latin typeface="Lato Bold"/>
              </a:rPr>
              <a:t>, J. M. (2015) 'Nonprofit Board Balance and Perceived Performance.' </a:t>
            </a:r>
            <a:r>
              <a:rPr lang="en-US" sz="1600" spc="190" dirty="0">
                <a:solidFill>
                  <a:srgbClr val="000000"/>
                </a:solidFill>
                <a:latin typeface="Lato Bold Italics"/>
              </a:rPr>
              <a:t>Nonprofit Management and Leadership</a:t>
            </a:r>
            <a:r>
              <a:rPr lang="en-US" sz="1600" spc="190" dirty="0">
                <a:solidFill>
                  <a:srgbClr val="000000"/>
                </a:solidFill>
                <a:latin typeface="Lato Bold"/>
              </a:rPr>
              <a:t>, 25(4), pp. 449-462</a:t>
            </a:r>
          </a:p>
          <a:p>
            <a:pPr algn="l">
              <a:lnSpc>
                <a:spcPts val="2660"/>
              </a:lnSpc>
              <a:spcBef>
                <a:spcPct val="0"/>
              </a:spcBef>
            </a:pPr>
            <a:r>
              <a:rPr lang="en-US" sz="1600" spc="190" dirty="0">
                <a:solidFill>
                  <a:srgbClr val="000000"/>
                </a:solidFill>
                <a:latin typeface="Lato Bold"/>
              </a:rPr>
              <a:t>Day, M. and Dickinson, J. (2018) David versus Goliath: The Past, Present and Future Of Students’ Unions In The UK. Oxford: Higher Education Policy Institute</a:t>
            </a:r>
          </a:p>
          <a:p>
            <a:pPr algn="l">
              <a:lnSpc>
                <a:spcPts val="2660"/>
              </a:lnSpc>
              <a:spcBef>
                <a:spcPct val="0"/>
              </a:spcBef>
            </a:pPr>
            <a:r>
              <a:rPr lang="en-US" sz="1600" spc="190" dirty="0">
                <a:solidFill>
                  <a:srgbClr val="000000"/>
                </a:solidFill>
                <a:latin typeface="Lato Bold Italics"/>
              </a:rPr>
              <a:t>Education Act 1994</a:t>
            </a:r>
            <a:r>
              <a:rPr lang="en-US" sz="1600" spc="190" dirty="0">
                <a:solidFill>
                  <a:srgbClr val="000000"/>
                </a:solidFill>
                <a:latin typeface="Lato Bold"/>
              </a:rPr>
              <a:t>. Available at https://www.legislation.gov.uk/ukpga/1994/30/part/II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28700" y="5322012"/>
            <a:ext cx="16230600" cy="656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60"/>
              </a:lnSpc>
              <a:spcBef>
                <a:spcPct val="0"/>
              </a:spcBef>
            </a:pPr>
            <a:r>
              <a:rPr lang="en-US" sz="1600" spc="190" dirty="0">
                <a:solidFill>
                  <a:srgbClr val="000000"/>
                </a:solidFill>
                <a:latin typeface="Lato Bold"/>
              </a:rPr>
              <a:t>Nordberg, D. (2021) ‘Who’s In Charge, In Whose Interest? The Experience of Ownership and Accountability In The Charity Sector’ </a:t>
            </a:r>
            <a:r>
              <a:rPr lang="en-US" sz="1600" spc="190" dirty="0">
                <a:solidFill>
                  <a:srgbClr val="000000"/>
                </a:solidFill>
                <a:latin typeface="Lato Bold Italics"/>
              </a:rPr>
              <a:t>Management Research Review</a:t>
            </a:r>
            <a:r>
              <a:rPr lang="en-US" sz="1600" spc="190" dirty="0">
                <a:solidFill>
                  <a:srgbClr val="000000"/>
                </a:solidFill>
                <a:latin typeface="Lato Bold"/>
              </a:rPr>
              <a:t>, 44 (3), pp. 460-476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028700" y="6010076"/>
            <a:ext cx="16734452" cy="20346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60"/>
              </a:lnSpc>
              <a:spcBef>
                <a:spcPct val="0"/>
              </a:spcBef>
            </a:pPr>
            <a:r>
              <a:rPr lang="en-US" sz="1600" spc="190" dirty="0">
                <a:solidFill>
                  <a:srgbClr val="000000"/>
                </a:solidFill>
                <a:latin typeface="Lato Bold"/>
              </a:rPr>
              <a:t>Rouault, J. and Albertini, E. (2022) ‘Reconciling the social sector with external accountability requirements: Lessons from stewardship theory.’ </a:t>
            </a:r>
            <a:r>
              <a:rPr lang="en-US" sz="1600" spc="190" dirty="0">
                <a:solidFill>
                  <a:srgbClr val="000000"/>
                </a:solidFill>
                <a:latin typeface="Lato Bold Italics"/>
              </a:rPr>
              <a:t>Journal of Business Research</a:t>
            </a:r>
            <a:r>
              <a:rPr lang="en-US" sz="1600" spc="190" dirty="0">
                <a:solidFill>
                  <a:srgbClr val="000000"/>
                </a:solidFill>
                <a:latin typeface="Lato Bold"/>
              </a:rPr>
              <a:t>, 142, pp.485-498</a:t>
            </a:r>
          </a:p>
          <a:p>
            <a:pPr algn="l">
              <a:lnSpc>
                <a:spcPts val="2660"/>
              </a:lnSpc>
              <a:spcBef>
                <a:spcPct val="0"/>
              </a:spcBef>
            </a:pPr>
            <a:r>
              <a:rPr lang="en-US" sz="1600" spc="190" dirty="0" err="1">
                <a:solidFill>
                  <a:srgbClr val="000000"/>
                </a:solidFill>
                <a:latin typeface="Lato Bold"/>
              </a:rPr>
              <a:t>Tacon</a:t>
            </a:r>
            <a:r>
              <a:rPr lang="en-US" sz="1600" spc="190" dirty="0">
                <a:solidFill>
                  <a:srgbClr val="000000"/>
                </a:solidFill>
                <a:latin typeface="Lato Bold"/>
              </a:rPr>
              <a:t>, R.  Walters, G. and Cornforth, C. (2017) ‘Accountability in Nonprofit Governance: A Process-Based Study.’ </a:t>
            </a:r>
            <a:r>
              <a:rPr lang="en-US" sz="1600" spc="190" dirty="0">
                <a:solidFill>
                  <a:srgbClr val="000000"/>
                </a:solidFill>
                <a:latin typeface="Lato Bold Italics"/>
              </a:rPr>
              <a:t>Nonprofit and Voluntary Sector Quarterly</a:t>
            </a:r>
            <a:r>
              <a:rPr lang="en-US" sz="1600" spc="190" dirty="0">
                <a:solidFill>
                  <a:srgbClr val="000000"/>
                </a:solidFill>
                <a:latin typeface="Lato Bold"/>
              </a:rPr>
              <a:t> 2017, 46(4), pp. 685-704</a:t>
            </a:r>
          </a:p>
          <a:p>
            <a:pPr algn="l">
              <a:lnSpc>
                <a:spcPts val="2660"/>
              </a:lnSpc>
              <a:spcBef>
                <a:spcPct val="0"/>
              </a:spcBef>
            </a:pPr>
            <a:r>
              <a:rPr lang="en-US" sz="1600" spc="190" dirty="0" err="1">
                <a:solidFill>
                  <a:srgbClr val="000000"/>
                </a:solidFill>
                <a:latin typeface="Lato Bold"/>
              </a:rPr>
              <a:t>Velayutham</a:t>
            </a:r>
            <a:r>
              <a:rPr lang="en-US" sz="1600" spc="190" dirty="0">
                <a:solidFill>
                  <a:srgbClr val="000000"/>
                </a:solidFill>
                <a:latin typeface="Lato Bold"/>
              </a:rPr>
              <a:t>, S. (2013) 'Governance Without Boards: The Quakers,’ </a:t>
            </a:r>
            <a:r>
              <a:rPr lang="en-US" sz="1600" spc="190" dirty="0">
                <a:solidFill>
                  <a:srgbClr val="000000"/>
                </a:solidFill>
                <a:latin typeface="Lato Bold Italics"/>
              </a:rPr>
              <a:t>Corporate Governance: The International Journal of Business in Society</a:t>
            </a:r>
            <a:r>
              <a:rPr lang="en-US" sz="1600" spc="190" dirty="0">
                <a:solidFill>
                  <a:srgbClr val="000000"/>
                </a:solidFill>
                <a:latin typeface="Lato Bold"/>
              </a:rPr>
              <a:t>, 13(3), pp. 223 - 235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3944078" y="1326430"/>
            <a:ext cx="21203378" cy="7634140"/>
            <a:chOff x="0" y="0"/>
            <a:chExt cx="1128752" cy="406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128752" cy="406400"/>
            </a:xfrm>
            <a:custGeom>
              <a:avLst/>
              <a:gdLst/>
              <a:ahLst/>
              <a:cxnLst/>
              <a:rect l="l" t="t" r="r" b="b"/>
              <a:pathLst>
                <a:path w="1128752" h="406400">
                  <a:moveTo>
                    <a:pt x="925552" y="0"/>
                  </a:moveTo>
                  <a:cubicBezTo>
                    <a:pt x="1037776" y="0"/>
                    <a:pt x="1128752" y="90976"/>
                    <a:pt x="1128752" y="203200"/>
                  </a:cubicBezTo>
                  <a:cubicBezTo>
                    <a:pt x="1128752" y="315424"/>
                    <a:pt x="1037776" y="406400"/>
                    <a:pt x="925552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2F1F1">
                <a:alpha val="80000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1128752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2866277" y="2497124"/>
            <a:ext cx="12555446" cy="50070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238"/>
              </a:lnSpc>
            </a:pPr>
            <a:r>
              <a:rPr lang="en-US" sz="11598" spc="579">
                <a:solidFill>
                  <a:srgbClr val="000000"/>
                </a:solidFill>
                <a:latin typeface="Helios Extended Bold"/>
              </a:rPr>
              <a:t>THANK YOU</a:t>
            </a:r>
          </a:p>
          <a:p>
            <a:pPr algn="ctr">
              <a:lnSpc>
                <a:spcPts val="7000"/>
              </a:lnSpc>
            </a:pPr>
            <a:endParaRPr lang="en-US" sz="11598" spc="579">
              <a:solidFill>
                <a:srgbClr val="000000"/>
              </a:solidFill>
              <a:latin typeface="Helios Extended Bold"/>
            </a:endParaRPr>
          </a:p>
          <a:p>
            <a:pPr marL="0" lvl="0" indent="0" algn="ctr">
              <a:lnSpc>
                <a:spcPts val="16238"/>
              </a:lnSpc>
            </a:pPr>
            <a:r>
              <a:rPr lang="en-US" sz="11598" spc="579">
                <a:solidFill>
                  <a:srgbClr val="000000"/>
                </a:solidFill>
                <a:latin typeface="Helios Extended Bold"/>
              </a:rPr>
              <a:t>QUESTIONS?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1028700" y="9009810"/>
            <a:ext cx="248490" cy="248490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7010810" y="1028700"/>
            <a:ext cx="248490" cy="248490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882226" y="973929"/>
            <a:ext cx="14523548" cy="8997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000"/>
              </a:lnSpc>
            </a:pPr>
            <a:r>
              <a:rPr lang="en-US" sz="5000" spc="250">
                <a:solidFill>
                  <a:srgbClr val="000000"/>
                </a:solidFill>
                <a:latin typeface="Helios Extended Bold"/>
              </a:rPr>
              <a:t>CONTENTS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882226" y="2129873"/>
            <a:ext cx="4775418" cy="10762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400"/>
              </a:lnSpc>
            </a:pPr>
            <a:r>
              <a:rPr lang="en-US" sz="6000" spc="300">
                <a:solidFill>
                  <a:srgbClr val="A79E9C"/>
                </a:solidFill>
                <a:latin typeface="Helios Extended Bold"/>
              </a:rPr>
              <a:t>01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1630356" y="2129873"/>
            <a:ext cx="4775418" cy="1076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400"/>
              </a:lnSpc>
            </a:pPr>
            <a:r>
              <a:rPr lang="en-US" sz="6000" spc="300">
                <a:solidFill>
                  <a:srgbClr val="A79E9C"/>
                </a:solidFill>
                <a:latin typeface="Helios Extended Bold"/>
              </a:rPr>
              <a:t>05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882226" y="3966162"/>
            <a:ext cx="4775418" cy="10762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400"/>
              </a:lnSpc>
            </a:pPr>
            <a:r>
              <a:rPr lang="en-US" sz="6000" spc="300">
                <a:solidFill>
                  <a:srgbClr val="A79E9C"/>
                </a:solidFill>
                <a:latin typeface="Helios Extended Bold"/>
              </a:rPr>
              <a:t>02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1630356" y="3966162"/>
            <a:ext cx="4775418" cy="1076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400"/>
              </a:lnSpc>
            </a:pPr>
            <a:r>
              <a:rPr lang="en-US" sz="6000" spc="300">
                <a:solidFill>
                  <a:srgbClr val="A79E9C"/>
                </a:solidFill>
                <a:latin typeface="Helios Extended Bold"/>
              </a:rPr>
              <a:t>06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882226" y="5805615"/>
            <a:ext cx="4775418" cy="10762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400"/>
              </a:lnSpc>
            </a:pPr>
            <a:r>
              <a:rPr lang="en-US" sz="6000" spc="300">
                <a:solidFill>
                  <a:srgbClr val="A79E9C"/>
                </a:solidFill>
                <a:latin typeface="Helios Extended Bold"/>
              </a:rPr>
              <a:t>03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630356" y="5805615"/>
            <a:ext cx="4775418" cy="10762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400"/>
              </a:lnSpc>
            </a:pPr>
            <a:r>
              <a:rPr lang="en-US" sz="6000" spc="300">
                <a:solidFill>
                  <a:srgbClr val="A79E9C"/>
                </a:solidFill>
                <a:latin typeface="Helios Extended Bold"/>
              </a:rPr>
              <a:t>07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882226" y="3275345"/>
            <a:ext cx="4775418" cy="38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219"/>
              </a:lnSpc>
            </a:pPr>
            <a:r>
              <a:rPr lang="en-US" sz="2299" spc="229">
                <a:solidFill>
                  <a:srgbClr val="000000"/>
                </a:solidFill>
                <a:latin typeface="Heebo Bold"/>
              </a:rPr>
              <a:t>MY BACKGROUND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1630356" y="3275345"/>
            <a:ext cx="4775418" cy="38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219"/>
              </a:lnSpc>
            </a:pPr>
            <a:r>
              <a:rPr lang="en-US" sz="2299" spc="229">
                <a:solidFill>
                  <a:srgbClr val="000000"/>
                </a:solidFill>
                <a:latin typeface="Heebo Bold"/>
              </a:rPr>
              <a:t>KEY RESEARCH FINDINGS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882226" y="5111634"/>
            <a:ext cx="5772629" cy="38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219"/>
              </a:lnSpc>
            </a:pPr>
            <a:r>
              <a:rPr lang="en-US" sz="2299" spc="229">
                <a:solidFill>
                  <a:srgbClr val="000000"/>
                </a:solidFill>
                <a:latin typeface="Heebo Bold"/>
              </a:rPr>
              <a:t>STUDENTS’ UNIONS AS CHARITIES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1630356" y="5111634"/>
            <a:ext cx="5195296" cy="38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219"/>
              </a:lnSpc>
            </a:pPr>
            <a:r>
              <a:rPr lang="en-US" sz="2299" spc="229">
                <a:solidFill>
                  <a:srgbClr val="000000"/>
                </a:solidFill>
                <a:latin typeface="Heebo Bold"/>
              </a:rPr>
              <a:t>STEWARDSHIP SU GOVERNANCE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882226" y="6951087"/>
            <a:ext cx="4775418" cy="38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219"/>
              </a:lnSpc>
            </a:pPr>
            <a:r>
              <a:rPr lang="en-US" sz="2299" spc="229">
                <a:solidFill>
                  <a:srgbClr val="000000"/>
                </a:solidFill>
                <a:latin typeface="Heebo Bold"/>
              </a:rPr>
              <a:t>LITERATURE GAPS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1630356" y="6951087"/>
            <a:ext cx="5195296" cy="38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219"/>
              </a:lnSpc>
            </a:pPr>
            <a:r>
              <a:rPr lang="en-US" sz="2299" spc="229">
                <a:solidFill>
                  <a:srgbClr val="000000"/>
                </a:solidFill>
                <a:latin typeface="Heebo Bold"/>
              </a:rPr>
              <a:t>CONTRIBUTION - WHERE NEXT?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882226" y="7645068"/>
            <a:ext cx="4775418" cy="10762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400"/>
              </a:lnSpc>
            </a:pPr>
            <a:r>
              <a:rPr lang="en-US" sz="6000" spc="300">
                <a:solidFill>
                  <a:srgbClr val="A79E9C"/>
                </a:solidFill>
                <a:latin typeface="Helios Extended Bold"/>
              </a:rPr>
              <a:t>04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1630356" y="7645068"/>
            <a:ext cx="4775418" cy="10762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400"/>
              </a:lnSpc>
            </a:pPr>
            <a:r>
              <a:rPr lang="en-US" sz="6000" spc="300">
                <a:solidFill>
                  <a:srgbClr val="A79E9C"/>
                </a:solidFill>
                <a:latin typeface="Helios Extended Bold"/>
              </a:rPr>
              <a:t>08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882226" y="8790540"/>
            <a:ext cx="4775418" cy="38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219"/>
              </a:lnSpc>
            </a:pPr>
            <a:r>
              <a:rPr lang="en-US" sz="2299" spc="229">
                <a:solidFill>
                  <a:srgbClr val="000000"/>
                </a:solidFill>
                <a:latin typeface="Heebo Bold"/>
              </a:rPr>
              <a:t>THEORETICAL LENSES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1630356" y="8790540"/>
            <a:ext cx="4775418" cy="38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219"/>
              </a:lnSpc>
            </a:pPr>
            <a:r>
              <a:rPr lang="en-US" sz="2299" spc="229">
                <a:solidFill>
                  <a:srgbClr val="000000"/>
                </a:solidFill>
                <a:latin typeface="Heebo Bold"/>
              </a:rPr>
              <a:t>QUESTIONS</a:t>
            </a:r>
          </a:p>
        </p:txBody>
      </p:sp>
      <p:sp>
        <p:nvSpPr>
          <p:cNvPr id="19" name="AutoShape 19"/>
          <p:cNvSpPr/>
          <p:nvPr/>
        </p:nvSpPr>
        <p:spPr>
          <a:xfrm>
            <a:off x="9144000" y="5967540"/>
            <a:ext cx="28575" cy="4319460"/>
          </a:xfrm>
          <a:prstGeom prst="line">
            <a:avLst/>
          </a:prstGeom>
          <a:ln w="57150" cap="flat">
            <a:solidFill>
              <a:srgbClr val="4E6E81"/>
            </a:solidFill>
            <a:prstDash val="sysDash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grpSp>
        <p:nvGrpSpPr>
          <p:cNvPr id="20" name="Group 20"/>
          <p:cNvGrpSpPr/>
          <p:nvPr/>
        </p:nvGrpSpPr>
        <p:grpSpPr>
          <a:xfrm>
            <a:off x="17259300" y="9258300"/>
            <a:ext cx="248490" cy="248490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780210" y="780210"/>
            <a:ext cx="248490" cy="248490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550043" y="0"/>
            <a:ext cx="0" cy="3768928"/>
          </a:xfrm>
          <a:prstGeom prst="line">
            <a:avLst/>
          </a:prstGeom>
          <a:ln w="57150" cap="flat">
            <a:solidFill>
              <a:srgbClr val="4E6E81"/>
            </a:solidFill>
            <a:prstDash val="sysDash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17010810" y="9258300"/>
            <a:ext cx="248490" cy="248490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1099578" y="3424691"/>
            <a:ext cx="6827769" cy="1905717"/>
          </a:xfrm>
          <a:custGeom>
            <a:avLst/>
            <a:gdLst/>
            <a:ahLst/>
            <a:cxnLst/>
            <a:rect l="l" t="t" r="r" b="b"/>
            <a:pathLst>
              <a:path w="6827769" h="1905717">
                <a:moveTo>
                  <a:pt x="0" y="0"/>
                </a:moveTo>
                <a:lnTo>
                  <a:pt x="6827769" y="0"/>
                </a:lnTo>
                <a:lnTo>
                  <a:pt x="6827769" y="1905717"/>
                </a:lnTo>
                <a:lnTo>
                  <a:pt x="0" y="190571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7"/>
          <p:cNvSpPr/>
          <p:nvPr/>
        </p:nvSpPr>
        <p:spPr>
          <a:xfrm>
            <a:off x="1028700" y="6171972"/>
            <a:ext cx="6969525" cy="2001885"/>
          </a:xfrm>
          <a:custGeom>
            <a:avLst/>
            <a:gdLst/>
            <a:ahLst/>
            <a:cxnLst/>
            <a:rect l="l" t="t" r="r" b="b"/>
            <a:pathLst>
              <a:path w="6969525" h="2001885">
                <a:moveTo>
                  <a:pt x="0" y="0"/>
                </a:moveTo>
                <a:lnTo>
                  <a:pt x="6969525" y="0"/>
                </a:lnTo>
                <a:lnTo>
                  <a:pt x="6969525" y="2001885"/>
                </a:lnTo>
                <a:lnTo>
                  <a:pt x="0" y="200188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8" name="TextBox 8"/>
          <p:cNvSpPr txBox="1"/>
          <p:nvPr/>
        </p:nvSpPr>
        <p:spPr>
          <a:xfrm>
            <a:off x="8590063" y="923925"/>
            <a:ext cx="8693050" cy="14839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880"/>
              </a:lnSpc>
            </a:pPr>
            <a:r>
              <a:rPr lang="en-US" sz="4200" spc="210">
                <a:solidFill>
                  <a:srgbClr val="000000"/>
                </a:solidFill>
                <a:latin typeface="Helios Extended Bold"/>
              </a:rPr>
              <a:t>MY BACKGROUND: WHY STUDENTS’ UNIONS?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442005" y="3300866"/>
            <a:ext cx="8693050" cy="48729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82927" lvl="1" indent="-291463" algn="l">
              <a:lnSpc>
                <a:spcPts val="4319"/>
              </a:lnSpc>
              <a:buFont typeface="Arial"/>
              <a:buChar char="•"/>
            </a:pPr>
            <a:r>
              <a:rPr lang="en-US" sz="2699" spc="269" dirty="0">
                <a:solidFill>
                  <a:srgbClr val="000000"/>
                </a:solidFill>
                <a:latin typeface="Helios Extended"/>
              </a:rPr>
              <a:t>Over 10 years working for member-led </a:t>
            </a:r>
            <a:r>
              <a:rPr lang="en-US" sz="2699" spc="269" dirty="0" err="1">
                <a:solidFill>
                  <a:srgbClr val="000000"/>
                </a:solidFill>
                <a:latin typeface="Helios Extended"/>
              </a:rPr>
              <a:t>organisations</a:t>
            </a:r>
            <a:endParaRPr lang="en-US" sz="2699" spc="269" dirty="0">
              <a:solidFill>
                <a:srgbClr val="000000"/>
              </a:solidFill>
              <a:latin typeface="Helios Extended"/>
            </a:endParaRPr>
          </a:p>
          <a:p>
            <a:pPr algn="l">
              <a:lnSpc>
                <a:spcPts val="4319"/>
              </a:lnSpc>
            </a:pPr>
            <a:endParaRPr lang="en-US" sz="2699" spc="269" dirty="0">
              <a:solidFill>
                <a:srgbClr val="000000"/>
              </a:solidFill>
              <a:latin typeface="Helios Extended"/>
            </a:endParaRPr>
          </a:p>
          <a:p>
            <a:pPr marL="582927" lvl="1" indent="-291463" algn="l">
              <a:lnSpc>
                <a:spcPts val="4319"/>
              </a:lnSpc>
              <a:buFont typeface="Arial"/>
              <a:buChar char="•"/>
            </a:pPr>
            <a:r>
              <a:rPr lang="en-US" sz="2699" spc="269" dirty="0">
                <a:solidFill>
                  <a:srgbClr val="000000"/>
                </a:solidFill>
                <a:latin typeface="Helios Extended"/>
              </a:rPr>
              <a:t>Senior member of staff in both </a:t>
            </a:r>
            <a:r>
              <a:rPr lang="en-US" sz="2699" spc="269" dirty="0" err="1">
                <a:solidFill>
                  <a:srgbClr val="000000"/>
                </a:solidFill>
                <a:latin typeface="Helios Extended"/>
              </a:rPr>
              <a:t>organisations</a:t>
            </a:r>
            <a:endParaRPr lang="en-US" sz="2699" spc="269" dirty="0">
              <a:solidFill>
                <a:srgbClr val="000000"/>
              </a:solidFill>
              <a:latin typeface="Helios Extended"/>
            </a:endParaRPr>
          </a:p>
          <a:p>
            <a:pPr algn="l">
              <a:lnSpc>
                <a:spcPts val="4319"/>
              </a:lnSpc>
            </a:pPr>
            <a:endParaRPr lang="en-US" sz="2699" spc="269" dirty="0">
              <a:solidFill>
                <a:srgbClr val="000000"/>
              </a:solidFill>
              <a:latin typeface="Helios Extended"/>
            </a:endParaRPr>
          </a:p>
          <a:p>
            <a:pPr marL="582927" lvl="1" indent="-291463" algn="l">
              <a:lnSpc>
                <a:spcPts val="4319"/>
              </a:lnSpc>
              <a:buFont typeface="Arial"/>
              <a:buChar char="•"/>
            </a:pPr>
            <a:r>
              <a:rPr lang="en-US" sz="2699" spc="269" dirty="0">
                <a:solidFill>
                  <a:srgbClr val="000000"/>
                </a:solidFill>
                <a:latin typeface="Helios Extended"/>
              </a:rPr>
              <a:t>Elected board</a:t>
            </a:r>
          </a:p>
          <a:p>
            <a:pPr algn="l">
              <a:lnSpc>
                <a:spcPts val="4319"/>
              </a:lnSpc>
            </a:pPr>
            <a:endParaRPr lang="en-US" sz="2699" spc="269" dirty="0">
              <a:solidFill>
                <a:srgbClr val="000000"/>
              </a:solidFill>
              <a:latin typeface="Helios Extended"/>
            </a:endParaRPr>
          </a:p>
          <a:p>
            <a:pPr marL="582927" lvl="1" indent="-291463" algn="l">
              <a:lnSpc>
                <a:spcPts val="4319"/>
              </a:lnSpc>
              <a:buFont typeface="Arial"/>
              <a:buChar char="•"/>
            </a:pPr>
            <a:r>
              <a:rPr lang="en-US" sz="2699" spc="269" dirty="0">
                <a:solidFill>
                  <a:srgbClr val="000000"/>
                </a:solidFill>
                <a:latin typeface="Helios Extended"/>
              </a:rPr>
              <a:t>Both non-profit </a:t>
            </a:r>
            <a:r>
              <a:rPr lang="en-US" sz="2699" spc="269" dirty="0" err="1">
                <a:solidFill>
                  <a:srgbClr val="000000"/>
                </a:solidFill>
                <a:latin typeface="Helios Extended"/>
              </a:rPr>
              <a:t>organisations</a:t>
            </a:r>
            <a:endParaRPr lang="en-US" sz="2699" spc="269" dirty="0">
              <a:solidFill>
                <a:srgbClr val="000000"/>
              </a:solidFill>
              <a:latin typeface="Helios Extende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379470" y="1382435"/>
            <a:ext cx="15529061" cy="8997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000"/>
              </a:lnSpc>
            </a:pPr>
            <a:r>
              <a:rPr lang="en-US" sz="5000" spc="250">
                <a:solidFill>
                  <a:srgbClr val="000000"/>
                </a:solidFill>
                <a:latin typeface="Helios Extended Bold"/>
              </a:rPr>
              <a:t>STUDENTS’ UNIONS AS CHARITIES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379470" y="3581404"/>
            <a:ext cx="4775418" cy="14159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1200"/>
              </a:lnSpc>
            </a:pPr>
            <a:r>
              <a:rPr lang="en-US" sz="8000" spc="400">
                <a:solidFill>
                  <a:srgbClr val="A79E9C"/>
                </a:solidFill>
                <a:latin typeface="Helios Extended Bold"/>
              </a:rPr>
              <a:t>01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756291" y="3581404"/>
            <a:ext cx="4775418" cy="14159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1200"/>
              </a:lnSpc>
            </a:pPr>
            <a:r>
              <a:rPr lang="en-US" sz="8000" spc="400">
                <a:solidFill>
                  <a:srgbClr val="A79E9C"/>
                </a:solidFill>
                <a:latin typeface="Helios Extended Bold"/>
              </a:rPr>
              <a:t>02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379470" y="2535495"/>
            <a:ext cx="15529061" cy="3987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219"/>
              </a:lnSpc>
              <a:spcBef>
                <a:spcPct val="0"/>
              </a:spcBef>
            </a:pPr>
            <a:r>
              <a:rPr lang="en-US" sz="2299" spc="229">
                <a:solidFill>
                  <a:srgbClr val="000000"/>
                </a:solidFill>
                <a:latin typeface="Lato Bold"/>
              </a:rPr>
              <a:t>The governance structure of students’ unions within the UK changed with the Charities Act 2006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379470" y="4949680"/>
            <a:ext cx="4775418" cy="38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219"/>
              </a:lnSpc>
            </a:pPr>
            <a:r>
              <a:rPr lang="en-US" sz="2299" spc="229">
                <a:solidFill>
                  <a:srgbClr val="4E6E81"/>
                </a:solidFill>
                <a:latin typeface="Heebo Bold"/>
              </a:rPr>
              <a:t>PRIOR TO 2006 ACT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6755627" y="4949680"/>
            <a:ext cx="4775418" cy="38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219"/>
              </a:lnSpc>
            </a:pPr>
            <a:r>
              <a:rPr lang="en-US" sz="2299" spc="229">
                <a:solidFill>
                  <a:srgbClr val="4E6E81"/>
                </a:solidFill>
                <a:latin typeface="Heebo Bold"/>
              </a:rPr>
              <a:t>POST 2006 ACT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2133113" y="4949680"/>
            <a:ext cx="4775418" cy="38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219"/>
              </a:lnSpc>
            </a:pPr>
            <a:r>
              <a:rPr lang="en-US" sz="2299" spc="229">
                <a:solidFill>
                  <a:srgbClr val="4E6E81"/>
                </a:solidFill>
                <a:latin typeface="Heebo Bold"/>
              </a:rPr>
              <a:t>A PERIOD OF CHANGE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380799" y="5315926"/>
            <a:ext cx="4775418" cy="2174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519"/>
              </a:lnSpc>
            </a:pPr>
            <a:r>
              <a:rPr lang="en-US" sz="2199" spc="219">
                <a:solidFill>
                  <a:srgbClr val="000000"/>
                </a:solidFill>
                <a:latin typeface="Lato"/>
              </a:rPr>
              <a:t>Students’ Unions had special status under charity law. Answerable only to their parent institutions, not directly to the Charities Commission.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6755627" y="5315926"/>
            <a:ext cx="4775418" cy="2174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519"/>
              </a:lnSpc>
            </a:pPr>
            <a:r>
              <a:rPr lang="en-US" sz="2199" spc="219">
                <a:solidFill>
                  <a:srgbClr val="000000"/>
                </a:solidFill>
                <a:latin typeface="Lato"/>
              </a:rPr>
              <a:t>Students’ Unions became full charities, now answerable to the Charity Commission. Trustee Boards were required for all charitable SU’s.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2133113" y="5315926"/>
            <a:ext cx="4775418" cy="2174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519"/>
              </a:lnSpc>
            </a:pPr>
            <a:r>
              <a:rPr lang="en-US" sz="2199" spc="219">
                <a:solidFill>
                  <a:srgbClr val="000000"/>
                </a:solidFill>
                <a:latin typeface="Lato"/>
              </a:rPr>
              <a:t>It took 3 years for the first SU in the UK to become a full charity - University of Portsmouth Students’ Union - June 2010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2131784" y="3581404"/>
            <a:ext cx="4775418" cy="14159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1200"/>
              </a:lnSpc>
            </a:pPr>
            <a:r>
              <a:rPr lang="en-US" sz="8000" spc="400">
                <a:solidFill>
                  <a:srgbClr val="A79E9C"/>
                </a:solidFill>
                <a:latin typeface="Helios Extended Bold"/>
              </a:rPr>
              <a:t>03</a:t>
            </a:r>
          </a:p>
        </p:txBody>
      </p:sp>
      <p:grpSp>
        <p:nvGrpSpPr>
          <p:cNvPr id="13" name="Group 13"/>
          <p:cNvGrpSpPr/>
          <p:nvPr/>
        </p:nvGrpSpPr>
        <p:grpSpPr>
          <a:xfrm>
            <a:off x="1028700" y="9009810"/>
            <a:ext cx="248490" cy="248490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7010810" y="1028700"/>
            <a:ext cx="248490" cy="248490"/>
            <a:chOff x="0" y="0"/>
            <a:chExt cx="812800" cy="81280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sp>
        <p:nvSpPr>
          <p:cNvPr id="19" name="AutoShape 19"/>
          <p:cNvSpPr/>
          <p:nvPr/>
        </p:nvSpPr>
        <p:spPr>
          <a:xfrm flipH="1">
            <a:off x="1033463" y="0"/>
            <a:ext cx="0" cy="3334176"/>
          </a:xfrm>
          <a:prstGeom prst="line">
            <a:avLst/>
          </a:prstGeom>
          <a:ln w="57150" cap="flat">
            <a:solidFill>
              <a:srgbClr val="4E6E81"/>
            </a:solidFill>
            <a:prstDash val="sysDash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20" name="TextBox 20"/>
          <p:cNvSpPr txBox="1"/>
          <p:nvPr/>
        </p:nvSpPr>
        <p:spPr>
          <a:xfrm>
            <a:off x="6755627" y="8269559"/>
            <a:ext cx="4775418" cy="38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219"/>
              </a:lnSpc>
            </a:pPr>
            <a:r>
              <a:rPr lang="en-US" sz="2299" spc="229" dirty="0">
                <a:solidFill>
                  <a:srgbClr val="4E6E81"/>
                </a:solidFill>
                <a:latin typeface="Heebo Bold"/>
              </a:rPr>
              <a:t>BOARD STRUCTURE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2189259" y="8660471"/>
            <a:ext cx="15070041" cy="12979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19"/>
              </a:lnSpc>
            </a:pPr>
            <a:r>
              <a:rPr lang="en-US" sz="2199" spc="219" dirty="0">
                <a:solidFill>
                  <a:srgbClr val="000000"/>
                </a:solidFill>
                <a:latin typeface="Lato"/>
              </a:rPr>
              <a:t>Typically, SU boards comprise of 3 types of trustees: Sabbatical (elected), Student (elected or appointed) and External (appointed).</a:t>
            </a:r>
          </a:p>
          <a:p>
            <a:pPr marL="0" lvl="0" indent="0" algn="ctr">
              <a:lnSpc>
                <a:spcPts val="3519"/>
              </a:lnSpc>
            </a:pPr>
            <a:r>
              <a:rPr lang="en-US" sz="2199" spc="219" dirty="0">
                <a:solidFill>
                  <a:srgbClr val="000000"/>
                </a:solidFill>
                <a:latin typeface="Lato"/>
              </a:rPr>
              <a:t>Senior Staff Member is not a trustee or board member but does attend boards in an advisory role.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6806369" cy="10287000"/>
            <a:chOff x="0" y="0"/>
            <a:chExt cx="1792624" cy="270933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792624" cy="2709333"/>
            </a:xfrm>
            <a:custGeom>
              <a:avLst/>
              <a:gdLst/>
              <a:ahLst/>
              <a:cxnLst/>
              <a:rect l="l" t="t" r="r" b="b"/>
              <a:pathLst>
                <a:path w="1792624" h="2709333">
                  <a:moveTo>
                    <a:pt x="0" y="0"/>
                  </a:moveTo>
                  <a:lnTo>
                    <a:pt x="1792624" y="0"/>
                  </a:lnTo>
                  <a:lnTo>
                    <a:pt x="1792624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2F1F1">
                <a:alpha val="80000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1792624" cy="275695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28700" y="630869"/>
            <a:ext cx="7358299" cy="8849707"/>
            <a:chOff x="0" y="0"/>
            <a:chExt cx="1076050" cy="129414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076050" cy="1294148"/>
            </a:xfrm>
            <a:custGeom>
              <a:avLst/>
              <a:gdLst/>
              <a:ahLst/>
              <a:cxnLst/>
              <a:rect l="l" t="t" r="r" b="b"/>
              <a:pathLst>
                <a:path w="1076050" h="1294148">
                  <a:moveTo>
                    <a:pt x="0" y="0"/>
                  </a:moveTo>
                  <a:lnTo>
                    <a:pt x="1076050" y="0"/>
                  </a:lnTo>
                  <a:lnTo>
                    <a:pt x="1076050" y="1294148"/>
                  </a:lnTo>
                  <a:lnTo>
                    <a:pt x="0" y="1294148"/>
                  </a:lnTo>
                  <a:close/>
                </a:path>
              </a:pathLst>
            </a:custGeom>
            <a:blipFill>
              <a:blip r:embed="rId2"/>
              <a:stretch>
                <a:fillRect t="-16879" b="-16879"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780210" y="780210"/>
            <a:ext cx="248490" cy="248490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8759618" y="535619"/>
            <a:ext cx="8499682" cy="12801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040"/>
              </a:lnSpc>
            </a:pPr>
            <a:r>
              <a:rPr lang="en-US" sz="3600" spc="180">
                <a:solidFill>
                  <a:srgbClr val="000000"/>
                </a:solidFill>
                <a:latin typeface="Helios Extended Bold"/>
              </a:rPr>
              <a:t>GAPS IN NON-PROFIT GOVERNANCE LITERATURE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759618" y="2603946"/>
            <a:ext cx="8499682" cy="8172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360"/>
              </a:lnSpc>
            </a:pPr>
            <a:r>
              <a:rPr lang="en-US" sz="2100" spc="210">
                <a:solidFill>
                  <a:srgbClr val="000000"/>
                </a:solidFill>
                <a:latin typeface="Lato"/>
              </a:rPr>
              <a:t>A lack of research into specific charity types - mostly general non-profit/charity focus.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759618" y="2093236"/>
            <a:ext cx="8499682" cy="412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99"/>
              </a:lnSpc>
            </a:pPr>
            <a:r>
              <a:rPr lang="en-US" sz="2499" spc="249">
                <a:solidFill>
                  <a:srgbClr val="4E6E81"/>
                </a:solidFill>
                <a:latin typeface="Heebo Bold"/>
              </a:rPr>
              <a:t>VELAYUTHAM, 2013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8759618" y="3697416"/>
            <a:ext cx="8499682" cy="412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99"/>
              </a:lnSpc>
            </a:pPr>
            <a:r>
              <a:rPr lang="en-US" sz="2499" spc="249">
                <a:solidFill>
                  <a:srgbClr val="4E6E81"/>
                </a:solidFill>
                <a:latin typeface="Heebo Bold"/>
              </a:rPr>
              <a:t>CUMBERLAND ET AL, 2015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8759618" y="4205416"/>
            <a:ext cx="8499682" cy="398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360"/>
              </a:lnSpc>
            </a:pPr>
            <a:r>
              <a:rPr lang="en-US" sz="2100" spc="210">
                <a:solidFill>
                  <a:srgbClr val="000000"/>
                </a:solidFill>
                <a:latin typeface="Lato"/>
              </a:rPr>
              <a:t>A lack of research into specific roles of charity trustees.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8759618" y="4879786"/>
            <a:ext cx="8499682" cy="412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99"/>
              </a:lnSpc>
            </a:pPr>
            <a:r>
              <a:rPr lang="en-US" sz="2499" spc="249">
                <a:solidFill>
                  <a:srgbClr val="4E6E81"/>
                </a:solidFill>
                <a:latin typeface="Heebo Bold"/>
              </a:rPr>
              <a:t>TACON, WATERS AND CORNFORTH, 2017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8759618" y="5387786"/>
            <a:ext cx="8499682" cy="8172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360"/>
              </a:lnSpc>
            </a:pPr>
            <a:r>
              <a:rPr lang="en-US" sz="2100" spc="210">
                <a:solidFill>
                  <a:srgbClr val="000000"/>
                </a:solidFill>
                <a:latin typeface="Lato"/>
              </a:rPr>
              <a:t>A lack of research into non-profits utilising inductive, qualitative research approaches.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759618" y="6481256"/>
            <a:ext cx="8499682" cy="850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99"/>
              </a:lnSpc>
            </a:pPr>
            <a:r>
              <a:rPr lang="en-US" sz="2499" spc="249">
                <a:solidFill>
                  <a:srgbClr val="4E6E81"/>
                </a:solidFill>
                <a:latin typeface="Heebo Bold"/>
              </a:rPr>
              <a:t>BROOKS, BYFORD AND SELA (2015); DAY AND DICKINSON (2018); SCORAH (2021)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8759618" y="7427406"/>
            <a:ext cx="8499682" cy="12363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360"/>
              </a:lnSpc>
            </a:pPr>
            <a:r>
              <a:rPr lang="en-US" sz="2100" spc="210">
                <a:solidFill>
                  <a:srgbClr val="000000"/>
                </a:solidFill>
                <a:latin typeface="Lato"/>
              </a:rPr>
              <a:t>Despite importance placed on the good governance of SU’s (HEFCW, 2014; QAA, 2018) there is scant research available.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379470" y="253150"/>
            <a:ext cx="15529061" cy="8997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000"/>
              </a:lnSpc>
            </a:pPr>
            <a:r>
              <a:rPr lang="en-US" sz="5000" spc="250">
                <a:solidFill>
                  <a:srgbClr val="000000"/>
                </a:solidFill>
                <a:latin typeface="Helios Extended Bold"/>
              </a:rPr>
              <a:t>THEORETICAL LENSES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380799" y="1220040"/>
            <a:ext cx="15529061" cy="1598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219"/>
              </a:lnSpc>
              <a:spcBef>
                <a:spcPct val="0"/>
              </a:spcBef>
            </a:pPr>
            <a:r>
              <a:rPr lang="en-US" sz="2299" spc="229">
                <a:solidFill>
                  <a:srgbClr val="000000"/>
                </a:solidFill>
                <a:latin typeface="Lato"/>
              </a:rPr>
              <a:t>Cornforth (2004) highlighted three key theoretical concepts of agency, stakeholder and stewardship as theories traditionally used to study the non-profit sector. Whilst agreeing with regards agency and stakeholder theories,</a:t>
            </a:r>
            <a:r>
              <a:rPr lang="en-US" sz="2299" spc="229">
                <a:solidFill>
                  <a:srgbClr val="000000"/>
                </a:solidFill>
                <a:latin typeface="Lato Bold"/>
              </a:rPr>
              <a:t> </a:t>
            </a:r>
            <a:r>
              <a:rPr lang="en-US" sz="2299" spc="229">
                <a:solidFill>
                  <a:srgbClr val="000000"/>
                </a:solidFill>
                <a:latin typeface="Lato Bold Italics"/>
              </a:rPr>
              <a:t>Nordberg (2021) and Rouault and Albertini (2022) believe there is a deficiency of charity research utilising Stewardship Theory as a theoretical lens</a:t>
            </a:r>
            <a:r>
              <a:rPr lang="en-US" sz="2299" spc="229">
                <a:solidFill>
                  <a:srgbClr val="000000"/>
                </a:solidFill>
                <a:latin typeface="Lato Bold"/>
              </a:rPr>
              <a:t>.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380799" y="3286551"/>
            <a:ext cx="4775418" cy="38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219"/>
              </a:lnSpc>
            </a:pPr>
            <a:r>
              <a:rPr lang="en-US" sz="2299" spc="229">
                <a:solidFill>
                  <a:srgbClr val="4E6E81"/>
                </a:solidFill>
                <a:latin typeface="Heebo Bold"/>
              </a:rPr>
              <a:t>AGENCY THEORY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572594" y="3286551"/>
            <a:ext cx="4775418" cy="38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219"/>
              </a:lnSpc>
            </a:pPr>
            <a:r>
              <a:rPr lang="en-US" sz="2299" spc="229">
                <a:solidFill>
                  <a:srgbClr val="4E6E81"/>
                </a:solidFill>
                <a:latin typeface="Heebo Bold"/>
              </a:rPr>
              <a:t>STAKEHOLDER THEORY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2131784" y="3286551"/>
            <a:ext cx="4775418" cy="38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219"/>
              </a:lnSpc>
            </a:pPr>
            <a:r>
              <a:rPr lang="en-US" sz="2299" spc="229">
                <a:solidFill>
                  <a:srgbClr val="4E6E81"/>
                </a:solidFill>
                <a:latin typeface="Heebo Bold"/>
              </a:rPr>
              <a:t>STEWARDSHIP THEORY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382128" y="4094906"/>
            <a:ext cx="4775418" cy="2612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19"/>
              </a:lnSpc>
            </a:pPr>
            <a:r>
              <a:rPr lang="en-US" sz="2199" spc="219">
                <a:solidFill>
                  <a:srgbClr val="000000"/>
                </a:solidFill>
                <a:latin typeface="Lato"/>
              </a:rPr>
              <a:t>Separation of ownership and control.</a:t>
            </a:r>
          </a:p>
          <a:p>
            <a:pPr algn="ctr">
              <a:lnSpc>
                <a:spcPts val="3519"/>
              </a:lnSpc>
            </a:pPr>
            <a:r>
              <a:rPr lang="en-US" sz="2199" spc="219">
                <a:solidFill>
                  <a:srgbClr val="000000"/>
                </a:solidFill>
                <a:latin typeface="Lato"/>
              </a:rPr>
              <a:t>Agency problem exists - owners and managers have conflicting interests.</a:t>
            </a:r>
          </a:p>
          <a:p>
            <a:pPr marL="0" lvl="0" indent="0" algn="ctr">
              <a:lnSpc>
                <a:spcPts val="3519"/>
              </a:lnSpc>
            </a:pPr>
            <a:r>
              <a:rPr lang="en-US" sz="2199" spc="219">
                <a:solidFill>
                  <a:srgbClr val="000000"/>
                </a:solidFill>
                <a:latin typeface="Lato"/>
              </a:rPr>
              <a:t>Who owns non-profits?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6757620" y="4094906"/>
            <a:ext cx="4775418" cy="30505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19"/>
              </a:lnSpc>
            </a:pPr>
            <a:r>
              <a:rPr lang="en-US" sz="2199" spc="219">
                <a:solidFill>
                  <a:srgbClr val="000000"/>
                </a:solidFill>
                <a:latin typeface="Lato"/>
              </a:rPr>
              <a:t>Include the wider views of stakeholders when decision making.</a:t>
            </a:r>
          </a:p>
          <a:p>
            <a:pPr algn="ctr">
              <a:lnSpc>
                <a:spcPts val="3519"/>
              </a:lnSpc>
            </a:pPr>
            <a:r>
              <a:rPr lang="en-US" sz="2199" spc="219">
                <a:solidFill>
                  <a:srgbClr val="000000"/>
                </a:solidFill>
                <a:latin typeface="Lato"/>
              </a:rPr>
              <a:t>Stakeholder involvement on boards.</a:t>
            </a:r>
          </a:p>
          <a:p>
            <a:pPr marL="0" lvl="0" indent="0" algn="ctr">
              <a:lnSpc>
                <a:spcPts val="3519"/>
              </a:lnSpc>
            </a:pPr>
            <a:r>
              <a:rPr lang="en-US" sz="2199" spc="219">
                <a:solidFill>
                  <a:srgbClr val="000000"/>
                </a:solidFill>
                <a:latin typeface="Lato"/>
              </a:rPr>
              <a:t>Are all boards stakeholder boards?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2131784" y="4094906"/>
            <a:ext cx="4775418" cy="2612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19"/>
              </a:lnSpc>
            </a:pPr>
            <a:r>
              <a:rPr lang="en-US" sz="2199" spc="219">
                <a:solidFill>
                  <a:srgbClr val="000000"/>
                </a:solidFill>
                <a:latin typeface="Lato"/>
              </a:rPr>
              <a:t>Opposite situation to the Agency Problem.</a:t>
            </a:r>
          </a:p>
          <a:p>
            <a:pPr algn="ctr">
              <a:lnSpc>
                <a:spcPts val="3519"/>
              </a:lnSpc>
            </a:pPr>
            <a:r>
              <a:rPr lang="en-US" sz="2199" spc="219">
                <a:solidFill>
                  <a:srgbClr val="000000"/>
                </a:solidFill>
                <a:latin typeface="Lato"/>
              </a:rPr>
              <a:t>Actors motivations are mutually aligned in common goals.</a:t>
            </a:r>
          </a:p>
          <a:p>
            <a:pPr marL="0" lvl="0" indent="0" algn="ctr">
              <a:lnSpc>
                <a:spcPts val="3519"/>
              </a:lnSpc>
            </a:pPr>
            <a:r>
              <a:rPr lang="en-US" sz="2199" spc="219">
                <a:solidFill>
                  <a:srgbClr val="000000"/>
                </a:solidFill>
                <a:latin typeface="Lato"/>
              </a:rPr>
              <a:t>Agency and Stewardship opposite ends of the spectrum?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1028700" y="9009810"/>
            <a:ext cx="248490" cy="248490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7010810" y="1028700"/>
            <a:ext cx="248490" cy="248490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sp>
        <p:nvSpPr>
          <p:cNvPr id="16" name="AutoShape 16"/>
          <p:cNvSpPr/>
          <p:nvPr/>
        </p:nvSpPr>
        <p:spPr>
          <a:xfrm flipH="1">
            <a:off x="1033463" y="0"/>
            <a:ext cx="0" cy="3334176"/>
          </a:xfrm>
          <a:prstGeom prst="line">
            <a:avLst/>
          </a:prstGeom>
          <a:ln w="57150" cap="flat">
            <a:solidFill>
              <a:srgbClr val="4E6E81"/>
            </a:solidFill>
            <a:prstDash val="sysDash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7" name="TextBox 17"/>
          <p:cNvSpPr txBox="1"/>
          <p:nvPr/>
        </p:nvSpPr>
        <p:spPr>
          <a:xfrm>
            <a:off x="6757620" y="7612172"/>
            <a:ext cx="4775418" cy="38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219"/>
              </a:lnSpc>
            </a:pPr>
            <a:r>
              <a:rPr lang="en-US" sz="2299" spc="229">
                <a:solidFill>
                  <a:srgbClr val="4E6E81"/>
                </a:solidFill>
                <a:latin typeface="Heebo Bold"/>
              </a:rPr>
              <a:t>RESEARCH DESIGN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379470" y="8039527"/>
            <a:ext cx="15526403" cy="16797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19"/>
              </a:lnSpc>
            </a:pPr>
            <a:r>
              <a:rPr lang="en-US" sz="2137" spc="213">
                <a:solidFill>
                  <a:srgbClr val="000000"/>
                </a:solidFill>
                <a:latin typeface="Lato"/>
              </a:rPr>
              <a:t>Inductive, qualitative research into the roles of trustee board members</a:t>
            </a:r>
          </a:p>
          <a:p>
            <a:pPr algn="ctr">
              <a:lnSpc>
                <a:spcPts val="3419"/>
              </a:lnSpc>
            </a:pPr>
            <a:r>
              <a:rPr lang="en-US" sz="2137" spc="213">
                <a:solidFill>
                  <a:srgbClr val="000000"/>
                </a:solidFill>
                <a:latin typeface="Lato"/>
              </a:rPr>
              <a:t>Multiple-Case Study design, 3 participating SU’s. Document Analysis, Interviews and Focus Groups.</a:t>
            </a:r>
          </a:p>
          <a:p>
            <a:pPr algn="ctr">
              <a:lnSpc>
                <a:spcPts val="3419"/>
              </a:lnSpc>
            </a:pPr>
            <a:r>
              <a:rPr lang="en-US" sz="2137" spc="213">
                <a:solidFill>
                  <a:srgbClr val="000000"/>
                </a:solidFill>
                <a:latin typeface="Lato"/>
              </a:rPr>
              <a:t>Thematic Analysis applied through the 3 theoretical lenses</a:t>
            </a:r>
          </a:p>
          <a:p>
            <a:pPr marL="0" lvl="0" indent="0" algn="ctr">
              <a:lnSpc>
                <a:spcPts val="3419"/>
              </a:lnSpc>
            </a:pPr>
            <a:endParaRPr lang="en-US" sz="2137" spc="213">
              <a:solidFill>
                <a:srgbClr val="000000"/>
              </a:solidFill>
              <a:latin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432229" y="7483550"/>
            <a:ext cx="3247660" cy="2836648"/>
            <a:chOff x="0" y="0"/>
            <a:chExt cx="1369624" cy="119629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369624" cy="1196290"/>
            </a:xfrm>
            <a:custGeom>
              <a:avLst/>
              <a:gdLst/>
              <a:ahLst/>
              <a:cxnLst/>
              <a:rect l="l" t="t" r="r" b="b"/>
              <a:pathLst>
                <a:path w="1369624" h="1196290">
                  <a:moveTo>
                    <a:pt x="0" y="0"/>
                  </a:moveTo>
                  <a:lnTo>
                    <a:pt x="1369624" y="0"/>
                  </a:lnTo>
                  <a:lnTo>
                    <a:pt x="1369624" y="1196290"/>
                  </a:lnTo>
                  <a:lnTo>
                    <a:pt x="0" y="1196290"/>
                  </a:lnTo>
                  <a:close/>
                </a:path>
              </a:pathLst>
            </a:custGeom>
            <a:blipFill>
              <a:blip r:embed="rId2"/>
              <a:stretch>
                <a:fillRect l="-15508" r="-15508"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780210" y="780210"/>
            <a:ext cx="248490" cy="248490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>
            <a:off x="1175954" y="7485862"/>
            <a:ext cx="3256275" cy="2834337"/>
          </a:xfrm>
          <a:custGeom>
            <a:avLst/>
            <a:gdLst/>
            <a:ahLst/>
            <a:cxnLst/>
            <a:rect l="l" t="t" r="r" b="b"/>
            <a:pathLst>
              <a:path w="3256275" h="2834337">
                <a:moveTo>
                  <a:pt x="0" y="0"/>
                </a:moveTo>
                <a:lnTo>
                  <a:pt x="3256275" y="0"/>
                </a:lnTo>
                <a:lnTo>
                  <a:pt x="3256275" y="2834337"/>
                </a:lnTo>
                <a:lnTo>
                  <a:pt x="0" y="283433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3903" r="-50771" b="-4512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8" name="Freeform 8"/>
          <p:cNvSpPr/>
          <p:nvPr/>
        </p:nvSpPr>
        <p:spPr>
          <a:xfrm>
            <a:off x="7679889" y="7415945"/>
            <a:ext cx="2928223" cy="2860579"/>
          </a:xfrm>
          <a:custGeom>
            <a:avLst/>
            <a:gdLst/>
            <a:ahLst/>
            <a:cxnLst/>
            <a:rect l="l" t="t" r="r" b="b"/>
            <a:pathLst>
              <a:path w="2928223" h="2860579">
                <a:moveTo>
                  <a:pt x="0" y="0"/>
                </a:moveTo>
                <a:lnTo>
                  <a:pt x="2928222" y="0"/>
                </a:lnTo>
                <a:lnTo>
                  <a:pt x="2928222" y="2860579"/>
                </a:lnTo>
                <a:lnTo>
                  <a:pt x="0" y="286057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7490" t="-949" r="-17301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Freeform 9"/>
          <p:cNvSpPr/>
          <p:nvPr/>
        </p:nvSpPr>
        <p:spPr>
          <a:xfrm>
            <a:off x="13684196" y="7514437"/>
            <a:ext cx="3256275" cy="2816237"/>
          </a:xfrm>
          <a:custGeom>
            <a:avLst/>
            <a:gdLst/>
            <a:ahLst/>
            <a:cxnLst/>
            <a:rect l="l" t="t" r="r" b="b"/>
            <a:pathLst>
              <a:path w="3256275" h="2816237">
                <a:moveTo>
                  <a:pt x="0" y="0"/>
                </a:moveTo>
                <a:lnTo>
                  <a:pt x="3256274" y="0"/>
                </a:lnTo>
                <a:lnTo>
                  <a:pt x="3256274" y="2816237"/>
                </a:lnTo>
                <a:lnTo>
                  <a:pt x="0" y="281623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0" name="Freeform 10"/>
          <p:cNvSpPr/>
          <p:nvPr/>
        </p:nvSpPr>
        <p:spPr>
          <a:xfrm>
            <a:off x="10608111" y="7514437"/>
            <a:ext cx="3076084" cy="2805762"/>
          </a:xfrm>
          <a:custGeom>
            <a:avLst/>
            <a:gdLst/>
            <a:ahLst/>
            <a:cxnLst/>
            <a:rect l="l" t="t" r="r" b="b"/>
            <a:pathLst>
              <a:path w="3076084" h="2805762">
                <a:moveTo>
                  <a:pt x="0" y="0"/>
                </a:moveTo>
                <a:lnTo>
                  <a:pt x="3076085" y="0"/>
                </a:lnTo>
                <a:lnTo>
                  <a:pt x="3076085" y="2805762"/>
                </a:lnTo>
                <a:lnTo>
                  <a:pt x="0" y="280576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1" name="TextBox 11"/>
          <p:cNvSpPr txBox="1"/>
          <p:nvPr/>
        </p:nvSpPr>
        <p:spPr>
          <a:xfrm>
            <a:off x="1944918" y="409575"/>
            <a:ext cx="14398164" cy="1076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400"/>
              </a:lnSpc>
            </a:pPr>
            <a:r>
              <a:rPr lang="en-US" sz="6000" spc="300">
                <a:solidFill>
                  <a:srgbClr val="000000"/>
                </a:solidFill>
                <a:latin typeface="Helios Extended Bold"/>
              </a:rPr>
              <a:t>KEY RESEARCH THEMES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175954" y="2004718"/>
            <a:ext cx="2879498" cy="4216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519"/>
              </a:lnSpc>
            </a:pPr>
            <a:r>
              <a:rPr lang="en-US" sz="2199" spc="219">
                <a:solidFill>
                  <a:srgbClr val="000000"/>
                </a:solidFill>
                <a:latin typeface="Lato Bold"/>
              </a:rPr>
              <a:t>EMBEDDEDNESS: 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4055453" y="2004718"/>
            <a:ext cx="12885018" cy="8597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519"/>
              </a:lnSpc>
            </a:pPr>
            <a:r>
              <a:rPr lang="en-US" sz="2199" spc="219">
                <a:solidFill>
                  <a:srgbClr val="000000"/>
                </a:solidFill>
                <a:latin typeface="Lato"/>
              </a:rPr>
              <a:t>Sabbatical and student trustees - embedded within the organisation. Multiple roles/hats. Role confusion. Staff member as a ‘safety net’.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175954" y="3274083"/>
            <a:ext cx="2879498" cy="4216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519"/>
              </a:lnSpc>
            </a:pPr>
            <a:r>
              <a:rPr lang="en-US" sz="2199" spc="219">
                <a:solidFill>
                  <a:srgbClr val="000000"/>
                </a:solidFill>
                <a:latin typeface="Lato Bold"/>
              </a:rPr>
              <a:t>RELIANCE/TRUST: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055453" y="3274083"/>
            <a:ext cx="12885018" cy="17360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19"/>
              </a:lnSpc>
            </a:pPr>
            <a:r>
              <a:rPr lang="en-US" sz="2199" spc="219">
                <a:solidFill>
                  <a:srgbClr val="000000"/>
                </a:solidFill>
                <a:latin typeface="Lato"/>
              </a:rPr>
              <a:t>All trustees were reliant on each other at key points. Information/expertise.</a:t>
            </a:r>
          </a:p>
          <a:p>
            <a:pPr algn="l">
              <a:lnSpc>
                <a:spcPts val="3519"/>
              </a:lnSpc>
            </a:pPr>
            <a:r>
              <a:rPr lang="en-US" sz="2199" spc="219">
                <a:solidFill>
                  <a:srgbClr val="000000"/>
                </a:solidFill>
                <a:latin typeface="Lato"/>
              </a:rPr>
              <a:t>All trustee types were reliant on the senior staff member at different times. Senior staff member role grew or reduced, based on tenure of trustees.</a:t>
            </a:r>
          </a:p>
          <a:p>
            <a:pPr marL="0" lvl="0" indent="0" algn="l">
              <a:lnSpc>
                <a:spcPts val="3519"/>
              </a:lnSpc>
            </a:pPr>
            <a:r>
              <a:rPr lang="en-US" sz="2199" spc="219">
                <a:solidFill>
                  <a:srgbClr val="000000"/>
                </a:solidFill>
                <a:latin typeface="Lato"/>
              </a:rPr>
              <a:t>Links to the theme of embeddedness for sabbatical and student trustees.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175954" y="5419748"/>
            <a:ext cx="2879498" cy="4216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519"/>
              </a:lnSpc>
            </a:pPr>
            <a:r>
              <a:rPr lang="en-US" sz="2199" spc="219">
                <a:solidFill>
                  <a:srgbClr val="000000"/>
                </a:solidFill>
                <a:latin typeface="Lato Bold"/>
              </a:rPr>
              <a:t>TIME/TENURE: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4055453" y="5419748"/>
            <a:ext cx="12885018" cy="17360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19"/>
              </a:lnSpc>
            </a:pPr>
            <a:r>
              <a:rPr lang="en-US" sz="2199" spc="219">
                <a:solidFill>
                  <a:srgbClr val="000000"/>
                </a:solidFill>
                <a:latin typeface="Lato"/>
              </a:rPr>
              <a:t>Sabbatical and student trustees had limited tenure. Time taken to learn their trustee role. Lower tenure increased reliance on other actors.</a:t>
            </a:r>
          </a:p>
          <a:p>
            <a:pPr algn="l">
              <a:lnSpc>
                <a:spcPts val="3519"/>
              </a:lnSpc>
            </a:pPr>
            <a:r>
              <a:rPr lang="en-US" sz="2199" spc="219">
                <a:solidFill>
                  <a:srgbClr val="000000"/>
                </a:solidFill>
                <a:latin typeface="Lato"/>
              </a:rPr>
              <a:t>External trustees had restricted time to commit to the role due to outside pressures.</a:t>
            </a:r>
          </a:p>
          <a:p>
            <a:pPr marL="0" lvl="0" indent="0" algn="l">
              <a:lnSpc>
                <a:spcPts val="3519"/>
              </a:lnSpc>
            </a:pPr>
            <a:r>
              <a:rPr lang="en-US" sz="2199" spc="219">
                <a:solidFill>
                  <a:srgbClr val="000000"/>
                </a:solidFill>
                <a:latin typeface="Lato"/>
              </a:rPr>
              <a:t>Links to reliance/trust in senior staff member.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3708186" y="1326430"/>
            <a:ext cx="21996186" cy="7634140"/>
            <a:chOff x="0" y="0"/>
            <a:chExt cx="1170957" cy="406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170957" cy="406400"/>
            </a:xfrm>
            <a:custGeom>
              <a:avLst/>
              <a:gdLst/>
              <a:ahLst/>
              <a:cxnLst/>
              <a:rect l="l" t="t" r="r" b="b"/>
              <a:pathLst>
                <a:path w="1170957" h="406400">
                  <a:moveTo>
                    <a:pt x="967757" y="0"/>
                  </a:moveTo>
                  <a:cubicBezTo>
                    <a:pt x="1079981" y="0"/>
                    <a:pt x="1170957" y="90976"/>
                    <a:pt x="1170957" y="203200"/>
                  </a:cubicBezTo>
                  <a:cubicBezTo>
                    <a:pt x="1170957" y="315424"/>
                    <a:pt x="1079981" y="406400"/>
                    <a:pt x="967757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2F1F1">
                <a:alpha val="80000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117095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28700" y="9009810"/>
            <a:ext cx="248490" cy="248490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7010810" y="1028700"/>
            <a:ext cx="248490" cy="248490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3992109" y="3171832"/>
            <a:ext cx="10303781" cy="4687158"/>
          </a:xfrm>
          <a:custGeom>
            <a:avLst/>
            <a:gdLst/>
            <a:ahLst/>
            <a:cxnLst/>
            <a:rect l="l" t="t" r="r" b="b"/>
            <a:pathLst>
              <a:path w="10303781" h="4687158">
                <a:moveTo>
                  <a:pt x="0" y="0"/>
                </a:moveTo>
                <a:lnTo>
                  <a:pt x="10303782" y="0"/>
                </a:lnTo>
                <a:lnTo>
                  <a:pt x="10303782" y="4687159"/>
                </a:lnTo>
                <a:lnTo>
                  <a:pt x="0" y="468715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2" name="TextBox 12"/>
          <p:cNvSpPr txBox="1"/>
          <p:nvPr/>
        </p:nvSpPr>
        <p:spPr>
          <a:xfrm>
            <a:off x="1379470" y="1378593"/>
            <a:ext cx="15529061" cy="17932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000"/>
              </a:lnSpc>
            </a:pPr>
            <a:r>
              <a:rPr lang="en-US" sz="5000" spc="250">
                <a:solidFill>
                  <a:srgbClr val="000000"/>
                </a:solidFill>
                <a:latin typeface="Helios Extended Bold"/>
              </a:rPr>
              <a:t>A STEWARDSHIP MODEL OF STUDENTS’ UNION GOVERNANCE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379470" y="8011391"/>
            <a:ext cx="16103736" cy="16797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19"/>
              </a:lnSpc>
            </a:pPr>
            <a:r>
              <a:rPr lang="en-US" sz="2137" spc="213" dirty="0">
                <a:solidFill>
                  <a:srgbClr val="000000"/>
                </a:solidFill>
                <a:latin typeface="Lato"/>
              </a:rPr>
              <a:t>Adapting </a:t>
            </a:r>
            <a:r>
              <a:rPr lang="en-US" sz="2137" b="1" spc="213" dirty="0">
                <a:solidFill>
                  <a:srgbClr val="000000"/>
                </a:solidFill>
                <a:latin typeface="Lato"/>
              </a:rPr>
              <a:t>‘The Eternal Triangle’ </a:t>
            </a:r>
            <a:r>
              <a:rPr lang="en-US" sz="2137" spc="213" dirty="0">
                <a:solidFill>
                  <a:srgbClr val="000000"/>
                </a:solidFill>
                <a:latin typeface="Lato"/>
              </a:rPr>
              <a:t>(Cornforth, 2015)</a:t>
            </a:r>
          </a:p>
          <a:p>
            <a:pPr algn="ctr">
              <a:lnSpc>
                <a:spcPts val="3419"/>
              </a:lnSpc>
            </a:pPr>
            <a:r>
              <a:rPr lang="en-US" sz="2137" spc="213" dirty="0">
                <a:solidFill>
                  <a:srgbClr val="000000"/>
                </a:solidFill>
                <a:latin typeface="Lato"/>
              </a:rPr>
              <a:t>Senior staff member is central to the good governance of participating unions. Their role grows or shrinks, dependent on the skills, tenure and participation of the trustees.</a:t>
            </a:r>
          </a:p>
          <a:p>
            <a:pPr marL="0" lvl="0" indent="0" algn="ctr">
              <a:lnSpc>
                <a:spcPts val="3419"/>
              </a:lnSpc>
            </a:pPr>
            <a:r>
              <a:rPr lang="en-US" sz="2137" spc="213" dirty="0">
                <a:solidFill>
                  <a:srgbClr val="000000"/>
                </a:solidFill>
                <a:latin typeface="Lato"/>
              </a:rPr>
              <a:t>All trustees are reliant on each other and the senior staff member to conduct their roles, with a common aim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4018367"/>
            <a:ext cx="18288000" cy="0"/>
          </a:xfrm>
          <a:prstGeom prst="line">
            <a:avLst/>
          </a:prstGeom>
          <a:ln w="57150" cap="flat">
            <a:solidFill>
              <a:srgbClr val="4E6E81"/>
            </a:solidFill>
            <a:prstDash val="sysDash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1673228" y="3218267"/>
            <a:ext cx="2450450" cy="1543050"/>
            <a:chOff x="0" y="0"/>
            <a:chExt cx="1290772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290772" cy="812800"/>
            </a:xfrm>
            <a:custGeom>
              <a:avLst/>
              <a:gdLst/>
              <a:ahLst/>
              <a:cxnLst/>
              <a:rect l="l" t="t" r="r" b="b"/>
              <a:pathLst>
                <a:path w="1290772" h="812800">
                  <a:moveTo>
                    <a:pt x="0" y="0"/>
                  </a:moveTo>
                  <a:lnTo>
                    <a:pt x="1290772" y="0"/>
                  </a:lnTo>
                  <a:lnTo>
                    <a:pt x="129077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2F1F1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66675"/>
              <a:ext cx="1290772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50"/>
                </a:lnSpc>
              </a:pPr>
              <a:r>
                <a:rPr lang="en-US" sz="2300" spc="230">
                  <a:solidFill>
                    <a:srgbClr val="4E6E81"/>
                  </a:solidFill>
                  <a:latin typeface="Heebo Bold"/>
                </a:rPr>
                <a:t>STEWARDSHIP</a:t>
              </a:r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6019465" y="3218267"/>
            <a:ext cx="2002674" cy="1543050"/>
            <a:chOff x="0" y="0"/>
            <a:chExt cx="1054906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054906" cy="812800"/>
            </a:xfrm>
            <a:custGeom>
              <a:avLst/>
              <a:gdLst/>
              <a:ahLst/>
              <a:cxnLst/>
              <a:rect l="l" t="t" r="r" b="b"/>
              <a:pathLst>
                <a:path w="1054906" h="812800">
                  <a:moveTo>
                    <a:pt x="0" y="0"/>
                  </a:moveTo>
                  <a:lnTo>
                    <a:pt x="1054906" y="0"/>
                  </a:lnTo>
                  <a:lnTo>
                    <a:pt x="1054906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2F1F1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66675"/>
              <a:ext cx="1054906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50"/>
                </a:lnSpc>
              </a:pPr>
              <a:r>
                <a:rPr lang="en-US" sz="2300" spc="230">
                  <a:solidFill>
                    <a:srgbClr val="4E6E81"/>
                  </a:solidFill>
                  <a:latin typeface="Heebo Bold"/>
                </a:rPr>
                <a:t>STUDENTS’ UNIONS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4263965" y="3218267"/>
            <a:ext cx="2002674" cy="1543050"/>
            <a:chOff x="0" y="0"/>
            <a:chExt cx="1054906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054906" cy="812800"/>
            </a:xfrm>
            <a:custGeom>
              <a:avLst/>
              <a:gdLst/>
              <a:ahLst/>
              <a:cxnLst/>
              <a:rect l="l" t="t" r="r" b="b"/>
              <a:pathLst>
                <a:path w="1054906" h="812800">
                  <a:moveTo>
                    <a:pt x="0" y="0"/>
                  </a:moveTo>
                  <a:lnTo>
                    <a:pt x="1054906" y="0"/>
                  </a:lnTo>
                  <a:lnTo>
                    <a:pt x="1054906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2F1F1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66675"/>
              <a:ext cx="1054906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50"/>
                </a:lnSpc>
              </a:pPr>
              <a:r>
                <a:rPr lang="en-US" sz="2300" spc="230">
                  <a:solidFill>
                    <a:srgbClr val="4E6E81"/>
                  </a:solidFill>
                  <a:latin typeface="Heebo Bold"/>
                </a:rPr>
                <a:t>WHAT NEXT?</a:t>
              </a:r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966578" y="4904192"/>
            <a:ext cx="3863752" cy="37509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3390" lvl="1" indent="-226695" algn="l">
              <a:lnSpc>
                <a:spcPts val="3360"/>
              </a:lnSpc>
              <a:buFont typeface="Arial"/>
              <a:buChar char="•"/>
            </a:pPr>
            <a:r>
              <a:rPr lang="en-US" sz="2100" spc="210">
                <a:solidFill>
                  <a:srgbClr val="000000"/>
                </a:solidFill>
                <a:latin typeface="Lato"/>
              </a:rPr>
              <a:t>Answers the call for more non-profit research through a Stewardship lens.</a:t>
            </a:r>
          </a:p>
          <a:p>
            <a:pPr marL="453390" lvl="1" indent="-226695" algn="l">
              <a:lnSpc>
                <a:spcPts val="3360"/>
              </a:lnSpc>
              <a:buFont typeface="Arial"/>
              <a:buChar char="•"/>
            </a:pPr>
            <a:r>
              <a:rPr lang="en-US" sz="2100" spc="210">
                <a:solidFill>
                  <a:srgbClr val="000000"/>
                </a:solidFill>
                <a:latin typeface="Lato"/>
              </a:rPr>
              <a:t>Involvement of staff members vital to good governance, unlike much of extant literature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088926" y="4904192"/>
            <a:ext cx="3863752" cy="50082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3390" lvl="1" indent="-226695" algn="l">
              <a:lnSpc>
                <a:spcPts val="3360"/>
              </a:lnSpc>
              <a:buFont typeface="Arial"/>
              <a:buChar char="•"/>
            </a:pPr>
            <a:r>
              <a:rPr lang="en-US" sz="2100" spc="210">
                <a:solidFill>
                  <a:srgbClr val="000000"/>
                </a:solidFill>
                <a:latin typeface="Lato"/>
              </a:rPr>
              <a:t>An under researched charity type.</a:t>
            </a:r>
          </a:p>
          <a:p>
            <a:pPr marL="453390" lvl="1" indent="-226695" algn="l">
              <a:lnSpc>
                <a:spcPts val="3360"/>
              </a:lnSpc>
              <a:buFont typeface="Arial"/>
              <a:buChar char="•"/>
            </a:pPr>
            <a:r>
              <a:rPr lang="en-US" sz="2100" spc="210">
                <a:solidFill>
                  <a:srgbClr val="000000"/>
                </a:solidFill>
                <a:latin typeface="Lato"/>
              </a:rPr>
              <a:t>First research of its kind to look specifically at governance and trustee roles within students’ unions.</a:t>
            </a:r>
          </a:p>
          <a:p>
            <a:pPr marL="453390" lvl="1" indent="-226695" algn="l">
              <a:lnSpc>
                <a:spcPts val="3360"/>
              </a:lnSpc>
              <a:buFont typeface="Arial"/>
              <a:buChar char="•"/>
            </a:pPr>
            <a:r>
              <a:rPr lang="en-US" sz="2100" spc="210">
                <a:solidFill>
                  <a:srgbClr val="000000"/>
                </a:solidFill>
                <a:latin typeface="Lato"/>
              </a:rPr>
              <a:t>Ex Sabbatical and student trustees an untapped resource for charity governance diversity.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211077" y="4904192"/>
            <a:ext cx="3863752" cy="4170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3390" lvl="1" indent="-226695" algn="l">
              <a:lnSpc>
                <a:spcPts val="3360"/>
              </a:lnSpc>
              <a:buFont typeface="Arial"/>
              <a:buChar char="•"/>
            </a:pPr>
            <a:r>
              <a:rPr lang="en-US" sz="2100" spc="210">
                <a:solidFill>
                  <a:srgbClr val="000000"/>
                </a:solidFill>
                <a:latin typeface="Lato"/>
              </a:rPr>
              <a:t>Stewardship governance is a collective approach.</a:t>
            </a:r>
          </a:p>
          <a:p>
            <a:pPr marL="453390" lvl="1" indent="-226695" algn="l">
              <a:lnSpc>
                <a:spcPts val="3360"/>
              </a:lnSpc>
              <a:buFont typeface="Arial"/>
              <a:buChar char="•"/>
            </a:pPr>
            <a:r>
              <a:rPr lang="en-US" sz="2100" spc="210">
                <a:solidFill>
                  <a:srgbClr val="000000"/>
                </a:solidFill>
                <a:latin typeface="Lato"/>
              </a:rPr>
              <a:t>Trustees should have the required, collective skills.</a:t>
            </a:r>
          </a:p>
          <a:p>
            <a:pPr marL="453390" lvl="1" indent="-226695" algn="l">
              <a:lnSpc>
                <a:spcPts val="3360"/>
              </a:lnSpc>
              <a:buFont typeface="Arial"/>
              <a:buChar char="•"/>
            </a:pPr>
            <a:r>
              <a:rPr lang="en-US" sz="2100" spc="210">
                <a:solidFill>
                  <a:srgbClr val="000000"/>
                </a:solidFill>
                <a:latin typeface="Lato"/>
              </a:rPr>
              <a:t>Tenure can be an issue for SU boards. Education Act restrictions.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3333426" y="4904192"/>
            <a:ext cx="3863752" cy="43085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3390" lvl="1" indent="-226695" algn="l">
              <a:lnSpc>
                <a:spcPts val="3360"/>
              </a:lnSpc>
              <a:buFont typeface="Arial"/>
              <a:buChar char="•"/>
            </a:pPr>
            <a:r>
              <a:rPr lang="en-US" sz="2100" spc="210" dirty="0">
                <a:solidFill>
                  <a:srgbClr val="000000"/>
                </a:solidFill>
                <a:latin typeface="Lato"/>
              </a:rPr>
              <a:t>Develop into a journal paper, within non-profit or charity governance.</a:t>
            </a:r>
          </a:p>
          <a:p>
            <a:pPr marL="453390" lvl="1" indent="-226695" algn="l">
              <a:lnSpc>
                <a:spcPts val="3360"/>
              </a:lnSpc>
              <a:buFont typeface="Arial"/>
              <a:buChar char="•"/>
            </a:pPr>
            <a:r>
              <a:rPr lang="en-US" sz="2100" spc="210" dirty="0">
                <a:solidFill>
                  <a:srgbClr val="000000"/>
                </a:solidFill>
                <a:latin typeface="Lato"/>
              </a:rPr>
              <a:t>Journals targeted: </a:t>
            </a:r>
          </a:p>
          <a:p>
            <a:pPr marL="906780" lvl="2" indent="-302260" algn="l">
              <a:lnSpc>
                <a:spcPts val="3360"/>
              </a:lnSpc>
              <a:buFont typeface="Arial"/>
              <a:buChar char="⚬"/>
            </a:pPr>
            <a:r>
              <a:rPr lang="en-US" sz="1600" spc="210" dirty="0">
                <a:solidFill>
                  <a:srgbClr val="000000"/>
                </a:solidFill>
                <a:latin typeface="Lato"/>
              </a:rPr>
              <a:t>Non-Profit Management and Leadership. </a:t>
            </a:r>
          </a:p>
          <a:p>
            <a:pPr marL="906780" lvl="2" indent="-302260" algn="l">
              <a:lnSpc>
                <a:spcPts val="3360"/>
              </a:lnSpc>
              <a:buFont typeface="Arial"/>
              <a:buChar char="⚬"/>
            </a:pPr>
            <a:r>
              <a:rPr lang="en-US" sz="1600" spc="210" dirty="0">
                <a:solidFill>
                  <a:srgbClr val="000000"/>
                </a:solidFill>
                <a:latin typeface="Lato"/>
              </a:rPr>
              <a:t>Nonprofit and Voluntary Sector Quarterly.</a:t>
            </a:r>
          </a:p>
          <a:p>
            <a:pPr marL="453390" lvl="1" indent="-226695" algn="l">
              <a:lnSpc>
                <a:spcPts val="3360"/>
              </a:lnSpc>
              <a:buFont typeface="Arial"/>
              <a:buChar char="•"/>
            </a:pPr>
            <a:r>
              <a:rPr lang="en-US" sz="2100" spc="210" dirty="0">
                <a:solidFill>
                  <a:srgbClr val="000000"/>
                </a:solidFill>
                <a:latin typeface="Lato"/>
              </a:rPr>
              <a:t>Any suggestions?!</a:t>
            </a:r>
          </a:p>
        </p:txBody>
      </p:sp>
      <p:grpSp>
        <p:nvGrpSpPr>
          <p:cNvPr id="16" name="Group 16"/>
          <p:cNvGrpSpPr/>
          <p:nvPr/>
        </p:nvGrpSpPr>
        <p:grpSpPr>
          <a:xfrm>
            <a:off x="10023526" y="3218267"/>
            <a:ext cx="2238855" cy="1543050"/>
            <a:chOff x="0" y="0"/>
            <a:chExt cx="1179315" cy="81280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179315" cy="812800"/>
            </a:xfrm>
            <a:custGeom>
              <a:avLst/>
              <a:gdLst/>
              <a:ahLst/>
              <a:cxnLst/>
              <a:rect l="l" t="t" r="r" b="b"/>
              <a:pathLst>
                <a:path w="1179315" h="812800">
                  <a:moveTo>
                    <a:pt x="0" y="0"/>
                  </a:moveTo>
                  <a:lnTo>
                    <a:pt x="1179315" y="0"/>
                  </a:lnTo>
                  <a:lnTo>
                    <a:pt x="1179315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2F1F1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-66675"/>
              <a:ext cx="1179315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50"/>
                </a:lnSpc>
              </a:pPr>
              <a:r>
                <a:rPr lang="en-US" sz="2300" spc="230">
                  <a:solidFill>
                    <a:srgbClr val="4E6E81"/>
                  </a:solidFill>
                  <a:latin typeface="Heebo Bold"/>
                </a:rPr>
                <a:t>COLLECTIVE DYNAMIC BOARDS</a:t>
              </a: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449340" y="1480802"/>
            <a:ext cx="15872082" cy="984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700"/>
              </a:lnSpc>
            </a:pPr>
            <a:r>
              <a:rPr lang="en-US" sz="5500" spc="275">
                <a:solidFill>
                  <a:srgbClr val="000000"/>
                </a:solidFill>
                <a:latin typeface="Helios Extended Bold"/>
              </a:rPr>
              <a:t>CONTRIBUTIONS - WHERE NEXT?</a:t>
            </a:r>
          </a:p>
        </p:txBody>
      </p:sp>
      <p:grpSp>
        <p:nvGrpSpPr>
          <p:cNvPr id="20" name="Group 20"/>
          <p:cNvGrpSpPr/>
          <p:nvPr/>
        </p:nvGrpSpPr>
        <p:grpSpPr>
          <a:xfrm>
            <a:off x="17259300" y="9258300"/>
            <a:ext cx="248490" cy="248490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718088" y="780210"/>
            <a:ext cx="248490" cy="248490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1263</Words>
  <Application>Microsoft Office PowerPoint</Application>
  <PresentationFormat>Custom</PresentationFormat>
  <Paragraphs>118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Lato Bold Italics</vt:lpstr>
      <vt:lpstr>Arial</vt:lpstr>
      <vt:lpstr>Helios Extended</vt:lpstr>
      <vt:lpstr>Lato</vt:lpstr>
      <vt:lpstr>Heebo Bold</vt:lpstr>
      <vt:lpstr>Calibri</vt:lpstr>
      <vt:lpstr>Lato Bold</vt:lpstr>
      <vt:lpstr>Helios Extended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White and Grey Modern Business Research Proposal Presentation</dc:title>
  <dc:creator>Taylor, Daniel</dc:creator>
  <cp:lastModifiedBy>Taylor, Daniel</cp:lastModifiedBy>
  <cp:revision>2</cp:revision>
  <dcterms:created xsi:type="dcterms:W3CDTF">2006-08-16T00:00:00Z</dcterms:created>
  <dcterms:modified xsi:type="dcterms:W3CDTF">2024-05-07T09:03:22Z</dcterms:modified>
  <dc:identifier>DAGEKU1gx3g</dc:identifier>
</cp:coreProperties>
</file>