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7" r:id="rId5"/>
    <p:sldId id="263" r:id="rId6"/>
    <p:sldId id="289" r:id="rId7"/>
    <p:sldId id="280" r:id="rId8"/>
    <p:sldId id="285" r:id="rId9"/>
    <p:sldId id="276" r:id="rId10"/>
    <p:sldId id="261" r:id="rId11"/>
    <p:sldId id="271" r:id="rId12"/>
    <p:sldId id="281" r:id="rId13"/>
    <p:sldId id="287" r:id="rId14"/>
    <p:sldId id="282" r:id="rId15"/>
    <p:sldId id="283" r:id="rId16"/>
    <p:sldId id="274" r:id="rId17"/>
    <p:sldId id="288" r:id="rId18"/>
    <p:sldId id="258" r:id="rId19"/>
    <p:sldId id="259" r:id="rId20"/>
    <p:sldId id="260" r:id="rId21"/>
    <p:sldId id="279" r:id="rId22"/>
    <p:sldId id="256" r:id="rId23"/>
    <p:sldId id="28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85D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801" autoAdjust="0"/>
    <p:restoredTop sz="90141" autoAdjust="0"/>
  </p:normalViewPr>
  <p:slideViewPr>
    <p:cSldViewPr snapToGrid="0">
      <p:cViewPr varScale="1">
        <p:scale>
          <a:sx n="99" d="100"/>
          <a:sy n="99" d="100"/>
        </p:scale>
        <p:origin x="13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Post-workshop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FE/CWB</c:v>
                </c:pt>
                <c:pt idx="1">
                  <c:v>CE</c:v>
                </c:pt>
                <c:pt idx="2">
                  <c:v>Social Value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0.88</c:v>
                </c:pt>
                <c:pt idx="1">
                  <c:v>0.88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69-493E-8999-F627274859F9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Pre-workshp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FE/CWB</c:v>
                </c:pt>
                <c:pt idx="1">
                  <c:v>CE</c:v>
                </c:pt>
                <c:pt idx="2">
                  <c:v>Social Value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0.09</c:v>
                </c:pt>
                <c:pt idx="1">
                  <c:v>0.22</c:v>
                </c:pt>
                <c:pt idx="2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69-493E-8999-F627274859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710880"/>
        <c:axId val="684710400"/>
      </c:barChart>
      <c:catAx>
        <c:axId val="684710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4710400"/>
        <c:crosses val="autoZero"/>
        <c:auto val="1"/>
        <c:lblAlgn val="ctr"/>
        <c:lblOffset val="100"/>
        <c:noMultiLvlLbl val="0"/>
      </c:catAx>
      <c:valAx>
        <c:axId val="68471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471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6989063911990641"/>
          <c:y val="0.91438201306560685"/>
          <c:w val="0.49866189435111308"/>
          <c:h val="6.31561322926596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Post-workshop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WFGA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9A-43C8-AF56-4B466848C735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Pre-workshop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WFGA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9A-43C8-AF56-4B466848C7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84711360"/>
        <c:axId val="220149919"/>
      </c:barChart>
      <c:catAx>
        <c:axId val="684711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149919"/>
        <c:crosses val="autoZero"/>
        <c:auto val="1"/>
        <c:lblAlgn val="ctr"/>
        <c:lblOffset val="100"/>
        <c:noMultiLvlLbl val="0"/>
      </c:catAx>
      <c:valAx>
        <c:axId val="2201499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471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368547681539814E-2"/>
          <c:y val="0.22447056436785981"/>
          <c:w val="0.86885024788568099"/>
          <c:h val="0.5477156185171177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Post-workshop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WFGA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BE-4ACB-9C59-2E63BB440342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Pre-workshop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9BE-4ACB-9C59-2E63BB4403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WFGA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BE-4ACB-9C59-2E63BB4403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20148479"/>
        <c:axId val="49399024"/>
      </c:barChart>
      <c:catAx>
        <c:axId val="22014847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399024"/>
        <c:crosses val="autoZero"/>
        <c:auto val="1"/>
        <c:lblAlgn val="ctr"/>
        <c:lblOffset val="100"/>
        <c:noMultiLvlLbl val="0"/>
      </c:catAx>
      <c:valAx>
        <c:axId val="49399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1484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A969E-A194-4FDF-B3AA-8E7BE58C0308}" type="doc">
      <dgm:prSet loTypeId="urn:microsoft.com/office/officeart/2005/8/layout/venn1" loCatId="relationship" qsTypeId="urn:microsoft.com/office/officeart/2005/8/quickstyle/simple1" qsCatId="simple" csTypeId="urn:microsoft.com/office/officeart/2005/8/colors/accent1_4" csCatId="accent1" phldr="1"/>
      <dgm:spPr/>
    </dgm:pt>
    <dgm:pt modelId="{B4ED865D-652C-45A8-83A1-9C26384F192C}">
      <dgm:prSet phldrT="[Text]"/>
      <dgm:spPr/>
      <dgm:t>
        <a:bodyPr/>
        <a:lstStyle/>
        <a:p>
          <a:r>
            <a:rPr lang="en-GB" dirty="0"/>
            <a:t>CE</a:t>
          </a:r>
        </a:p>
      </dgm:t>
    </dgm:pt>
    <dgm:pt modelId="{AF850924-89A4-4ABF-9B25-027A0FE0352B}" type="parTrans" cxnId="{29A0B907-B158-4117-A470-8BD89C81C53D}">
      <dgm:prSet/>
      <dgm:spPr/>
      <dgm:t>
        <a:bodyPr/>
        <a:lstStyle/>
        <a:p>
          <a:endParaRPr lang="en-GB"/>
        </a:p>
      </dgm:t>
    </dgm:pt>
    <dgm:pt modelId="{676F519D-1807-4AEE-81A3-107B56D66DDE}" type="sibTrans" cxnId="{29A0B907-B158-4117-A470-8BD89C81C53D}">
      <dgm:prSet/>
      <dgm:spPr/>
      <dgm:t>
        <a:bodyPr/>
        <a:lstStyle/>
        <a:p>
          <a:endParaRPr lang="en-GB"/>
        </a:p>
      </dgm:t>
    </dgm:pt>
    <dgm:pt modelId="{4988D774-A3E5-4A73-8A13-230D176F9649}">
      <dgm:prSet phldrT="[Text]"/>
      <dgm:spPr/>
      <dgm:t>
        <a:bodyPr/>
        <a:lstStyle/>
        <a:p>
          <a:r>
            <a:rPr lang="en-GB" dirty="0"/>
            <a:t>FE/CWB</a:t>
          </a:r>
        </a:p>
      </dgm:t>
    </dgm:pt>
    <dgm:pt modelId="{FC64198E-F3AB-401E-93CD-9C49BC145BB0}" type="parTrans" cxnId="{DFD66233-8B1B-408F-9B51-5D2C0F30DA6A}">
      <dgm:prSet/>
      <dgm:spPr/>
      <dgm:t>
        <a:bodyPr/>
        <a:lstStyle/>
        <a:p>
          <a:endParaRPr lang="en-GB"/>
        </a:p>
      </dgm:t>
    </dgm:pt>
    <dgm:pt modelId="{D0AA7C7A-ABEA-4430-9C79-57C52B334FC9}" type="sibTrans" cxnId="{DFD66233-8B1B-408F-9B51-5D2C0F30DA6A}">
      <dgm:prSet/>
      <dgm:spPr/>
      <dgm:t>
        <a:bodyPr/>
        <a:lstStyle/>
        <a:p>
          <a:endParaRPr lang="en-GB"/>
        </a:p>
      </dgm:t>
    </dgm:pt>
    <dgm:pt modelId="{1DFBF725-EE26-4BCD-8021-6704ADCF076F}">
      <dgm:prSet phldrT="[Text]"/>
      <dgm:spPr/>
      <dgm:t>
        <a:bodyPr/>
        <a:lstStyle/>
        <a:p>
          <a:r>
            <a:rPr lang="en-GB" dirty="0"/>
            <a:t>Social Value</a:t>
          </a:r>
        </a:p>
      </dgm:t>
    </dgm:pt>
    <dgm:pt modelId="{6A17460C-C93D-41DE-905E-0807C3CF432F}" type="parTrans" cxnId="{F8C30DF4-9E31-4DE3-8DE0-179BD22CD4A2}">
      <dgm:prSet/>
      <dgm:spPr/>
      <dgm:t>
        <a:bodyPr/>
        <a:lstStyle/>
        <a:p>
          <a:endParaRPr lang="en-GB"/>
        </a:p>
      </dgm:t>
    </dgm:pt>
    <dgm:pt modelId="{B830C0B1-90F7-4E32-945F-56D25AB754DE}" type="sibTrans" cxnId="{F8C30DF4-9E31-4DE3-8DE0-179BD22CD4A2}">
      <dgm:prSet/>
      <dgm:spPr/>
      <dgm:t>
        <a:bodyPr/>
        <a:lstStyle/>
        <a:p>
          <a:endParaRPr lang="en-GB"/>
        </a:p>
      </dgm:t>
    </dgm:pt>
    <dgm:pt modelId="{D47C86E9-F894-4ABA-AA4E-1C44F5A2AB48}" type="pres">
      <dgm:prSet presAssocID="{B83A969E-A194-4FDF-B3AA-8E7BE58C0308}" presName="compositeShape" presStyleCnt="0">
        <dgm:presLayoutVars>
          <dgm:chMax val="7"/>
          <dgm:dir/>
          <dgm:resizeHandles val="exact"/>
        </dgm:presLayoutVars>
      </dgm:prSet>
      <dgm:spPr/>
    </dgm:pt>
    <dgm:pt modelId="{F5BFB175-22FA-4926-8BA0-F44519CE7B6C}" type="pres">
      <dgm:prSet presAssocID="{B4ED865D-652C-45A8-83A1-9C26384F192C}" presName="circ1" presStyleLbl="vennNode1" presStyleIdx="0" presStyleCnt="3"/>
      <dgm:spPr/>
    </dgm:pt>
    <dgm:pt modelId="{3C8908FE-64D8-4DBE-B341-2ACDC761A808}" type="pres">
      <dgm:prSet presAssocID="{B4ED865D-652C-45A8-83A1-9C26384F192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5363813-4AD0-45B0-9E7E-5BEFBC004460}" type="pres">
      <dgm:prSet presAssocID="{4988D774-A3E5-4A73-8A13-230D176F9649}" presName="circ2" presStyleLbl="vennNode1" presStyleIdx="1" presStyleCnt="3"/>
      <dgm:spPr/>
    </dgm:pt>
    <dgm:pt modelId="{EE9B0893-095D-487A-BFF5-48187ED2D2D7}" type="pres">
      <dgm:prSet presAssocID="{4988D774-A3E5-4A73-8A13-230D176F964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A4E26AC-8EE7-4A93-BF0B-87ECAAE95D74}" type="pres">
      <dgm:prSet presAssocID="{1DFBF725-EE26-4BCD-8021-6704ADCF076F}" presName="circ3" presStyleLbl="vennNode1" presStyleIdx="2" presStyleCnt="3"/>
      <dgm:spPr/>
    </dgm:pt>
    <dgm:pt modelId="{41732CEE-16DA-4056-947A-C0E054ADA238}" type="pres">
      <dgm:prSet presAssocID="{1DFBF725-EE26-4BCD-8021-6704ADCF076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29A0B907-B158-4117-A470-8BD89C81C53D}" srcId="{B83A969E-A194-4FDF-B3AA-8E7BE58C0308}" destId="{B4ED865D-652C-45A8-83A1-9C26384F192C}" srcOrd="0" destOrd="0" parTransId="{AF850924-89A4-4ABF-9B25-027A0FE0352B}" sibTransId="{676F519D-1807-4AEE-81A3-107B56D66DDE}"/>
    <dgm:cxn modelId="{AFFB4A0B-E5D1-43EC-815A-6717360E4102}" type="presOf" srcId="{4988D774-A3E5-4A73-8A13-230D176F9649}" destId="{EE9B0893-095D-487A-BFF5-48187ED2D2D7}" srcOrd="1" destOrd="0" presId="urn:microsoft.com/office/officeart/2005/8/layout/venn1"/>
    <dgm:cxn modelId="{DFD66233-8B1B-408F-9B51-5D2C0F30DA6A}" srcId="{B83A969E-A194-4FDF-B3AA-8E7BE58C0308}" destId="{4988D774-A3E5-4A73-8A13-230D176F9649}" srcOrd="1" destOrd="0" parTransId="{FC64198E-F3AB-401E-93CD-9C49BC145BB0}" sibTransId="{D0AA7C7A-ABEA-4430-9C79-57C52B334FC9}"/>
    <dgm:cxn modelId="{96E79352-A20F-48A8-9E6A-5E4C061FDEE8}" type="presOf" srcId="{1DFBF725-EE26-4BCD-8021-6704ADCF076F}" destId="{CA4E26AC-8EE7-4A93-BF0B-87ECAAE95D74}" srcOrd="0" destOrd="0" presId="urn:microsoft.com/office/officeart/2005/8/layout/venn1"/>
    <dgm:cxn modelId="{0A181064-83F1-4354-BA86-08A45C27FD6D}" type="presOf" srcId="{B4ED865D-652C-45A8-83A1-9C26384F192C}" destId="{3C8908FE-64D8-4DBE-B341-2ACDC761A808}" srcOrd="1" destOrd="0" presId="urn:microsoft.com/office/officeart/2005/8/layout/venn1"/>
    <dgm:cxn modelId="{CDFA106C-6D16-4631-B220-5E30E0968303}" type="presOf" srcId="{4988D774-A3E5-4A73-8A13-230D176F9649}" destId="{F5363813-4AD0-45B0-9E7E-5BEFBC004460}" srcOrd="0" destOrd="0" presId="urn:microsoft.com/office/officeart/2005/8/layout/venn1"/>
    <dgm:cxn modelId="{3D9F7189-E6EB-49B0-985E-A343CB9B670D}" type="presOf" srcId="{1DFBF725-EE26-4BCD-8021-6704ADCF076F}" destId="{41732CEE-16DA-4056-947A-C0E054ADA238}" srcOrd="1" destOrd="0" presId="urn:microsoft.com/office/officeart/2005/8/layout/venn1"/>
    <dgm:cxn modelId="{759D6A8F-3D0B-47FF-80C2-21B8A852ED87}" type="presOf" srcId="{B83A969E-A194-4FDF-B3AA-8E7BE58C0308}" destId="{D47C86E9-F894-4ABA-AA4E-1C44F5A2AB48}" srcOrd="0" destOrd="0" presId="urn:microsoft.com/office/officeart/2005/8/layout/venn1"/>
    <dgm:cxn modelId="{192CB79A-A013-4BEA-806D-E8336FDBB44C}" type="presOf" srcId="{B4ED865D-652C-45A8-83A1-9C26384F192C}" destId="{F5BFB175-22FA-4926-8BA0-F44519CE7B6C}" srcOrd="0" destOrd="0" presId="urn:microsoft.com/office/officeart/2005/8/layout/venn1"/>
    <dgm:cxn modelId="{F8C30DF4-9E31-4DE3-8DE0-179BD22CD4A2}" srcId="{B83A969E-A194-4FDF-B3AA-8E7BE58C0308}" destId="{1DFBF725-EE26-4BCD-8021-6704ADCF076F}" srcOrd="2" destOrd="0" parTransId="{6A17460C-C93D-41DE-905E-0807C3CF432F}" sibTransId="{B830C0B1-90F7-4E32-945F-56D25AB754DE}"/>
    <dgm:cxn modelId="{EC627180-B418-4B54-876B-B598823616D7}" type="presParOf" srcId="{D47C86E9-F894-4ABA-AA4E-1C44F5A2AB48}" destId="{F5BFB175-22FA-4926-8BA0-F44519CE7B6C}" srcOrd="0" destOrd="0" presId="urn:microsoft.com/office/officeart/2005/8/layout/venn1"/>
    <dgm:cxn modelId="{570AF57F-4291-4AD2-AC67-E5843225390E}" type="presParOf" srcId="{D47C86E9-F894-4ABA-AA4E-1C44F5A2AB48}" destId="{3C8908FE-64D8-4DBE-B341-2ACDC761A808}" srcOrd="1" destOrd="0" presId="urn:microsoft.com/office/officeart/2005/8/layout/venn1"/>
    <dgm:cxn modelId="{70F43BF2-C019-4B12-A9E6-FAFEAB33AFB2}" type="presParOf" srcId="{D47C86E9-F894-4ABA-AA4E-1C44F5A2AB48}" destId="{F5363813-4AD0-45B0-9E7E-5BEFBC004460}" srcOrd="2" destOrd="0" presId="urn:microsoft.com/office/officeart/2005/8/layout/venn1"/>
    <dgm:cxn modelId="{9EE19A28-6403-4A41-9928-3FD20E94CAA2}" type="presParOf" srcId="{D47C86E9-F894-4ABA-AA4E-1C44F5A2AB48}" destId="{EE9B0893-095D-487A-BFF5-48187ED2D2D7}" srcOrd="3" destOrd="0" presId="urn:microsoft.com/office/officeart/2005/8/layout/venn1"/>
    <dgm:cxn modelId="{8512A53C-69A5-4E06-B7BD-F47BB40BF537}" type="presParOf" srcId="{D47C86E9-F894-4ABA-AA4E-1C44F5A2AB48}" destId="{CA4E26AC-8EE7-4A93-BF0B-87ECAAE95D74}" srcOrd="4" destOrd="0" presId="urn:microsoft.com/office/officeart/2005/8/layout/venn1"/>
    <dgm:cxn modelId="{ABA33743-929B-4B14-9258-751A0EEED0DB}" type="presParOf" srcId="{D47C86E9-F894-4ABA-AA4E-1C44F5A2AB48}" destId="{41732CEE-16DA-4056-947A-C0E054ADA238}" srcOrd="5" destOrd="0" presId="urn:microsoft.com/office/officeart/2005/8/layout/venn1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FB175-22FA-4926-8BA0-F44519CE7B6C}">
      <dsp:nvSpPr>
        <dsp:cNvPr id="0" name=""/>
        <dsp:cNvSpPr/>
      </dsp:nvSpPr>
      <dsp:spPr>
        <a:xfrm>
          <a:off x="3755001" y="51392"/>
          <a:ext cx="2466844" cy="2466844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 dirty="0"/>
            <a:t>CE</a:t>
          </a:r>
        </a:p>
      </dsp:txBody>
      <dsp:txXfrm>
        <a:off x="4083913" y="483090"/>
        <a:ext cx="1809019" cy="1110079"/>
      </dsp:txXfrm>
    </dsp:sp>
    <dsp:sp modelId="{F5363813-4AD0-45B0-9E7E-5BEFBC004460}">
      <dsp:nvSpPr>
        <dsp:cNvPr id="0" name=""/>
        <dsp:cNvSpPr/>
      </dsp:nvSpPr>
      <dsp:spPr>
        <a:xfrm>
          <a:off x="4645121" y="1593170"/>
          <a:ext cx="2466844" cy="2466844"/>
        </a:xfrm>
        <a:prstGeom prst="ellipse">
          <a:avLst/>
        </a:prstGeom>
        <a:solidFill>
          <a:schemeClr val="accent1">
            <a:shade val="80000"/>
            <a:alpha val="50000"/>
            <a:hueOff val="276989"/>
            <a:satOff val="-6097"/>
            <a:lumOff val="238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 dirty="0"/>
            <a:t>FE/CWB</a:t>
          </a:r>
        </a:p>
      </dsp:txBody>
      <dsp:txXfrm>
        <a:off x="5399564" y="2230438"/>
        <a:ext cx="1480106" cy="1356764"/>
      </dsp:txXfrm>
    </dsp:sp>
    <dsp:sp modelId="{CA4E26AC-8EE7-4A93-BF0B-87ECAAE95D74}">
      <dsp:nvSpPr>
        <dsp:cNvPr id="0" name=""/>
        <dsp:cNvSpPr/>
      </dsp:nvSpPr>
      <dsp:spPr>
        <a:xfrm>
          <a:off x="2864881" y="1593170"/>
          <a:ext cx="2466844" cy="2466844"/>
        </a:xfrm>
        <a:prstGeom prst="ellipse">
          <a:avLst/>
        </a:prstGeom>
        <a:solidFill>
          <a:schemeClr val="accent1">
            <a:shade val="80000"/>
            <a:alpha val="50000"/>
            <a:hueOff val="276989"/>
            <a:satOff val="-6097"/>
            <a:lumOff val="238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 dirty="0"/>
            <a:t>Social Value</a:t>
          </a:r>
        </a:p>
      </dsp:txBody>
      <dsp:txXfrm>
        <a:off x="3097176" y="2230438"/>
        <a:ext cx="1480106" cy="13567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456BA-BA43-442C-8FD4-CCBEED05EC3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6ECEB-ECCF-436D-847E-8CCAA8D613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21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6ECEB-ECCF-436D-847E-8CCAA8D6135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066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Quotes from participants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2A0AF-4F22-4950-A3C3-90AA33244B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30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Quotes from participants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2A0AF-4F22-4950-A3C3-90AA33244B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533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None/>
            </a:pPr>
            <a:endParaRPr lang="en-US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2A0AF-4F22-4950-A3C3-90AA33244B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655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6ECEB-ECCF-436D-847E-8CCAA8D6135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779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6ECEB-ECCF-436D-847E-8CCAA8D6135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16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Quotes from participants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2A0AF-4F22-4950-A3C3-90AA33244B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008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6ECEB-ECCF-436D-847E-8CCAA8D6135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20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5361-F985-4828-BBA8-81629CA778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13142-773F-DDB9-7A70-2B2EA294A1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D4024-7F30-EB48-07DC-D5DD762C0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8C3E5-9268-9968-80BA-D1850DAA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3F051-3790-93F3-8E59-C7E1749F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1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6C943-9799-EB1F-77BB-452951F35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46D787-D75F-1277-F8EB-CB27F0ECF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2CF4-37E3-1B3E-F1DE-46FBACB30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3CA62D-8D4E-6482-D66F-1586D7FDC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31FBC-150E-AB75-F721-185105E7E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5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E9B387-D770-BA07-7403-A8ACB9562A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EAC50F-9EE0-07AD-078C-A12800EC3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C900A6-ECFA-B8A7-E0B3-61AF4DF48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6EE153-C12D-A794-9054-D268ADDF1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E6C39-55CD-7D4E-91DC-976118EED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21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C28EE-EEC2-6952-4088-F3BE70E01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EDAA8-FF1F-E63B-4A8D-E950A35B6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19095-69A4-B6F5-9E8A-EE182AE3E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A12BE-0D45-8350-EB60-8447D41F3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FCEEA3-50CA-93D3-5832-A7F2A1C0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9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F069-2244-0F31-3B86-6BDEDEFD7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9EAD7-0387-61D9-1E58-125437FB6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41CBE0-1AC1-926C-E318-B726DA51A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87E87-7A3C-E99B-0056-D6962240E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EB9EB1-9082-C18C-9805-37FC9610C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8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50323-B94E-DC5D-B5A4-C52D10A42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A02D1-08C2-A72C-D8CB-24F637D549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216DB0-6161-DEDD-AF8E-EF7FFBC0F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0B652-F712-AF06-6E12-D8D3D5238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6A913-A5B9-B3F4-EE4B-3963CA8D3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08C24D-D721-1393-8201-7DFB79A76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7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A4E1B-2757-3AE3-FF16-D9C2CB206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EE937-962F-5DED-7371-A845BF7C8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42ED8-623A-F307-BF1D-EE9183EB9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6668FD-44FE-CE81-2737-57CEB6527E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14E429-71BA-AAD7-750A-124B0269AB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9C2F5F-3CD6-5936-C335-21EBE90A5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00EB3D-A878-3CB8-3408-74639929D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ED2A27-FF4A-7C49-CEE0-F4B0A53C5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8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5ED75-6D06-936C-B67F-656C25AB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9D74BC-01E4-29BB-5BAB-6971FC39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D68784-AD7F-20A6-7647-1B5917625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1168D2-0DA9-BC2A-B0D1-C14AB69F4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21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0358B5-BF09-4E98-3415-477F8BE07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0BC74D-BED1-29D2-B665-8C82EFD0C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A7286-ECB9-EBFF-8D82-B9E0AE5B4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5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6E6AA-B057-B296-5CD5-F5B59A07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E04B3-930E-20EC-22D4-EC11886DC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5293D1-F870-221C-7343-C2CCC7A77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0DCB19-FFEB-15FD-964A-C5CE97A35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4BDA4-AAAF-0469-34ED-F6CF3A442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348123-3ABB-70A9-FEA0-FB8B699BE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47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3B384-0FF6-CB66-C042-30D7B3F79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B0875-8959-F52A-7675-9634A7BC65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8C83BC-FC63-F715-684F-759F4F56D3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3B5BC3-C836-DE23-255F-AD5BA639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47E143-9211-F821-471E-9C3079034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4A8F5-B80A-DC98-40EC-17C6BC5CF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41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BF0AF2-D881-6D35-85FC-9E87FD6E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7278E-E0BA-31DC-9CED-54AD50BFA9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C95D5-4339-E496-A9EF-F01A81FB3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15E87-5A6A-4E26-9A64-4282CD9585A2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3E494-A77C-FBB6-AEC2-52D7308058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F9F5E-C54F-F486-ED1C-022AED043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E1D7E-EF33-4414-AA7E-C742B4B00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05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wales/new-foundational-economy-academy-wales-scoping-and-feasibility-study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wales/wales-innovates-creating-stronger-fairer-greener-wales-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wales/new-foundational-economy-academy-wales-scoping-and-feasibility-study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turegenerations.wales/about-us/future-generations-act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v.wales/procurement-guidance-on-social-value-clauses-community-benefits-html" TargetMode="External"/><Relationship Id="rId5" Type="http://schemas.openxmlformats.org/officeDocument/2006/relationships/hyperlink" Target="https://ellenmacarthurfoundation.org/topics/circular-economy-introduction/overview" TargetMode="External"/><Relationship Id="rId4" Type="http://schemas.openxmlformats.org/officeDocument/2006/relationships/hyperlink" Target="https://www.gov.wales/healthier-wales-foundation-economy-programme#:~:text=Foundational%20economy%20(FE),housi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jpg"/><Relationship Id="rId7" Type="http://schemas.openxmlformats.org/officeDocument/2006/relationships/hyperlink" Target="https://youtu.be/_M0Jz60c5zI?si=x1sb95epNd15hAx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D1092-F878-B35C-5558-2E9BCD527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748" y="519986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en-GB" sz="4400" dirty="0">
                <a:solidFill>
                  <a:schemeClr val="bg1"/>
                </a:solidFill>
              </a:rPr>
              <a:t>Developing practitioners understanding of new concepts: Foundational Economy, Circular Economy, and Social Value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95D8C3-1F3A-5B19-8894-AD78199B9FBC}"/>
              </a:ext>
            </a:extLst>
          </p:cNvPr>
          <p:cNvSpPr txBox="1"/>
          <p:nvPr/>
        </p:nvSpPr>
        <p:spPr>
          <a:xfrm>
            <a:off x="6096000" y="3168763"/>
            <a:ext cx="4435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bg1"/>
                </a:solidFill>
              </a:rPr>
              <a:t>Laura Steffes</a:t>
            </a:r>
          </a:p>
          <a:p>
            <a:r>
              <a:rPr lang="en-GB" i="1" dirty="0">
                <a:solidFill>
                  <a:schemeClr val="bg1"/>
                </a:solidFill>
              </a:rPr>
              <a:t>Project Development Co-ordinator</a:t>
            </a:r>
          </a:p>
          <a:p>
            <a:r>
              <a:rPr lang="en-GB" i="1" dirty="0">
                <a:solidFill>
                  <a:schemeClr val="bg1"/>
                </a:solidFill>
              </a:rPr>
              <a:t>Regional Innovation and Regeneration Centre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FCE8892A-D91B-0946-E5B0-EAC91447B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16" y="5134921"/>
            <a:ext cx="2974748" cy="9233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E23C5F-175F-B131-28AC-FE91E610AF58}"/>
              </a:ext>
            </a:extLst>
          </p:cNvPr>
          <p:cNvSpPr txBox="1"/>
          <p:nvPr/>
        </p:nvSpPr>
        <p:spPr>
          <a:xfrm>
            <a:off x="308363" y="3168763"/>
            <a:ext cx="555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bg1"/>
                </a:solidFill>
              </a:rPr>
              <a:t>Dr Gary Walpole</a:t>
            </a:r>
          </a:p>
          <a:p>
            <a:r>
              <a:rPr lang="en-GB" i="1" dirty="0">
                <a:solidFill>
                  <a:schemeClr val="bg1"/>
                </a:solidFill>
              </a:rPr>
              <a:t>Director CEIC</a:t>
            </a:r>
          </a:p>
          <a:p>
            <a:r>
              <a:rPr lang="en-GB" i="1" dirty="0">
                <a:solidFill>
                  <a:schemeClr val="bg1"/>
                </a:solidFill>
              </a:rPr>
              <a:t>Co-Director Regional Innovation and Regeneration Centre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93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6">
            <a:extLst>
              <a:ext uri="{FF2B5EF4-FFF2-40B4-BE49-F238E27FC236}">
                <a16:creationId xmlns:a16="http://schemas.microsoft.com/office/drawing/2014/main" id="{C20C4282-DEA2-62C5-B7C7-E776C6EBF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5436219"/>
              </p:ext>
            </p:extLst>
          </p:nvPr>
        </p:nvGraphicFramePr>
        <p:xfrm>
          <a:off x="632084" y="2018660"/>
          <a:ext cx="10927831" cy="3028922"/>
        </p:xfrm>
        <a:graphic>
          <a:graphicData uri="http://schemas.openxmlformats.org/drawingml/2006/table">
            <a:tbl>
              <a:tblPr firstRow="1" firstCol="1" bandRow="1"/>
              <a:tblGrid>
                <a:gridCol w="1793251">
                  <a:extLst>
                    <a:ext uri="{9D8B030D-6E8A-4147-A177-3AD203B41FA5}">
                      <a16:colId xmlns:a16="http://schemas.microsoft.com/office/drawing/2014/main" val="3877271966"/>
                    </a:ext>
                  </a:extLst>
                </a:gridCol>
                <a:gridCol w="2426831">
                  <a:extLst>
                    <a:ext uri="{9D8B030D-6E8A-4147-A177-3AD203B41FA5}">
                      <a16:colId xmlns:a16="http://schemas.microsoft.com/office/drawing/2014/main" val="3226249649"/>
                    </a:ext>
                  </a:extLst>
                </a:gridCol>
                <a:gridCol w="2207065">
                  <a:extLst>
                    <a:ext uri="{9D8B030D-6E8A-4147-A177-3AD203B41FA5}">
                      <a16:colId xmlns:a16="http://schemas.microsoft.com/office/drawing/2014/main" val="2881390634"/>
                    </a:ext>
                  </a:extLst>
                </a:gridCol>
                <a:gridCol w="2426831">
                  <a:extLst>
                    <a:ext uri="{9D8B030D-6E8A-4147-A177-3AD203B41FA5}">
                      <a16:colId xmlns:a16="http://schemas.microsoft.com/office/drawing/2014/main" val="524886150"/>
                    </a:ext>
                  </a:extLst>
                </a:gridCol>
                <a:gridCol w="2073853">
                  <a:extLst>
                    <a:ext uri="{9D8B030D-6E8A-4147-A177-3AD203B41FA5}">
                      <a16:colId xmlns:a16="http://schemas.microsoft.com/office/drawing/2014/main" val="2610129041"/>
                    </a:ext>
                  </a:extLst>
                </a:gridCol>
              </a:tblGrid>
              <a:tr h="2256359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Groups 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participants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Semi-structured interviews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participants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3100" b="1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isual Data artefacts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7356"/>
                  </a:ext>
                </a:extLst>
              </a:tr>
              <a:tr h="772563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GB" sz="4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GB" sz="4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8055" marR="178055" marT="2473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382405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2CE9D6-695D-3427-B29C-367B02BE1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84" y="733907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Qualitative data</a:t>
            </a:r>
            <a:endParaRPr lang="en-US" sz="4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878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 descr="A picture containing text, post-it note, handwriting, paper product&#10;&#10;Description automatically generated">
            <a:extLst>
              <a:ext uri="{FF2B5EF4-FFF2-40B4-BE49-F238E27FC236}">
                <a16:creationId xmlns:a16="http://schemas.microsoft.com/office/drawing/2014/main" id="{6319CF23-2A09-B9D1-170C-F28B6D6ED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3715" y="1109916"/>
            <a:ext cx="4551744" cy="3413807"/>
          </a:xfrm>
        </p:spPr>
      </p:pic>
      <p:pic>
        <p:nvPicPr>
          <p:cNvPr id="3" name="Content Placeholder 10">
            <a:extLst>
              <a:ext uri="{FF2B5EF4-FFF2-40B4-BE49-F238E27FC236}">
                <a16:creationId xmlns:a16="http://schemas.microsoft.com/office/drawing/2014/main" id="{3F818740-C66D-47CD-0CB5-E054571942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/>
          <a:stretch/>
        </p:blipFill>
        <p:spPr>
          <a:xfrm rot="5400000">
            <a:off x="3922075" y="899762"/>
            <a:ext cx="4551746" cy="3834114"/>
          </a:xfrm>
          <a:prstGeom prst="rect">
            <a:avLst/>
          </a:prstGeom>
        </p:spPr>
      </p:pic>
      <p:pic>
        <p:nvPicPr>
          <p:cNvPr id="4" name="Content Placeholder 6" descr="A white board with many sticky notes&#10;&#10;Description automatically generated">
            <a:extLst>
              <a:ext uri="{FF2B5EF4-FFF2-40B4-BE49-F238E27FC236}">
                <a16:creationId xmlns:a16="http://schemas.microsoft.com/office/drawing/2014/main" id="{D79BE950-E4E1-8132-70D5-7435DF123A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54" y="540946"/>
            <a:ext cx="3413809" cy="455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84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F5F2-AF48-94B9-705F-057C454C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003" y="555625"/>
            <a:ext cx="11359166" cy="777875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Where is the common ground? The ‘Sensemaking’ process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9C8899B-3352-DC92-D49D-3DD620F693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32186" y="1339362"/>
            <a:ext cx="6435968" cy="40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51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962680EC-D98D-C1BD-9286-A364EF1322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4522502"/>
              </p:ext>
            </p:extLst>
          </p:nvPr>
        </p:nvGraphicFramePr>
        <p:xfrm>
          <a:off x="1011864" y="1279748"/>
          <a:ext cx="9976847" cy="4111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7052830-ED93-D14F-A7CF-E457DA322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1" y="6435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FE, CE and Social Value synergies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B67D0E-99DA-524C-BC30-71B24EFAB797}"/>
              </a:ext>
            </a:extLst>
          </p:cNvPr>
          <p:cNvSpPr txBox="1"/>
          <p:nvPr/>
        </p:nvSpPr>
        <p:spPr>
          <a:xfrm>
            <a:off x="8856907" y="3625579"/>
            <a:ext cx="239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Regional remanufacturing &amp; recycling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5BC4ACE-EBCC-3249-95E6-75C152954E22}"/>
              </a:ext>
            </a:extLst>
          </p:cNvPr>
          <p:cNvCxnSpPr>
            <a:cxnSpLocks/>
          </p:cNvCxnSpPr>
          <p:nvPr/>
        </p:nvCxnSpPr>
        <p:spPr>
          <a:xfrm flipH="1" flipV="1">
            <a:off x="6000287" y="3557612"/>
            <a:ext cx="2856620" cy="43119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F775641-2822-1240-BD2D-31D8B0D633EC}"/>
              </a:ext>
            </a:extLst>
          </p:cNvPr>
          <p:cNvCxnSpPr>
            <a:cxnSpLocks/>
          </p:cNvCxnSpPr>
          <p:nvPr/>
        </p:nvCxnSpPr>
        <p:spPr>
          <a:xfrm flipV="1">
            <a:off x="3565451" y="3492332"/>
            <a:ext cx="2424500" cy="89039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811E360-F399-3C45-8535-A74212EF7099}"/>
              </a:ext>
            </a:extLst>
          </p:cNvPr>
          <p:cNvCxnSpPr>
            <a:cxnSpLocks/>
            <a:stCxn id="20" idx="1"/>
          </p:cNvCxnSpPr>
          <p:nvPr/>
        </p:nvCxnSpPr>
        <p:spPr>
          <a:xfrm flipH="1" flipV="1">
            <a:off x="6045832" y="3607861"/>
            <a:ext cx="2599978" cy="1332181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764C00F-16A4-054B-A430-D124D9CF1060}"/>
              </a:ext>
            </a:extLst>
          </p:cNvPr>
          <p:cNvSpPr txBox="1"/>
          <p:nvPr/>
        </p:nvSpPr>
        <p:spPr>
          <a:xfrm>
            <a:off x="1011864" y="1613025"/>
            <a:ext cx="34905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Well-being of Future Generations Act (2015)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6A5D11-B803-82A9-02C1-EB337ECCF19E}"/>
              </a:ext>
            </a:extLst>
          </p:cNvPr>
          <p:cNvSpPr txBox="1"/>
          <p:nvPr/>
        </p:nvSpPr>
        <p:spPr>
          <a:xfrm>
            <a:off x="1377477" y="4225744"/>
            <a:ext cx="2275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Sustainable transport (low carbon)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710CD7-0D7D-69E6-C861-318233AE2E7D}"/>
              </a:ext>
            </a:extLst>
          </p:cNvPr>
          <p:cNvSpPr txBox="1"/>
          <p:nvPr/>
        </p:nvSpPr>
        <p:spPr>
          <a:xfrm>
            <a:off x="8244277" y="1805080"/>
            <a:ext cx="227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Local Food production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9AAC1-CFB3-4678-3F98-70A54B59EE0E}"/>
              </a:ext>
            </a:extLst>
          </p:cNvPr>
          <p:cNvSpPr txBox="1"/>
          <p:nvPr/>
        </p:nvSpPr>
        <p:spPr>
          <a:xfrm>
            <a:off x="8645810" y="4616876"/>
            <a:ext cx="2275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carbon energy production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8B4DD68-F758-9C9C-9F52-028750A4205B}"/>
              </a:ext>
            </a:extLst>
          </p:cNvPr>
          <p:cNvCxnSpPr>
            <a:cxnSpLocks/>
          </p:cNvCxnSpPr>
          <p:nvPr/>
        </p:nvCxnSpPr>
        <p:spPr>
          <a:xfrm flipH="1">
            <a:off x="6122265" y="2151816"/>
            <a:ext cx="2148277" cy="1340516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646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2CE9D6-695D-3427-B29C-367B02BE1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6386"/>
            <a:ext cx="10515600" cy="1133693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Quantitative Data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C32CA3A-C50A-787E-116C-53BA27700C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3245594"/>
              </p:ext>
            </p:extLst>
          </p:nvPr>
        </p:nvGraphicFramePr>
        <p:xfrm>
          <a:off x="838200" y="2159127"/>
          <a:ext cx="9943719" cy="2539746"/>
        </p:xfrm>
        <a:graphic>
          <a:graphicData uri="http://schemas.openxmlformats.org/drawingml/2006/table">
            <a:tbl>
              <a:tblPr firstRow="1" firstCol="1" bandRow="1"/>
              <a:tblGrid>
                <a:gridCol w="2737485">
                  <a:extLst>
                    <a:ext uri="{9D8B030D-6E8A-4147-A177-3AD203B41FA5}">
                      <a16:colId xmlns:a16="http://schemas.microsoft.com/office/drawing/2014/main" val="4085140806"/>
                    </a:ext>
                  </a:extLst>
                </a:gridCol>
                <a:gridCol w="3603117">
                  <a:extLst>
                    <a:ext uri="{9D8B030D-6E8A-4147-A177-3AD203B41FA5}">
                      <a16:colId xmlns:a16="http://schemas.microsoft.com/office/drawing/2014/main" val="1789667882"/>
                    </a:ext>
                  </a:extLst>
                </a:gridCol>
                <a:gridCol w="3603117">
                  <a:extLst>
                    <a:ext uri="{9D8B030D-6E8A-4147-A177-3AD203B41FA5}">
                      <a16:colId xmlns:a16="http://schemas.microsoft.com/office/drawing/2014/main" val="2366452391"/>
                    </a:ext>
                  </a:extLst>
                </a:gridCol>
              </a:tblGrid>
              <a:tr h="1647063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Workshop participants</a:t>
                      </a:r>
                      <a:endParaRPr lang="en-GB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pre-workshop surveys returned</a:t>
                      </a:r>
                      <a:endParaRPr lang="en-GB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post-workshop surveys returned</a:t>
                      </a:r>
                      <a:endParaRPr lang="en-GB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184835"/>
                  </a:ext>
                </a:extLst>
              </a:tr>
              <a:tr h="892683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GB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GB" sz="5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33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GB" sz="5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05740" marR="20574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6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593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F5F2-AF48-94B9-705F-057C454C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777875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Understanding of concepts before</a:t>
            </a:r>
            <a:r>
              <a:rPr lang="en-GB" sz="4000" baseline="0" dirty="0">
                <a:latin typeface="Calibri" panose="020F0502020204030204" pitchFamily="34" charset="0"/>
                <a:cs typeface="Calibri" panose="020F0502020204030204" pitchFamily="34" charset="0"/>
              </a:rPr>
              <a:t> and after workshops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38837D0-B70B-5F7E-4999-8B58F12CE7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134389"/>
              </p:ext>
            </p:extLst>
          </p:nvPr>
        </p:nvGraphicFramePr>
        <p:xfrm>
          <a:off x="838200" y="1825625"/>
          <a:ext cx="9250017" cy="3392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60328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F5F2-AF48-94B9-705F-057C454C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08" y="434975"/>
            <a:ext cx="11436440" cy="1323975"/>
          </a:xfrm>
        </p:spPr>
        <p:txBody>
          <a:bodyPr>
            <a:noAutofit/>
          </a:bodyPr>
          <a:lstStyle/>
          <a:p>
            <a:r>
              <a:rPr lang="en-GB" sz="36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Understanding of implementation of well-being goals in existing processes and practices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219EEF6-FC6C-DA9E-16DC-0C1EA86813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6361984"/>
              </p:ext>
            </p:extLst>
          </p:nvPr>
        </p:nvGraphicFramePr>
        <p:xfrm>
          <a:off x="838200" y="1825625"/>
          <a:ext cx="10035209" cy="3601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5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F5F2-AF48-94B9-705F-057C454C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Understanding</a:t>
            </a:r>
            <a:r>
              <a:rPr lang="en-GB" sz="3600" baseline="0" dirty="0">
                <a:latin typeface="Calibri" panose="020F0502020204030204" pitchFamily="34" charset="0"/>
                <a:cs typeface="Calibri" panose="020F0502020204030204" pitchFamily="34" charset="0"/>
              </a:rPr>
              <a:t> of possible future implementation of well-being goals in new processes and practices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47B50EF-2B6E-209C-7C18-E4D91040D7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1072979"/>
              </p:ext>
            </p:extLst>
          </p:nvPr>
        </p:nvGraphicFramePr>
        <p:xfrm>
          <a:off x="838200" y="1825625"/>
          <a:ext cx="9856304" cy="35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5299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8CDA6-5276-CFEC-A21D-3CFDB06E0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273"/>
            <a:ext cx="10515600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References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DE459F4-0880-1AE7-031B-08F24BF6D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3670"/>
            <a:ext cx="10515600" cy="4353340"/>
          </a:xfrm>
        </p:spPr>
        <p:txBody>
          <a:bodyPr>
            <a:normAutofit fontScale="77500" lnSpcReduction="20000"/>
          </a:bodyPr>
          <a:lstStyle/>
          <a:p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Arundel, A., Bloch, C., &amp; Ferguson, B. (2019) Advancing innovation in the public sector: Aligning innovation measurement with policy goals. </a:t>
            </a:r>
            <a:r>
              <a:rPr lang="en-GB" sz="2400" i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Research Policy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48, 789-798. </a:t>
            </a:r>
          </a:p>
          <a:p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Nonaka, I. and Takeuchi, H. (1995) </a:t>
            </a:r>
            <a:r>
              <a:rPr lang="en-GB" sz="2400" i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Knowledge-Creating Company: How Japanese Companies Create the Dynamics of Innovation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Oxford University Press, New York.</a:t>
            </a:r>
          </a:p>
          <a:p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Spencer, L. (1989) </a:t>
            </a:r>
            <a:r>
              <a:rPr lang="en-GB" sz="24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Winning Through Participation: Meeting the Challenge of Corporate Change with the Technology of Participation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Kendall/Hunt Publishing Company</a:t>
            </a:r>
          </a:p>
          <a:p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Walpole, G., Clifton, N., Rich, N., Bacon, E., Smith, S., McKeown, M., Manley, J., Renfrew, K., Zheng, L., Treadwell, P., Kyaw, S. (2023) ‘A Scoping and Feasibility Study for a new Foundational Economy Academy in Wales’. </a:t>
            </a:r>
            <a:r>
              <a:rPr lang="en-GB" sz="2400" i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Welsh Government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Available at: 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https://www.gov.wales/new-foundational-economy-academy-wales-scoping-and-feasibility-study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Welsh Government (2023) Wales innovates: creating a stronger, fairer, greener </a:t>
            </a:r>
            <a:r>
              <a:rPr lang="en-GB" sz="24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wales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How we will use innovation to improve the lives of people in Wales. Available at: 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https://www.gov.wales/wales-innovates-creating-stronger-fairer-greener-wales-html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(accessed: 30/04/24)</a:t>
            </a:r>
          </a:p>
          <a:p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Wenger, E., and Wenger-</a:t>
            </a:r>
            <a:r>
              <a:rPr lang="en-GB" sz="24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Trayner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B. (2020) </a:t>
            </a:r>
            <a:r>
              <a:rPr lang="en-GB" sz="2400" i="1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Learning to make a difference: Value creation in social learning spaces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24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Cambridge:Cambridge</a:t>
            </a:r>
            <a:r>
              <a:rPr lang="en-GB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University Press.</a:t>
            </a:r>
          </a:p>
          <a:p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Weick, K.E. (1995) </a:t>
            </a:r>
            <a:r>
              <a:rPr lang="en-GB" sz="24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Sensemaking in Organizations</a:t>
            </a:r>
            <a:r>
              <a:rPr lang="en-GB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SAGE Publications</a:t>
            </a:r>
            <a:endParaRPr lang="en-GB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468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5E45F5-F8F0-5C05-A7DE-417DD1F3F14F}"/>
              </a:ext>
            </a:extLst>
          </p:cNvPr>
          <p:cNvSpPr txBox="1">
            <a:spLocks/>
          </p:cNvSpPr>
          <p:nvPr/>
        </p:nvSpPr>
        <p:spPr>
          <a:xfrm>
            <a:off x="218333" y="582066"/>
            <a:ext cx="3566800" cy="315036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74625" cmpd="thinThick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Q&amp;A</a:t>
            </a:r>
          </a:p>
        </p:txBody>
      </p:sp>
      <p:pic>
        <p:nvPicPr>
          <p:cNvPr id="5" name="Content Placeholder 3" descr="A baby with a hand on its head&#10;&#10;Description automatically generated with low confidence">
            <a:extLst>
              <a:ext uri="{FF2B5EF4-FFF2-40B4-BE49-F238E27FC236}">
                <a16:creationId xmlns:a16="http://schemas.microsoft.com/office/drawing/2014/main" id="{426D570D-EDA3-4EF9-AAAA-48AB4A875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594" y="1989053"/>
            <a:ext cx="8074406" cy="453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7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6" y="577850"/>
            <a:ext cx="6025480" cy="47743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36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Why:</a:t>
            </a:r>
            <a:endParaRPr lang="en-GB" sz="24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GB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A Scoping and Feasibility Study for a new Foundational Economy Academy in Wales</a:t>
            </a:r>
            <a:r>
              <a:rPr lang="en-GB" sz="3000" i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2000" dirty="0"/>
              <a:t>(</a:t>
            </a:r>
            <a:r>
              <a:rPr lang="en-GB" sz="2000" dirty="0">
                <a:effectLst/>
              </a:rPr>
              <a:t>Walpole et al, 2023)</a:t>
            </a:r>
          </a:p>
          <a:p>
            <a:pPr lvl="1">
              <a:lnSpc>
                <a:spcPct val="150000"/>
              </a:lnSpc>
            </a:pPr>
            <a:r>
              <a:rPr lang="en-GB" sz="2600" dirty="0"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lang="en-GB" sz="2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 broad aims of </a:t>
            </a:r>
            <a:r>
              <a:rPr lang="en-GB" sz="2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 not fully understood </a:t>
            </a:r>
            <a:r>
              <a:rPr lang="en-GB" sz="2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 embedded in Public Service Organisations. </a:t>
            </a:r>
            <a:endParaRPr lang="en-GB" sz="2600" i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1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 56% do not have FE implementation plan</a:t>
            </a:r>
          </a:p>
          <a:p>
            <a:pPr lvl="1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 37% have no FE measures or targets</a:t>
            </a:r>
          </a:p>
          <a:p>
            <a:pPr lvl="1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 63% called for plain FE language</a:t>
            </a:r>
          </a:p>
          <a:p>
            <a:endParaRPr lang="en-GB" sz="1600" kern="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" name="Picture 3" descr="A book cover of a road&#10;&#10;Description automatically generated">
            <a:extLst>
              <a:ext uri="{FF2B5EF4-FFF2-40B4-BE49-F238E27FC236}">
                <a16:creationId xmlns:a16="http://schemas.microsoft.com/office/drawing/2014/main" id="{2473F205-F5A7-184E-78D0-087B54E56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724" y="700746"/>
            <a:ext cx="3824654" cy="545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7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F5F2-AF48-94B9-705F-057C454C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532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Barriers and Enablers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8CD7B5CF-04DC-B27F-DCB0-EA813599FA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89971" y="1582589"/>
            <a:ext cx="4025343" cy="3019007"/>
          </a:xfrm>
        </p:spPr>
      </p:pic>
      <p:pic>
        <p:nvPicPr>
          <p:cNvPr id="8" name="Content Placeholder 3" descr="A white board with writing on it&#10;&#10;Description automatically generated with medium confidence">
            <a:extLst>
              <a:ext uri="{FF2B5EF4-FFF2-40B4-BE49-F238E27FC236}">
                <a16:creationId xmlns:a16="http://schemas.microsoft.com/office/drawing/2014/main" id="{5C179990-8976-7D08-9F90-11E3404AE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73823" y="1618728"/>
            <a:ext cx="4025345" cy="3019008"/>
          </a:xfrm>
          <a:prstGeom prst="rect">
            <a:avLst/>
          </a:prstGeom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618A0309-6628-5084-D36D-E932BDDFC1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309494" y="1605344"/>
            <a:ext cx="4025346" cy="3019009"/>
          </a:xfrm>
          <a:prstGeom prst="rect">
            <a:avLst/>
          </a:prstGeom>
        </p:spPr>
      </p:pic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E4D60636-AA38-F972-D1ED-F843B8653D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256626" y="1605343"/>
            <a:ext cx="4025346" cy="301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42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5" y="577850"/>
            <a:ext cx="11474311" cy="47743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Background:</a:t>
            </a:r>
            <a:endParaRPr lang="en-GB" sz="3600" dirty="0">
              <a:solidFill>
                <a:srgbClr val="FF0000"/>
              </a:solidFill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Public Service Organisations (PSOs) in Wales have recently experienced a ‘perfect storm’: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COVID-19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increased financial pressures derived from the pandemic and its impact on future revenue flows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obligations to meet 2030 Net Zero targets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Welsh Future Generations Act (2015) legislation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Foundational Economy policies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Statutory obligation to support Welsh Government policy to deliver a ‘stronger, fairer, greener’ Wales (Welsh Gov, 2023)</a:t>
            </a:r>
            <a:endParaRPr lang="en-GB" sz="1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PSOs required to enhance their innovation capabilities (Arundel et al. 2019) in order operationalise the new concepts (Foundational Economy, Circular Economy, and Social Value)</a:t>
            </a:r>
          </a:p>
          <a:p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There is 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ambiguity around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recently introduced concepts of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Well-being of Future Generations (Wales) Act (2015) (WFGA), Foundational Economy (FE)/Community Wealth Building (CWB), Circular Economy (CE) and Social Value 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</a:t>
            </a:r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nless practitioners fully understand the new concepts, they are unlikely to implement (Walpole et al, 2023). </a:t>
            </a:r>
            <a:endParaRPr lang="en-GB" sz="20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endParaRPr lang="en-GB" sz="1600" kern="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840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14B35-D8AC-1EF5-8C76-BCE73D7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423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Research Questions: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C3F311-0F4D-C1BF-E30E-4012221B3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6068"/>
            <a:ext cx="10515600" cy="4327301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tx2"/>
                </a:solidFill>
              </a:rPr>
              <a:t>What pedagogical methods can support Public Sector Organisation practitioners to implement new concepts?</a:t>
            </a:r>
          </a:p>
          <a:p>
            <a:r>
              <a:rPr lang="en-GB" sz="3200" dirty="0">
                <a:solidFill>
                  <a:schemeClr val="tx2"/>
                </a:solidFill>
              </a:rPr>
              <a:t>What knowledge management models are effective for practitioners to develop a fuller understanding of related existing statutory frameworks and concepts like WFGA, FE/CWB, CE and Social Value? </a:t>
            </a:r>
          </a:p>
          <a:p>
            <a:r>
              <a:rPr lang="en-GB" sz="3200" dirty="0">
                <a:solidFill>
                  <a:schemeClr val="tx2"/>
                </a:solidFill>
              </a:rPr>
              <a:t>Can the development of a ‘shared narrative’ help practitioners better understand new concepts and support effective implementation?</a:t>
            </a:r>
            <a:endParaRPr lang="en-US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73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5" y="577850"/>
            <a:ext cx="9918207" cy="47743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Research design (Action Research)</a:t>
            </a: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kern="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" name="Picture 3" descr="A diagram of a work flow&#10;&#10;Description automatically generated">
            <a:extLst>
              <a:ext uri="{FF2B5EF4-FFF2-40B4-BE49-F238E27FC236}">
                <a16:creationId xmlns:a16="http://schemas.microsoft.com/office/drawing/2014/main" id="{BF5378D4-7B10-8079-B990-A67FD2CE4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83" b="14493"/>
          <a:stretch/>
        </p:blipFill>
        <p:spPr>
          <a:xfrm>
            <a:off x="0" y="1689651"/>
            <a:ext cx="12192000" cy="34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32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87097"/>
            <a:ext cx="11414677" cy="54727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Pedagogy: Developing a Shared Narrative</a:t>
            </a:r>
          </a:p>
          <a:p>
            <a:pPr lvl="1"/>
            <a:r>
              <a:rPr lang="en-GB" sz="3200" dirty="0"/>
              <a:t>Social Learning Theory </a:t>
            </a:r>
            <a:r>
              <a:rPr lang="en-GB" sz="2000" dirty="0"/>
              <a:t>(Wenger &amp; Wenger-</a:t>
            </a:r>
            <a:r>
              <a:rPr lang="en-GB" sz="2000" dirty="0" err="1"/>
              <a:t>Trayner</a:t>
            </a:r>
            <a:r>
              <a:rPr lang="en-GB" sz="2000" dirty="0"/>
              <a:t>, 2020)</a:t>
            </a:r>
          </a:p>
          <a:p>
            <a:pPr lvl="1"/>
            <a:r>
              <a:rPr lang="en-GB" sz="3200" dirty="0"/>
              <a:t>Knowledge sharing &amp; creation – SECI model </a:t>
            </a:r>
            <a:r>
              <a:rPr lang="en-GB" sz="2000" dirty="0"/>
              <a:t>(Nonaka and Takeuchi, 1995)</a:t>
            </a:r>
          </a:p>
          <a:p>
            <a:pPr lvl="2"/>
            <a:r>
              <a:rPr lang="en-GB" sz="1600" dirty="0"/>
              <a:t>Socialisation (tacit to tacit)</a:t>
            </a:r>
          </a:p>
          <a:p>
            <a:pPr lvl="2"/>
            <a:r>
              <a:rPr lang="en-GB" sz="1600" dirty="0"/>
              <a:t>Externalisation (tacit to explicit)</a:t>
            </a:r>
          </a:p>
          <a:p>
            <a:pPr lvl="2"/>
            <a:r>
              <a:rPr lang="en-GB" sz="1600" dirty="0"/>
              <a:t>Combination (explicit to explicit)</a:t>
            </a:r>
          </a:p>
          <a:p>
            <a:pPr lvl="2"/>
            <a:r>
              <a:rPr lang="en-GB" sz="1600" dirty="0"/>
              <a:t>Internalisation (explicit to tacit)</a:t>
            </a:r>
            <a:endParaRPr lang="en-GB" sz="2000" dirty="0"/>
          </a:p>
          <a:p>
            <a:pPr lvl="1"/>
            <a:r>
              <a:rPr lang="en-GB" sz="3200" dirty="0"/>
              <a:t>ORID Model </a:t>
            </a:r>
            <a:r>
              <a:rPr lang="en-GB" sz="2000" dirty="0"/>
              <a:t>(Spencer, 1989)</a:t>
            </a:r>
          </a:p>
          <a:p>
            <a:pPr marL="0" indent="0">
              <a:buNone/>
            </a:pPr>
            <a:endParaRPr lang="en-GB" sz="36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endParaRPr lang="en-GB" sz="1600" kern="1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7" name="Picture 6" descr="A diagram of a phase of a phase&#10;&#10;Description automatically generated">
            <a:extLst>
              <a:ext uri="{FF2B5EF4-FFF2-40B4-BE49-F238E27FC236}">
                <a16:creationId xmlns:a16="http://schemas.microsoft.com/office/drawing/2014/main" id="{D35BAB75-BC65-8EB7-1DD2-79FABD1464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76" y="3133344"/>
            <a:ext cx="7166356" cy="333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1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405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Intervention Aim</a:t>
            </a:r>
          </a:p>
          <a:p>
            <a:pPr marL="0" indent="0">
              <a:buNone/>
            </a:pPr>
            <a:endParaRPr lang="en-GB" sz="24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To support practitioners in Wales to develop a clearer conceptual and operational understanding of how existing statutory frameworks and concepts:  </a:t>
            </a:r>
          </a:p>
          <a:p>
            <a:r>
              <a:rPr lang="en-GB" sz="2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Well-being of Future Generations (Wales) Act (2015)</a:t>
            </a: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(WFGA), </a:t>
            </a:r>
          </a:p>
          <a:p>
            <a:r>
              <a:rPr lang="en-GB" sz="2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  <a:hlinkClick r:id="rId4"/>
              </a:rPr>
              <a:t>Foundational Economy (FE)</a:t>
            </a: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/Community Wealth Building (CWB), </a:t>
            </a:r>
          </a:p>
          <a:p>
            <a:r>
              <a:rPr lang="en-GB" sz="2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  <a:hlinkClick r:id="rId5"/>
              </a:rPr>
              <a:t>Circular Economy</a:t>
            </a: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(CE) and </a:t>
            </a:r>
          </a:p>
          <a:p>
            <a:r>
              <a:rPr lang="en-GB" sz="2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  <a:hlinkClick r:id="rId6"/>
              </a:rPr>
              <a:t>Social Value</a:t>
            </a: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GB" sz="24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can be incorporated within their processes, and practices.</a:t>
            </a: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920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97809-11C6-3F32-337E-B288F6660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5" y="577850"/>
            <a:ext cx="6203797" cy="4718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How:</a:t>
            </a: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GB" sz="28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7 half-day workshops </a:t>
            </a:r>
          </a:p>
          <a:p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</a:t>
            </a:r>
            <a:r>
              <a:rPr lang="en-GB" sz="28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ocial </a:t>
            </a:r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L</a:t>
            </a:r>
            <a:r>
              <a:rPr lang="en-GB" sz="28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earning theory pedagogy to enable practitioners to engage with the terms and </a:t>
            </a:r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pee</a:t>
            </a:r>
            <a:r>
              <a:rPr lang="en-GB" sz="28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rs in a ‘sensemaking’ shared </a:t>
            </a:r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learning</a:t>
            </a:r>
            <a:r>
              <a:rPr lang="en-GB" sz="28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process. </a:t>
            </a:r>
          </a:p>
          <a:p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101 participants from 56 organisations</a:t>
            </a:r>
          </a:p>
          <a:p>
            <a:r>
              <a:rPr lang="en-GB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101 Action plans</a:t>
            </a:r>
            <a:endParaRPr lang="en-US" dirty="0"/>
          </a:p>
        </p:txBody>
      </p:sp>
      <p:pic>
        <p:nvPicPr>
          <p:cNvPr id="5" name="Picture 4" descr="A map of a country&#10;&#10;Description automatically generated">
            <a:extLst>
              <a:ext uri="{FF2B5EF4-FFF2-40B4-BE49-F238E27FC236}">
                <a16:creationId xmlns:a16="http://schemas.microsoft.com/office/drawing/2014/main" id="{9B0C62B7-4957-27CC-02E3-A6D3D723E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317" y="577850"/>
            <a:ext cx="4206104" cy="47765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4F04546-2961-B067-ECC5-D53E139A4D98}"/>
              </a:ext>
            </a:extLst>
          </p:cNvPr>
          <p:cNvSpPr/>
          <p:nvPr/>
        </p:nvSpPr>
        <p:spPr>
          <a:xfrm>
            <a:off x="6871317" y="4740676"/>
            <a:ext cx="612559" cy="613772"/>
          </a:xfrm>
          <a:prstGeom prst="rect">
            <a:avLst/>
          </a:prstGeom>
          <a:solidFill>
            <a:srgbClr val="85D7EB"/>
          </a:solidFill>
          <a:ln>
            <a:solidFill>
              <a:srgbClr val="85D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FBF626-307B-3713-7318-D90FA2AF4562}"/>
              </a:ext>
            </a:extLst>
          </p:cNvPr>
          <p:cNvSpPr/>
          <p:nvPr/>
        </p:nvSpPr>
        <p:spPr>
          <a:xfrm>
            <a:off x="6871317" y="2659263"/>
            <a:ext cx="612559" cy="613772"/>
          </a:xfrm>
          <a:prstGeom prst="rect">
            <a:avLst/>
          </a:prstGeom>
          <a:solidFill>
            <a:srgbClr val="85D7EB"/>
          </a:solidFill>
          <a:ln>
            <a:solidFill>
              <a:srgbClr val="85D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AB3761-732C-FC02-1CEB-2E760C2ABE1A}"/>
              </a:ext>
            </a:extLst>
          </p:cNvPr>
          <p:cNvSpPr/>
          <p:nvPr/>
        </p:nvSpPr>
        <p:spPr>
          <a:xfrm>
            <a:off x="10282931" y="4647265"/>
            <a:ext cx="1213651" cy="26713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2x Cardiff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A203B4-2627-92C6-9099-2176AF8F8B75}"/>
              </a:ext>
            </a:extLst>
          </p:cNvPr>
          <p:cNvSpPr/>
          <p:nvPr/>
        </p:nvSpPr>
        <p:spPr>
          <a:xfrm>
            <a:off x="9618030" y="4306349"/>
            <a:ext cx="1125246" cy="26565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Bridgend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00F7D3-841F-7331-B9CB-C1CB76B960A6}"/>
              </a:ext>
            </a:extLst>
          </p:cNvPr>
          <p:cNvSpPr/>
          <p:nvPr/>
        </p:nvSpPr>
        <p:spPr>
          <a:xfrm>
            <a:off x="8220722" y="4905859"/>
            <a:ext cx="1316270" cy="2427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2x Swansea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08329B-B9C8-2A1F-9086-42B1306AEACA}"/>
              </a:ext>
            </a:extLst>
          </p:cNvPr>
          <p:cNvSpPr/>
          <p:nvPr/>
        </p:nvSpPr>
        <p:spPr>
          <a:xfrm>
            <a:off x="8138017" y="3930795"/>
            <a:ext cx="1125246" cy="26565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Kidwelly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85AAB4-904D-FEBC-E9FC-903798444976}"/>
              </a:ext>
            </a:extLst>
          </p:cNvPr>
          <p:cNvSpPr/>
          <p:nvPr/>
        </p:nvSpPr>
        <p:spPr>
          <a:xfrm>
            <a:off x="8620741" y="647537"/>
            <a:ext cx="1125246" cy="26565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St. Asaph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2EBA365-AFAD-0166-60D9-90BAC975CE68}"/>
              </a:ext>
            </a:extLst>
          </p:cNvPr>
          <p:cNvCxnSpPr>
            <a:cxnSpLocks/>
          </p:cNvCxnSpPr>
          <p:nvPr/>
        </p:nvCxnSpPr>
        <p:spPr>
          <a:xfrm>
            <a:off x="9745987" y="913189"/>
            <a:ext cx="268025" cy="887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5070130-CC1B-FB14-7E17-F2740E9BF1E9}"/>
              </a:ext>
            </a:extLst>
          </p:cNvPr>
          <p:cNvCxnSpPr/>
          <p:nvPr/>
        </p:nvCxnSpPr>
        <p:spPr>
          <a:xfrm>
            <a:off x="8411746" y="4196447"/>
            <a:ext cx="412658" cy="2427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B6CEFB8-8582-3674-F358-9CCE1D3E5826}"/>
              </a:ext>
            </a:extLst>
          </p:cNvPr>
          <p:cNvCxnSpPr/>
          <p:nvPr/>
        </p:nvCxnSpPr>
        <p:spPr>
          <a:xfrm flipV="1">
            <a:off x="9183364" y="4647265"/>
            <a:ext cx="100521" cy="2585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BFE7A52-4362-0020-6A56-D5409B5BFB80}"/>
              </a:ext>
            </a:extLst>
          </p:cNvPr>
          <p:cNvCxnSpPr/>
          <p:nvPr/>
        </p:nvCxnSpPr>
        <p:spPr>
          <a:xfrm flipH="1">
            <a:off x="9859701" y="4572001"/>
            <a:ext cx="154311" cy="4666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2D44C96-B5A8-4FA3-40BD-C0D175195B39}"/>
              </a:ext>
            </a:extLst>
          </p:cNvPr>
          <p:cNvCxnSpPr>
            <a:cxnSpLocks/>
          </p:cNvCxnSpPr>
          <p:nvPr/>
        </p:nvCxnSpPr>
        <p:spPr>
          <a:xfrm flipH="1">
            <a:off x="10336721" y="4905859"/>
            <a:ext cx="406555" cy="265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86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1C1F9B00-096C-E157-CF9C-9DB654F9C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9" y="676274"/>
            <a:ext cx="3670301" cy="2752726"/>
          </a:xfrm>
          <a:prstGeom prst="rect">
            <a:avLst/>
          </a:prstGeom>
        </p:spPr>
      </p:pic>
      <p:pic>
        <p:nvPicPr>
          <p:cNvPr id="9" name="Picture 8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F2182820-A0C5-0BDB-6161-C69AF4FD2F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50" y="702468"/>
            <a:ext cx="3670301" cy="2752726"/>
          </a:xfrm>
          <a:prstGeom prst="rect">
            <a:avLst/>
          </a:prstGeom>
        </p:spPr>
      </p:pic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1D35C9CD-1EED-A58A-BB0A-CFB4FA26D0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24" y="676274"/>
            <a:ext cx="3740152" cy="28051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CA2C65-74EB-A385-8CC9-F19116AAA22F}"/>
              </a:ext>
            </a:extLst>
          </p:cNvPr>
          <p:cNvSpPr txBox="1"/>
          <p:nvPr/>
        </p:nvSpPr>
        <p:spPr>
          <a:xfrm>
            <a:off x="1974850" y="4566174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/>
              </a:rPr>
              <a:t>Understanding Foundational Economy Principles Workshop Highlights Video</a:t>
            </a:r>
            <a:r>
              <a:rPr lang="en-US" dirty="0"/>
              <a:t> </a:t>
            </a:r>
          </a:p>
        </p:txBody>
      </p:sp>
      <p:pic>
        <p:nvPicPr>
          <p:cNvPr id="12" name="Picture 11" descr="A red and white play button&#10;&#10;Description automatically generated">
            <a:extLst>
              <a:ext uri="{FF2B5EF4-FFF2-40B4-BE49-F238E27FC236}">
                <a16:creationId xmlns:a16="http://schemas.microsoft.com/office/drawing/2014/main" id="{CA5B61F2-1018-1DEC-F0B5-F10E1C800F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1" y="4329606"/>
            <a:ext cx="1210538" cy="84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69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3331b5-7721-4df7-a341-00a556234d11">
      <Terms xmlns="http://schemas.microsoft.com/office/infopath/2007/PartnerControls"/>
    </lcf76f155ced4ddcb4097134ff3c332f>
    <TaxCatchAll xmlns="70a71906-0fda-48d9-97a7-d9cf37ed68e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C82D8461508E4BB033C30A247D0C4D" ma:contentTypeVersion="14" ma:contentTypeDescription="Create a new document." ma:contentTypeScope="" ma:versionID="f8527e51ffa704c2ceb7b638e678ff61">
  <xsd:schema xmlns:xsd="http://www.w3.org/2001/XMLSchema" xmlns:xs="http://www.w3.org/2001/XMLSchema" xmlns:p="http://schemas.microsoft.com/office/2006/metadata/properties" xmlns:ns2="773331b5-7721-4df7-a341-00a556234d11" xmlns:ns3="70a71906-0fda-48d9-97a7-d9cf37ed68ec" targetNamespace="http://schemas.microsoft.com/office/2006/metadata/properties" ma:root="true" ma:fieldsID="0e3e026bcf7556cce32df24d417d57b5" ns2:_="" ns3:_="">
    <xsd:import namespace="773331b5-7721-4df7-a341-00a556234d11"/>
    <xsd:import namespace="70a71906-0fda-48d9-97a7-d9cf37ed68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3331b5-7721-4df7-a341-00a556234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386c0d-6e4d-41c7-a68d-5a7c90c1e5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a71906-0fda-48d9-97a7-d9cf37ed68e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d001287-c9fe-44f5-9325-89bf342f548b}" ma:internalName="TaxCatchAll" ma:showField="CatchAllData" ma:web="70a71906-0fda-48d9-97a7-d9cf37ed68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2E0047-9C2B-4FF7-8C46-892536C76A1C}">
  <ds:schemaRefs>
    <ds:schemaRef ds:uri="http://schemas.openxmlformats.org/package/2006/metadata/core-properties"/>
    <ds:schemaRef ds:uri="http://purl.org/dc/elements/1.1/"/>
    <ds:schemaRef ds:uri="http://purl.org/dc/terms/"/>
    <ds:schemaRef ds:uri="773331b5-7721-4df7-a341-00a556234d11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70a71906-0fda-48d9-97a7-d9cf37ed68ec"/>
  </ds:schemaRefs>
</ds:datastoreItem>
</file>

<file path=customXml/itemProps2.xml><?xml version="1.0" encoding="utf-8"?>
<ds:datastoreItem xmlns:ds="http://schemas.openxmlformats.org/officeDocument/2006/customXml" ds:itemID="{2DFB242B-601B-4719-AE25-FF82849572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3331b5-7721-4df7-a341-00a556234d11"/>
    <ds:schemaRef ds:uri="70a71906-0fda-48d9-97a7-d9cf37ed68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CB2BAD-33A7-40DE-86F0-A96F15EDF6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926</Words>
  <Application>Microsoft Macintosh PowerPoint</Application>
  <PresentationFormat>Widescreen</PresentationFormat>
  <Paragraphs>110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Developing practitioners understanding of new concepts: Foundational Economy, Circular Economy, and Social Value</vt:lpstr>
      <vt:lpstr>PowerPoint Presentation</vt:lpstr>
      <vt:lpstr>PowerPoint Presentation</vt:lpstr>
      <vt:lpstr> Research Questions: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Qualitative data</vt:lpstr>
      <vt:lpstr>PowerPoint Presentation</vt:lpstr>
      <vt:lpstr>Where is the common ground? The ‘Sensemaking’ process</vt:lpstr>
      <vt:lpstr>FE, CE and Social Value synergies</vt:lpstr>
      <vt:lpstr>Quantitative Data</vt:lpstr>
      <vt:lpstr>Understanding of concepts before and after workshops</vt:lpstr>
      <vt:lpstr>Understanding of implementation of well-being goals in existing processes and practices</vt:lpstr>
      <vt:lpstr>Understanding of possible future implementation of well-being goals in new processes and practices</vt:lpstr>
      <vt:lpstr>References</vt:lpstr>
      <vt:lpstr>PowerPoint Presentation</vt:lpstr>
      <vt:lpstr>Barriers and Enablers</vt:lpstr>
    </vt:vector>
  </TitlesOfParts>
  <Company>Cardiff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practitioners understanding of new concepts: Foundational Economy, Circular Economy, and Social Value</dc:title>
  <dc:creator>Steffes, Laura</dc:creator>
  <cp:lastModifiedBy>Walpole, Gary</cp:lastModifiedBy>
  <cp:revision>22</cp:revision>
  <dcterms:created xsi:type="dcterms:W3CDTF">2023-11-21T08:34:02Z</dcterms:created>
  <dcterms:modified xsi:type="dcterms:W3CDTF">2024-05-01T08:13:42Z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0x0101006EC82D8461508E4BB033C30A247D0C4D</vt:lpwstr>
  </property>
  <property fmtid="{D5CDD505-2E9C-101B-9397-08002B2CF9AE}" pid="3" name="MediaServiceImageTags">
    <vt:lpwstr/>
  </property>
</Properties>
</file>