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1"/>
  </p:sldMasterIdLst>
  <p:notesMasterIdLst>
    <p:notesMasterId r:id="rId12"/>
  </p:notesMasterIdLst>
  <p:sldIdLst>
    <p:sldId id="256" r:id="rId2"/>
    <p:sldId id="265" r:id="rId3"/>
    <p:sldId id="261" r:id="rId4"/>
    <p:sldId id="264" r:id="rId5"/>
    <p:sldId id="267" r:id="rId6"/>
    <p:sldId id="269" r:id="rId7"/>
    <p:sldId id="270" r:id="rId8"/>
    <p:sldId id="258" r:id="rId9"/>
    <p:sldId id="259"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AA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FFC312-AB1B-E246-8090-F0A9FC8ECFA1}" v="3" dt="2024-05-07T19:17:16.6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49"/>
    <p:restoredTop sz="96128"/>
  </p:normalViewPr>
  <p:slideViewPr>
    <p:cSldViewPr snapToGrid="0">
      <p:cViewPr varScale="1">
        <p:scale>
          <a:sx n="125" d="100"/>
          <a:sy n="125" d="100"/>
        </p:scale>
        <p:origin x="20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CCD9E9-615D-B640-9730-DDFA9A4DCB94}" type="doc">
      <dgm:prSet loTypeId="urn:microsoft.com/office/officeart/2005/8/layout/pyramid1" loCatId="" qsTypeId="urn:microsoft.com/office/officeart/2005/8/quickstyle/simple1" qsCatId="simple" csTypeId="urn:microsoft.com/office/officeart/2005/8/colors/accent2_2" csCatId="accent2" phldr="1"/>
      <dgm:spPr/>
    </dgm:pt>
    <dgm:pt modelId="{7F7C1783-4FDB-C74D-A720-C55EAB6CC7C5}">
      <dgm:prSet phldrT="[Text]"/>
      <dgm:spPr>
        <a:solidFill>
          <a:srgbClr val="2CAAB5"/>
        </a:solidFill>
      </dgm:spPr>
      <dgm:t>
        <a:bodyPr/>
        <a:lstStyle/>
        <a:p>
          <a:r>
            <a:rPr lang="en-GB" dirty="0"/>
            <a:t>Elite</a:t>
          </a:r>
        </a:p>
      </dgm:t>
    </dgm:pt>
    <dgm:pt modelId="{B0C36588-512F-E34D-83AC-939899BB622A}" type="parTrans" cxnId="{5ED6F18D-AE56-8242-928E-288ED7DB6B9C}">
      <dgm:prSet/>
      <dgm:spPr/>
      <dgm:t>
        <a:bodyPr/>
        <a:lstStyle/>
        <a:p>
          <a:endParaRPr lang="en-GB"/>
        </a:p>
      </dgm:t>
    </dgm:pt>
    <dgm:pt modelId="{D08F3663-B41E-A641-BE48-B67408DB5041}" type="sibTrans" cxnId="{5ED6F18D-AE56-8242-928E-288ED7DB6B9C}">
      <dgm:prSet/>
      <dgm:spPr/>
      <dgm:t>
        <a:bodyPr/>
        <a:lstStyle/>
        <a:p>
          <a:endParaRPr lang="en-GB"/>
        </a:p>
      </dgm:t>
    </dgm:pt>
    <dgm:pt modelId="{6AE64252-54B2-5644-8190-E18B9CB88A49}">
      <dgm:prSet phldrT="[Text]"/>
      <dgm:spPr>
        <a:solidFill>
          <a:srgbClr val="2CAAB5"/>
        </a:solidFill>
      </dgm:spPr>
      <dgm:t>
        <a:bodyPr/>
        <a:lstStyle/>
        <a:p>
          <a:r>
            <a:rPr lang="en-GB" dirty="0"/>
            <a:t>Performance</a:t>
          </a:r>
        </a:p>
      </dgm:t>
    </dgm:pt>
    <dgm:pt modelId="{B5C01EB0-8462-AF48-89BB-C30CBC6C084F}" type="parTrans" cxnId="{70B53DE4-75AF-2942-93D0-1DBCCB213422}">
      <dgm:prSet/>
      <dgm:spPr/>
      <dgm:t>
        <a:bodyPr/>
        <a:lstStyle/>
        <a:p>
          <a:endParaRPr lang="en-GB"/>
        </a:p>
      </dgm:t>
    </dgm:pt>
    <dgm:pt modelId="{2315963C-D438-F74C-B603-53A1110E4A3E}" type="sibTrans" cxnId="{70B53DE4-75AF-2942-93D0-1DBCCB213422}">
      <dgm:prSet/>
      <dgm:spPr/>
      <dgm:t>
        <a:bodyPr/>
        <a:lstStyle/>
        <a:p>
          <a:endParaRPr lang="en-GB"/>
        </a:p>
      </dgm:t>
    </dgm:pt>
    <dgm:pt modelId="{FC22EA17-4E24-4E47-BDC7-5DDDC9619D6F}">
      <dgm:prSet phldrT="[Text]"/>
      <dgm:spPr>
        <a:solidFill>
          <a:srgbClr val="2CAAB5"/>
        </a:solidFill>
      </dgm:spPr>
      <dgm:t>
        <a:bodyPr/>
        <a:lstStyle/>
        <a:p>
          <a:r>
            <a:rPr lang="en-GB" dirty="0"/>
            <a:t>Participation</a:t>
          </a:r>
        </a:p>
      </dgm:t>
    </dgm:pt>
    <dgm:pt modelId="{E5EB6439-05DA-8C46-A526-0B007194494B}" type="parTrans" cxnId="{24732882-E204-8D41-9565-0359708967FC}">
      <dgm:prSet/>
      <dgm:spPr/>
      <dgm:t>
        <a:bodyPr/>
        <a:lstStyle/>
        <a:p>
          <a:endParaRPr lang="en-GB"/>
        </a:p>
      </dgm:t>
    </dgm:pt>
    <dgm:pt modelId="{58122ED2-6975-EC42-B325-0006DDB6032A}" type="sibTrans" cxnId="{24732882-E204-8D41-9565-0359708967FC}">
      <dgm:prSet/>
      <dgm:spPr/>
      <dgm:t>
        <a:bodyPr/>
        <a:lstStyle/>
        <a:p>
          <a:endParaRPr lang="en-GB"/>
        </a:p>
      </dgm:t>
    </dgm:pt>
    <dgm:pt modelId="{AB115C09-6BFA-FD47-B03D-D35A92CD6642}">
      <dgm:prSet phldrT="[Text]"/>
      <dgm:spPr>
        <a:solidFill>
          <a:srgbClr val="2CAAB5"/>
        </a:solidFill>
      </dgm:spPr>
      <dgm:t>
        <a:bodyPr/>
        <a:lstStyle/>
        <a:p>
          <a:r>
            <a:rPr lang="en-GB" dirty="0"/>
            <a:t>Foundation</a:t>
          </a:r>
        </a:p>
      </dgm:t>
    </dgm:pt>
    <dgm:pt modelId="{60675561-11E8-A44B-816A-A2CD017B739B}" type="parTrans" cxnId="{46C0CBFF-54AD-7D41-83F8-02BAE900C900}">
      <dgm:prSet/>
      <dgm:spPr/>
      <dgm:t>
        <a:bodyPr/>
        <a:lstStyle/>
        <a:p>
          <a:endParaRPr lang="en-GB"/>
        </a:p>
      </dgm:t>
    </dgm:pt>
    <dgm:pt modelId="{FB721B15-3821-1744-862A-4E628E018600}" type="sibTrans" cxnId="{46C0CBFF-54AD-7D41-83F8-02BAE900C900}">
      <dgm:prSet/>
      <dgm:spPr/>
      <dgm:t>
        <a:bodyPr/>
        <a:lstStyle/>
        <a:p>
          <a:endParaRPr lang="en-GB"/>
        </a:p>
      </dgm:t>
    </dgm:pt>
    <dgm:pt modelId="{E37EBEBE-D349-6F4A-B072-BA31B4BA36D3}" type="pres">
      <dgm:prSet presAssocID="{E6CCD9E9-615D-B640-9730-DDFA9A4DCB94}" presName="Name0" presStyleCnt="0">
        <dgm:presLayoutVars>
          <dgm:dir/>
          <dgm:animLvl val="lvl"/>
          <dgm:resizeHandles val="exact"/>
        </dgm:presLayoutVars>
      </dgm:prSet>
      <dgm:spPr/>
    </dgm:pt>
    <dgm:pt modelId="{BE3384CF-27A8-8E44-82F6-6EA4F984C5FF}" type="pres">
      <dgm:prSet presAssocID="{7F7C1783-4FDB-C74D-A720-C55EAB6CC7C5}" presName="Name8" presStyleCnt="0"/>
      <dgm:spPr/>
    </dgm:pt>
    <dgm:pt modelId="{B3C821E0-D81A-4840-962E-EF0012F0465B}" type="pres">
      <dgm:prSet presAssocID="{7F7C1783-4FDB-C74D-A720-C55EAB6CC7C5}" presName="level" presStyleLbl="node1" presStyleIdx="0" presStyleCnt="4">
        <dgm:presLayoutVars>
          <dgm:chMax val="1"/>
          <dgm:bulletEnabled val="1"/>
        </dgm:presLayoutVars>
      </dgm:prSet>
      <dgm:spPr/>
    </dgm:pt>
    <dgm:pt modelId="{C5E14AD4-E0EF-9143-A2E8-C4ED5DF1D1BC}" type="pres">
      <dgm:prSet presAssocID="{7F7C1783-4FDB-C74D-A720-C55EAB6CC7C5}" presName="levelTx" presStyleLbl="revTx" presStyleIdx="0" presStyleCnt="0">
        <dgm:presLayoutVars>
          <dgm:chMax val="1"/>
          <dgm:bulletEnabled val="1"/>
        </dgm:presLayoutVars>
      </dgm:prSet>
      <dgm:spPr/>
    </dgm:pt>
    <dgm:pt modelId="{8DCD5E8D-8DFD-6D47-92D1-D49AED209B27}" type="pres">
      <dgm:prSet presAssocID="{6AE64252-54B2-5644-8190-E18B9CB88A49}" presName="Name8" presStyleCnt="0"/>
      <dgm:spPr/>
    </dgm:pt>
    <dgm:pt modelId="{D5E08B67-DD55-B44E-A1E1-40CCBFD44668}" type="pres">
      <dgm:prSet presAssocID="{6AE64252-54B2-5644-8190-E18B9CB88A49}" presName="level" presStyleLbl="node1" presStyleIdx="1" presStyleCnt="4">
        <dgm:presLayoutVars>
          <dgm:chMax val="1"/>
          <dgm:bulletEnabled val="1"/>
        </dgm:presLayoutVars>
      </dgm:prSet>
      <dgm:spPr/>
    </dgm:pt>
    <dgm:pt modelId="{E5BA5C17-92CF-1544-8AF4-9B1F4217ADE3}" type="pres">
      <dgm:prSet presAssocID="{6AE64252-54B2-5644-8190-E18B9CB88A49}" presName="levelTx" presStyleLbl="revTx" presStyleIdx="0" presStyleCnt="0">
        <dgm:presLayoutVars>
          <dgm:chMax val="1"/>
          <dgm:bulletEnabled val="1"/>
        </dgm:presLayoutVars>
      </dgm:prSet>
      <dgm:spPr/>
    </dgm:pt>
    <dgm:pt modelId="{69C28E52-8450-3A4A-95E7-A90D0CC5E2BC}" type="pres">
      <dgm:prSet presAssocID="{FC22EA17-4E24-4E47-BDC7-5DDDC9619D6F}" presName="Name8" presStyleCnt="0"/>
      <dgm:spPr/>
    </dgm:pt>
    <dgm:pt modelId="{662123C3-F089-A345-A2C8-8E166F716E46}" type="pres">
      <dgm:prSet presAssocID="{FC22EA17-4E24-4E47-BDC7-5DDDC9619D6F}" presName="level" presStyleLbl="node1" presStyleIdx="2" presStyleCnt="4">
        <dgm:presLayoutVars>
          <dgm:chMax val="1"/>
          <dgm:bulletEnabled val="1"/>
        </dgm:presLayoutVars>
      </dgm:prSet>
      <dgm:spPr/>
    </dgm:pt>
    <dgm:pt modelId="{BCA01B73-D9FB-984D-B780-7E8164296721}" type="pres">
      <dgm:prSet presAssocID="{FC22EA17-4E24-4E47-BDC7-5DDDC9619D6F}" presName="levelTx" presStyleLbl="revTx" presStyleIdx="0" presStyleCnt="0">
        <dgm:presLayoutVars>
          <dgm:chMax val="1"/>
          <dgm:bulletEnabled val="1"/>
        </dgm:presLayoutVars>
      </dgm:prSet>
      <dgm:spPr/>
    </dgm:pt>
    <dgm:pt modelId="{7A0D830F-C3DB-304F-82C2-8536FDE3B31F}" type="pres">
      <dgm:prSet presAssocID="{AB115C09-6BFA-FD47-B03D-D35A92CD6642}" presName="Name8" presStyleCnt="0"/>
      <dgm:spPr/>
    </dgm:pt>
    <dgm:pt modelId="{33004532-B5F0-B142-9D07-10F13B5733C0}" type="pres">
      <dgm:prSet presAssocID="{AB115C09-6BFA-FD47-B03D-D35A92CD6642}" presName="level" presStyleLbl="node1" presStyleIdx="3" presStyleCnt="4">
        <dgm:presLayoutVars>
          <dgm:chMax val="1"/>
          <dgm:bulletEnabled val="1"/>
        </dgm:presLayoutVars>
      </dgm:prSet>
      <dgm:spPr/>
    </dgm:pt>
    <dgm:pt modelId="{CAD758E0-92CF-CA4B-BA9D-176B094FE613}" type="pres">
      <dgm:prSet presAssocID="{AB115C09-6BFA-FD47-B03D-D35A92CD6642}" presName="levelTx" presStyleLbl="revTx" presStyleIdx="0" presStyleCnt="0">
        <dgm:presLayoutVars>
          <dgm:chMax val="1"/>
          <dgm:bulletEnabled val="1"/>
        </dgm:presLayoutVars>
      </dgm:prSet>
      <dgm:spPr/>
    </dgm:pt>
  </dgm:ptLst>
  <dgm:cxnLst>
    <dgm:cxn modelId="{F02D8001-F0FA-F343-9696-0F5E4D2F19F1}" type="presOf" srcId="{AB115C09-6BFA-FD47-B03D-D35A92CD6642}" destId="{CAD758E0-92CF-CA4B-BA9D-176B094FE613}" srcOrd="1" destOrd="0" presId="urn:microsoft.com/office/officeart/2005/8/layout/pyramid1"/>
    <dgm:cxn modelId="{1C72C317-5C8E-BB4A-B5F6-8FDD33E5746D}" type="presOf" srcId="{6AE64252-54B2-5644-8190-E18B9CB88A49}" destId="{E5BA5C17-92CF-1544-8AF4-9B1F4217ADE3}" srcOrd="1" destOrd="0" presId="urn:microsoft.com/office/officeart/2005/8/layout/pyramid1"/>
    <dgm:cxn modelId="{4C6CCF32-F016-234D-A976-2CD4B1AEF270}" type="presOf" srcId="{E6CCD9E9-615D-B640-9730-DDFA9A4DCB94}" destId="{E37EBEBE-D349-6F4A-B072-BA31B4BA36D3}" srcOrd="0" destOrd="0" presId="urn:microsoft.com/office/officeart/2005/8/layout/pyramid1"/>
    <dgm:cxn modelId="{CFE10D5E-F9DA-1549-BEA1-13C9253155C6}" type="presOf" srcId="{6AE64252-54B2-5644-8190-E18B9CB88A49}" destId="{D5E08B67-DD55-B44E-A1E1-40CCBFD44668}" srcOrd="0" destOrd="0" presId="urn:microsoft.com/office/officeart/2005/8/layout/pyramid1"/>
    <dgm:cxn modelId="{24732882-E204-8D41-9565-0359708967FC}" srcId="{E6CCD9E9-615D-B640-9730-DDFA9A4DCB94}" destId="{FC22EA17-4E24-4E47-BDC7-5DDDC9619D6F}" srcOrd="2" destOrd="0" parTransId="{E5EB6439-05DA-8C46-A526-0B007194494B}" sibTransId="{58122ED2-6975-EC42-B325-0006DDB6032A}"/>
    <dgm:cxn modelId="{5ED6F18D-AE56-8242-928E-288ED7DB6B9C}" srcId="{E6CCD9E9-615D-B640-9730-DDFA9A4DCB94}" destId="{7F7C1783-4FDB-C74D-A720-C55EAB6CC7C5}" srcOrd="0" destOrd="0" parTransId="{B0C36588-512F-E34D-83AC-939899BB622A}" sibTransId="{D08F3663-B41E-A641-BE48-B67408DB5041}"/>
    <dgm:cxn modelId="{087B989E-99A1-904B-AFFE-2980D661DEC4}" type="presOf" srcId="{FC22EA17-4E24-4E47-BDC7-5DDDC9619D6F}" destId="{662123C3-F089-A345-A2C8-8E166F716E46}" srcOrd="0" destOrd="0" presId="urn:microsoft.com/office/officeart/2005/8/layout/pyramid1"/>
    <dgm:cxn modelId="{F009F3AF-F3AA-DB42-AF65-E4DAA281F6B9}" type="presOf" srcId="{7F7C1783-4FDB-C74D-A720-C55EAB6CC7C5}" destId="{C5E14AD4-E0EF-9143-A2E8-C4ED5DF1D1BC}" srcOrd="1" destOrd="0" presId="urn:microsoft.com/office/officeart/2005/8/layout/pyramid1"/>
    <dgm:cxn modelId="{EF055CB1-E3D7-1F40-B44E-132BB5ECE5F0}" type="presOf" srcId="{7F7C1783-4FDB-C74D-A720-C55EAB6CC7C5}" destId="{B3C821E0-D81A-4840-962E-EF0012F0465B}" srcOrd="0" destOrd="0" presId="urn:microsoft.com/office/officeart/2005/8/layout/pyramid1"/>
    <dgm:cxn modelId="{70B53DE4-75AF-2942-93D0-1DBCCB213422}" srcId="{E6CCD9E9-615D-B640-9730-DDFA9A4DCB94}" destId="{6AE64252-54B2-5644-8190-E18B9CB88A49}" srcOrd="1" destOrd="0" parTransId="{B5C01EB0-8462-AF48-89BB-C30CBC6C084F}" sibTransId="{2315963C-D438-F74C-B603-53A1110E4A3E}"/>
    <dgm:cxn modelId="{6D9D35E7-B6D3-7446-A776-2DF0A28259A2}" type="presOf" srcId="{AB115C09-6BFA-FD47-B03D-D35A92CD6642}" destId="{33004532-B5F0-B142-9D07-10F13B5733C0}" srcOrd="0" destOrd="0" presId="urn:microsoft.com/office/officeart/2005/8/layout/pyramid1"/>
    <dgm:cxn modelId="{6BA4BBFC-9B04-CB46-991F-77F4536B6A78}" type="presOf" srcId="{FC22EA17-4E24-4E47-BDC7-5DDDC9619D6F}" destId="{BCA01B73-D9FB-984D-B780-7E8164296721}" srcOrd="1" destOrd="0" presId="urn:microsoft.com/office/officeart/2005/8/layout/pyramid1"/>
    <dgm:cxn modelId="{46C0CBFF-54AD-7D41-83F8-02BAE900C900}" srcId="{E6CCD9E9-615D-B640-9730-DDFA9A4DCB94}" destId="{AB115C09-6BFA-FD47-B03D-D35A92CD6642}" srcOrd="3" destOrd="0" parTransId="{60675561-11E8-A44B-816A-A2CD017B739B}" sibTransId="{FB721B15-3821-1744-862A-4E628E018600}"/>
    <dgm:cxn modelId="{982A7CE4-8BA4-D945-AAB6-B554C0CF6893}" type="presParOf" srcId="{E37EBEBE-D349-6F4A-B072-BA31B4BA36D3}" destId="{BE3384CF-27A8-8E44-82F6-6EA4F984C5FF}" srcOrd="0" destOrd="0" presId="urn:microsoft.com/office/officeart/2005/8/layout/pyramid1"/>
    <dgm:cxn modelId="{43412CF9-1FAC-204D-8CE0-8AF3EC82315B}" type="presParOf" srcId="{BE3384CF-27A8-8E44-82F6-6EA4F984C5FF}" destId="{B3C821E0-D81A-4840-962E-EF0012F0465B}" srcOrd="0" destOrd="0" presId="urn:microsoft.com/office/officeart/2005/8/layout/pyramid1"/>
    <dgm:cxn modelId="{22ECA6D8-CFFA-F746-BF2C-AFB36BFF3EFF}" type="presParOf" srcId="{BE3384CF-27A8-8E44-82F6-6EA4F984C5FF}" destId="{C5E14AD4-E0EF-9143-A2E8-C4ED5DF1D1BC}" srcOrd="1" destOrd="0" presId="urn:microsoft.com/office/officeart/2005/8/layout/pyramid1"/>
    <dgm:cxn modelId="{BE27C685-380F-0A42-84EC-8EA80185823A}" type="presParOf" srcId="{E37EBEBE-D349-6F4A-B072-BA31B4BA36D3}" destId="{8DCD5E8D-8DFD-6D47-92D1-D49AED209B27}" srcOrd="1" destOrd="0" presId="urn:microsoft.com/office/officeart/2005/8/layout/pyramid1"/>
    <dgm:cxn modelId="{58FF3818-1634-CA41-B2B0-0721A6ACDF90}" type="presParOf" srcId="{8DCD5E8D-8DFD-6D47-92D1-D49AED209B27}" destId="{D5E08B67-DD55-B44E-A1E1-40CCBFD44668}" srcOrd="0" destOrd="0" presId="urn:microsoft.com/office/officeart/2005/8/layout/pyramid1"/>
    <dgm:cxn modelId="{90734797-E192-1846-8E32-EC6941C8F95D}" type="presParOf" srcId="{8DCD5E8D-8DFD-6D47-92D1-D49AED209B27}" destId="{E5BA5C17-92CF-1544-8AF4-9B1F4217ADE3}" srcOrd="1" destOrd="0" presId="urn:microsoft.com/office/officeart/2005/8/layout/pyramid1"/>
    <dgm:cxn modelId="{D21F3CA6-95D6-424A-B7B8-A3EBC72FC946}" type="presParOf" srcId="{E37EBEBE-D349-6F4A-B072-BA31B4BA36D3}" destId="{69C28E52-8450-3A4A-95E7-A90D0CC5E2BC}" srcOrd="2" destOrd="0" presId="urn:microsoft.com/office/officeart/2005/8/layout/pyramid1"/>
    <dgm:cxn modelId="{3A7F9EC4-20B5-5041-AAFA-B90000B7FBEA}" type="presParOf" srcId="{69C28E52-8450-3A4A-95E7-A90D0CC5E2BC}" destId="{662123C3-F089-A345-A2C8-8E166F716E46}" srcOrd="0" destOrd="0" presId="urn:microsoft.com/office/officeart/2005/8/layout/pyramid1"/>
    <dgm:cxn modelId="{1DF98991-E0E8-244B-B221-BEDCF4B45761}" type="presParOf" srcId="{69C28E52-8450-3A4A-95E7-A90D0CC5E2BC}" destId="{BCA01B73-D9FB-984D-B780-7E8164296721}" srcOrd="1" destOrd="0" presId="urn:microsoft.com/office/officeart/2005/8/layout/pyramid1"/>
    <dgm:cxn modelId="{BE123A0F-4DA9-0A43-B5CD-D040E9F33018}" type="presParOf" srcId="{E37EBEBE-D349-6F4A-B072-BA31B4BA36D3}" destId="{7A0D830F-C3DB-304F-82C2-8536FDE3B31F}" srcOrd="3" destOrd="0" presId="urn:microsoft.com/office/officeart/2005/8/layout/pyramid1"/>
    <dgm:cxn modelId="{6C9F846D-C3F5-CB47-8E53-10E15FBB2CF3}" type="presParOf" srcId="{7A0D830F-C3DB-304F-82C2-8536FDE3B31F}" destId="{33004532-B5F0-B142-9D07-10F13B5733C0}" srcOrd="0" destOrd="0" presId="urn:microsoft.com/office/officeart/2005/8/layout/pyramid1"/>
    <dgm:cxn modelId="{A17E9BB3-B428-8841-B6EE-68F36E27B69E}" type="presParOf" srcId="{7A0D830F-C3DB-304F-82C2-8536FDE3B31F}" destId="{CAD758E0-92CF-CA4B-BA9D-176B094FE613}" srcOrd="1" destOrd="0" presId="urn:microsoft.com/office/officeart/2005/8/layout/pyramid1"/>
  </dgm:cxnLst>
  <dgm:bg>
    <a:noFill/>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C821E0-D81A-4840-962E-EF0012F0465B}">
      <dsp:nvSpPr>
        <dsp:cNvPr id="0" name=""/>
        <dsp:cNvSpPr/>
      </dsp:nvSpPr>
      <dsp:spPr>
        <a:xfrm>
          <a:off x="1603472" y="0"/>
          <a:ext cx="1068981" cy="700936"/>
        </a:xfrm>
        <a:prstGeom prst="trapezoid">
          <a:avLst>
            <a:gd name="adj" fmla="val 76254"/>
          </a:avLst>
        </a:prstGeom>
        <a:solidFill>
          <a:srgbClr val="2CAAB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Elite</a:t>
          </a:r>
        </a:p>
      </dsp:txBody>
      <dsp:txXfrm>
        <a:off x="1603472" y="0"/>
        <a:ext cx="1068981" cy="700936"/>
      </dsp:txXfrm>
    </dsp:sp>
    <dsp:sp modelId="{D5E08B67-DD55-B44E-A1E1-40CCBFD44668}">
      <dsp:nvSpPr>
        <dsp:cNvPr id="0" name=""/>
        <dsp:cNvSpPr/>
      </dsp:nvSpPr>
      <dsp:spPr>
        <a:xfrm>
          <a:off x="1068981" y="700936"/>
          <a:ext cx="2137963" cy="700936"/>
        </a:xfrm>
        <a:prstGeom prst="trapezoid">
          <a:avLst>
            <a:gd name="adj" fmla="val 76254"/>
          </a:avLst>
        </a:prstGeom>
        <a:solidFill>
          <a:srgbClr val="2CAAB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Performance</a:t>
          </a:r>
        </a:p>
      </dsp:txBody>
      <dsp:txXfrm>
        <a:off x="1443125" y="700936"/>
        <a:ext cx="1389676" cy="700936"/>
      </dsp:txXfrm>
    </dsp:sp>
    <dsp:sp modelId="{662123C3-F089-A345-A2C8-8E166F716E46}">
      <dsp:nvSpPr>
        <dsp:cNvPr id="0" name=""/>
        <dsp:cNvSpPr/>
      </dsp:nvSpPr>
      <dsp:spPr>
        <a:xfrm>
          <a:off x="534490" y="1401873"/>
          <a:ext cx="3206945" cy="700936"/>
        </a:xfrm>
        <a:prstGeom prst="trapezoid">
          <a:avLst>
            <a:gd name="adj" fmla="val 76254"/>
          </a:avLst>
        </a:prstGeom>
        <a:solidFill>
          <a:srgbClr val="2CAAB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Participation</a:t>
          </a:r>
        </a:p>
      </dsp:txBody>
      <dsp:txXfrm>
        <a:off x="1095706" y="1401873"/>
        <a:ext cx="2084514" cy="700936"/>
      </dsp:txXfrm>
    </dsp:sp>
    <dsp:sp modelId="{33004532-B5F0-B142-9D07-10F13B5733C0}">
      <dsp:nvSpPr>
        <dsp:cNvPr id="0" name=""/>
        <dsp:cNvSpPr/>
      </dsp:nvSpPr>
      <dsp:spPr>
        <a:xfrm>
          <a:off x="0" y="2102810"/>
          <a:ext cx="4275926" cy="700936"/>
        </a:xfrm>
        <a:prstGeom prst="trapezoid">
          <a:avLst>
            <a:gd name="adj" fmla="val 76254"/>
          </a:avLst>
        </a:prstGeom>
        <a:solidFill>
          <a:srgbClr val="2CAAB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Foundation</a:t>
          </a:r>
        </a:p>
      </dsp:txBody>
      <dsp:txXfrm>
        <a:off x="748287" y="2102810"/>
        <a:ext cx="2779352" cy="700936"/>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37D49-0AF0-054E-9D5B-71EAC3B93538}" type="datetimeFigureOut">
              <a:rPr lang="en-US" smtClean="0"/>
              <a:t>5/15/2024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544EAE-B205-544B-A58C-52219DB35219}" type="slidenum">
              <a:rPr lang="en-US" smtClean="0"/>
              <a:t>‹#›</a:t>
            </a:fld>
            <a:endParaRPr lang="en-US"/>
          </a:p>
        </p:txBody>
      </p:sp>
    </p:spTree>
    <p:extLst>
      <p:ext uri="{BB962C8B-B14F-4D97-AF65-F5344CB8AC3E}">
        <p14:creationId xmlns:p14="http://schemas.microsoft.com/office/powerpoint/2010/main" val="2607136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Important to say that my project is purely through the medium of Welsh as it’s funded by the CCC *</a:t>
            </a:r>
          </a:p>
          <a:p>
            <a:pPr marL="171450" indent="-171450">
              <a:buFont typeface="Arial" panose="020B0604020202020204" pitchFamily="34" charset="0"/>
              <a:buChar char="•"/>
            </a:pPr>
            <a:r>
              <a:rPr lang="en-US" dirty="0"/>
              <a:t>Background = did ACHAG. Sensitive to the environment where Welsh doesn’t feature as one of the strengths of Wales</a:t>
            </a:r>
          </a:p>
        </p:txBody>
      </p:sp>
      <p:sp>
        <p:nvSpPr>
          <p:cNvPr id="4" name="Slide Number Placeholder 3"/>
          <p:cNvSpPr>
            <a:spLocks noGrp="1"/>
          </p:cNvSpPr>
          <p:nvPr>
            <p:ph type="sldNum" sz="quarter" idx="5"/>
          </p:nvPr>
        </p:nvSpPr>
        <p:spPr/>
        <p:txBody>
          <a:bodyPr/>
          <a:lstStyle/>
          <a:p>
            <a:fld id="{E0544EAE-B205-544B-A58C-52219DB35219}" type="slidenum">
              <a:rPr lang="en-US" smtClean="0"/>
              <a:t>1</a:t>
            </a:fld>
            <a:endParaRPr lang="en-US"/>
          </a:p>
        </p:txBody>
      </p:sp>
    </p:spTree>
    <p:extLst>
      <p:ext uri="{BB962C8B-B14F-4D97-AF65-F5344CB8AC3E}">
        <p14:creationId xmlns:p14="http://schemas.microsoft.com/office/powerpoint/2010/main" val="239204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b="0" i="0" u="none" strike="noStrike" dirty="0">
                <a:solidFill>
                  <a:srgbClr val="333333"/>
                </a:solidFill>
                <a:effectLst/>
                <a:latin typeface="Open Sans" panose="020B0606030504020204" pitchFamily="34" charset="0"/>
              </a:rPr>
              <a:t>Adventure sports are growing in popularity and have been linked to a range of positive outcomes for participants, including enhanced self-esteem, positive affect, intrinsic motivation, resilience, enjoyment, competence, relatedness, autonomy, personal transformations, and the development of eco-centric perspectives</a:t>
            </a:r>
          </a:p>
          <a:p>
            <a:pPr marL="171450" indent="-171450">
              <a:buFontTx/>
              <a:buChar char="-"/>
            </a:pPr>
            <a:r>
              <a:rPr lang="en-GB" b="0" i="0" u="none" strike="noStrike" dirty="0">
                <a:solidFill>
                  <a:srgbClr val="333333"/>
                </a:solidFill>
                <a:effectLst/>
                <a:latin typeface="Open Sans" panose="020B0606030504020204" pitchFamily="34" charset="0"/>
              </a:rPr>
              <a:t>According to Lynch &amp; Dibben (2016) adventure sport events include endurance competitions across a range of challenging adventure disciplines (e.g. kayaking or rafting, mountain biking, mountain running, orienteering, rock climbing, surfing), which can be completed by individuals or teams. Because of this it attracts groups / team members therefore creating events</a:t>
            </a:r>
          </a:p>
          <a:p>
            <a:pPr marL="171450" indent="-171450">
              <a:buFontTx/>
              <a:buChar char="-"/>
            </a:pPr>
            <a:r>
              <a:rPr lang="en-GB" b="0" i="0" u="none" strike="noStrike" dirty="0">
                <a:solidFill>
                  <a:srgbClr val="333333"/>
                </a:solidFill>
                <a:effectLst/>
                <a:latin typeface="Open Sans" panose="020B0606030504020204" pitchFamily="34" charset="0"/>
              </a:rPr>
              <a:t>RECREATIONAL and COMPETITIVE</a:t>
            </a:r>
          </a:p>
          <a:p>
            <a:pPr marL="171450" indent="-171450">
              <a:buFontTx/>
              <a:buChar char="-"/>
            </a:pPr>
            <a:r>
              <a:rPr lang="en-GB" b="0" i="0" u="none" strike="noStrike" dirty="0">
                <a:solidFill>
                  <a:srgbClr val="333333"/>
                </a:solidFill>
                <a:effectLst/>
                <a:latin typeface="Open Sans" panose="020B0606030504020204" pitchFamily="34" charset="0"/>
              </a:rPr>
              <a:t>Cross-generational = diverse participants</a:t>
            </a:r>
            <a:endParaRPr lang="en-US" dirty="0"/>
          </a:p>
        </p:txBody>
      </p:sp>
      <p:sp>
        <p:nvSpPr>
          <p:cNvPr id="4" name="Slide Number Placeholder 3"/>
          <p:cNvSpPr>
            <a:spLocks noGrp="1"/>
          </p:cNvSpPr>
          <p:nvPr>
            <p:ph type="sldNum" sz="quarter" idx="5"/>
          </p:nvPr>
        </p:nvSpPr>
        <p:spPr/>
        <p:txBody>
          <a:bodyPr/>
          <a:lstStyle/>
          <a:p>
            <a:fld id="{E0544EAE-B205-544B-A58C-52219DB35219}" type="slidenum">
              <a:rPr lang="en-US" smtClean="0"/>
              <a:t>2</a:t>
            </a:fld>
            <a:endParaRPr lang="en-US"/>
          </a:p>
        </p:txBody>
      </p:sp>
    </p:spTree>
    <p:extLst>
      <p:ext uri="{BB962C8B-B14F-4D97-AF65-F5344CB8AC3E}">
        <p14:creationId xmlns:p14="http://schemas.microsoft.com/office/powerpoint/2010/main" val="2016585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Wales offers geographical opportunity that’s unique but the space doesn’t fully embrace the cultural impact that Welsh lang could have = under represented </a:t>
            </a:r>
          </a:p>
          <a:p>
            <a:r>
              <a:rPr lang="en-US" dirty="0"/>
              <a:t>- (1) Research conducted by </a:t>
            </a:r>
            <a:r>
              <a:rPr lang="en-US" dirty="0" err="1"/>
              <a:t>Muskett</a:t>
            </a:r>
            <a:r>
              <a:rPr lang="en-US" dirty="0"/>
              <a:t> (2019) identified a low level of native Welsh recruitment with outdoor activity provides in North West Wales, which may affect participation at a local level</a:t>
            </a:r>
          </a:p>
          <a:p>
            <a:pPr marL="171450" indent="-171450">
              <a:buFontTx/>
              <a:buChar char="-"/>
            </a:pPr>
            <a:r>
              <a:rPr lang="en-US" dirty="0"/>
              <a:t>(2) 56% of outdoor activity providers stated they had trouble finding Welsh speaking staff. 75% wanted to employ more Welsh speakers.</a:t>
            </a:r>
          </a:p>
          <a:p>
            <a:pPr marL="171450" indent="-171450">
              <a:buFontTx/>
              <a:buChar char="-"/>
            </a:pPr>
            <a:r>
              <a:rPr lang="en-US" dirty="0"/>
              <a:t>(3) Welsh lang and AST sector both in the same area. But stats don’t add up. this finding is likely to be a reflection that </a:t>
            </a:r>
            <a:r>
              <a:rPr lang="en-US" dirty="0" err="1"/>
              <a:t>Snowdonia</a:t>
            </a:r>
            <a:r>
              <a:rPr lang="en-US" dirty="0"/>
              <a:t> and Anglesey are hubs for outdoor activities and draw more migrant instructors</a:t>
            </a:r>
          </a:p>
          <a:p>
            <a:pPr marL="171450" indent="-171450">
              <a:buFontTx/>
              <a:buChar char="-"/>
            </a:pPr>
            <a:r>
              <a:rPr lang="en-US" dirty="0"/>
              <a:t>(4) in </a:t>
            </a:r>
            <a:r>
              <a:rPr lang="en-US" dirty="0" err="1"/>
              <a:t>N.W.Wales</a:t>
            </a:r>
            <a:r>
              <a:rPr lang="en-US" dirty="0"/>
              <a:t>, between 2003-2013 the number of Welsh instructional staff increased. But between 2013-2018 we saw a reduction from 20% to 19%</a:t>
            </a:r>
          </a:p>
          <a:p>
            <a:pPr marL="171450" indent="-171450">
              <a:buFontTx/>
              <a:buChar char="-"/>
            </a:pPr>
            <a:r>
              <a:rPr lang="en-US" dirty="0"/>
              <a:t>It’s clear that in the future NGB’s and providers need to work on the lack of qualified Welsh speaking outdoor instructors</a:t>
            </a:r>
          </a:p>
          <a:p>
            <a:pPr marL="171450" indent="-17145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fld id="{E0544EAE-B205-544B-A58C-52219DB35219}" type="slidenum">
              <a:rPr lang="en-US" smtClean="0"/>
              <a:t>3</a:t>
            </a:fld>
            <a:endParaRPr lang="en-US"/>
          </a:p>
        </p:txBody>
      </p:sp>
    </p:spTree>
    <p:extLst>
      <p:ext uri="{BB962C8B-B14F-4D97-AF65-F5344CB8AC3E}">
        <p14:creationId xmlns:p14="http://schemas.microsoft.com/office/powerpoint/2010/main" val="3868505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Extensive research conducted by </a:t>
            </a:r>
            <a:r>
              <a:rPr lang="en-US" dirty="0" err="1"/>
              <a:t>Pembrokeshire</a:t>
            </a:r>
            <a:r>
              <a:rPr lang="en-US" dirty="0"/>
              <a:t> Coastal Forum in partnership with WATO (Wales Adventure Tourism </a:t>
            </a:r>
            <a:r>
              <a:rPr lang="en-US" dirty="0" err="1"/>
              <a:t>Organisation</a:t>
            </a:r>
            <a:r>
              <a:rPr lang="en-US" dirty="0"/>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Outdoor activities contribute substantially to </a:t>
            </a:r>
            <a:r>
              <a:rPr lang="en-US" sz="1200" dirty="0" err="1"/>
              <a:t>Wales’</a:t>
            </a:r>
            <a:r>
              <a:rPr lang="en-US" sz="1200" dirty="0"/>
              <a:t> economy, with a net annual economic impact of £272.87 million. Of this £205 million remains within the country = invested back into local economy, evident with 31,000 jobs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p:txBody>
      </p:sp>
      <p:sp>
        <p:nvSpPr>
          <p:cNvPr id="4" name="Slide Number Placeholder 3"/>
          <p:cNvSpPr>
            <a:spLocks noGrp="1"/>
          </p:cNvSpPr>
          <p:nvPr>
            <p:ph type="sldNum" sz="quarter" idx="5"/>
          </p:nvPr>
        </p:nvSpPr>
        <p:spPr/>
        <p:txBody>
          <a:bodyPr/>
          <a:lstStyle/>
          <a:p>
            <a:fld id="{E0544EAE-B205-544B-A58C-52219DB35219}" type="slidenum">
              <a:rPr lang="en-US" smtClean="0"/>
              <a:t>4</a:t>
            </a:fld>
            <a:endParaRPr lang="en-US"/>
          </a:p>
        </p:txBody>
      </p:sp>
    </p:spTree>
    <p:extLst>
      <p:ext uri="{BB962C8B-B14F-4D97-AF65-F5344CB8AC3E}">
        <p14:creationId xmlns:p14="http://schemas.microsoft.com/office/powerpoint/2010/main" val="456841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Future Gens 7 Well-being goal</a:t>
            </a:r>
          </a:p>
          <a:p>
            <a:r>
              <a:rPr lang="en-US" dirty="0"/>
              <a:t>Important to note majority companies don’t need to follow Welsh regulations as they’re non-profit orgs and Welsh resources can be timely and costly, therefore not effective</a:t>
            </a:r>
          </a:p>
        </p:txBody>
      </p:sp>
      <p:sp>
        <p:nvSpPr>
          <p:cNvPr id="4" name="Slide Number Placeholder 3"/>
          <p:cNvSpPr>
            <a:spLocks noGrp="1"/>
          </p:cNvSpPr>
          <p:nvPr>
            <p:ph type="sldNum" sz="quarter" idx="5"/>
          </p:nvPr>
        </p:nvSpPr>
        <p:spPr/>
        <p:txBody>
          <a:bodyPr/>
          <a:lstStyle/>
          <a:p>
            <a:fld id="{E0544EAE-B205-544B-A58C-52219DB35219}" type="slidenum">
              <a:rPr lang="en-US" smtClean="0"/>
              <a:t>5</a:t>
            </a:fld>
            <a:endParaRPr lang="en-US"/>
          </a:p>
        </p:txBody>
      </p:sp>
    </p:spTree>
    <p:extLst>
      <p:ext uri="{BB962C8B-B14F-4D97-AF65-F5344CB8AC3E}">
        <p14:creationId xmlns:p14="http://schemas.microsoft.com/office/powerpoint/2010/main" val="578023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0544EAE-B205-544B-A58C-52219DB35219}" type="slidenum">
              <a:rPr lang="en-US" smtClean="0"/>
              <a:t>6</a:t>
            </a:fld>
            <a:endParaRPr lang="en-US"/>
          </a:p>
        </p:txBody>
      </p:sp>
    </p:spTree>
    <p:extLst>
      <p:ext uri="{BB962C8B-B14F-4D97-AF65-F5344CB8AC3E}">
        <p14:creationId xmlns:p14="http://schemas.microsoft.com/office/powerpoint/2010/main" val="260643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solidFill>
                  <a:schemeClr val="tx1">
                    <a:alpha val="60000"/>
                  </a:schemeClr>
                </a:solidFill>
                <a:latin typeface="+mn-lt"/>
              </a:defRPr>
            </a:lvl1pPr>
          </a:lstStyle>
          <a:p>
            <a:fld id="{11A6662E-FAF4-44BC-88B5-85A7CBFB6D30}" type="datetime1">
              <a:rPr lang="en-US" smtClean="0"/>
              <a:pPr/>
              <a:t>5/15/2024</a:t>
            </a:fld>
            <a:endParaRPr lang="en-US" dirty="0"/>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solidFill>
                  <a:schemeClr val="tx1">
                    <a:alpha val="60000"/>
                  </a:schemeClr>
                </a:solidFill>
                <a:latin typeface="+mn-lt"/>
              </a:defRPr>
            </a:lvl1pPr>
          </a:lstStyle>
          <a:p>
            <a:endParaRPr lang="en-US">
              <a:solidFill>
                <a:schemeClr val="tx1">
                  <a:alpha val="60000"/>
                </a:schemeClr>
              </a:solidFill>
            </a:endParaRPr>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solidFill>
                  <a:schemeClr val="tx1">
                    <a:alpha val="60000"/>
                  </a:schemeClr>
                </a:solidFill>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3892045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5/15/2024</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891235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5/15/2024</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395941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5/15/2024</a:t>
            </a:fld>
            <a:endParaRPr lang="en-US" dirty="0"/>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884274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5/15/2024</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098246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458695" y="1825625"/>
            <a:ext cx="556110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199" y="1825625"/>
            <a:ext cx="55611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5/15/2024</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66471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458694" y="365125"/>
            <a:ext cx="11274612"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465256" y="1752600"/>
            <a:ext cx="5532319"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465256" y="2666999"/>
            <a:ext cx="5532319"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561106"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561106"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5/15/2024</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614777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458694" y="365760"/>
            <a:ext cx="11274612" cy="1325563"/>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a:xfrm>
            <a:off x="458693" y="6416675"/>
            <a:ext cx="2921715" cy="365125"/>
          </a:xfrm>
        </p:spPr>
        <p:txBody>
          <a:bodyPr/>
          <a:lstStyle/>
          <a:p>
            <a:fld id="{3AB41CFF-90C9-47B3-9DA1-F2BF8D839F7E}" type="datetime1">
              <a:rPr lang="en-US" smtClean="0"/>
              <a:t>5/15/2024</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98156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5/15/2024</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727555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5/15/2024</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365869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5/15/2024</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166008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458694" y="425450"/>
            <a:ext cx="11274612" cy="1325563"/>
          </a:xfrm>
          <a:prstGeom prst="rect">
            <a:avLst/>
          </a:prstGeom>
        </p:spPr>
        <p:txBody>
          <a:bodyPr lIns="109728" tIns="109728" rIns="109728" bIns="91440" anchor="ct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458694" y="1949450"/>
            <a:ext cx="11274612" cy="4195763"/>
          </a:xfrm>
          <a:prstGeom prst="rect">
            <a:avLst/>
          </a:prstGeom>
        </p:spPr>
        <p:txBody>
          <a:bodyPr lIns="109728" tIns="109728" rIns="109728" bIns="9144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458694" y="6416675"/>
            <a:ext cx="2743200" cy="365125"/>
          </a:xfrm>
          <a:prstGeom prst="rect">
            <a:avLst/>
          </a:prstGeom>
        </p:spPr>
        <p:txBody>
          <a:bodyPr lIns="109728" tIns="109728" rIns="109728" bIns="91440" anchor="ctr"/>
          <a:lstStyle>
            <a:lvl1pPr algn="l">
              <a:defRPr sz="1000" spc="40">
                <a:solidFill>
                  <a:schemeClr val="tx1">
                    <a:alpha val="60000"/>
                  </a:schemeClr>
                </a:solidFill>
                <a:latin typeface="+mn-lt"/>
              </a:defRPr>
            </a:lvl1pPr>
          </a:lstStyle>
          <a:p>
            <a:fld id="{57E0CF6C-748E-4B7A-BC8B-3011EF78ED13}" type="datetime1">
              <a:rPr lang="en-US" smtClean="0"/>
              <a:pPr/>
              <a:t>5/15/2024</a:t>
            </a:fld>
            <a:endParaRPr lang="en-US" dirty="0"/>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416675"/>
            <a:ext cx="4114800" cy="365125"/>
          </a:xfrm>
          <a:prstGeom prst="rect">
            <a:avLst/>
          </a:prstGeom>
        </p:spPr>
        <p:txBody>
          <a:bodyPr lIns="109728" tIns="109728" rIns="109728" bIns="91440" anchor="ctr"/>
          <a:lstStyle>
            <a:lvl1pPr algn="ctr">
              <a:defRPr sz="1000" spc="40">
                <a:solidFill>
                  <a:schemeClr val="tx1">
                    <a:alpha val="60000"/>
                  </a:schemeClr>
                </a:solidFill>
                <a:latin typeface="+mn-lt"/>
              </a:defRPr>
            </a:lvl1pPr>
          </a:lstStyle>
          <a:p>
            <a:endParaRPr lang="en-US" dirty="0">
              <a:solidFill>
                <a:schemeClr val="tx1">
                  <a:alpha val="60000"/>
                </a:schemeClr>
              </a:solidFill>
            </a:endParaRP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990106" y="6416675"/>
            <a:ext cx="2743200" cy="365125"/>
          </a:xfrm>
          <a:prstGeom prst="rect">
            <a:avLst/>
          </a:prstGeom>
        </p:spPr>
        <p:txBody>
          <a:bodyPr lIns="109728" tIns="109728" rIns="109728" bIns="91440" anchor="ctr"/>
          <a:lstStyle>
            <a:lvl1pPr algn="r">
              <a:defRPr sz="1000">
                <a:solidFill>
                  <a:schemeClr val="tx1">
                    <a:alpha val="60000"/>
                  </a:schemeClr>
                </a:solidFill>
                <a:latin typeface="+mn-lt"/>
              </a:defRPr>
            </a:lvl1pPr>
          </a:lstStyle>
          <a:p>
            <a:fld id="{73B850FF-6169-4056-8077-06FFA93A5366}" type="slidenum">
              <a:rPr lang="en-US" smtClean="0"/>
              <a:pPr/>
              <a:t>‹#›</a:t>
            </a:fld>
            <a:endParaRPr lang="en-US" dirty="0"/>
          </a:p>
        </p:txBody>
      </p:sp>
      <p:pic>
        <p:nvPicPr>
          <p:cNvPr id="14" name="Picture 13" descr="A picture containing sitting&#10;&#10;Description automatically generated">
            <a:extLst>
              <a:ext uri="{FF2B5EF4-FFF2-40B4-BE49-F238E27FC236}">
                <a16:creationId xmlns:a16="http://schemas.microsoft.com/office/drawing/2014/main" id="{BC526B7A-4801-4FD1-95C8-03AF22629E87}"/>
              </a:ext>
            </a:extLst>
          </p:cNvPr>
          <p:cNvPicPr>
            <a:picLocks noChangeAspect="1"/>
          </p:cNvPicPr>
          <p:nvPr/>
        </p:nvPicPr>
        <p:blipFill>
          <a:blip r:embed="rId1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Tree>
    <p:extLst>
      <p:ext uri="{BB962C8B-B14F-4D97-AF65-F5344CB8AC3E}">
        <p14:creationId xmlns:p14="http://schemas.microsoft.com/office/powerpoint/2010/main" val="2977556781"/>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27" r:id="rId7"/>
    <p:sldLayoutId id="2147483728" r:id="rId8"/>
    <p:sldLayoutId id="2147483729" r:id="rId9"/>
    <p:sldLayoutId id="2147483730" r:id="rId10"/>
    <p:sldLayoutId id="2147483737" r:id="rId11"/>
  </p:sldLayoutIdLst>
  <p:hf sldNum="0" hdr="0" ftr="0" dt="0"/>
  <p:txStyles>
    <p:titleStyle>
      <a:lvl1pPr algn="l" defTabSz="914400" rtl="0" eaLnBrk="1" latinLnBrk="0" hangingPunct="1">
        <a:lnSpc>
          <a:spcPct val="100000"/>
        </a:lnSpc>
        <a:spcBef>
          <a:spcPct val="0"/>
        </a:spcBef>
        <a:buNone/>
        <a:defRPr sz="4400" b="0" kern="1200" spc="100">
          <a:solidFill>
            <a:schemeClr val="tx1"/>
          </a:solidFill>
          <a:latin typeface="+mj-lt"/>
          <a:ea typeface="+mj-ea"/>
          <a:cs typeface="+mj-cs"/>
        </a:defRPr>
      </a:lvl1pPr>
    </p:titleStyle>
    <p:bodyStyle>
      <a:lvl1pPr marL="228600" indent="-228600" algn="l" defTabSz="914400" rtl="0" eaLnBrk="1" latinLnBrk="0" hangingPunct="1">
        <a:lnSpc>
          <a:spcPct val="114000"/>
        </a:lnSpc>
        <a:spcBef>
          <a:spcPts val="1000"/>
        </a:spcBef>
        <a:buClr>
          <a:schemeClr val="accent1"/>
        </a:buClr>
        <a:buFont typeface="Arial" panose="020B0604020202020204" pitchFamily="34" charset="0"/>
        <a:buChar char="•"/>
        <a:defRPr sz="2400" kern="1200" spc="40">
          <a:solidFill>
            <a:schemeClr val="tx1"/>
          </a:solidFill>
          <a:latin typeface="+mn-lt"/>
          <a:ea typeface="+mn-ea"/>
          <a:cs typeface="+mn-cs"/>
        </a:defRPr>
      </a:lvl1pPr>
      <a:lvl2pPr marL="685800" indent="-228600" algn="l" defTabSz="914400" rtl="0" eaLnBrk="1" latinLnBrk="0" hangingPunct="1">
        <a:lnSpc>
          <a:spcPct val="114000"/>
        </a:lnSpc>
        <a:spcBef>
          <a:spcPts val="500"/>
        </a:spcBef>
        <a:buClr>
          <a:schemeClr val="accent1"/>
        </a:buClr>
        <a:buFont typeface="Arial" panose="020B0604020202020204" pitchFamily="34" charset="0"/>
        <a:buChar char="•"/>
        <a:defRPr sz="2000" kern="1200" spc="40">
          <a:solidFill>
            <a:schemeClr val="tx1"/>
          </a:solidFill>
          <a:latin typeface="+mn-lt"/>
          <a:ea typeface="+mn-ea"/>
          <a:cs typeface="+mn-cs"/>
        </a:defRPr>
      </a:lvl2pPr>
      <a:lvl3pPr marL="1143000" indent="-228600" algn="l" defTabSz="914400" rtl="0" eaLnBrk="1" latinLnBrk="0" hangingPunct="1">
        <a:lnSpc>
          <a:spcPct val="114000"/>
        </a:lnSpc>
        <a:spcBef>
          <a:spcPts val="500"/>
        </a:spcBef>
        <a:buClr>
          <a:schemeClr val="accent1"/>
        </a:buClr>
        <a:buFont typeface="Arial" panose="020B0604020202020204" pitchFamily="34" charset="0"/>
        <a:buChar char="•"/>
        <a:defRPr sz="1800" kern="1200" spc="40">
          <a:solidFill>
            <a:schemeClr val="tx1"/>
          </a:solidFill>
          <a:latin typeface="+mn-lt"/>
          <a:ea typeface="+mn-ea"/>
          <a:cs typeface="+mn-cs"/>
        </a:defRPr>
      </a:lvl3pPr>
      <a:lvl4pPr marL="1600200" indent="-228600" algn="l" defTabSz="914400" rtl="0" eaLnBrk="1" latinLnBrk="0" hangingPunct="1">
        <a:lnSpc>
          <a:spcPct val="114000"/>
        </a:lnSpc>
        <a:spcBef>
          <a:spcPts val="500"/>
        </a:spcBef>
        <a:buClr>
          <a:schemeClr val="accent1"/>
        </a:buClr>
        <a:buFont typeface="Arial" panose="020B0604020202020204" pitchFamily="34" charset="0"/>
        <a:buChar char="•"/>
        <a:defRPr sz="1600" kern="1200" spc="40">
          <a:solidFill>
            <a:schemeClr val="tx1"/>
          </a:solidFill>
          <a:latin typeface="+mn-lt"/>
          <a:ea typeface="+mn-ea"/>
          <a:cs typeface="+mn-cs"/>
        </a:defRPr>
      </a:lvl4pPr>
      <a:lvl5pPr marL="2057400" indent="-228600" algn="l" defTabSz="914400" rtl="0" eaLnBrk="1" latinLnBrk="0" hangingPunct="1">
        <a:lnSpc>
          <a:spcPct val="114000"/>
        </a:lnSpc>
        <a:spcBef>
          <a:spcPts val="500"/>
        </a:spcBef>
        <a:buClr>
          <a:schemeClr val="accent1"/>
        </a:buClr>
        <a:buFont typeface="Arial" panose="020B0604020202020204" pitchFamily="34" charset="0"/>
        <a:buChar char="•"/>
        <a:defRPr sz="1600" kern="1200" spc="4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diagramLayout" Target="../diagrams/layout1.xml"/><Relationship Id="rId3" Type="http://schemas.openxmlformats.org/officeDocument/2006/relationships/image" Target="../media/image8.png"/><Relationship Id="rId21" Type="http://schemas.microsoft.com/office/2007/relationships/diagramDrawing" Target="../diagrams/drawing1.xml"/><Relationship Id="rId7" Type="http://schemas.openxmlformats.org/officeDocument/2006/relationships/image" Target="../media/image12.png"/><Relationship Id="rId12" Type="http://schemas.openxmlformats.org/officeDocument/2006/relationships/image" Target="../media/image17.svg"/><Relationship Id="rId17" Type="http://schemas.openxmlformats.org/officeDocument/2006/relationships/diagramData" Target="../diagrams/data1.xml"/><Relationship Id="rId2" Type="http://schemas.openxmlformats.org/officeDocument/2006/relationships/notesSlide" Target="../notesSlides/notesSlide2.xml"/><Relationship Id="rId16" Type="http://schemas.openxmlformats.org/officeDocument/2006/relationships/image" Target="../media/image21.svg"/><Relationship Id="rId20" Type="http://schemas.openxmlformats.org/officeDocument/2006/relationships/diagramColors" Target="../diagrams/colors1.xml"/><Relationship Id="rId1" Type="http://schemas.openxmlformats.org/officeDocument/2006/relationships/slideLayout" Target="../slideLayouts/slideLayout2.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svg"/><Relationship Id="rId19" Type="http://schemas.openxmlformats.org/officeDocument/2006/relationships/diagramQuickStyle" Target="../diagrams/quickStyle1.xml"/><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310E06F9-9F12-4D1B-92C0-4B30818D09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44" name="Rectangle 43">
            <a:extLst>
              <a:ext uri="{FF2B5EF4-FFF2-40B4-BE49-F238E27FC236}">
                <a16:creationId xmlns:a16="http://schemas.microsoft.com/office/drawing/2014/main" id="{8F5EFE88-F6A7-4B53-AF99-227DFC56A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46" name="Group 45">
            <a:extLst>
              <a:ext uri="{FF2B5EF4-FFF2-40B4-BE49-F238E27FC236}">
                <a16:creationId xmlns:a16="http://schemas.microsoft.com/office/drawing/2014/main" id="{BD08D52E-56C9-4654-9764-ADE6C0F0E30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4881" y="0"/>
            <a:ext cx="7724071" cy="6858000"/>
            <a:chOff x="4464881" y="0"/>
            <a:chExt cx="7724071" cy="6858000"/>
          </a:xfrm>
        </p:grpSpPr>
        <p:pic>
          <p:nvPicPr>
            <p:cNvPr id="47" name="Picture 46">
              <a:extLst>
                <a:ext uri="{FF2B5EF4-FFF2-40B4-BE49-F238E27FC236}">
                  <a16:creationId xmlns:a16="http://schemas.microsoft.com/office/drawing/2014/main" id="{74CC9B0D-E068-488B-A88F-E69A1B690BA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48" name="Picture 47">
              <a:extLst>
                <a:ext uri="{FF2B5EF4-FFF2-40B4-BE49-F238E27FC236}">
                  <a16:creationId xmlns:a16="http://schemas.microsoft.com/office/drawing/2014/main" id="{06E2E1E2-C875-4AF6-A6C4-67E7EA04892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2" name="Title 1">
            <a:extLst>
              <a:ext uri="{FF2B5EF4-FFF2-40B4-BE49-F238E27FC236}">
                <a16:creationId xmlns:a16="http://schemas.microsoft.com/office/drawing/2014/main" id="{BC5421E1-4A2C-BDEB-3991-19AA2EB530CF}"/>
              </a:ext>
            </a:extLst>
          </p:cNvPr>
          <p:cNvSpPr>
            <a:spLocks noGrp="1"/>
          </p:cNvSpPr>
          <p:nvPr>
            <p:ph type="ctrTitle"/>
          </p:nvPr>
        </p:nvSpPr>
        <p:spPr>
          <a:xfrm>
            <a:off x="-14595" y="-437884"/>
            <a:ext cx="5650346" cy="3155419"/>
          </a:xfrm>
        </p:spPr>
        <p:txBody>
          <a:bodyPr anchor="b">
            <a:normAutofit/>
          </a:bodyPr>
          <a:lstStyle/>
          <a:p>
            <a:pPr algn="l">
              <a:lnSpc>
                <a:spcPct val="90000"/>
              </a:lnSpc>
            </a:pPr>
            <a:r>
              <a:rPr lang="en-US" sz="3400" dirty="0"/>
              <a:t>Adventure Sport Tourism in Wales: Assessing the role, impact and development of Welsh language use </a:t>
            </a:r>
          </a:p>
        </p:txBody>
      </p:sp>
      <p:sp>
        <p:nvSpPr>
          <p:cNvPr id="3" name="Subtitle 2">
            <a:extLst>
              <a:ext uri="{FF2B5EF4-FFF2-40B4-BE49-F238E27FC236}">
                <a16:creationId xmlns:a16="http://schemas.microsoft.com/office/drawing/2014/main" id="{395F8330-61CA-8092-9DBA-92D3803F37D1}"/>
              </a:ext>
            </a:extLst>
          </p:cNvPr>
          <p:cNvSpPr>
            <a:spLocks noGrp="1"/>
          </p:cNvSpPr>
          <p:nvPr>
            <p:ph type="subTitle" idx="1"/>
          </p:nvPr>
        </p:nvSpPr>
        <p:spPr>
          <a:xfrm>
            <a:off x="10353" y="4535446"/>
            <a:ext cx="4800599" cy="2054306"/>
          </a:xfrm>
        </p:spPr>
        <p:txBody>
          <a:bodyPr anchor="t">
            <a:normAutofit/>
          </a:bodyPr>
          <a:lstStyle/>
          <a:p>
            <a:pPr algn="l"/>
            <a:r>
              <a:rPr lang="en-US" sz="2200" dirty="0"/>
              <a:t>Olivia Bear</a:t>
            </a:r>
          </a:p>
          <a:p>
            <a:pPr algn="l"/>
            <a:r>
              <a:rPr lang="en-US" dirty="0"/>
              <a:t>st20172207@outlook.cardiffmet.ac.uk</a:t>
            </a:r>
          </a:p>
        </p:txBody>
      </p:sp>
      <p:pic>
        <p:nvPicPr>
          <p:cNvPr id="9" name="Picture 8" descr="Several pictures of people kayaking&#10;&#10;Description automatically generated">
            <a:extLst>
              <a:ext uri="{FF2B5EF4-FFF2-40B4-BE49-F238E27FC236}">
                <a16:creationId xmlns:a16="http://schemas.microsoft.com/office/drawing/2014/main" id="{06AA2E2C-89F2-4839-3F96-26ADF8040B82}"/>
              </a:ext>
            </a:extLst>
          </p:cNvPr>
          <p:cNvPicPr>
            <a:picLocks noChangeAspect="1"/>
          </p:cNvPicPr>
          <p:nvPr/>
        </p:nvPicPr>
        <p:blipFill rotWithShape="1">
          <a:blip r:embed="rId5"/>
          <a:srcRect r="31" b="-1"/>
          <a:stretch/>
        </p:blipFill>
        <p:spPr>
          <a:xfrm>
            <a:off x="5638799" y="342317"/>
            <a:ext cx="5940552" cy="5942487"/>
          </a:xfrm>
          <a:prstGeom prst="rect">
            <a:avLst/>
          </a:prstGeom>
        </p:spPr>
      </p:pic>
      <p:pic>
        <p:nvPicPr>
          <p:cNvPr id="3074" name="Picture 2" descr="cardiff-met-logo | ESRC Wales Doctoral Training Partnership">
            <a:extLst>
              <a:ext uri="{FF2B5EF4-FFF2-40B4-BE49-F238E27FC236}">
                <a16:creationId xmlns:a16="http://schemas.microsoft.com/office/drawing/2014/main" id="{598BB0B6-B06D-4D7F-3EAD-FFC7105DC6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431" y="6113091"/>
            <a:ext cx="2197891" cy="64702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ome | Coleg Cymraeg Cenedlaethol">
            <a:extLst>
              <a:ext uri="{FF2B5EF4-FFF2-40B4-BE49-F238E27FC236}">
                <a16:creationId xmlns:a16="http://schemas.microsoft.com/office/drawing/2014/main" id="{13C7EDE5-4FCD-5EB1-6368-6578B20DC90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3785" t="18714" r="14465" b="18906"/>
          <a:stretch/>
        </p:blipFill>
        <p:spPr bwMode="auto">
          <a:xfrm>
            <a:off x="2385705" y="6113091"/>
            <a:ext cx="1597401" cy="6470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qr code on a white background&#10;&#10;Description automatically generated">
            <a:extLst>
              <a:ext uri="{FF2B5EF4-FFF2-40B4-BE49-F238E27FC236}">
                <a16:creationId xmlns:a16="http://schemas.microsoft.com/office/drawing/2014/main" id="{0676EBD6-0DE4-38E2-E600-73EC63DCE27B}"/>
              </a:ext>
            </a:extLst>
          </p:cNvPr>
          <p:cNvPicPr>
            <a:picLocks noChangeAspect="1"/>
          </p:cNvPicPr>
          <p:nvPr/>
        </p:nvPicPr>
        <p:blipFill rotWithShape="1">
          <a:blip r:embed="rId8"/>
          <a:srcRect l="17619" t="10033" r="32036" b="14780"/>
          <a:stretch/>
        </p:blipFill>
        <p:spPr>
          <a:xfrm>
            <a:off x="2912113" y="2460185"/>
            <a:ext cx="2565509" cy="2539234"/>
          </a:xfrm>
          <a:prstGeom prst="rect">
            <a:avLst/>
          </a:prstGeom>
        </p:spPr>
      </p:pic>
    </p:spTree>
    <p:extLst>
      <p:ext uri="{BB962C8B-B14F-4D97-AF65-F5344CB8AC3E}">
        <p14:creationId xmlns:p14="http://schemas.microsoft.com/office/powerpoint/2010/main" val="2502333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7" name="Group 16">
            <a:extLst>
              <a:ext uri="{FF2B5EF4-FFF2-40B4-BE49-F238E27FC236}">
                <a16:creationId xmlns:a16="http://schemas.microsoft.com/office/drawing/2014/main" id="{545001F7-3F8F-4035-8348-1B9798C77D2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5236971" cy="6858000"/>
            <a:chOff x="20829" y="1"/>
            <a:chExt cx="5236971" cy="6857999"/>
          </a:xfrm>
        </p:grpSpPr>
        <p:pic>
          <p:nvPicPr>
            <p:cNvPr id="18" name="Picture 17">
              <a:extLst>
                <a:ext uri="{FF2B5EF4-FFF2-40B4-BE49-F238E27FC236}">
                  <a16:creationId xmlns:a16="http://schemas.microsoft.com/office/drawing/2014/main" id="{0A49B481-5581-4AF6-AFFC-BB62F86A3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5000"/>
              <a:extLst>
                <a:ext uri="{28A0092B-C50C-407E-A947-70E740481C1C}">
                  <a14:useLocalDpi xmlns:a14="http://schemas.microsoft.com/office/drawing/2010/main" val="0"/>
                </a:ext>
              </a:extLst>
            </a:blip>
            <a:stretch>
              <a:fillRect/>
            </a:stretch>
          </p:blipFill>
          <p:spPr>
            <a:xfrm>
              <a:off x="20829" y="692703"/>
              <a:ext cx="5236971" cy="6165297"/>
            </a:xfrm>
            <a:prstGeom prst="rect">
              <a:avLst/>
            </a:prstGeom>
          </p:spPr>
        </p:pic>
        <p:pic>
          <p:nvPicPr>
            <p:cNvPr id="19" name="Picture 18">
              <a:extLst>
                <a:ext uri="{FF2B5EF4-FFF2-40B4-BE49-F238E27FC236}">
                  <a16:creationId xmlns:a16="http://schemas.microsoft.com/office/drawing/2014/main" id="{CA289CF0-18E2-49F0-8C1F-511C4BA4809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alphaModFix amt="8000"/>
              <a:extLst>
                <a:ext uri="{28A0092B-C50C-407E-A947-70E740481C1C}">
                  <a14:useLocalDpi xmlns:a14="http://schemas.microsoft.com/office/drawing/2010/main" val="0"/>
                </a:ext>
              </a:extLst>
            </a:blip>
            <a:srcRect l="19154" b="19117"/>
            <a:stretch/>
          </p:blipFill>
          <p:spPr>
            <a:xfrm rot="5400000">
              <a:off x="393956" y="-373126"/>
              <a:ext cx="4197222" cy="4943475"/>
            </a:xfrm>
            <a:prstGeom prst="rect">
              <a:avLst/>
            </a:prstGeom>
          </p:spPr>
        </p:pic>
      </p:grpSp>
      <p:sp>
        <p:nvSpPr>
          <p:cNvPr id="21" name="Rectangle 20">
            <a:extLst>
              <a:ext uri="{FF2B5EF4-FFF2-40B4-BE49-F238E27FC236}">
                <a16:creationId xmlns:a16="http://schemas.microsoft.com/office/drawing/2014/main" id="{0DADC141-2CF4-4D22-BFEF-05FB358E4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1228" y="685800"/>
            <a:ext cx="108204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43A66C0-8F79-4D55-8A61-9E980D5FEE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1228" y="685800"/>
            <a:ext cx="10820400" cy="54864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90E9A8-FB34-00E9-2F58-BCA1F5395238}"/>
              </a:ext>
            </a:extLst>
          </p:cNvPr>
          <p:cNvSpPr>
            <a:spLocks noGrp="1"/>
          </p:cNvSpPr>
          <p:nvPr>
            <p:ph type="title"/>
          </p:nvPr>
        </p:nvSpPr>
        <p:spPr>
          <a:xfrm>
            <a:off x="1143000" y="1066800"/>
            <a:ext cx="5410200" cy="1997075"/>
          </a:xfrm>
        </p:spPr>
        <p:txBody>
          <a:bodyPr>
            <a:normAutofit/>
          </a:bodyPr>
          <a:lstStyle/>
          <a:p>
            <a:r>
              <a:rPr lang="en-US" sz="3600"/>
              <a:t>References</a:t>
            </a:r>
          </a:p>
        </p:txBody>
      </p:sp>
      <p:sp>
        <p:nvSpPr>
          <p:cNvPr id="3" name="Content Placeholder 2">
            <a:extLst>
              <a:ext uri="{FF2B5EF4-FFF2-40B4-BE49-F238E27FC236}">
                <a16:creationId xmlns:a16="http://schemas.microsoft.com/office/drawing/2014/main" id="{9C98D54D-5DAE-E45E-2154-257D02D83517}"/>
              </a:ext>
            </a:extLst>
          </p:cNvPr>
          <p:cNvSpPr>
            <a:spLocks noGrp="1"/>
          </p:cNvSpPr>
          <p:nvPr>
            <p:ph idx="1"/>
          </p:nvPr>
        </p:nvSpPr>
        <p:spPr>
          <a:xfrm>
            <a:off x="1143000" y="3200400"/>
            <a:ext cx="5410200" cy="2590800"/>
          </a:xfrm>
        </p:spPr>
        <p:txBody>
          <a:bodyPr>
            <a:normAutofit/>
          </a:bodyPr>
          <a:lstStyle/>
          <a:p>
            <a:pPr>
              <a:lnSpc>
                <a:spcPct val="104000"/>
              </a:lnSpc>
            </a:pPr>
            <a:r>
              <a:rPr lang="en-US" sz="1000"/>
              <a:t>Costa, C.A. &amp; Chalip, L. (2005). Adventure sport tourism in rural revitalization – An ethnographic evaluation. </a:t>
            </a:r>
            <a:r>
              <a:rPr lang="en-US" sz="1000" i="1"/>
              <a:t>European Sport Management Quarterly</a:t>
            </a:r>
            <a:r>
              <a:rPr lang="en-US" sz="1000"/>
              <a:t>, 5(3), 257-279.</a:t>
            </a:r>
          </a:p>
          <a:p>
            <a:pPr>
              <a:lnSpc>
                <a:spcPct val="104000"/>
              </a:lnSpc>
            </a:pPr>
            <a:r>
              <a:rPr lang="en-US" sz="1000"/>
              <a:t>Getz, D. &amp; McConnell, A. (2011). Serious sport tourism and event travel careers. </a:t>
            </a:r>
            <a:r>
              <a:rPr lang="en-US" sz="1000" i="1"/>
              <a:t>Journal of Sport Management</a:t>
            </a:r>
            <a:r>
              <a:rPr lang="en-US" sz="1000"/>
              <a:t>, 24(3), 326-338.</a:t>
            </a:r>
          </a:p>
          <a:p>
            <a:pPr>
              <a:lnSpc>
                <a:spcPct val="104000"/>
              </a:lnSpc>
            </a:pPr>
            <a:r>
              <a:rPr lang="en-US" sz="1000"/>
              <a:t>Lynch, P. &amp; Dibben, M. (2016). Exploring motivations for adventure recreation events: A New Zealand study. </a:t>
            </a:r>
            <a:r>
              <a:rPr lang="en-US" sz="1000" i="1"/>
              <a:t>Annals of Leisure Research</a:t>
            </a:r>
            <a:r>
              <a:rPr lang="en-US" sz="1000"/>
              <a:t>, 19(1), 80-97.</a:t>
            </a:r>
          </a:p>
          <a:p>
            <a:pPr>
              <a:lnSpc>
                <a:spcPct val="104000"/>
              </a:lnSpc>
            </a:pPr>
            <a:r>
              <a:rPr lang="en-US" sz="1000"/>
              <a:t>Mackenzie, S.H., Hodge, K. &amp; Filep, S. (2020). How does adventure sport tourism enhance well-being? A conceptual model. </a:t>
            </a:r>
            <a:r>
              <a:rPr lang="en-US" sz="1000" i="1"/>
              <a:t>Tourism Recreation Research</a:t>
            </a:r>
            <a:r>
              <a:rPr lang="en-US" sz="1000"/>
              <a:t>, 48(1), 3-16.</a:t>
            </a:r>
          </a:p>
          <a:p>
            <a:pPr>
              <a:lnSpc>
                <a:spcPct val="104000"/>
              </a:lnSpc>
            </a:pPr>
            <a:r>
              <a:rPr lang="en-US" sz="1000"/>
              <a:t>Muskett, C. (2019). The current state of outdoor activity provision in Wales. </a:t>
            </a:r>
            <a:r>
              <a:rPr lang="en-US" sz="1000" i="1"/>
              <a:t>Bangor University</a:t>
            </a:r>
            <a:r>
              <a:rPr lang="en-US" sz="1000"/>
              <a:t>, Bangor.</a:t>
            </a:r>
          </a:p>
        </p:txBody>
      </p:sp>
      <p:pic>
        <p:nvPicPr>
          <p:cNvPr id="5" name="Picture 4" descr="A qr code on a white background&#10;&#10;Description automatically generated">
            <a:extLst>
              <a:ext uri="{FF2B5EF4-FFF2-40B4-BE49-F238E27FC236}">
                <a16:creationId xmlns:a16="http://schemas.microsoft.com/office/drawing/2014/main" id="{4FCC5DD9-B39C-E08D-8271-14D63C9E0C1C}"/>
              </a:ext>
            </a:extLst>
          </p:cNvPr>
          <p:cNvPicPr>
            <a:picLocks noChangeAspect="1"/>
          </p:cNvPicPr>
          <p:nvPr/>
        </p:nvPicPr>
        <p:blipFill rotWithShape="1">
          <a:blip r:embed="rId3"/>
          <a:srcRect l="23151" t="20502" r="47723" b="29381"/>
          <a:stretch/>
        </p:blipFill>
        <p:spPr>
          <a:xfrm>
            <a:off x="7221079" y="1869743"/>
            <a:ext cx="3541677" cy="3371801"/>
          </a:xfrm>
          <a:prstGeom prst="rect">
            <a:avLst/>
          </a:prstGeom>
        </p:spPr>
      </p:pic>
      <p:sp>
        <p:nvSpPr>
          <p:cNvPr id="6" name="Rectangle 5">
            <a:extLst>
              <a:ext uri="{FF2B5EF4-FFF2-40B4-BE49-F238E27FC236}">
                <a16:creationId xmlns:a16="http://schemas.microsoft.com/office/drawing/2014/main" id="{FA31E631-11FF-1B5C-7A27-3373E6773C55}"/>
              </a:ext>
            </a:extLst>
          </p:cNvPr>
          <p:cNvSpPr/>
          <p:nvPr/>
        </p:nvSpPr>
        <p:spPr>
          <a:xfrm>
            <a:off x="4292180" y="1418817"/>
            <a:ext cx="6058588" cy="523220"/>
          </a:xfrm>
          <a:prstGeom prst="rect">
            <a:avLst/>
          </a:prstGeom>
          <a:noFill/>
        </p:spPr>
        <p:txBody>
          <a:bodyPr wrap="square" lIns="91440" tIns="45720" rIns="91440" bIns="45720">
            <a:spAutoFit/>
          </a:bodyPr>
          <a:lstStyle/>
          <a:p>
            <a:pPr algn="ctr"/>
            <a:r>
              <a:rPr lang="en-GB" sz="2800" b="1" cap="none" spc="0" dirty="0">
                <a:ln w="22225">
                  <a:solidFill>
                    <a:schemeClr val="accent2"/>
                  </a:solidFill>
                  <a:prstDash val="solid"/>
                </a:ln>
                <a:solidFill>
                  <a:schemeClr val="accent2">
                    <a:lumMod val="40000"/>
                    <a:lumOff val="60000"/>
                  </a:schemeClr>
                </a:solidFill>
                <a:effectLst/>
              </a:rPr>
              <a:t>Infographic about my project</a:t>
            </a:r>
          </a:p>
        </p:txBody>
      </p:sp>
      <p:sp>
        <p:nvSpPr>
          <p:cNvPr id="7" name="Bent Up Arrow 6">
            <a:extLst>
              <a:ext uri="{FF2B5EF4-FFF2-40B4-BE49-F238E27FC236}">
                <a16:creationId xmlns:a16="http://schemas.microsoft.com/office/drawing/2014/main" id="{D4CBA8B4-AFAE-A670-38A7-271E25F7A025}"/>
              </a:ext>
            </a:extLst>
          </p:cNvPr>
          <p:cNvSpPr/>
          <p:nvPr/>
        </p:nvSpPr>
        <p:spPr>
          <a:xfrm rot="5400000">
            <a:off x="6255305" y="1782732"/>
            <a:ext cx="768983" cy="1087595"/>
          </a:xfrm>
          <a:prstGeom prst="bentUpArrow">
            <a:avLst>
              <a:gd name="adj1" fmla="val 25000"/>
              <a:gd name="adj2" fmla="val 25000"/>
              <a:gd name="adj3" fmla="val 25000"/>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3392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E103D-EDA1-3AC4-4FE7-20391A057C46}"/>
              </a:ext>
            </a:extLst>
          </p:cNvPr>
          <p:cNvSpPr>
            <a:spLocks noGrp="1"/>
          </p:cNvSpPr>
          <p:nvPr>
            <p:ph type="title"/>
          </p:nvPr>
        </p:nvSpPr>
        <p:spPr>
          <a:xfrm>
            <a:off x="0" y="53105"/>
            <a:ext cx="10895106" cy="1325563"/>
          </a:xfrm>
        </p:spPr>
        <p:txBody>
          <a:bodyPr/>
          <a:lstStyle/>
          <a:p>
            <a:r>
              <a:rPr lang="en-US" dirty="0"/>
              <a:t>Adventure Sport Tourism (AST)?</a:t>
            </a:r>
          </a:p>
        </p:txBody>
      </p:sp>
      <p:sp>
        <p:nvSpPr>
          <p:cNvPr id="3" name="Content Placeholder 2">
            <a:extLst>
              <a:ext uri="{FF2B5EF4-FFF2-40B4-BE49-F238E27FC236}">
                <a16:creationId xmlns:a16="http://schemas.microsoft.com/office/drawing/2014/main" id="{9B20D8C9-DB21-D0DC-9B82-7CC953576483}"/>
              </a:ext>
            </a:extLst>
          </p:cNvPr>
          <p:cNvSpPr>
            <a:spLocks noGrp="1"/>
          </p:cNvSpPr>
          <p:nvPr>
            <p:ph idx="1"/>
          </p:nvPr>
        </p:nvSpPr>
        <p:spPr>
          <a:xfrm>
            <a:off x="0" y="1381667"/>
            <a:ext cx="8284191" cy="772967"/>
          </a:xfrm>
        </p:spPr>
        <p:txBody>
          <a:bodyPr/>
          <a:lstStyle/>
          <a:p>
            <a:r>
              <a:rPr lang="en-US" dirty="0"/>
              <a:t>AST is a specific type of sport tourism focused on participation in hard and soft adventure activities, normally involving some form of competitive event </a:t>
            </a:r>
            <a:r>
              <a:rPr lang="en-US" sz="1800" dirty="0"/>
              <a:t>(Costa &amp; </a:t>
            </a:r>
            <a:r>
              <a:rPr lang="en-US" sz="1800" dirty="0" err="1"/>
              <a:t>Chalip</a:t>
            </a:r>
            <a:r>
              <a:rPr lang="en-US" sz="1800" dirty="0"/>
              <a:t>, 2005; Getz &amp; McConnell, 2011; Mackenzie, Hodge &amp; </a:t>
            </a:r>
            <a:r>
              <a:rPr lang="en-US" sz="1800" dirty="0" err="1"/>
              <a:t>Filep</a:t>
            </a:r>
            <a:r>
              <a:rPr lang="en-US" sz="1800" dirty="0"/>
              <a:t>, 2020)</a:t>
            </a:r>
            <a:endParaRPr lang="en-US" dirty="0"/>
          </a:p>
        </p:txBody>
      </p:sp>
      <p:sp>
        <p:nvSpPr>
          <p:cNvPr id="4" name="TextBox 3">
            <a:extLst>
              <a:ext uri="{FF2B5EF4-FFF2-40B4-BE49-F238E27FC236}">
                <a16:creationId xmlns:a16="http://schemas.microsoft.com/office/drawing/2014/main" id="{A894597F-75E0-8BDC-1233-427A904E1770}"/>
              </a:ext>
            </a:extLst>
          </p:cNvPr>
          <p:cNvSpPr txBox="1"/>
          <p:nvPr/>
        </p:nvSpPr>
        <p:spPr>
          <a:xfrm>
            <a:off x="838201" y="5380672"/>
            <a:ext cx="4215161" cy="1477328"/>
          </a:xfrm>
          <a:prstGeom prst="rect">
            <a:avLst/>
          </a:prstGeom>
          <a:noFill/>
        </p:spPr>
        <p:txBody>
          <a:bodyPr wrap="square" rtlCol="0">
            <a:spAutoFit/>
          </a:bodyPr>
          <a:lstStyle/>
          <a:p>
            <a:r>
              <a:rPr lang="en-US" dirty="0"/>
              <a:t>Eco-Challenge</a:t>
            </a:r>
          </a:p>
          <a:p>
            <a:r>
              <a:rPr lang="en-US" dirty="0" err="1"/>
              <a:t>GODZone</a:t>
            </a:r>
            <a:endParaRPr lang="en-US" dirty="0"/>
          </a:p>
          <a:p>
            <a:r>
              <a:rPr lang="en-US" dirty="0"/>
              <a:t>XPD Expedition Race</a:t>
            </a:r>
          </a:p>
          <a:p>
            <a:r>
              <a:rPr lang="en-US" dirty="0"/>
              <a:t>Raid in France</a:t>
            </a:r>
          </a:p>
          <a:p>
            <a:r>
              <a:rPr lang="en-US" dirty="0"/>
              <a:t>The Roc Wales</a:t>
            </a:r>
          </a:p>
        </p:txBody>
      </p:sp>
      <p:sp>
        <p:nvSpPr>
          <p:cNvPr id="5" name="TextBox 4">
            <a:extLst>
              <a:ext uri="{FF2B5EF4-FFF2-40B4-BE49-F238E27FC236}">
                <a16:creationId xmlns:a16="http://schemas.microsoft.com/office/drawing/2014/main" id="{E7EDC584-795C-2B1A-B764-F8B8A0074585}"/>
              </a:ext>
            </a:extLst>
          </p:cNvPr>
          <p:cNvSpPr txBox="1"/>
          <p:nvPr/>
        </p:nvSpPr>
        <p:spPr>
          <a:xfrm>
            <a:off x="7138638" y="5380672"/>
            <a:ext cx="4215161" cy="1200329"/>
          </a:xfrm>
          <a:prstGeom prst="rect">
            <a:avLst/>
          </a:prstGeom>
          <a:noFill/>
        </p:spPr>
        <p:txBody>
          <a:bodyPr wrap="square" rtlCol="0">
            <a:spAutoFit/>
          </a:bodyPr>
          <a:lstStyle/>
          <a:p>
            <a:r>
              <a:rPr lang="en-US" dirty="0"/>
              <a:t>Adventure Race Series (UK)</a:t>
            </a:r>
            <a:br>
              <a:rPr lang="en-US" dirty="0"/>
            </a:br>
            <a:r>
              <a:rPr lang="en-US" dirty="0"/>
              <a:t>Yeti Adventures Challenge (Denmark)</a:t>
            </a:r>
          </a:p>
          <a:p>
            <a:r>
              <a:rPr lang="en-US" dirty="0"/>
              <a:t>Island Quest Adventure Race (USA)</a:t>
            </a:r>
          </a:p>
          <a:p>
            <a:r>
              <a:rPr lang="en-US" dirty="0"/>
              <a:t>Spring Challenge (New Zealand)</a:t>
            </a:r>
          </a:p>
        </p:txBody>
      </p:sp>
      <p:sp>
        <p:nvSpPr>
          <p:cNvPr id="8" name="Up-down Arrow 7">
            <a:extLst>
              <a:ext uri="{FF2B5EF4-FFF2-40B4-BE49-F238E27FC236}">
                <a16:creationId xmlns:a16="http://schemas.microsoft.com/office/drawing/2014/main" id="{A3E44E91-0EFD-0CAD-27FE-D94881DF1E3D}"/>
              </a:ext>
            </a:extLst>
          </p:cNvPr>
          <p:cNvSpPr/>
          <p:nvPr/>
        </p:nvSpPr>
        <p:spPr>
          <a:xfrm>
            <a:off x="5907126" y="4571999"/>
            <a:ext cx="228327" cy="2272166"/>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Up-down Arrow 8">
            <a:extLst>
              <a:ext uri="{FF2B5EF4-FFF2-40B4-BE49-F238E27FC236}">
                <a16:creationId xmlns:a16="http://schemas.microsoft.com/office/drawing/2014/main" id="{266D48CE-052E-7AE1-CE84-12A6A05DF869}"/>
              </a:ext>
            </a:extLst>
          </p:cNvPr>
          <p:cNvSpPr/>
          <p:nvPr/>
        </p:nvSpPr>
        <p:spPr>
          <a:xfrm rot="5400000" flipH="1">
            <a:off x="5817417" y="-646629"/>
            <a:ext cx="177660" cy="11733308"/>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AACEB80-0023-4BDB-9ABA-746E06E1E039}"/>
              </a:ext>
            </a:extLst>
          </p:cNvPr>
          <p:cNvSpPr txBox="1"/>
          <p:nvPr/>
        </p:nvSpPr>
        <p:spPr>
          <a:xfrm>
            <a:off x="458694" y="4718010"/>
            <a:ext cx="5562596" cy="461665"/>
          </a:xfrm>
          <a:prstGeom prst="rect">
            <a:avLst/>
          </a:prstGeom>
          <a:noFill/>
        </p:spPr>
        <p:txBody>
          <a:bodyPr wrap="square" rtlCol="0">
            <a:spAutoFit/>
          </a:bodyPr>
          <a:lstStyle/>
          <a:p>
            <a:r>
              <a:rPr lang="en-US" sz="2400" b="1" dirty="0"/>
              <a:t>Highly competitive ‘extreme’ events </a:t>
            </a:r>
          </a:p>
        </p:txBody>
      </p:sp>
      <p:sp>
        <p:nvSpPr>
          <p:cNvPr id="11" name="TextBox 10">
            <a:extLst>
              <a:ext uri="{FF2B5EF4-FFF2-40B4-BE49-F238E27FC236}">
                <a16:creationId xmlns:a16="http://schemas.microsoft.com/office/drawing/2014/main" id="{2CED8A36-9610-A82E-28E7-41EC264633E8}"/>
              </a:ext>
            </a:extLst>
          </p:cNvPr>
          <p:cNvSpPr txBox="1"/>
          <p:nvPr/>
        </p:nvSpPr>
        <p:spPr>
          <a:xfrm>
            <a:off x="6948935" y="4718010"/>
            <a:ext cx="4275928" cy="461665"/>
          </a:xfrm>
          <a:prstGeom prst="rect">
            <a:avLst/>
          </a:prstGeom>
          <a:noFill/>
        </p:spPr>
        <p:txBody>
          <a:bodyPr wrap="square" rtlCol="0">
            <a:spAutoFit/>
          </a:bodyPr>
          <a:lstStyle/>
          <a:p>
            <a:r>
              <a:rPr lang="en-US" sz="2400" b="1" dirty="0"/>
              <a:t>Non-elite adventure events</a:t>
            </a:r>
          </a:p>
        </p:txBody>
      </p:sp>
      <p:pic>
        <p:nvPicPr>
          <p:cNvPr id="13" name="Graphic 12" descr="Female outline">
            <a:extLst>
              <a:ext uri="{FF2B5EF4-FFF2-40B4-BE49-F238E27FC236}">
                <a16:creationId xmlns:a16="http://schemas.microsoft.com/office/drawing/2014/main" id="{EBE42B72-A187-22EF-0858-CCA5A88AC0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67631" y="6264816"/>
            <a:ext cx="268326" cy="268326"/>
          </a:xfrm>
          <a:prstGeom prst="rect">
            <a:avLst/>
          </a:prstGeom>
        </p:spPr>
      </p:pic>
      <p:pic>
        <p:nvPicPr>
          <p:cNvPr id="20" name="Graphic 19" descr="Climbing outline">
            <a:extLst>
              <a:ext uri="{FF2B5EF4-FFF2-40B4-BE49-F238E27FC236}">
                <a16:creationId xmlns:a16="http://schemas.microsoft.com/office/drawing/2014/main" id="{040E54C3-C44A-832E-A364-FEFB0D6C49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00817" y="3732105"/>
            <a:ext cx="914400" cy="914400"/>
          </a:xfrm>
          <a:prstGeom prst="rect">
            <a:avLst/>
          </a:prstGeom>
        </p:spPr>
      </p:pic>
      <p:pic>
        <p:nvPicPr>
          <p:cNvPr id="22" name="Graphic 21" descr="Surf outline">
            <a:extLst>
              <a:ext uri="{FF2B5EF4-FFF2-40B4-BE49-F238E27FC236}">
                <a16:creationId xmlns:a16="http://schemas.microsoft.com/office/drawing/2014/main" id="{A9A77845-7207-CB03-047B-2CC3B645B2A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3381" y="3813320"/>
            <a:ext cx="914400" cy="914400"/>
          </a:xfrm>
          <a:prstGeom prst="rect">
            <a:avLst/>
          </a:prstGeom>
        </p:spPr>
      </p:pic>
      <p:pic>
        <p:nvPicPr>
          <p:cNvPr id="26" name="Graphic 25" descr="Hill scene outline">
            <a:extLst>
              <a:ext uri="{FF2B5EF4-FFF2-40B4-BE49-F238E27FC236}">
                <a16:creationId xmlns:a16="http://schemas.microsoft.com/office/drawing/2014/main" id="{B39D452B-FDD6-A6E0-8A5C-B02EAD60729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64365" y="3803610"/>
            <a:ext cx="914400" cy="914400"/>
          </a:xfrm>
          <a:prstGeom prst="rect">
            <a:avLst/>
          </a:prstGeom>
        </p:spPr>
      </p:pic>
      <p:pic>
        <p:nvPicPr>
          <p:cNvPr id="28" name="Graphic 27" descr="Shoe footprints with solid fill">
            <a:extLst>
              <a:ext uri="{FF2B5EF4-FFF2-40B4-BE49-F238E27FC236}">
                <a16:creationId xmlns:a16="http://schemas.microsoft.com/office/drawing/2014/main" id="{2353C6C0-5A88-5E35-4529-C2787D7ACA8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12765" y="3717836"/>
            <a:ext cx="914400" cy="914400"/>
          </a:xfrm>
          <a:prstGeom prst="rect">
            <a:avLst/>
          </a:prstGeom>
        </p:spPr>
      </p:pic>
      <p:pic>
        <p:nvPicPr>
          <p:cNvPr id="30" name="Graphic 29" descr="Cycling with solid fill">
            <a:extLst>
              <a:ext uri="{FF2B5EF4-FFF2-40B4-BE49-F238E27FC236}">
                <a16:creationId xmlns:a16="http://schemas.microsoft.com/office/drawing/2014/main" id="{B399E1C5-17AE-D446-190F-C9C81F5043C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815966" y="3731794"/>
            <a:ext cx="914400" cy="914400"/>
          </a:xfrm>
          <a:prstGeom prst="rect">
            <a:avLst/>
          </a:prstGeom>
        </p:spPr>
      </p:pic>
      <p:pic>
        <p:nvPicPr>
          <p:cNvPr id="32" name="Graphic 31" descr="Canoe with solid fill">
            <a:extLst>
              <a:ext uri="{FF2B5EF4-FFF2-40B4-BE49-F238E27FC236}">
                <a16:creationId xmlns:a16="http://schemas.microsoft.com/office/drawing/2014/main" id="{1BFB7DF9-51DC-D9E3-612C-B8677397D9A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629699" y="3717836"/>
            <a:ext cx="914400" cy="914400"/>
          </a:xfrm>
          <a:prstGeom prst="rect">
            <a:avLst/>
          </a:prstGeom>
        </p:spPr>
      </p:pic>
      <p:graphicFrame>
        <p:nvGraphicFramePr>
          <p:cNvPr id="6" name="Diagram 5">
            <a:extLst>
              <a:ext uri="{FF2B5EF4-FFF2-40B4-BE49-F238E27FC236}">
                <a16:creationId xmlns:a16="http://schemas.microsoft.com/office/drawing/2014/main" id="{223BE7AF-45B5-6E68-40FF-3FC75581C8AE}"/>
              </a:ext>
            </a:extLst>
          </p:cNvPr>
          <p:cNvGraphicFramePr/>
          <p:nvPr>
            <p:extLst>
              <p:ext uri="{D42A27DB-BD31-4B8C-83A1-F6EECF244321}">
                <p14:modId xmlns:p14="http://schemas.microsoft.com/office/powerpoint/2010/main" val="2253108026"/>
              </p:ext>
            </p:extLst>
          </p:nvPr>
        </p:nvGraphicFramePr>
        <p:xfrm>
          <a:off x="7961367" y="707496"/>
          <a:ext cx="4275927" cy="280374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971475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033" name="Rectangle 1032">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035" name="Group 1034">
            <a:extLst>
              <a:ext uri="{FF2B5EF4-FFF2-40B4-BE49-F238E27FC236}">
                <a16:creationId xmlns:a16="http://schemas.microsoft.com/office/drawing/2014/main" id="{8ED5E97A-D21B-4AA4-83CF-DA3A380E30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7724071" cy="6858000"/>
            <a:chOff x="4464881" y="0"/>
            <a:chExt cx="7724071" cy="6858000"/>
          </a:xfrm>
        </p:grpSpPr>
        <p:pic>
          <p:nvPicPr>
            <p:cNvPr id="1036" name="Picture 1035">
              <a:extLst>
                <a:ext uri="{FF2B5EF4-FFF2-40B4-BE49-F238E27FC236}">
                  <a16:creationId xmlns:a16="http://schemas.microsoft.com/office/drawing/2014/main" id="{8AF5706D-4464-450F-93F4-853EDF68CE4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1037" name="Picture 1036">
              <a:extLst>
                <a:ext uri="{FF2B5EF4-FFF2-40B4-BE49-F238E27FC236}">
                  <a16:creationId xmlns:a16="http://schemas.microsoft.com/office/drawing/2014/main" id="{3E0FB244-C158-43A9-AD7A-05DC5BBF6D3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2" name="Title 1">
            <a:extLst>
              <a:ext uri="{FF2B5EF4-FFF2-40B4-BE49-F238E27FC236}">
                <a16:creationId xmlns:a16="http://schemas.microsoft.com/office/drawing/2014/main" id="{5868111C-7B5B-07CD-660D-D40FA1035729}"/>
              </a:ext>
            </a:extLst>
          </p:cNvPr>
          <p:cNvSpPr>
            <a:spLocks noGrp="1"/>
          </p:cNvSpPr>
          <p:nvPr>
            <p:ph type="title"/>
          </p:nvPr>
        </p:nvSpPr>
        <p:spPr>
          <a:xfrm>
            <a:off x="407955" y="20055"/>
            <a:ext cx="6600629" cy="2461008"/>
          </a:xfrm>
        </p:spPr>
        <p:txBody>
          <a:bodyPr>
            <a:normAutofit/>
          </a:bodyPr>
          <a:lstStyle/>
          <a:p>
            <a:r>
              <a:rPr lang="en-US" dirty="0"/>
              <a:t>Welsh Language at local level in the AST sector</a:t>
            </a:r>
          </a:p>
        </p:txBody>
      </p:sp>
      <p:sp>
        <p:nvSpPr>
          <p:cNvPr id="3" name="Content Placeholder 2">
            <a:extLst>
              <a:ext uri="{FF2B5EF4-FFF2-40B4-BE49-F238E27FC236}">
                <a16:creationId xmlns:a16="http://schemas.microsoft.com/office/drawing/2014/main" id="{BED4AFCE-7F66-2B33-FA7B-06FD386370C3}"/>
              </a:ext>
            </a:extLst>
          </p:cNvPr>
          <p:cNvSpPr>
            <a:spLocks noGrp="1"/>
          </p:cNvSpPr>
          <p:nvPr>
            <p:ph idx="1"/>
          </p:nvPr>
        </p:nvSpPr>
        <p:spPr>
          <a:xfrm>
            <a:off x="0" y="2660073"/>
            <a:ext cx="6977814" cy="3744984"/>
          </a:xfrm>
        </p:spPr>
        <p:txBody>
          <a:bodyPr anchor="ctr">
            <a:noAutofit/>
          </a:bodyPr>
          <a:lstStyle/>
          <a:p>
            <a:r>
              <a:rPr lang="en-US" sz="1900" dirty="0"/>
              <a:t>It was discovered in a survey of thirty-two providers employing 1,009 members of staff that only </a:t>
            </a:r>
            <a:r>
              <a:rPr lang="en-US" sz="2200" b="1" dirty="0"/>
              <a:t>34%</a:t>
            </a:r>
            <a:r>
              <a:rPr lang="en-US" sz="2200" dirty="0"/>
              <a:t> </a:t>
            </a:r>
            <a:r>
              <a:rPr lang="en-US" sz="1900" dirty="0"/>
              <a:t>of the workforce were </a:t>
            </a:r>
            <a:r>
              <a:rPr lang="en-US" sz="2200" b="1" dirty="0"/>
              <a:t>recruited locally</a:t>
            </a:r>
            <a:r>
              <a:rPr lang="en-US" sz="1900" dirty="0"/>
              <a:t>, with local instructional staff at </a:t>
            </a:r>
            <a:r>
              <a:rPr lang="en-US" sz="2200" b="1" dirty="0"/>
              <a:t>26%</a:t>
            </a:r>
          </a:p>
          <a:p>
            <a:r>
              <a:rPr lang="en-US" sz="2200" b="1" dirty="0"/>
              <a:t>50% </a:t>
            </a:r>
            <a:r>
              <a:rPr lang="en-US" sz="1900" dirty="0"/>
              <a:t>of respondents stated the reason for not employing Welsh speaking staff was the lack of qualified Welsh speaking outdoors instructors</a:t>
            </a:r>
            <a:endParaRPr lang="en-US" sz="1900" b="1" dirty="0"/>
          </a:p>
          <a:p>
            <a:r>
              <a:rPr lang="en-US" sz="1900" dirty="0"/>
              <a:t>Interestingly, there were significantly </a:t>
            </a:r>
            <a:r>
              <a:rPr lang="en-US" sz="2200" b="1" dirty="0"/>
              <a:t>more native Welsh </a:t>
            </a:r>
            <a:r>
              <a:rPr lang="en-US" sz="1900" dirty="0"/>
              <a:t>instructional staff in </a:t>
            </a:r>
            <a:r>
              <a:rPr lang="en-US" sz="1900" dirty="0" err="1"/>
              <a:t>S.Wales</a:t>
            </a:r>
            <a:r>
              <a:rPr lang="en-US" sz="1900" dirty="0"/>
              <a:t> than </a:t>
            </a:r>
            <a:r>
              <a:rPr lang="en-US" sz="1900" dirty="0" err="1"/>
              <a:t>N.Wales</a:t>
            </a:r>
            <a:endParaRPr lang="en-US" sz="1900" dirty="0"/>
          </a:p>
          <a:p>
            <a:r>
              <a:rPr lang="en-US" sz="1900" dirty="0"/>
              <a:t>Only </a:t>
            </a:r>
            <a:r>
              <a:rPr lang="en-US" sz="2200" b="1" dirty="0"/>
              <a:t>19% </a:t>
            </a:r>
            <a:r>
              <a:rPr lang="en-US" sz="1900" dirty="0"/>
              <a:t>of instructional staff could speak Welsh across Wales</a:t>
            </a:r>
          </a:p>
        </p:txBody>
      </p:sp>
      <p:pic>
        <p:nvPicPr>
          <p:cNvPr id="11" name="Graphic 10">
            <a:extLst>
              <a:ext uri="{FF2B5EF4-FFF2-40B4-BE49-F238E27FC236}">
                <a16:creationId xmlns:a16="http://schemas.microsoft.com/office/drawing/2014/main" id="{491BD965-A7E4-CA51-CA81-55CD8A88D48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7814" y="-1"/>
            <a:ext cx="5211138" cy="6837945"/>
          </a:xfrm>
          <a:prstGeom prst="rect">
            <a:avLst/>
          </a:prstGeom>
        </p:spPr>
      </p:pic>
      <p:sp>
        <p:nvSpPr>
          <p:cNvPr id="12" name="TextBox 11">
            <a:extLst>
              <a:ext uri="{FF2B5EF4-FFF2-40B4-BE49-F238E27FC236}">
                <a16:creationId xmlns:a16="http://schemas.microsoft.com/office/drawing/2014/main" id="{47F0FF0E-AF7A-D53B-2626-71436AAF77C6}"/>
              </a:ext>
            </a:extLst>
          </p:cNvPr>
          <p:cNvSpPr txBox="1"/>
          <p:nvPr/>
        </p:nvSpPr>
        <p:spPr>
          <a:xfrm>
            <a:off x="5035697" y="6482957"/>
            <a:ext cx="2117557" cy="400110"/>
          </a:xfrm>
          <a:prstGeom prst="rect">
            <a:avLst/>
          </a:prstGeom>
          <a:noFill/>
        </p:spPr>
        <p:txBody>
          <a:bodyPr wrap="square" rtlCol="0">
            <a:spAutoFit/>
          </a:bodyPr>
          <a:lstStyle/>
          <a:p>
            <a:r>
              <a:rPr lang="en-US" sz="2000" b="1" dirty="0"/>
              <a:t>(</a:t>
            </a:r>
            <a:r>
              <a:rPr lang="en-US" sz="2000" b="1" dirty="0" err="1"/>
              <a:t>Muskett</a:t>
            </a:r>
            <a:r>
              <a:rPr lang="en-US" sz="2000" b="1" dirty="0"/>
              <a:t>, 2019)</a:t>
            </a:r>
          </a:p>
        </p:txBody>
      </p:sp>
    </p:spTree>
    <p:extLst>
      <p:ext uri="{BB962C8B-B14F-4D97-AF65-F5344CB8AC3E}">
        <p14:creationId xmlns:p14="http://schemas.microsoft.com/office/powerpoint/2010/main" val="3126547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BC526B7A-4801-4FD1-95C8-03AF22629E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 useBgFill="1">
        <p:nvSpPr>
          <p:cNvPr id="14" name="Rectangle 13">
            <a:extLst>
              <a:ext uri="{FF2B5EF4-FFF2-40B4-BE49-F238E27FC236}">
                <a16:creationId xmlns:a16="http://schemas.microsoft.com/office/drawing/2014/main" id="{37FDDF72-DE39-4F99-A3C1-DD9D7815D7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5E4ECE80-3AD1-450C-B62A-98788F1939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5" name="Picture 4" descr="A diagram of a sport activity sector&#10;&#10;Description automatically generated with medium confidence">
            <a:extLst>
              <a:ext uri="{FF2B5EF4-FFF2-40B4-BE49-F238E27FC236}">
                <a16:creationId xmlns:a16="http://schemas.microsoft.com/office/drawing/2014/main" id="{65F0E70F-F907-D7BD-AEA2-22E5ADB3D914}"/>
              </a:ext>
            </a:extLst>
          </p:cNvPr>
          <p:cNvPicPr>
            <a:picLocks noChangeAspect="1"/>
          </p:cNvPicPr>
          <p:nvPr/>
        </p:nvPicPr>
        <p:blipFill rotWithShape="1">
          <a:blip r:embed="rId4">
            <a:alphaModFix/>
          </a:blip>
          <a:srcRect b="20"/>
          <a:stretch/>
        </p:blipFill>
        <p:spPr>
          <a:xfrm>
            <a:off x="20" y="10"/>
            <a:ext cx="12191980" cy="6856614"/>
          </a:xfrm>
          <a:prstGeom prst="rect">
            <a:avLst/>
          </a:prstGeom>
        </p:spPr>
      </p:pic>
    </p:spTree>
    <p:extLst>
      <p:ext uri="{BB962C8B-B14F-4D97-AF65-F5344CB8AC3E}">
        <p14:creationId xmlns:p14="http://schemas.microsoft.com/office/powerpoint/2010/main" val="1551711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6B1FD15-9CBB-4259-931E-1EB6A8719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9D739765-2266-4358-BC9F-0DC2A6B7CD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0" y="1"/>
            <a:ext cx="5236971" cy="6858000"/>
            <a:chOff x="20829" y="1"/>
            <a:chExt cx="5236971" cy="6857999"/>
          </a:xfrm>
        </p:grpSpPr>
        <p:pic>
          <p:nvPicPr>
            <p:cNvPr id="14" name="Picture 13">
              <a:extLst>
                <a:ext uri="{FF2B5EF4-FFF2-40B4-BE49-F238E27FC236}">
                  <a16:creationId xmlns:a16="http://schemas.microsoft.com/office/drawing/2014/main" id="{27772D55-3097-46EA-A34A-E1DFCA5E47E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20829" y="692703"/>
              <a:ext cx="5236971" cy="6165297"/>
            </a:xfrm>
            <a:prstGeom prst="rect">
              <a:avLst/>
            </a:prstGeom>
          </p:spPr>
        </p:pic>
        <p:pic>
          <p:nvPicPr>
            <p:cNvPr id="15" name="Picture 14">
              <a:extLst>
                <a:ext uri="{FF2B5EF4-FFF2-40B4-BE49-F238E27FC236}">
                  <a16:creationId xmlns:a16="http://schemas.microsoft.com/office/drawing/2014/main" id="{595646B7-AF33-4444-8ACE-CE832D4A2C2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3">
              <a:duotone>
                <a:schemeClr val="accent6">
                  <a:shade val="45000"/>
                  <a:satMod val="135000"/>
                </a:schemeClr>
                <a:prstClr val="white"/>
              </a:duotone>
              <a:alphaModFix amt="10000"/>
              <a:extLst>
                <a:ext uri="{28A0092B-C50C-407E-A947-70E740481C1C}">
                  <a14:useLocalDpi xmlns:a14="http://schemas.microsoft.com/office/drawing/2010/main" val="0"/>
                </a:ext>
              </a:extLst>
            </a:blip>
            <a:srcRect l="19154" b="19117"/>
            <a:stretch/>
          </p:blipFill>
          <p:spPr>
            <a:xfrm rot="5400000">
              <a:off x="393956" y="-373126"/>
              <a:ext cx="4197222" cy="4943475"/>
            </a:xfrm>
            <a:prstGeom prst="rect">
              <a:avLst/>
            </a:prstGeom>
          </p:spPr>
        </p:pic>
      </p:grpSp>
      <p:sp>
        <p:nvSpPr>
          <p:cNvPr id="17" name="Rectangle 16">
            <a:extLst>
              <a:ext uri="{FF2B5EF4-FFF2-40B4-BE49-F238E27FC236}">
                <a16:creationId xmlns:a16="http://schemas.microsoft.com/office/drawing/2014/main" id="{A3EF0E40-AEB8-4DF7-A67A-7317B3BF94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07562" y="0"/>
            <a:ext cx="618443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04C4A522-DCF3-34A3-46E2-FDB756D3EEAC}"/>
              </a:ext>
            </a:extLst>
          </p:cNvPr>
          <p:cNvSpPr>
            <a:spLocks noGrp="1"/>
          </p:cNvSpPr>
          <p:nvPr>
            <p:ph type="title"/>
          </p:nvPr>
        </p:nvSpPr>
        <p:spPr>
          <a:xfrm>
            <a:off x="6477000" y="586992"/>
            <a:ext cx="4953000" cy="2308608"/>
          </a:xfrm>
        </p:spPr>
        <p:txBody>
          <a:bodyPr>
            <a:normAutofit/>
          </a:bodyPr>
          <a:lstStyle/>
          <a:p>
            <a:r>
              <a:rPr lang="en-US">
                <a:solidFill>
                  <a:srgbClr val="FFFFFF"/>
                </a:solidFill>
              </a:rPr>
              <a:t>Current and Future Cymru</a:t>
            </a:r>
          </a:p>
        </p:txBody>
      </p:sp>
      <p:pic>
        <p:nvPicPr>
          <p:cNvPr id="4" name="Picture 3">
            <a:extLst>
              <a:ext uri="{FF2B5EF4-FFF2-40B4-BE49-F238E27FC236}">
                <a16:creationId xmlns:a16="http://schemas.microsoft.com/office/drawing/2014/main" id="{ACFD0C3A-3481-551C-66D5-BC87809D534D}"/>
              </a:ext>
            </a:extLst>
          </p:cNvPr>
          <p:cNvPicPr>
            <a:picLocks noChangeAspect="1"/>
          </p:cNvPicPr>
          <p:nvPr/>
        </p:nvPicPr>
        <p:blipFill>
          <a:blip r:embed="rId4"/>
          <a:stretch>
            <a:fillRect/>
          </a:stretch>
        </p:blipFill>
        <p:spPr>
          <a:xfrm>
            <a:off x="676825" y="567942"/>
            <a:ext cx="4530615" cy="5716862"/>
          </a:xfrm>
          <a:prstGeom prst="rect">
            <a:avLst/>
          </a:prstGeom>
        </p:spPr>
      </p:pic>
      <p:sp>
        <p:nvSpPr>
          <p:cNvPr id="3" name="Content Placeholder 2">
            <a:extLst>
              <a:ext uri="{FF2B5EF4-FFF2-40B4-BE49-F238E27FC236}">
                <a16:creationId xmlns:a16="http://schemas.microsoft.com/office/drawing/2014/main" id="{C0DF84AB-C4A3-2AD2-6DC3-51502320E6FF}"/>
              </a:ext>
            </a:extLst>
          </p:cNvPr>
          <p:cNvSpPr>
            <a:spLocks noGrp="1"/>
          </p:cNvSpPr>
          <p:nvPr>
            <p:ph idx="1"/>
          </p:nvPr>
        </p:nvSpPr>
        <p:spPr>
          <a:xfrm>
            <a:off x="6477000" y="2819400"/>
            <a:ext cx="4952681" cy="3460964"/>
          </a:xfrm>
        </p:spPr>
        <p:txBody>
          <a:bodyPr anchor="ctr">
            <a:normAutofit/>
          </a:bodyPr>
          <a:lstStyle/>
          <a:p>
            <a:r>
              <a:rPr lang="en-US" sz="1800" dirty="0" err="1">
                <a:solidFill>
                  <a:srgbClr val="FFFFFF"/>
                </a:solidFill>
              </a:rPr>
              <a:t>Cymraeg</a:t>
            </a:r>
            <a:r>
              <a:rPr lang="en-US" sz="1800" dirty="0">
                <a:solidFill>
                  <a:srgbClr val="FFFFFF"/>
                </a:solidFill>
              </a:rPr>
              <a:t> 2050</a:t>
            </a:r>
          </a:p>
          <a:p>
            <a:r>
              <a:rPr lang="en-US" sz="1800" dirty="0">
                <a:solidFill>
                  <a:srgbClr val="FFFFFF"/>
                </a:solidFill>
              </a:rPr>
              <a:t>Outdoor Education Bill</a:t>
            </a:r>
          </a:p>
          <a:p>
            <a:r>
              <a:rPr lang="en-US" sz="1800" dirty="0">
                <a:solidFill>
                  <a:srgbClr val="FFFFFF"/>
                </a:solidFill>
              </a:rPr>
              <a:t>Future Generations Act</a:t>
            </a:r>
          </a:p>
          <a:p>
            <a:r>
              <a:rPr lang="en-US" sz="1800" dirty="0">
                <a:solidFill>
                  <a:srgbClr val="FFFFFF"/>
                </a:solidFill>
              </a:rPr>
              <a:t>Census 2021</a:t>
            </a:r>
          </a:p>
          <a:p>
            <a:r>
              <a:rPr lang="en-US" sz="1800" dirty="0" err="1">
                <a:solidFill>
                  <a:srgbClr val="FFFFFF"/>
                </a:solidFill>
              </a:rPr>
              <a:t>Partneriaeth</a:t>
            </a:r>
            <a:r>
              <a:rPr lang="en-US" sz="1800" dirty="0">
                <a:solidFill>
                  <a:srgbClr val="FFFFFF"/>
                </a:solidFill>
              </a:rPr>
              <a:t> </a:t>
            </a:r>
            <a:r>
              <a:rPr lang="en-US" sz="1800" dirty="0" err="1">
                <a:solidFill>
                  <a:srgbClr val="FFFFFF"/>
                </a:solidFill>
              </a:rPr>
              <a:t>Awyr</a:t>
            </a:r>
            <a:r>
              <a:rPr lang="en-US" sz="1800" dirty="0">
                <a:solidFill>
                  <a:srgbClr val="FFFFFF"/>
                </a:solidFill>
              </a:rPr>
              <a:t> </a:t>
            </a:r>
            <a:r>
              <a:rPr lang="en-US" sz="1800" dirty="0" err="1">
                <a:solidFill>
                  <a:srgbClr val="FFFFFF"/>
                </a:solidFill>
              </a:rPr>
              <a:t>Agored</a:t>
            </a:r>
            <a:endParaRPr lang="en-US" sz="1800" dirty="0">
              <a:solidFill>
                <a:srgbClr val="FFFFFF"/>
              </a:solidFill>
            </a:endParaRPr>
          </a:p>
          <a:p>
            <a:r>
              <a:rPr lang="en-US" sz="1800" dirty="0">
                <a:solidFill>
                  <a:srgbClr val="FFFFFF"/>
                </a:solidFill>
              </a:rPr>
              <a:t>Welsh Commissioner </a:t>
            </a:r>
          </a:p>
        </p:txBody>
      </p:sp>
    </p:spTree>
    <p:extLst>
      <p:ext uri="{BB962C8B-B14F-4D97-AF65-F5344CB8AC3E}">
        <p14:creationId xmlns:p14="http://schemas.microsoft.com/office/powerpoint/2010/main" val="951720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27" name="Picture 26">
            <a:extLst>
              <a:ext uri="{FF2B5EF4-FFF2-40B4-BE49-F238E27FC236}">
                <a16:creationId xmlns:a16="http://schemas.microsoft.com/office/drawing/2014/main" id="{BC526B7A-4801-4FD1-95C8-03AF22629E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 useBgFill="1">
        <p:nvSpPr>
          <p:cNvPr id="29" name="Rectangle 28">
            <a:extLst>
              <a:ext uri="{FF2B5EF4-FFF2-40B4-BE49-F238E27FC236}">
                <a16:creationId xmlns:a16="http://schemas.microsoft.com/office/drawing/2014/main" id="{E2748806-3AF5-4078-830A-C1F26BF1B2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31" name="Rectangle 30">
            <a:extLst>
              <a:ext uri="{FF2B5EF4-FFF2-40B4-BE49-F238E27FC236}">
                <a16:creationId xmlns:a16="http://schemas.microsoft.com/office/drawing/2014/main" id="{BF991FCB-5132-414C-B377-526F56121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9" name="Picture 8" descr="A building with a hill in the background&#10;&#10;Description automatically generated">
            <a:extLst>
              <a:ext uri="{FF2B5EF4-FFF2-40B4-BE49-F238E27FC236}">
                <a16:creationId xmlns:a16="http://schemas.microsoft.com/office/drawing/2014/main" id="{76ED019C-45A0-EE05-4C9C-5CAFA1109C4D}"/>
              </a:ext>
            </a:extLst>
          </p:cNvPr>
          <p:cNvPicPr>
            <a:picLocks noChangeAspect="1"/>
          </p:cNvPicPr>
          <p:nvPr/>
        </p:nvPicPr>
        <p:blipFill rotWithShape="1">
          <a:blip r:embed="rId4">
            <a:alphaModFix/>
          </a:blip>
          <a:srcRect t="25000"/>
          <a:stretch/>
        </p:blipFill>
        <p:spPr>
          <a:xfrm>
            <a:off x="20" y="10"/>
            <a:ext cx="12191980" cy="6857990"/>
          </a:xfrm>
          <a:prstGeom prst="rect">
            <a:avLst/>
          </a:prstGeom>
        </p:spPr>
      </p:pic>
      <p:sp>
        <p:nvSpPr>
          <p:cNvPr id="33" name="Rectangle 32">
            <a:extLst>
              <a:ext uri="{FF2B5EF4-FFF2-40B4-BE49-F238E27FC236}">
                <a16:creationId xmlns:a16="http://schemas.microsoft.com/office/drawing/2014/main" id="{F23DAFF7-4C98-4E0E-8986-198D54B6C1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800600" y="-533400"/>
            <a:ext cx="6858000" cy="7924800"/>
          </a:xfrm>
          <a:prstGeom prst="rect">
            <a:avLst/>
          </a:prstGeom>
          <a:gradFill>
            <a:gsLst>
              <a:gs pos="100000">
                <a:srgbClr val="000000">
                  <a:alpha val="0"/>
                </a:srgbClr>
              </a:gs>
              <a:gs pos="0">
                <a:schemeClr val="tx1"/>
              </a:gs>
              <a:gs pos="0">
                <a:srgbClr val="000000">
                  <a:alpha val="6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C11C68F-600C-37E2-5F2C-0C756068EA7D}"/>
              </a:ext>
            </a:extLst>
          </p:cNvPr>
          <p:cNvSpPr>
            <a:spLocks noGrp="1"/>
          </p:cNvSpPr>
          <p:nvPr>
            <p:ph type="title"/>
          </p:nvPr>
        </p:nvSpPr>
        <p:spPr>
          <a:xfrm>
            <a:off x="7471214" y="-157486"/>
            <a:ext cx="4958128" cy="3755144"/>
          </a:xfrm>
        </p:spPr>
        <p:txBody>
          <a:bodyPr vert="horz" lIns="91440" tIns="45720" rIns="91440" bIns="45720" rtlCol="0" anchor="b">
            <a:normAutofit/>
          </a:bodyPr>
          <a:lstStyle/>
          <a:p>
            <a:r>
              <a:rPr lang="en-US" sz="5400" dirty="0">
                <a:solidFill>
                  <a:srgbClr val="FFFFFF"/>
                </a:solidFill>
              </a:rPr>
              <a:t>My project</a:t>
            </a:r>
          </a:p>
        </p:txBody>
      </p:sp>
    </p:spTree>
    <p:extLst>
      <p:ext uri="{BB962C8B-B14F-4D97-AF65-F5344CB8AC3E}">
        <p14:creationId xmlns:p14="http://schemas.microsoft.com/office/powerpoint/2010/main" val="1390511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737618" y="-40148"/>
            <a:ext cx="22551438" cy="6938295"/>
            <a:chOff x="0" y="-28575"/>
            <a:chExt cx="5796810" cy="2741542"/>
          </a:xfrm>
        </p:grpSpPr>
        <p:sp>
          <p:nvSpPr>
            <p:cNvPr id="3" name="Freeform 3"/>
            <p:cNvSpPr/>
            <p:nvPr/>
          </p:nvSpPr>
          <p:spPr>
            <a:xfrm>
              <a:off x="20812" y="3634"/>
              <a:ext cx="5775998" cy="2709333"/>
            </a:xfrm>
            <a:custGeom>
              <a:avLst/>
              <a:gdLst/>
              <a:ahLst/>
              <a:cxnLst/>
              <a:rect l="l" t="t" r="r" b="b"/>
              <a:pathLst>
                <a:path w="5775998" h="2709333">
                  <a:moveTo>
                    <a:pt x="18004" y="0"/>
                  </a:moveTo>
                  <a:lnTo>
                    <a:pt x="5757994" y="0"/>
                  </a:lnTo>
                  <a:cubicBezTo>
                    <a:pt x="5762769" y="0"/>
                    <a:pt x="5767348" y="1897"/>
                    <a:pt x="5770725" y="5273"/>
                  </a:cubicBezTo>
                  <a:cubicBezTo>
                    <a:pt x="5774101" y="8650"/>
                    <a:pt x="5775998" y="13229"/>
                    <a:pt x="5775998" y="18004"/>
                  </a:cubicBezTo>
                  <a:lnTo>
                    <a:pt x="5775998" y="2691329"/>
                  </a:lnTo>
                  <a:cubicBezTo>
                    <a:pt x="5775998" y="2701273"/>
                    <a:pt x="5767937" y="2709333"/>
                    <a:pt x="5757994" y="2709333"/>
                  </a:cubicBezTo>
                  <a:lnTo>
                    <a:pt x="18004" y="2709333"/>
                  </a:lnTo>
                  <a:cubicBezTo>
                    <a:pt x="8061" y="2709333"/>
                    <a:pt x="0" y="2701273"/>
                    <a:pt x="0" y="2691329"/>
                  </a:cubicBezTo>
                  <a:lnTo>
                    <a:pt x="0" y="18004"/>
                  </a:lnTo>
                  <a:cubicBezTo>
                    <a:pt x="0" y="8061"/>
                    <a:pt x="8061" y="0"/>
                    <a:pt x="18004" y="0"/>
                  </a:cubicBezTo>
                  <a:close/>
                </a:path>
              </a:pathLst>
            </a:custGeom>
            <a:solidFill>
              <a:srgbClr val="FCC0C5"/>
            </a:solidFill>
          </p:spPr>
          <p:txBody>
            <a:bodyPr/>
            <a:lstStyle/>
            <a:p>
              <a:endParaRPr lang="en-US" sz="1200"/>
            </a:p>
          </p:txBody>
        </p:sp>
        <p:sp>
          <p:nvSpPr>
            <p:cNvPr id="4" name="TextBox 4"/>
            <p:cNvSpPr txBox="1"/>
            <p:nvPr/>
          </p:nvSpPr>
          <p:spPr>
            <a:xfrm>
              <a:off x="0" y="-28575"/>
              <a:ext cx="5775998" cy="2737908"/>
            </a:xfrm>
            <a:prstGeom prst="rect">
              <a:avLst/>
            </a:prstGeom>
          </p:spPr>
          <p:txBody>
            <a:bodyPr lIns="33867" tIns="33867" rIns="33867" bIns="33867" rtlCol="0" anchor="ctr"/>
            <a:lstStyle/>
            <a:p>
              <a:pPr algn="ctr">
                <a:lnSpc>
                  <a:spcPts val="1773"/>
                </a:lnSpc>
              </a:pPr>
              <a:endParaRPr sz="1200"/>
            </a:p>
          </p:txBody>
        </p:sp>
      </p:grpSp>
      <p:grpSp>
        <p:nvGrpSpPr>
          <p:cNvPr id="51" name="Group 50">
            <a:extLst>
              <a:ext uri="{FF2B5EF4-FFF2-40B4-BE49-F238E27FC236}">
                <a16:creationId xmlns:a16="http://schemas.microsoft.com/office/drawing/2014/main" id="{C74A1518-E240-AABE-8697-FFAB74119F61}"/>
              </a:ext>
            </a:extLst>
          </p:cNvPr>
          <p:cNvGrpSpPr/>
          <p:nvPr/>
        </p:nvGrpSpPr>
        <p:grpSpPr>
          <a:xfrm>
            <a:off x="3946874" y="-72331"/>
            <a:ext cx="876487" cy="992519"/>
            <a:chOff x="5920311" y="-108496"/>
            <a:chExt cx="1314730" cy="1488778"/>
          </a:xfrm>
        </p:grpSpPr>
        <p:sp>
          <p:nvSpPr>
            <p:cNvPr id="6" name="Freeform 6"/>
            <p:cNvSpPr/>
            <p:nvPr/>
          </p:nvSpPr>
          <p:spPr>
            <a:xfrm>
              <a:off x="5920311" y="0"/>
              <a:ext cx="1314730" cy="1380282"/>
            </a:xfrm>
            <a:custGeom>
              <a:avLst/>
              <a:gdLst/>
              <a:ahLst/>
              <a:cxnLst/>
              <a:rect l="l" t="t" r="r" b="b"/>
              <a:pathLst>
                <a:path w="346266" h="363531">
                  <a:moveTo>
                    <a:pt x="173133" y="0"/>
                  </a:moveTo>
                  <a:lnTo>
                    <a:pt x="173133" y="0"/>
                  </a:lnTo>
                  <a:cubicBezTo>
                    <a:pt x="219051" y="0"/>
                    <a:pt x="263088" y="18241"/>
                    <a:pt x="295557" y="50710"/>
                  </a:cubicBezTo>
                  <a:cubicBezTo>
                    <a:pt x="328025" y="83178"/>
                    <a:pt x="346266" y="127215"/>
                    <a:pt x="346266" y="173133"/>
                  </a:cubicBezTo>
                  <a:lnTo>
                    <a:pt x="346266" y="190398"/>
                  </a:lnTo>
                  <a:cubicBezTo>
                    <a:pt x="346266" y="286017"/>
                    <a:pt x="268752" y="363531"/>
                    <a:pt x="173133" y="363531"/>
                  </a:cubicBezTo>
                  <a:lnTo>
                    <a:pt x="173133" y="363531"/>
                  </a:lnTo>
                  <a:cubicBezTo>
                    <a:pt x="77514" y="363531"/>
                    <a:pt x="0" y="286017"/>
                    <a:pt x="0" y="190398"/>
                  </a:cubicBezTo>
                  <a:lnTo>
                    <a:pt x="0" y="173133"/>
                  </a:lnTo>
                  <a:cubicBezTo>
                    <a:pt x="0" y="77514"/>
                    <a:pt x="77514" y="0"/>
                    <a:pt x="173133" y="0"/>
                  </a:cubicBezTo>
                  <a:close/>
                </a:path>
              </a:pathLst>
            </a:custGeom>
            <a:solidFill>
              <a:srgbClr val="FCC0C5"/>
            </a:solidFill>
          </p:spPr>
          <p:txBody>
            <a:bodyPr/>
            <a:lstStyle/>
            <a:p>
              <a:endParaRPr lang="en-US" sz="1200"/>
            </a:p>
          </p:txBody>
        </p:sp>
        <p:sp>
          <p:nvSpPr>
            <p:cNvPr id="7" name="TextBox 7"/>
            <p:cNvSpPr txBox="1"/>
            <p:nvPr/>
          </p:nvSpPr>
          <p:spPr>
            <a:xfrm>
              <a:off x="5920311" y="-108496"/>
              <a:ext cx="1314730" cy="1488778"/>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1644911" y="0"/>
            <a:ext cx="6096467" cy="6858000"/>
            <a:chOff x="0" y="0"/>
            <a:chExt cx="12192935" cy="13716000"/>
          </a:xfrm>
        </p:grpSpPr>
        <p:grpSp>
          <p:nvGrpSpPr>
            <p:cNvPr id="9" name="Group 9"/>
            <p:cNvGrpSpPr/>
            <p:nvPr/>
          </p:nvGrpSpPr>
          <p:grpSpPr>
            <a:xfrm>
              <a:off x="0" y="0"/>
              <a:ext cx="11505477" cy="13716000"/>
              <a:chOff x="0" y="0"/>
              <a:chExt cx="2272687" cy="2709333"/>
            </a:xfrm>
          </p:grpSpPr>
          <p:sp>
            <p:nvSpPr>
              <p:cNvPr id="10" name="Freeform 10"/>
              <p:cNvSpPr/>
              <p:nvPr/>
            </p:nvSpPr>
            <p:spPr>
              <a:xfrm>
                <a:off x="0" y="0"/>
                <a:ext cx="2272687" cy="2709333"/>
              </a:xfrm>
              <a:custGeom>
                <a:avLst/>
                <a:gdLst/>
                <a:ahLst/>
                <a:cxnLst/>
                <a:rect l="l" t="t" r="r" b="b"/>
                <a:pathLst>
                  <a:path w="2272687" h="2709333">
                    <a:moveTo>
                      <a:pt x="45757" y="0"/>
                    </a:moveTo>
                    <a:lnTo>
                      <a:pt x="2226930" y="0"/>
                    </a:lnTo>
                    <a:cubicBezTo>
                      <a:pt x="2239066" y="0"/>
                      <a:pt x="2250704" y="4821"/>
                      <a:pt x="2259285" y="13402"/>
                    </a:cubicBezTo>
                    <a:cubicBezTo>
                      <a:pt x="2267866" y="21983"/>
                      <a:pt x="2272687" y="33621"/>
                      <a:pt x="2272687" y="45757"/>
                    </a:cubicBezTo>
                    <a:lnTo>
                      <a:pt x="2272687" y="2663577"/>
                    </a:lnTo>
                    <a:cubicBezTo>
                      <a:pt x="2272687" y="2675712"/>
                      <a:pt x="2267866" y="2687351"/>
                      <a:pt x="2259285" y="2695932"/>
                    </a:cubicBezTo>
                    <a:cubicBezTo>
                      <a:pt x="2250704" y="2704512"/>
                      <a:pt x="2239066" y="2709333"/>
                      <a:pt x="2226930" y="2709333"/>
                    </a:cubicBezTo>
                    <a:lnTo>
                      <a:pt x="45757" y="2709333"/>
                    </a:lnTo>
                    <a:cubicBezTo>
                      <a:pt x="33621" y="2709333"/>
                      <a:pt x="21983" y="2704512"/>
                      <a:pt x="13402" y="2695932"/>
                    </a:cubicBezTo>
                    <a:cubicBezTo>
                      <a:pt x="4821" y="2687351"/>
                      <a:pt x="0" y="2675712"/>
                      <a:pt x="0" y="2663577"/>
                    </a:cubicBezTo>
                    <a:lnTo>
                      <a:pt x="0" y="45757"/>
                    </a:lnTo>
                    <a:cubicBezTo>
                      <a:pt x="0" y="33621"/>
                      <a:pt x="4821" y="21983"/>
                      <a:pt x="13402" y="13402"/>
                    </a:cubicBezTo>
                    <a:cubicBezTo>
                      <a:pt x="21983" y="4821"/>
                      <a:pt x="33621" y="0"/>
                      <a:pt x="45757" y="0"/>
                    </a:cubicBezTo>
                    <a:close/>
                  </a:path>
                </a:pathLst>
              </a:custGeom>
              <a:solidFill>
                <a:srgbClr val="8EBBD2"/>
              </a:solidFill>
            </p:spPr>
            <p:txBody>
              <a:bodyPr/>
              <a:lstStyle/>
              <a:p>
                <a:endParaRPr lang="en-US" sz="1200"/>
              </a:p>
            </p:txBody>
          </p:sp>
          <p:sp>
            <p:nvSpPr>
              <p:cNvPr id="11" name="TextBox 11"/>
              <p:cNvSpPr txBox="1"/>
              <p:nvPr/>
            </p:nvSpPr>
            <p:spPr>
              <a:xfrm>
                <a:off x="0" y="-28575"/>
                <a:ext cx="2272687" cy="2737908"/>
              </a:xfrm>
              <a:prstGeom prst="rect">
                <a:avLst/>
              </a:prstGeom>
            </p:spPr>
            <p:txBody>
              <a:bodyPr lIns="33867" tIns="33867" rIns="33867" bIns="33867" rtlCol="0" anchor="ctr"/>
              <a:lstStyle/>
              <a:p>
                <a:pPr algn="ctr">
                  <a:lnSpc>
                    <a:spcPts val="1773"/>
                  </a:lnSpc>
                </a:pPr>
                <a:endParaRPr sz="1200"/>
              </a:p>
            </p:txBody>
          </p:sp>
        </p:grpSp>
        <p:grpSp>
          <p:nvGrpSpPr>
            <p:cNvPr id="12" name="Group 12"/>
            <p:cNvGrpSpPr/>
            <p:nvPr/>
          </p:nvGrpSpPr>
          <p:grpSpPr>
            <a:xfrm>
              <a:off x="10573814" y="1036787"/>
              <a:ext cx="1619121" cy="1840376"/>
              <a:chOff x="0" y="0"/>
              <a:chExt cx="319826" cy="363531"/>
            </a:xfrm>
          </p:grpSpPr>
          <p:sp>
            <p:nvSpPr>
              <p:cNvPr id="13" name="Freeform 13"/>
              <p:cNvSpPr/>
              <p:nvPr/>
            </p:nvSpPr>
            <p:spPr>
              <a:xfrm>
                <a:off x="0" y="0"/>
                <a:ext cx="319826" cy="363531"/>
              </a:xfrm>
              <a:custGeom>
                <a:avLst/>
                <a:gdLst/>
                <a:ahLst/>
                <a:cxnLst/>
                <a:rect l="l" t="t" r="r" b="b"/>
                <a:pathLst>
                  <a:path w="319826" h="363531">
                    <a:moveTo>
                      <a:pt x="159913" y="0"/>
                    </a:moveTo>
                    <a:lnTo>
                      <a:pt x="159913" y="0"/>
                    </a:lnTo>
                    <a:cubicBezTo>
                      <a:pt x="248231" y="0"/>
                      <a:pt x="319826" y="71596"/>
                      <a:pt x="319826" y="159913"/>
                    </a:cubicBezTo>
                    <a:lnTo>
                      <a:pt x="319826" y="203618"/>
                    </a:lnTo>
                    <a:cubicBezTo>
                      <a:pt x="319826" y="246030"/>
                      <a:pt x="302978" y="286704"/>
                      <a:pt x="272989" y="316694"/>
                    </a:cubicBezTo>
                    <a:cubicBezTo>
                      <a:pt x="242999" y="346683"/>
                      <a:pt x="202325" y="363531"/>
                      <a:pt x="159913" y="363531"/>
                    </a:cubicBezTo>
                    <a:lnTo>
                      <a:pt x="159913" y="363531"/>
                    </a:lnTo>
                    <a:cubicBezTo>
                      <a:pt x="71596" y="363531"/>
                      <a:pt x="0" y="291936"/>
                      <a:pt x="0" y="203618"/>
                    </a:cubicBezTo>
                    <a:lnTo>
                      <a:pt x="0" y="159913"/>
                    </a:lnTo>
                    <a:cubicBezTo>
                      <a:pt x="0" y="117502"/>
                      <a:pt x="16848" y="76827"/>
                      <a:pt x="46837" y="46837"/>
                    </a:cubicBezTo>
                    <a:cubicBezTo>
                      <a:pt x="76827" y="16848"/>
                      <a:pt x="117502" y="0"/>
                      <a:pt x="159913" y="0"/>
                    </a:cubicBezTo>
                    <a:close/>
                  </a:path>
                </a:pathLst>
              </a:custGeom>
              <a:solidFill>
                <a:srgbClr val="8EBBD2"/>
              </a:solidFill>
            </p:spPr>
            <p:txBody>
              <a:bodyPr/>
              <a:lstStyle/>
              <a:p>
                <a:endParaRPr lang="en-US" sz="1200"/>
              </a:p>
            </p:txBody>
          </p:sp>
          <p:sp>
            <p:nvSpPr>
              <p:cNvPr id="14" name="TextBox 14"/>
              <p:cNvSpPr txBox="1"/>
              <p:nvPr/>
            </p:nvSpPr>
            <p:spPr>
              <a:xfrm>
                <a:off x="0" y="-28575"/>
                <a:ext cx="319826" cy="392106"/>
              </a:xfrm>
              <a:prstGeom prst="rect">
                <a:avLst/>
              </a:prstGeom>
            </p:spPr>
            <p:txBody>
              <a:bodyPr lIns="33867" tIns="33867" rIns="33867" bIns="33867" rtlCol="0" anchor="ctr"/>
              <a:lstStyle/>
              <a:p>
                <a:pPr algn="ctr">
                  <a:lnSpc>
                    <a:spcPts val="1773"/>
                  </a:lnSpc>
                </a:pPr>
                <a:endParaRPr sz="1200"/>
              </a:p>
            </p:txBody>
          </p:sp>
        </p:grpSp>
      </p:grpSp>
      <p:grpSp>
        <p:nvGrpSpPr>
          <p:cNvPr id="15" name="Group 15"/>
          <p:cNvGrpSpPr/>
          <p:nvPr/>
        </p:nvGrpSpPr>
        <p:grpSpPr>
          <a:xfrm>
            <a:off x="-2165801" y="0"/>
            <a:ext cx="6112675" cy="6858000"/>
            <a:chOff x="0" y="0"/>
            <a:chExt cx="12225349" cy="13716000"/>
          </a:xfrm>
        </p:grpSpPr>
        <p:grpSp>
          <p:nvGrpSpPr>
            <p:cNvPr id="16" name="Group 16"/>
            <p:cNvGrpSpPr/>
            <p:nvPr/>
          </p:nvGrpSpPr>
          <p:grpSpPr>
            <a:xfrm>
              <a:off x="0" y="0"/>
              <a:ext cx="11421685" cy="13716000"/>
              <a:chOff x="0" y="0"/>
              <a:chExt cx="2256135" cy="2709333"/>
            </a:xfrm>
          </p:grpSpPr>
          <p:sp>
            <p:nvSpPr>
              <p:cNvPr id="17" name="Freeform 17"/>
              <p:cNvSpPr/>
              <p:nvPr/>
            </p:nvSpPr>
            <p:spPr>
              <a:xfrm>
                <a:off x="0" y="0"/>
                <a:ext cx="2256135" cy="2709333"/>
              </a:xfrm>
              <a:custGeom>
                <a:avLst/>
                <a:gdLst/>
                <a:ahLst/>
                <a:cxnLst/>
                <a:rect l="l" t="t" r="r" b="b"/>
                <a:pathLst>
                  <a:path w="2256135" h="2709333">
                    <a:moveTo>
                      <a:pt x="46092" y="0"/>
                    </a:moveTo>
                    <a:lnTo>
                      <a:pt x="2210043" y="0"/>
                    </a:lnTo>
                    <a:cubicBezTo>
                      <a:pt x="2235499" y="0"/>
                      <a:pt x="2256135" y="20636"/>
                      <a:pt x="2256135" y="46092"/>
                    </a:cubicBezTo>
                    <a:lnTo>
                      <a:pt x="2256135" y="2663241"/>
                    </a:lnTo>
                    <a:cubicBezTo>
                      <a:pt x="2256135" y="2688697"/>
                      <a:pt x="2235499" y="2709333"/>
                      <a:pt x="2210043" y="2709333"/>
                    </a:cubicBezTo>
                    <a:lnTo>
                      <a:pt x="46092" y="2709333"/>
                    </a:lnTo>
                    <a:cubicBezTo>
                      <a:pt x="20636" y="2709333"/>
                      <a:pt x="0" y="2688697"/>
                      <a:pt x="0" y="2663241"/>
                    </a:cubicBezTo>
                    <a:lnTo>
                      <a:pt x="0" y="46092"/>
                    </a:lnTo>
                    <a:cubicBezTo>
                      <a:pt x="0" y="20636"/>
                      <a:pt x="20636" y="0"/>
                      <a:pt x="46092" y="0"/>
                    </a:cubicBezTo>
                    <a:close/>
                  </a:path>
                </a:pathLst>
              </a:custGeom>
              <a:solidFill>
                <a:srgbClr val="7A72BD"/>
              </a:solidFill>
            </p:spPr>
            <p:txBody>
              <a:bodyPr/>
              <a:lstStyle/>
              <a:p>
                <a:endParaRPr lang="en-US" sz="1200"/>
              </a:p>
            </p:txBody>
          </p:sp>
          <p:sp>
            <p:nvSpPr>
              <p:cNvPr id="18" name="TextBox 18"/>
              <p:cNvSpPr txBox="1"/>
              <p:nvPr/>
            </p:nvSpPr>
            <p:spPr>
              <a:xfrm>
                <a:off x="0" y="-28575"/>
                <a:ext cx="2256135" cy="2737908"/>
              </a:xfrm>
              <a:prstGeom prst="rect">
                <a:avLst/>
              </a:prstGeom>
            </p:spPr>
            <p:txBody>
              <a:bodyPr lIns="33867" tIns="33867" rIns="33867" bIns="33867" rtlCol="0" anchor="ctr"/>
              <a:lstStyle/>
              <a:p>
                <a:pPr algn="ctr">
                  <a:lnSpc>
                    <a:spcPts val="1773"/>
                  </a:lnSpc>
                </a:pPr>
                <a:endParaRPr sz="1200"/>
              </a:p>
            </p:txBody>
          </p:sp>
        </p:grpSp>
        <p:grpSp>
          <p:nvGrpSpPr>
            <p:cNvPr id="19" name="Group 19"/>
            <p:cNvGrpSpPr/>
            <p:nvPr/>
          </p:nvGrpSpPr>
          <p:grpSpPr>
            <a:xfrm>
              <a:off x="10618020" y="3184797"/>
              <a:ext cx="1607329" cy="1840376"/>
              <a:chOff x="0" y="0"/>
              <a:chExt cx="317497" cy="363531"/>
            </a:xfrm>
          </p:grpSpPr>
          <p:sp>
            <p:nvSpPr>
              <p:cNvPr id="20" name="Freeform 20"/>
              <p:cNvSpPr/>
              <p:nvPr/>
            </p:nvSpPr>
            <p:spPr>
              <a:xfrm>
                <a:off x="0" y="0"/>
                <a:ext cx="317497" cy="363531"/>
              </a:xfrm>
              <a:custGeom>
                <a:avLst/>
                <a:gdLst/>
                <a:ahLst/>
                <a:cxnLst/>
                <a:rect l="l" t="t" r="r" b="b"/>
                <a:pathLst>
                  <a:path w="317497" h="363531">
                    <a:moveTo>
                      <a:pt x="158749" y="0"/>
                    </a:moveTo>
                    <a:lnTo>
                      <a:pt x="158749" y="0"/>
                    </a:lnTo>
                    <a:cubicBezTo>
                      <a:pt x="200851" y="0"/>
                      <a:pt x="241230" y="16725"/>
                      <a:pt x="271001" y="46496"/>
                    </a:cubicBezTo>
                    <a:cubicBezTo>
                      <a:pt x="300772" y="76267"/>
                      <a:pt x="317497" y="116646"/>
                      <a:pt x="317497" y="158749"/>
                    </a:cubicBezTo>
                    <a:lnTo>
                      <a:pt x="317497" y="204783"/>
                    </a:lnTo>
                    <a:cubicBezTo>
                      <a:pt x="317497" y="292457"/>
                      <a:pt x="246423" y="363531"/>
                      <a:pt x="158749" y="363531"/>
                    </a:cubicBezTo>
                    <a:lnTo>
                      <a:pt x="158749" y="363531"/>
                    </a:lnTo>
                    <a:cubicBezTo>
                      <a:pt x="71074" y="363531"/>
                      <a:pt x="0" y="292457"/>
                      <a:pt x="0" y="204783"/>
                    </a:cubicBezTo>
                    <a:lnTo>
                      <a:pt x="0" y="158749"/>
                    </a:lnTo>
                    <a:cubicBezTo>
                      <a:pt x="0" y="71074"/>
                      <a:pt x="71074" y="0"/>
                      <a:pt x="158749" y="0"/>
                    </a:cubicBezTo>
                    <a:close/>
                  </a:path>
                </a:pathLst>
              </a:custGeom>
              <a:solidFill>
                <a:srgbClr val="7A72BD"/>
              </a:solidFill>
            </p:spPr>
            <p:txBody>
              <a:bodyPr/>
              <a:lstStyle/>
              <a:p>
                <a:endParaRPr lang="en-US" sz="1200"/>
              </a:p>
            </p:txBody>
          </p:sp>
          <p:sp>
            <p:nvSpPr>
              <p:cNvPr id="21" name="TextBox 21"/>
              <p:cNvSpPr txBox="1"/>
              <p:nvPr/>
            </p:nvSpPr>
            <p:spPr>
              <a:xfrm>
                <a:off x="0" y="-28575"/>
                <a:ext cx="317497" cy="392106"/>
              </a:xfrm>
              <a:prstGeom prst="rect">
                <a:avLst/>
              </a:prstGeom>
            </p:spPr>
            <p:txBody>
              <a:bodyPr lIns="33867" tIns="33867" rIns="33867" bIns="33867" rtlCol="0" anchor="ctr"/>
              <a:lstStyle/>
              <a:p>
                <a:pPr algn="ctr">
                  <a:lnSpc>
                    <a:spcPts val="1773"/>
                  </a:lnSpc>
                </a:pPr>
                <a:endParaRPr sz="1200"/>
              </a:p>
            </p:txBody>
          </p:sp>
        </p:grpSp>
      </p:grpSp>
      <p:sp>
        <p:nvSpPr>
          <p:cNvPr id="5" name="Title 1">
            <a:extLst>
              <a:ext uri="{FF2B5EF4-FFF2-40B4-BE49-F238E27FC236}">
                <a16:creationId xmlns:a16="http://schemas.microsoft.com/office/drawing/2014/main" id="{8EECD15E-E81A-D7BA-09E3-48D7BB07C712}"/>
              </a:ext>
            </a:extLst>
          </p:cNvPr>
          <p:cNvSpPr txBox="1">
            <a:spLocks/>
          </p:cNvSpPr>
          <p:nvPr/>
        </p:nvSpPr>
        <p:spPr>
          <a:xfrm>
            <a:off x="5128239" y="-25992"/>
            <a:ext cx="12133638" cy="972171"/>
          </a:xfrm>
          <a:prstGeom prst="rect">
            <a:avLst/>
          </a:prstGeom>
        </p:spPr>
        <p:txBody>
          <a:bodyPr/>
          <a:lstStyle>
            <a:lvl1pPr algn="l" defTabSz="914400" rtl="0" eaLnBrk="1" latinLnBrk="0" hangingPunct="1">
              <a:lnSpc>
                <a:spcPct val="100000"/>
              </a:lnSpc>
              <a:spcBef>
                <a:spcPct val="0"/>
              </a:spcBef>
              <a:buNone/>
              <a:defRPr sz="4400" b="0" kern="1200" spc="100">
                <a:solidFill>
                  <a:schemeClr val="tx1"/>
                </a:solidFill>
                <a:latin typeface="+mj-lt"/>
                <a:ea typeface="+mj-ea"/>
                <a:cs typeface="+mj-cs"/>
              </a:defRPr>
            </a:lvl1pPr>
          </a:lstStyle>
          <a:p>
            <a:r>
              <a:rPr lang="en-US" sz="4000" b="1" dirty="0"/>
              <a:t>Economy &gt; Language</a:t>
            </a:r>
          </a:p>
        </p:txBody>
      </p:sp>
      <p:sp>
        <p:nvSpPr>
          <p:cNvPr id="53" name="TextBox 52">
            <a:extLst>
              <a:ext uri="{FF2B5EF4-FFF2-40B4-BE49-F238E27FC236}">
                <a16:creationId xmlns:a16="http://schemas.microsoft.com/office/drawing/2014/main" id="{2DC26218-40A8-C494-5375-A46B26C2D218}"/>
              </a:ext>
            </a:extLst>
          </p:cNvPr>
          <p:cNvSpPr txBox="1"/>
          <p:nvPr/>
        </p:nvSpPr>
        <p:spPr>
          <a:xfrm>
            <a:off x="4200868" y="633189"/>
            <a:ext cx="8049783" cy="6124754"/>
          </a:xfrm>
          <a:prstGeom prst="rect">
            <a:avLst/>
          </a:prstGeom>
          <a:noFill/>
        </p:spPr>
        <p:txBody>
          <a:bodyPr wrap="square">
            <a:spAutoFit/>
          </a:bodyPr>
          <a:lstStyle/>
          <a:p>
            <a:pPr marL="457200" indent="-457200">
              <a:buFontTx/>
              <a:buChar char="-"/>
            </a:pPr>
            <a:r>
              <a:rPr lang="en-US" sz="2800" dirty="0"/>
              <a:t>How the AST effects the local community and supports rural revitalization?</a:t>
            </a:r>
          </a:p>
          <a:p>
            <a:pPr marL="457200" indent="-457200">
              <a:buFontTx/>
              <a:buChar char="-"/>
            </a:pPr>
            <a:endParaRPr lang="en-US" sz="2800" dirty="0"/>
          </a:p>
          <a:p>
            <a:pPr marL="457200" indent="-457200">
              <a:buFontTx/>
              <a:buChar char="-"/>
            </a:pPr>
            <a:r>
              <a:rPr lang="en-US" sz="2800" dirty="0"/>
              <a:t>Does AST contribute to local prosperity, therefore supports Welsh sustainability?</a:t>
            </a:r>
          </a:p>
          <a:p>
            <a:pPr marL="457200" indent="-457200">
              <a:buFontTx/>
              <a:buChar char="-"/>
            </a:pPr>
            <a:endParaRPr lang="en-US" sz="2800" dirty="0"/>
          </a:p>
          <a:p>
            <a:pPr marL="457200" indent="-457200">
              <a:buFontTx/>
              <a:buChar char="-"/>
            </a:pPr>
            <a:r>
              <a:rPr lang="en-US" sz="2800" dirty="0"/>
              <a:t>AST is booming and more local jobs and training through medium of Welsh avoids ‘Brain Drain’. In turn more people will stay in Wales and raise children through the medium of Welsh and further increase the number of speakers </a:t>
            </a:r>
          </a:p>
          <a:p>
            <a:pPr marL="457200" indent="-457200">
              <a:buFontTx/>
              <a:buChar char="-"/>
            </a:pPr>
            <a:endParaRPr lang="en-US" sz="2800" dirty="0"/>
          </a:p>
          <a:p>
            <a:r>
              <a:rPr lang="en-US" sz="2800" dirty="0"/>
              <a:t>- Economy contributes to prosperity of Welsh, more opportunities for younger people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44911" y="0"/>
            <a:ext cx="14913161" cy="6858000"/>
            <a:chOff x="0" y="0"/>
            <a:chExt cx="29826321" cy="13716000"/>
          </a:xfrm>
        </p:grpSpPr>
        <p:grpSp>
          <p:nvGrpSpPr>
            <p:cNvPr id="3" name="Group 3"/>
            <p:cNvGrpSpPr/>
            <p:nvPr/>
          </p:nvGrpSpPr>
          <p:grpSpPr>
            <a:xfrm>
              <a:off x="0" y="0"/>
              <a:ext cx="28144664" cy="13716000"/>
              <a:chOff x="0" y="0"/>
              <a:chExt cx="5559440" cy="2709333"/>
            </a:xfrm>
          </p:grpSpPr>
          <p:sp>
            <p:nvSpPr>
              <p:cNvPr id="4" name="Freeform 4"/>
              <p:cNvSpPr/>
              <p:nvPr/>
            </p:nvSpPr>
            <p:spPr>
              <a:xfrm>
                <a:off x="0" y="0"/>
                <a:ext cx="5559440" cy="2709333"/>
              </a:xfrm>
              <a:custGeom>
                <a:avLst/>
                <a:gdLst/>
                <a:ahLst/>
                <a:cxnLst/>
                <a:rect l="l" t="t" r="r" b="b"/>
                <a:pathLst>
                  <a:path w="5559440" h="2709333">
                    <a:moveTo>
                      <a:pt x="18705" y="0"/>
                    </a:moveTo>
                    <a:lnTo>
                      <a:pt x="5540735" y="0"/>
                    </a:lnTo>
                    <a:cubicBezTo>
                      <a:pt x="5551065" y="0"/>
                      <a:pt x="5559440" y="8375"/>
                      <a:pt x="5559440" y="18705"/>
                    </a:cubicBezTo>
                    <a:lnTo>
                      <a:pt x="5559440" y="2690628"/>
                    </a:lnTo>
                    <a:cubicBezTo>
                      <a:pt x="5559440" y="2700959"/>
                      <a:pt x="5551065" y="2709333"/>
                      <a:pt x="5540735" y="2709333"/>
                    </a:cubicBezTo>
                    <a:lnTo>
                      <a:pt x="18705" y="2709333"/>
                    </a:lnTo>
                    <a:cubicBezTo>
                      <a:pt x="8375" y="2709333"/>
                      <a:pt x="0" y="2700959"/>
                      <a:pt x="0" y="2690628"/>
                    </a:cubicBezTo>
                    <a:lnTo>
                      <a:pt x="0" y="18705"/>
                    </a:lnTo>
                    <a:cubicBezTo>
                      <a:pt x="0" y="8375"/>
                      <a:pt x="8375" y="0"/>
                      <a:pt x="18705" y="0"/>
                    </a:cubicBezTo>
                    <a:close/>
                  </a:path>
                </a:pathLst>
              </a:custGeom>
              <a:solidFill>
                <a:srgbClr val="8EBBD2"/>
              </a:solidFill>
            </p:spPr>
            <p:txBody>
              <a:bodyPr/>
              <a:lstStyle/>
              <a:p>
                <a:endParaRPr lang="en-US" sz="1200"/>
              </a:p>
            </p:txBody>
          </p:sp>
          <p:sp>
            <p:nvSpPr>
              <p:cNvPr id="5" name="TextBox 5"/>
              <p:cNvSpPr txBox="1"/>
              <p:nvPr/>
            </p:nvSpPr>
            <p:spPr>
              <a:xfrm>
                <a:off x="0" y="-28575"/>
                <a:ext cx="5559440" cy="2737908"/>
              </a:xfrm>
              <a:prstGeom prst="rect">
                <a:avLst/>
              </a:prstGeom>
            </p:spPr>
            <p:txBody>
              <a:bodyPr lIns="33867" tIns="33867" rIns="33867" bIns="33867" rtlCol="0" anchor="ctr"/>
              <a:lstStyle/>
              <a:p>
                <a:pPr algn="ctr">
                  <a:lnSpc>
                    <a:spcPts val="1773"/>
                  </a:lnSpc>
                </a:pPr>
                <a:endParaRPr sz="1200"/>
              </a:p>
            </p:txBody>
          </p:sp>
        </p:grpSp>
        <p:grpSp>
          <p:nvGrpSpPr>
            <p:cNvPr id="6" name="Group 6"/>
            <p:cNvGrpSpPr/>
            <p:nvPr/>
          </p:nvGrpSpPr>
          <p:grpSpPr>
            <a:xfrm>
              <a:off x="25865633" y="1036787"/>
              <a:ext cx="3960689" cy="1840376"/>
              <a:chOff x="0" y="0"/>
              <a:chExt cx="782358" cy="363531"/>
            </a:xfrm>
          </p:grpSpPr>
          <p:sp>
            <p:nvSpPr>
              <p:cNvPr id="7" name="Freeform 7"/>
              <p:cNvSpPr/>
              <p:nvPr/>
            </p:nvSpPr>
            <p:spPr>
              <a:xfrm>
                <a:off x="0" y="0"/>
                <a:ext cx="782358" cy="363531"/>
              </a:xfrm>
              <a:custGeom>
                <a:avLst/>
                <a:gdLst/>
                <a:ahLst/>
                <a:cxnLst/>
                <a:rect l="l" t="t" r="r" b="b"/>
                <a:pathLst>
                  <a:path w="782358" h="363531">
                    <a:moveTo>
                      <a:pt x="132919" y="0"/>
                    </a:moveTo>
                    <a:lnTo>
                      <a:pt x="649439" y="0"/>
                    </a:lnTo>
                    <a:cubicBezTo>
                      <a:pt x="722848" y="0"/>
                      <a:pt x="782358" y="59510"/>
                      <a:pt x="782358" y="132919"/>
                    </a:cubicBezTo>
                    <a:lnTo>
                      <a:pt x="782358" y="230612"/>
                    </a:lnTo>
                    <a:cubicBezTo>
                      <a:pt x="782358" y="265864"/>
                      <a:pt x="768354" y="299673"/>
                      <a:pt x="743427" y="324600"/>
                    </a:cubicBezTo>
                    <a:cubicBezTo>
                      <a:pt x="718500" y="349527"/>
                      <a:pt x="684692" y="363531"/>
                      <a:pt x="649439" y="363531"/>
                    </a:cubicBezTo>
                    <a:lnTo>
                      <a:pt x="132919" y="363531"/>
                    </a:lnTo>
                    <a:cubicBezTo>
                      <a:pt x="59510" y="363531"/>
                      <a:pt x="0" y="304021"/>
                      <a:pt x="0" y="230612"/>
                    </a:cubicBezTo>
                    <a:lnTo>
                      <a:pt x="0" y="132919"/>
                    </a:lnTo>
                    <a:cubicBezTo>
                      <a:pt x="0" y="97667"/>
                      <a:pt x="14004" y="63858"/>
                      <a:pt x="38931" y="38931"/>
                    </a:cubicBezTo>
                    <a:cubicBezTo>
                      <a:pt x="63858" y="14004"/>
                      <a:pt x="97667" y="0"/>
                      <a:pt x="132919" y="0"/>
                    </a:cubicBezTo>
                    <a:close/>
                  </a:path>
                </a:pathLst>
              </a:custGeom>
              <a:solidFill>
                <a:srgbClr val="8EBBD2"/>
              </a:solidFill>
            </p:spPr>
            <p:txBody>
              <a:bodyPr/>
              <a:lstStyle/>
              <a:p>
                <a:endParaRPr lang="en-US" sz="1200"/>
              </a:p>
            </p:txBody>
          </p:sp>
          <p:sp>
            <p:nvSpPr>
              <p:cNvPr id="8" name="TextBox 8"/>
              <p:cNvSpPr txBox="1"/>
              <p:nvPr/>
            </p:nvSpPr>
            <p:spPr>
              <a:xfrm>
                <a:off x="0" y="-28575"/>
                <a:ext cx="782358" cy="392106"/>
              </a:xfrm>
              <a:prstGeom prst="rect">
                <a:avLst/>
              </a:prstGeom>
            </p:spPr>
            <p:txBody>
              <a:bodyPr lIns="33867" tIns="33867" rIns="33867" bIns="33867" rtlCol="0" anchor="ctr"/>
              <a:lstStyle/>
              <a:p>
                <a:pPr algn="ctr">
                  <a:lnSpc>
                    <a:spcPts val="1773"/>
                  </a:lnSpc>
                </a:pPr>
                <a:endParaRPr sz="1200"/>
              </a:p>
            </p:txBody>
          </p:sp>
        </p:grpSp>
      </p:grpSp>
      <p:grpSp>
        <p:nvGrpSpPr>
          <p:cNvPr id="9" name="Group 9"/>
          <p:cNvGrpSpPr/>
          <p:nvPr/>
        </p:nvGrpSpPr>
        <p:grpSpPr>
          <a:xfrm>
            <a:off x="-2165801" y="0"/>
            <a:ext cx="6112675" cy="6858000"/>
            <a:chOff x="0" y="0"/>
            <a:chExt cx="12225349" cy="13716000"/>
          </a:xfrm>
        </p:grpSpPr>
        <p:grpSp>
          <p:nvGrpSpPr>
            <p:cNvPr id="10" name="Group 10"/>
            <p:cNvGrpSpPr/>
            <p:nvPr/>
          </p:nvGrpSpPr>
          <p:grpSpPr>
            <a:xfrm>
              <a:off x="0" y="0"/>
              <a:ext cx="11421685" cy="13716000"/>
              <a:chOff x="0" y="0"/>
              <a:chExt cx="2256135" cy="2709333"/>
            </a:xfrm>
          </p:grpSpPr>
          <p:sp>
            <p:nvSpPr>
              <p:cNvPr id="11" name="Freeform 11"/>
              <p:cNvSpPr/>
              <p:nvPr/>
            </p:nvSpPr>
            <p:spPr>
              <a:xfrm>
                <a:off x="0" y="0"/>
                <a:ext cx="2256135" cy="2709333"/>
              </a:xfrm>
              <a:custGeom>
                <a:avLst/>
                <a:gdLst/>
                <a:ahLst/>
                <a:cxnLst/>
                <a:rect l="l" t="t" r="r" b="b"/>
                <a:pathLst>
                  <a:path w="2256135" h="2709333">
                    <a:moveTo>
                      <a:pt x="46092" y="0"/>
                    </a:moveTo>
                    <a:lnTo>
                      <a:pt x="2210043" y="0"/>
                    </a:lnTo>
                    <a:cubicBezTo>
                      <a:pt x="2235499" y="0"/>
                      <a:pt x="2256135" y="20636"/>
                      <a:pt x="2256135" y="46092"/>
                    </a:cubicBezTo>
                    <a:lnTo>
                      <a:pt x="2256135" y="2663241"/>
                    </a:lnTo>
                    <a:cubicBezTo>
                      <a:pt x="2256135" y="2688697"/>
                      <a:pt x="2235499" y="2709333"/>
                      <a:pt x="2210043" y="2709333"/>
                    </a:cubicBezTo>
                    <a:lnTo>
                      <a:pt x="46092" y="2709333"/>
                    </a:lnTo>
                    <a:cubicBezTo>
                      <a:pt x="20636" y="2709333"/>
                      <a:pt x="0" y="2688697"/>
                      <a:pt x="0" y="2663241"/>
                    </a:cubicBezTo>
                    <a:lnTo>
                      <a:pt x="0" y="46092"/>
                    </a:lnTo>
                    <a:cubicBezTo>
                      <a:pt x="0" y="20636"/>
                      <a:pt x="20636" y="0"/>
                      <a:pt x="46092" y="0"/>
                    </a:cubicBezTo>
                    <a:close/>
                  </a:path>
                </a:pathLst>
              </a:custGeom>
              <a:solidFill>
                <a:srgbClr val="7A72BD"/>
              </a:solidFill>
            </p:spPr>
            <p:txBody>
              <a:bodyPr/>
              <a:lstStyle/>
              <a:p>
                <a:endParaRPr lang="en-US" sz="1200"/>
              </a:p>
            </p:txBody>
          </p:sp>
          <p:sp>
            <p:nvSpPr>
              <p:cNvPr id="12" name="TextBox 12"/>
              <p:cNvSpPr txBox="1"/>
              <p:nvPr/>
            </p:nvSpPr>
            <p:spPr>
              <a:xfrm>
                <a:off x="0" y="-28575"/>
                <a:ext cx="2256135" cy="2737908"/>
              </a:xfrm>
              <a:prstGeom prst="rect">
                <a:avLst/>
              </a:prstGeom>
            </p:spPr>
            <p:txBody>
              <a:bodyPr lIns="33867" tIns="33867" rIns="33867" bIns="33867" rtlCol="0" anchor="ctr"/>
              <a:lstStyle/>
              <a:p>
                <a:pPr algn="ctr">
                  <a:lnSpc>
                    <a:spcPts val="1773"/>
                  </a:lnSpc>
                </a:pPr>
                <a:endParaRPr sz="1200"/>
              </a:p>
            </p:txBody>
          </p:sp>
        </p:grpSp>
        <p:grpSp>
          <p:nvGrpSpPr>
            <p:cNvPr id="13" name="Group 13"/>
            <p:cNvGrpSpPr/>
            <p:nvPr/>
          </p:nvGrpSpPr>
          <p:grpSpPr>
            <a:xfrm>
              <a:off x="10618020" y="3184797"/>
              <a:ext cx="1607329" cy="1840376"/>
              <a:chOff x="0" y="0"/>
              <a:chExt cx="317497" cy="363531"/>
            </a:xfrm>
          </p:grpSpPr>
          <p:sp>
            <p:nvSpPr>
              <p:cNvPr id="14" name="Freeform 14"/>
              <p:cNvSpPr/>
              <p:nvPr/>
            </p:nvSpPr>
            <p:spPr>
              <a:xfrm>
                <a:off x="0" y="0"/>
                <a:ext cx="317497" cy="363531"/>
              </a:xfrm>
              <a:custGeom>
                <a:avLst/>
                <a:gdLst/>
                <a:ahLst/>
                <a:cxnLst/>
                <a:rect l="l" t="t" r="r" b="b"/>
                <a:pathLst>
                  <a:path w="317497" h="363531">
                    <a:moveTo>
                      <a:pt x="158749" y="0"/>
                    </a:moveTo>
                    <a:lnTo>
                      <a:pt x="158749" y="0"/>
                    </a:lnTo>
                    <a:cubicBezTo>
                      <a:pt x="200851" y="0"/>
                      <a:pt x="241230" y="16725"/>
                      <a:pt x="271001" y="46496"/>
                    </a:cubicBezTo>
                    <a:cubicBezTo>
                      <a:pt x="300772" y="76267"/>
                      <a:pt x="317497" y="116646"/>
                      <a:pt x="317497" y="158749"/>
                    </a:cubicBezTo>
                    <a:lnTo>
                      <a:pt x="317497" y="204783"/>
                    </a:lnTo>
                    <a:cubicBezTo>
                      <a:pt x="317497" y="292457"/>
                      <a:pt x="246423" y="363531"/>
                      <a:pt x="158749" y="363531"/>
                    </a:cubicBezTo>
                    <a:lnTo>
                      <a:pt x="158749" y="363531"/>
                    </a:lnTo>
                    <a:cubicBezTo>
                      <a:pt x="71074" y="363531"/>
                      <a:pt x="0" y="292457"/>
                      <a:pt x="0" y="204783"/>
                    </a:cubicBezTo>
                    <a:lnTo>
                      <a:pt x="0" y="158749"/>
                    </a:lnTo>
                    <a:cubicBezTo>
                      <a:pt x="0" y="71074"/>
                      <a:pt x="71074" y="0"/>
                      <a:pt x="158749" y="0"/>
                    </a:cubicBezTo>
                    <a:close/>
                  </a:path>
                </a:pathLst>
              </a:custGeom>
              <a:solidFill>
                <a:srgbClr val="7A72BD"/>
              </a:solidFill>
            </p:spPr>
            <p:txBody>
              <a:bodyPr/>
              <a:lstStyle/>
              <a:p>
                <a:endParaRPr lang="en-US" sz="1200"/>
              </a:p>
            </p:txBody>
          </p:sp>
          <p:sp>
            <p:nvSpPr>
              <p:cNvPr id="15" name="TextBox 15"/>
              <p:cNvSpPr txBox="1"/>
              <p:nvPr/>
            </p:nvSpPr>
            <p:spPr>
              <a:xfrm>
                <a:off x="0" y="-28575"/>
                <a:ext cx="317497" cy="392106"/>
              </a:xfrm>
              <a:prstGeom prst="rect">
                <a:avLst/>
              </a:prstGeom>
            </p:spPr>
            <p:txBody>
              <a:bodyPr lIns="33867" tIns="33867" rIns="33867" bIns="33867" rtlCol="0" anchor="ctr"/>
              <a:lstStyle/>
              <a:p>
                <a:pPr algn="ctr">
                  <a:lnSpc>
                    <a:spcPts val="1773"/>
                  </a:lnSpc>
                </a:pPr>
                <a:endParaRPr sz="1200"/>
              </a:p>
            </p:txBody>
          </p:sp>
        </p:grpSp>
      </p:grpSp>
      <p:sp>
        <p:nvSpPr>
          <p:cNvPr id="44" name="Title 1">
            <a:extLst>
              <a:ext uri="{FF2B5EF4-FFF2-40B4-BE49-F238E27FC236}">
                <a16:creationId xmlns:a16="http://schemas.microsoft.com/office/drawing/2014/main" id="{93CD22D1-4DBC-CD69-9CE4-3C1D7642F00D}"/>
              </a:ext>
            </a:extLst>
          </p:cNvPr>
          <p:cNvSpPr txBox="1">
            <a:spLocks/>
          </p:cNvSpPr>
          <p:nvPr/>
        </p:nvSpPr>
        <p:spPr>
          <a:xfrm>
            <a:off x="5128239" y="-25992"/>
            <a:ext cx="12133638" cy="972171"/>
          </a:xfrm>
          <a:prstGeom prst="rect">
            <a:avLst/>
          </a:prstGeom>
        </p:spPr>
        <p:txBody>
          <a:bodyPr/>
          <a:lstStyle>
            <a:lvl1pPr algn="l" defTabSz="914400" rtl="0" eaLnBrk="1" latinLnBrk="0" hangingPunct="1">
              <a:lnSpc>
                <a:spcPct val="100000"/>
              </a:lnSpc>
              <a:spcBef>
                <a:spcPct val="0"/>
              </a:spcBef>
              <a:buNone/>
              <a:defRPr sz="4400" b="0" kern="1200" spc="100">
                <a:solidFill>
                  <a:schemeClr val="tx1"/>
                </a:solidFill>
                <a:latin typeface="+mj-lt"/>
                <a:ea typeface="+mj-ea"/>
                <a:cs typeface="+mj-cs"/>
              </a:defRPr>
            </a:lvl1pPr>
          </a:lstStyle>
          <a:p>
            <a:r>
              <a:rPr lang="en-US" sz="4000" b="1" dirty="0"/>
              <a:t>Language &gt; Economy</a:t>
            </a:r>
          </a:p>
        </p:txBody>
      </p:sp>
      <p:sp>
        <p:nvSpPr>
          <p:cNvPr id="46" name="TextBox 45">
            <a:extLst>
              <a:ext uri="{FF2B5EF4-FFF2-40B4-BE49-F238E27FC236}">
                <a16:creationId xmlns:a16="http://schemas.microsoft.com/office/drawing/2014/main" id="{350C0968-C286-E1CD-B8CE-438E59F7C7BF}"/>
              </a:ext>
            </a:extLst>
          </p:cNvPr>
          <p:cNvSpPr txBox="1"/>
          <p:nvPr/>
        </p:nvSpPr>
        <p:spPr>
          <a:xfrm>
            <a:off x="4065932" y="942323"/>
            <a:ext cx="8641446" cy="4401205"/>
          </a:xfrm>
          <a:prstGeom prst="rect">
            <a:avLst/>
          </a:prstGeom>
          <a:noFill/>
        </p:spPr>
        <p:txBody>
          <a:bodyPr wrap="square">
            <a:spAutoFit/>
          </a:bodyPr>
          <a:lstStyle/>
          <a:p>
            <a:pPr marL="457200" indent="-457200">
              <a:buFontTx/>
              <a:buChar char="-"/>
            </a:pPr>
            <a:r>
              <a:rPr lang="en-US" sz="2800" dirty="0"/>
              <a:t>How the language plays a role in the sector?</a:t>
            </a:r>
          </a:p>
          <a:p>
            <a:pPr marL="457200" indent="-457200">
              <a:buFontTx/>
              <a:buChar char="-"/>
            </a:pPr>
            <a:endParaRPr lang="en-US" sz="2800" dirty="0"/>
          </a:p>
          <a:p>
            <a:r>
              <a:rPr lang="en-US" sz="2800" dirty="0"/>
              <a:t>- How many companies use Welsh and promote it within their workplace?</a:t>
            </a:r>
          </a:p>
          <a:p>
            <a:endParaRPr lang="en-US" sz="2800" dirty="0"/>
          </a:p>
          <a:p>
            <a:pPr marL="457200" indent="-457200">
              <a:buFontTx/>
              <a:buChar char="-"/>
            </a:pPr>
            <a:r>
              <a:rPr lang="en-US" sz="2800" dirty="0"/>
              <a:t>What experience / taste do people outside have of the language through these </a:t>
            </a:r>
            <a:r>
              <a:rPr lang="en-US" sz="2800" dirty="0" err="1"/>
              <a:t>organisations</a:t>
            </a:r>
            <a:r>
              <a:rPr lang="en-US" sz="2800" dirty="0"/>
              <a:t>?</a:t>
            </a:r>
          </a:p>
          <a:p>
            <a:pPr marL="457200" indent="-457200">
              <a:buFontTx/>
              <a:buChar char="-"/>
            </a:pPr>
            <a:endParaRPr lang="en-US" sz="2800" dirty="0"/>
          </a:p>
          <a:p>
            <a:r>
              <a:rPr lang="en-US" sz="2800" dirty="0"/>
              <a:t>- How will these companies benefit from using Welsh as a value (advertisement, etc.)</a:t>
            </a:r>
          </a:p>
        </p:txBody>
      </p:sp>
      <p:pic>
        <p:nvPicPr>
          <p:cNvPr id="2050" name="Picture 2" descr="Three Extreme Sports You Have To Do In North Wales">
            <a:extLst>
              <a:ext uri="{FF2B5EF4-FFF2-40B4-BE49-F238E27FC236}">
                <a16:creationId xmlns:a16="http://schemas.microsoft.com/office/drawing/2014/main" id="{408FF754-3FAD-8FC0-D76F-02B8D3B67E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351" r="34882" b="1538"/>
          <a:stretch/>
        </p:blipFill>
        <p:spPr bwMode="auto">
          <a:xfrm>
            <a:off x="253952" y="1890722"/>
            <a:ext cx="2971150" cy="30765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44911" y="0"/>
            <a:ext cx="14913161" cy="6858000"/>
            <a:chOff x="0" y="0"/>
            <a:chExt cx="29826321" cy="13716000"/>
          </a:xfrm>
        </p:grpSpPr>
        <p:grpSp>
          <p:nvGrpSpPr>
            <p:cNvPr id="3" name="Group 3"/>
            <p:cNvGrpSpPr/>
            <p:nvPr/>
          </p:nvGrpSpPr>
          <p:grpSpPr>
            <a:xfrm>
              <a:off x="0" y="0"/>
              <a:ext cx="28144664" cy="13716000"/>
              <a:chOff x="0" y="0"/>
              <a:chExt cx="5559440" cy="2709333"/>
            </a:xfrm>
          </p:grpSpPr>
          <p:sp>
            <p:nvSpPr>
              <p:cNvPr id="4" name="Freeform 4"/>
              <p:cNvSpPr/>
              <p:nvPr/>
            </p:nvSpPr>
            <p:spPr>
              <a:xfrm>
                <a:off x="0" y="0"/>
                <a:ext cx="5559440" cy="2709333"/>
              </a:xfrm>
              <a:custGeom>
                <a:avLst/>
                <a:gdLst/>
                <a:ahLst/>
                <a:cxnLst/>
                <a:rect l="l" t="t" r="r" b="b"/>
                <a:pathLst>
                  <a:path w="5559440" h="2709333">
                    <a:moveTo>
                      <a:pt x="18705" y="0"/>
                    </a:moveTo>
                    <a:lnTo>
                      <a:pt x="5540735" y="0"/>
                    </a:lnTo>
                    <a:cubicBezTo>
                      <a:pt x="5551065" y="0"/>
                      <a:pt x="5559440" y="8375"/>
                      <a:pt x="5559440" y="18705"/>
                    </a:cubicBezTo>
                    <a:lnTo>
                      <a:pt x="5559440" y="2690628"/>
                    </a:lnTo>
                    <a:cubicBezTo>
                      <a:pt x="5559440" y="2700959"/>
                      <a:pt x="5551065" y="2709333"/>
                      <a:pt x="5540735" y="2709333"/>
                    </a:cubicBezTo>
                    <a:lnTo>
                      <a:pt x="18705" y="2709333"/>
                    </a:lnTo>
                    <a:cubicBezTo>
                      <a:pt x="8375" y="2709333"/>
                      <a:pt x="0" y="2700959"/>
                      <a:pt x="0" y="2690628"/>
                    </a:cubicBezTo>
                    <a:lnTo>
                      <a:pt x="0" y="18705"/>
                    </a:lnTo>
                    <a:cubicBezTo>
                      <a:pt x="0" y="8375"/>
                      <a:pt x="8375" y="0"/>
                      <a:pt x="18705" y="0"/>
                    </a:cubicBezTo>
                    <a:close/>
                  </a:path>
                </a:pathLst>
              </a:custGeom>
              <a:solidFill>
                <a:srgbClr val="8EBBD2"/>
              </a:solidFill>
            </p:spPr>
            <p:txBody>
              <a:bodyPr/>
              <a:lstStyle/>
              <a:p>
                <a:endParaRPr lang="en-US" sz="1200"/>
              </a:p>
            </p:txBody>
          </p:sp>
          <p:sp>
            <p:nvSpPr>
              <p:cNvPr id="5" name="TextBox 5"/>
              <p:cNvSpPr txBox="1"/>
              <p:nvPr/>
            </p:nvSpPr>
            <p:spPr>
              <a:xfrm>
                <a:off x="0" y="-28575"/>
                <a:ext cx="5559440" cy="2737908"/>
              </a:xfrm>
              <a:prstGeom prst="rect">
                <a:avLst/>
              </a:prstGeom>
            </p:spPr>
            <p:txBody>
              <a:bodyPr lIns="33867" tIns="33867" rIns="33867" bIns="33867" rtlCol="0" anchor="ctr"/>
              <a:lstStyle/>
              <a:p>
                <a:pPr algn="ctr">
                  <a:lnSpc>
                    <a:spcPts val="1773"/>
                  </a:lnSpc>
                </a:pPr>
                <a:endParaRPr sz="1200"/>
              </a:p>
            </p:txBody>
          </p:sp>
        </p:grpSp>
        <p:grpSp>
          <p:nvGrpSpPr>
            <p:cNvPr id="6" name="Group 6"/>
            <p:cNvGrpSpPr/>
            <p:nvPr/>
          </p:nvGrpSpPr>
          <p:grpSpPr>
            <a:xfrm>
              <a:off x="25865633" y="1036787"/>
              <a:ext cx="3960689" cy="1840376"/>
              <a:chOff x="0" y="0"/>
              <a:chExt cx="782358" cy="363531"/>
            </a:xfrm>
          </p:grpSpPr>
          <p:sp>
            <p:nvSpPr>
              <p:cNvPr id="7" name="Freeform 7"/>
              <p:cNvSpPr/>
              <p:nvPr/>
            </p:nvSpPr>
            <p:spPr>
              <a:xfrm>
                <a:off x="0" y="0"/>
                <a:ext cx="782358" cy="363531"/>
              </a:xfrm>
              <a:custGeom>
                <a:avLst/>
                <a:gdLst/>
                <a:ahLst/>
                <a:cxnLst/>
                <a:rect l="l" t="t" r="r" b="b"/>
                <a:pathLst>
                  <a:path w="782358" h="363531">
                    <a:moveTo>
                      <a:pt x="132919" y="0"/>
                    </a:moveTo>
                    <a:lnTo>
                      <a:pt x="649439" y="0"/>
                    </a:lnTo>
                    <a:cubicBezTo>
                      <a:pt x="722848" y="0"/>
                      <a:pt x="782358" y="59510"/>
                      <a:pt x="782358" y="132919"/>
                    </a:cubicBezTo>
                    <a:lnTo>
                      <a:pt x="782358" y="230612"/>
                    </a:lnTo>
                    <a:cubicBezTo>
                      <a:pt x="782358" y="265864"/>
                      <a:pt x="768354" y="299673"/>
                      <a:pt x="743427" y="324600"/>
                    </a:cubicBezTo>
                    <a:cubicBezTo>
                      <a:pt x="718500" y="349527"/>
                      <a:pt x="684692" y="363531"/>
                      <a:pt x="649439" y="363531"/>
                    </a:cubicBezTo>
                    <a:lnTo>
                      <a:pt x="132919" y="363531"/>
                    </a:lnTo>
                    <a:cubicBezTo>
                      <a:pt x="59510" y="363531"/>
                      <a:pt x="0" y="304021"/>
                      <a:pt x="0" y="230612"/>
                    </a:cubicBezTo>
                    <a:lnTo>
                      <a:pt x="0" y="132919"/>
                    </a:lnTo>
                    <a:cubicBezTo>
                      <a:pt x="0" y="97667"/>
                      <a:pt x="14004" y="63858"/>
                      <a:pt x="38931" y="38931"/>
                    </a:cubicBezTo>
                    <a:cubicBezTo>
                      <a:pt x="63858" y="14004"/>
                      <a:pt x="97667" y="0"/>
                      <a:pt x="132919" y="0"/>
                    </a:cubicBezTo>
                    <a:close/>
                  </a:path>
                </a:pathLst>
              </a:custGeom>
              <a:solidFill>
                <a:srgbClr val="8EBBD2"/>
              </a:solidFill>
            </p:spPr>
            <p:txBody>
              <a:bodyPr/>
              <a:lstStyle/>
              <a:p>
                <a:endParaRPr lang="en-US" sz="1200"/>
              </a:p>
            </p:txBody>
          </p:sp>
          <p:sp>
            <p:nvSpPr>
              <p:cNvPr id="8" name="TextBox 8"/>
              <p:cNvSpPr txBox="1"/>
              <p:nvPr/>
            </p:nvSpPr>
            <p:spPr>
              <a:xfrm>
                <a:off x="0" y="-28575"/>
                <a:ext cx="782358" cy="392106"/>
              </a:xfrm>
              <a:prstGeom prst="rect">
                <a:avLst/>
              </a:prstGeom>
            </p:spPr>
            <p:txBody>
              <a:bodyPr lIns="33867" tIns="33867" rIns="33867" bIns="33867" rtlCol="0" anchor="ctr"/>
              <a:lstStyle/>
              <a:p>
                <a:pPr algn="ctr">
                  <a:lnSpc>
                    <a:spcPts val="1773"/>
                  </a:lnSpc>
                </a:pPr>
                <a:endParaRPr sz="1200"/>
              </a:p>
            </p:txBody>
          </p:sp>
        </p:grpSp>
      </p:grpSp>
      <p:grpSp>
        <p:nvGrpSpPr>
          <p:cNvPr id="9" name="Group 9"/>
          <p:cNvGrpSpPr/>
          <p:nvPr/>
        </p:nvGrpSpPr>
        <p:grpSpPr>
          <a:xfrm>
            <a:off x="-2165801" y="0"/>
            <a:ext cx="16181209" cy="6858000"/>
            <a:chOff x="0" y="0"/>
            <a:chExt cx="32362418" cy="13716000"/>
          </a:xfrm>
        </p:grpSpPr>
        <p:grpSp>
          <p:nvGrpSpPr>
            <p:cNvPr id="10" name="Group 10"/>
            <p:cNvGrpSpPr/>
            <p:nvPr/>
          </p:nvGrpSpPr>
          <p:grpSpPr>
            <a:xfrm>
              <a:off x="0" y="0"/>
              <a:ext cx="30234992" cy="13716000"/>
              <a:chOff x="0" y="0"/>
              <a:chExt cx="5972344" cy="2709333"/>
            </a:xfrm>
          </p:grpSpPr>
          <p:sp>
            <p:nvSpPr>
              <p:cNvPr id="11" name="Freeform 11"/>
              <p:cNvSpPr/>
              <p:nvPr/>
            </p:nvSpPr>
            <p:spPr>
              <a:xfrm>
                <a:off x="0" y="0"/>
                <a:ext cx="5972344" cy="2709333"/>
              </a:xfrm>
              <a:custGeom>
                <a:avLst/>
                <a:gdLst/>
                <a:ahLst/>
                <a:cxnLst/>
                <a:rect l="l" t="t" r="r" b="b"/>
                <a:pathLst>
                  <a:path w="5972344" h="2709333">
                    <a:moveTo>
                      <a:pt x="17412" y="0"/>
                    </a:moveTo>
                    <a:lnTo>
                      <a:pt x="5954932" y="0"/>
                    </a:lnTo>
                    <a:cubicBezTo>
                      <a:pt x="5964548" y="0"/>
                      <a:pt x="5972344" y="7796"/>
                      <a:pt x="5972344" y="17412"/>
                    </a:cubicBezTo>
                    <a:lnTo>
                      <a:pt x="5972344" y="2691921"/>
                    </a:lnTo>
                    <a:cubicBezTo>
                      <a:pt x="5972344" y="2701538"/>
                      <a:pt x="5964548" y="2709333"/>
                      <a:pt x="5954932" y="2709333"/>
                    </a:cubicBezTo>
                    <a:lnTo>
                      <a:pt x="17412" y="2709333"/>
                    </a:lnTo>
                    <a:cubicBezTo>
                      <a:pt x="7796" y="2709333"/>
                      <a:pt x="0" y="2701538"/>
                      <a:pt x="0" y="2691921"/>
                    </a:cubicBezTo>
                    <a:lnTo>
                      <a:pt x="0" y="17412"/>
                    </a:lnTo>
                    <a:cubicBezTo>
                      <a:pt x="0" y="7796"/>
                      <a:pt x="7796" y="0"/>
                      <a:pt x="17412" y="0"/>
                    </a:cubicBezTo>
                    <a:close/>
                  </a:path>
                </a:pathLst>
              </a:custGeom>
              <a:solidFill>
                <a:srgbClr val="7A72BD"/>
              </a:solidFill>
            </p:spPr>
            <p:txBody>
              <a:bodyPr/>
              <a:lstStyle/>
              <a:p>
                <a:endParaRPr lang="en-US" sz="1200"/>
              </a:p>
            </p:txBody>
          </p:sp>
          <p:sp>
            <p:nvSpPr>
              <p:cNvPr id="12" name="TextBox 12"/>
              <p:cNvSpPr txBox="1"/>
              <p:nvPr/>
            </p:nvSpPr>
            <p:spPr>
              <a:xfrm>
                <a:off x="0" y="-28575"/>
                <a:ext cx="5972344" cy="2737908"/>
              </a:xfrm>
              <a:prstGeom prst="rect">
                <a:avLst/>
              </a:prstGeom>
            </p:spPr>
            <p:txBody>
              <a:bodyPr lIns="33867" tIns="33867" rIns="33867" bIns="33867" rtlCol="0" anchor="ctr"/>
              <a:lstStyle/>
              <a:p>
                <a:pPr algn="ctr">
                  <a:lnSpc>
                    <a:spcPts val="1773"/>
                  </a:lnSpc>
                </a:pPr>
                <a:endParaRPr sz="1200"/>
              </a:p>
            </p:txBody>
          </p:sp>
        </p:grpSp>
        <p:grpSp>
          <p:nvGrpSpPr>
            <p:cNvPr id="13" name="Group 13"/>
            <p:cNvGrpSpPr/>
            <p:nvPr/>
          </p:nvGrpSpPr>
          <p:grpSpPr>
            <a:xfrm>
              <a:off x="28107566" y="3184797"/>
              <a:ext cx="4254852" cy="1840376"/>
              <a:chOff x="0" y="0"/>
              <a:chExt cx="840465" cy="363531"/>
            </a:xfrm>
          </p:grpSpPr>
          <p:sp>
            <p:nvSpPr>
              <p:cNvPr id="14" name="Freeform 14"/>
              <p:cNvSpPr/>
              <p:nvPr/>
            </p:nvSpPr>
            <p:spPr>
              <a:xfrm>
                <a:off x="0" y="0"/>
                <a:ext cx="840465" cy="363531"/>
              </a:xfrm>
              <a:custGeom>
                <a:avLst/>
                <a:gdLst/>
                <a:ahLst/>
                <a:cxnLst/>
                <a:rect l="l" t="t" r="r" b="b"/>
                <a:pathLst>
                  <a:path w="840465" h="363531">
                    <a:moveTo>
                      <a:pt x="123729" y="0"/>
                    </a:moveTo>
                    <a:lnTo>
                      <a:pt x="716735" y="0"/>
                    </a:lnTo>
                    <a:cubicBezTo>
                      <a:pt x="785069" y="0"/>
                      <a:pt x="840465" y="55396"/>
                      <a:pt x="840465" y="123729"/>
                    </a:cubicBezTo>
                    <a:lnTo>
                      <a:pt x="840465" y="239802"/>
                    </a:lnTo>
                    <a:cubicBezTo>
                      <a:pt x="840465" y="308136"/>
                      <a:pt x="785069" y="363531"/>
                      <a:pt x="716735" y="363531"/>
                    </a:cubicBezTo>
                    <a:lnTo>
                      <a:pt x="123729" y="363531"/>
                    </a:lnTo>
                    <a:cubicBezTo>
                      <a:pt x="55396" y="363531"/>
                      <a:pt x="0" y="308136"/>
                      <a:pt x="0" y="239802"/>
                    </a:cubicBezTo>
                    <a:lnTo>
                      <a:pt x="0" y="123729"/>
                    </a:lnTo>
                    <a:cubicBezTo>
                      <a:pt x="0" y="55396"/>
                      <a:pt x="55396" y="0"/>
                      <a:pt x="123729" y="0"/>
                    </a:cubicBezTo>
                    <a:close/>
                  </a:path>
                </a:pathLst>
              </a:custGeom>
              <a:solidFill>
                <a:srgbClr val="7A72BD"/>
              </a:solidFill>
            </p:spPr>
            <p:txBody>
              <a:bodyPr/>
              <a:lstStyle/>
              <a:p>
                <a:endParaRPr lang="en-US" sz="1200"/>
              </a:p>
            </p:txBody>
          </p:sp>
          <p:sp>
            <p:nvSpPr>
              <p:cNvPr id="15" name="TextBox 15"/>
              <p:cNvSpPr txBox="1"/>
              <p:nvPr/>
            </p:nvSpPr>
            <p:spPr>
              <a:xfrm>
                <a:off x="0" y="-28575"/>
                <a:ext cx="840465" cy="392106"/>
              </a:xfrm>
              <a:prstGeom prst="rect">
                <a:avLst/>
              </a:prstGeom>
            </p:spPr>
            <p:txBody>
              <a:bodyPr lIns="33867" tIns="33867" rIns="33867" bIns="33867" rtlCol="0" anchor="ctr"/>
              <a:lstStyle/>
              <a:p>
                <a:pPr algn="ctr">
                  <a:lnSpc>
                    <a:spcPts val="1773"/>
                  </a:lnSpc>
                </a:pPr>
                <a:endParaRPr sz="1200"/>
              </a:p>
            </p:txBody>
          </p:sp>
        </p:grpSp>
      </p:grpSp>
      <p:sp>
        <p:nvSpPr>
          <p:cNvPr id="44" name="Title 1">
            <a:extLst>
              <a:ext uri="{FF2B5EF4-FFF2-40B4-BE49-F238E27FC236}">
                <a16:creationId xmlns:a16="http://schemas.microsoft.com/office/drawing/2014/main" id="{CC8F8FBD-01FC-5250-168D-2171EB064A40}"/>
              </a:ext>
            </a:extLst>
          </p:cNvPr>
          <p:cNvSpPr txBox="1">
            <a:spLocks/>
          </p:cNvSpPr>
          <p:nvPr/>
        </p:nvSpPr>
        <p:spPr>
          <a:xfrm>
            <a:off x="5128239" y="-25992"/>
            <a:ext cx="12133638" cy="972171"/>
          </a:xfrm>
          <a:prstGeom prst="rect">
            <a:avLst/>
          </a:prstGeom>
        </p:spPr>
        <p:txBody>
          <a:bodyPr/>
          <a:lstStyle>
            <a:lvl1pPr algn="l" defTabSz="914400" rtl="0" eaLnBrk="1" latinLnBrk="0" hangingPunct="1">
              <a:lnSpc>
                <a:spcPct val="100000"/>
              </a:lnSpc>
              <a:spcBef>
                <a:spcPct val="0"/>
              </a:spcBef>
              <a:buNone/>
              <a:defRPr sz="4400" b="0" kern="1200" spc="100">
                <a:solidFill>
                  <a:schemeClr val="tx1"/>
                </a:solidFill>
                <a:latin typeface="+mj-lt"/>
                <a:ea typeface="+mj-ea"/>
                <a:cs typeface="+mj-cs"/>
              </a:defRPr>
            </a:lvl1pPr>
          </a:lstStyle>
          <a:p>
            <a:r>
              <a:rPr lang="en-US" sz="4000" b="1" dirty="0"/>
              <a:t>Welsh Educational sector</a:t>
            </a:r>
          </a:p>
        </p:txBody>
      </p:sp>
      <p:sp>
        <p:nvSpPr>
          <p:cNvPr id="46" name="TextBox 45">
            <a:extLst>
              <a:ext uri="{FF2B5EF4-FFF2-40B4-BE49-F238E27FC236}">
                <a16:creationId xmlns:a16="http://schemas.microsoft.com/office/drawing/2014/main" id="{8877ED5D-7410-B99F-8450-3402EF360BD9}"/>
              </a:ext>
            </a:extLst>
          </p:cNvPr>
          <p:cNvSpPr txBox="1"/>
          <p:nvPr/>
        </p:nvSpPr>
        <p:spPr>
          <a:xfrm>
            <a:off x="3546281" y="864396"/>
            <a:ext cx="9721970" cy="4401205"/>
          </a:xfrm>
          <a:prstGeom prst="rect">
            <a:avLst/>
          </a:prstGeom>
          <a:noFill/>
        </p:spPr>
        <p:txBody>
          <a:bodyPr wrap="square">
            <a:spAutoFit/>
          </a:bodyPr>
          <a:lstStyle/>
          <a:p>
            <a:pPr marL="457200" indent="-457200">
              <a:buFontTx/>
              <a:buChar char="-"/>
            </a:pPr>
            <a:r>
              <a:rPr lang="en-US" sz="2800" dirty="0"/>
              <a:t>The role of AST in Welsh medium high schools across Wales</a:t>
            </a:r>
          </a:p>
          <a:p>
            <a:pPr marL="457200" indent="-457200">
              <a:buFontTx/>
              <a:buChar char="-"/>
            </a:pPr>
            <a:endParaRPr lang="en-US" sz="2800" dirty="0"/>
          </a:p>
          <a:p>
            <a:pPr marL="457200" indent="-457200">
              <a:buFontTx/>
              <a:buChar char="-"/>
            </a:pPr>
            <a:r>
              <a:rPr lang="en-US" sz="2800" dirty="0" err="1"/>
              <a:t>Awyr</a:t>
            </a:r>
            <a:r>
              <a:rPr lang="en-US" sz="2800" dirty="0"/>
              <a:t> </a:t>
            </a:r>
            <a:r>
              <a:rPr lang="en-US" sz="2800" dirty="0" err="1"/>
              <a:t>Agored</a:t>
            </a:r>
            <a:r>
              <a:rPr lang="en-US" sz="2800" dirty="0"/>
              <a:t> GCSE and A-Levels available through medium of Welsh</a:t>
            </a:r>
          </a:p>
          <a:p>
            <a:pPr marL="457200" indent="-457200">
              <a:buFontTx/>
              <a:buChar char="-"/>
            </a:pPr>
            <a:endParaRPr lang="en-US" sz="2800" dirty="0"/>
          </a:p>
          <a:p>
            <a:pPr marL="457200" indent="-457200">
              <a:buFontTx/>
              <a:buChar char="-"/>
            </a:pPr>
            <a:r>
              <a:rPr lang="en-US" sz="2800" dirty="0"/>
              <a:t>Only one provider offers courses to obtain qualifications such as mountain leader through Welsh </a:t>
            </a:r>
          </a:p>
          <a:p>
            <a:pPr marL="457200" indent="-457200">
              <a:buFontTx/>
              <a:buChar char="-"/>
            </a:pPr>
            <a:endParaRPr lang="en-US" sz="2800" dirty="0"/>
          </a:p>
          <a:p>
            <a:r>
              <a:rPr lang="en-US" sz="2800" dirty="0"/>
              <a:t>- Outdoor Education Bill</a:t>
            </a:r>
          </a:p>
        </p:txBody>
      </p:sp>
      <p:pic>
        <p:nvPicPr>
          <p:cNvPr id="1026" name="Picture 2" descr="Adventure sports | Visit Wales">
            <a:extLst>
              <a:ext uri="{FF2B5EF4-FFF2-40B4-BE49-F238E27FC236}">
                <a16:creationId xmlns:a16="http://schemas.microsoft.com/office/drawing/2014/main" id="{50383A5F-8B81-5C01-D172-733D9654F8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703" y="295362"/>
            <a:ext cx="4716416" cy="62672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DappledVTI">
  <a:themeElements>
    <a:clrScheme name="Custom 81">
      <a:dk1>
        <a:sysClr val="windowText" lastClr="000000"/>
      </a:dk1>
      <a:lt1>
        <a:sysClr val="window" lastClr="FFFFFF"/>
      </a:lt1>
      <a:dk2>
        <a:srgbClr val="21363B"/>
      </a:dk2>
      <a:lt2>
        <a:srgbClr val="F4F2F0"/>
      </a:lt2>
      <a:accent1>
        <a:srgbClr val="758468"/>
      </a:accent1>
      <a:accent2>
        <a:srgbClr val="B5A7AC"/>
      </a:accent2>
      <a:accent3>
        <a:srgbClr val="CC9C6F"/>
      </a:accent3>
      <a:accent4>
        <a:srgbClr val="767640"/>
      </a:accent4>
      <a:accent5>
        <a:srgbClr val="A5B295"/>
      </a:accent5>
      <a:accent6>
        <a:srgbClr val="C19DA7"/>
      </a:accent6>
      <a:hlink>
        <a:srgbClr val="D13D6E"/>
      </a:hlink>
      <a:folHlink>
        <a:srgbClr val="6C9D92"/>
      </a:folHlink>
    </a:clrScheme>
    <a:fontScheme name="Custom 67">
      <a:majorFont>
        <a:latin typeface="Microsoft GothicNeo"/>
        <a:ea typeface=""/>
        <a:cs typeface=""/>
      </a:majorFont>
      <a:minorFont>
        <a:latin typeface="Microsoft GothicNe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ppledVTI" id="{204FEFAB-F02B-4FE8-B509-C50A618B972D}" vid="{7EAEADA8-5A8E-45B2-B0E4-448EC7E7A94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5273</TotalTime>
  <Words>1026</Words>
  <Application>Microsoft Office PowerPoint</Application>
  <PresentationFormat>Widescreen</PresentationFormat>
  <Paragraphs>86</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DappledVTI</vt:lpstr>
      <vt:lpstr>Adventure Sport Tourism in Wales: Assessing the role, impact and development of Welsh language use </vt:lpstr>
      <vt:lpstr>Adventure Sport Tourism (AST)?</vt:lpstr>
      <vt:lpstr>Welsh Language at local level in the AST sector</vt:lpstr>
      <vt:lpstr>PowerPoint Presentation</vt:lpstr>
      <vt:lpstr>Current and Future Cymru</vt:lpstr>
      <vt:lpstr>My project</vt:lpstr>
      <vt:lpstr>PowerPoint Presentation</vt:lpstr>
      <vt:lpstr>PowerPoint Presentation</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Bear, Olivia</dc:creator>
  <cp:lastModifiedBy>Olivia Bear</cp:lastModifiedBy>
  <cp:revision>5</cp:revision>
  <dcterms:created xsi:type="dcterms:W3CDTF">2024-02-24T21:41:22Z</dcterms:created>
  <dcterms:modified xsi:type="dcterms:W3CDTF">2024-05-15T20:00:25Z</dcterms:modified>
</cp:coreProperties>
</file>