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3" r:id="rId7"/>
    <p:sldId id="262" r:id="rId8"/>
    <p:sldId id="265" r:id="rId9"/>
    <p:sldId id="260" r:id="rId10"/>
    <p:sldId id="264" r:id="rId11"/>
    <p:sldId id="266" r:id="rId12"/>
    <p:sldId id="267" r:id="rId13"/>
    <p:sldId id="269" r:id="rId14"/>
    <p:sldId id="270" r:id="rId15"/>
    <p:sldId id="271" r:id="rId16"/>
    <p:sldId id="272" r:id="rId17"/>
    <p:sldId id="273" r:id="rId18"/>
    <p:sldId id="274" r:id="rId19"/>
    <p:sldId id="275" r:id="rId20"/>
    <p:sldId id="276" r:id="rId21"/>
    <p:sldId id="278"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8CBD40-8E6F-4894-A85C-0DE6F3C8AAB6}" v="71" dt="2024-05-07T01:15:13.4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9"/>
  </p:normalViewPr>
  <p:slideViewPr>
    <p:cSldViewPr snapToGrid="0">
      <p:cViewPr varScale="1">
        <p:scale>
          <a:sx n="114" d="100"/>
          <a:sy n="114" d="100"/>
        </p:scale>
        <p:origin x="75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Sheet1!$C$1</c:f>
              <c:strCache>
                <c:ptCount val="1"/>
                <c:pt idx="0">
                  <c:v>NFE_Own_Female </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4.8254155730533682E-2"/>
                  <c:y val="0.26556904345290172"/>
                </c:manualLayout>
              </c:layout>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Sheet1!$B$2:$B$37</c:f>
              <c:numCache>
                <c:formatCode>General</c:formatCode>
                <c:ptCount val="36"/>
                <c:pt idx="0">
                  <c:v>72.900000000000006</c:v>
                </c:pt>
                <c:pt idx="1">
                  <c:v>24.9</c:v>
                </c:pt>
                <c:pt idx="2">
                  <c:v>53.8</c:v>
                </c:pt>
                <c:pt idx="3">
                  <c:v>47.2</c:v>
                </c:pt>
                <c:pt idx="4">
                  <c:v>69.7</c:v>
                </c:pt>
                <c:pt idx="5">
                  <c:v>43.6</c:v>
                </c:pt>
                <c:pt idx="6">
                  <c:v>47</c:v>
                </c:pt>
                <c:pt idx="7">
                  <c:v>46.9</c:v>
                </c:pt>
                <c:pt idx="8">
                  <c:v>70.400000000000006</c:v>
                </c:pt>
                <c:pt idx="9">
                  <c:v>48.9</c:v>
                </c:pt>
                <c:pt idx="10">
                  <c:v>80.099999999999994</c:v>
                </c:pt>
                <c:pt idx="11">
                  <c:v>51.6</c:v>
                </c:pt>
                <c:pt idx="12">
                  <c:v>65.7</c:v>
                </c:pt>
                <c:pt idx="13">
                  <c:v>21.5</c:v>
                </c:pt>
                <c:pt idx="14">
                  <c:v>75.5</c:v>
                </c:pt>
                <c:pt idx="15">
                  <c:v>22.6</c:v>
                </c:pt>
                <c:pt idx="16">
                  <c:v>33.9</c:v>
                </c:pt>
                <c:pt idx="17">
                  <c:v>46.5</c:v>
                </c:pt>
                <c:pt idx="18">
                  <c:v>44.1</c:v>
                </c:pt>
                <c:pt idx="19">
                  <c:v>81.400000000000006</c:v>
                </c:pt>
                <c:pt idx="20">
                  <c:v>74.3</c:v>
                </c:pt>
                <c:pt idx="21">
                  <c:v>64.3</c:v>
                </c:pt>
                <c:pt idx="22">
                  <c:v>59.6</c:v>
                </c:pt>
                <c:pt idx="23">
                  <c:v>37.700000000000003</c:v>
                </c:pt>
                <c:pt idx="24">
                  <c:v>13.6</c:v>
                </c:pt>
                <c:pt idx="25">
                  <c:v>75.900000000000006</c:v>
                </c:pt>
                <c:pt idx="26">
                  <c:v>45.8</c:v>
                </c:pt>
                <c:pt idx="27">
                  <c:v>63.4</c:v>
                </c:pt>
                <c:pt idx="28">
                  <c:v>60.8</c:v>
                </c:pt>
                <c:pt idx="29">
                  <c:v>62.3</c:v>
                </c:pt>
                <c:pt idx="30">
                  <c:v>61.8</c:v>
                </c:pt>
                <c:pt idx="31">
                  <c:v>5.6</c:v>
                </c:pt>
                <c:pt idx="32">
                  <c:v>22.8</c:v>
                </c:pt>
                <c:pt idx="33">
                  <c:v>51.7</c:v>
                </c:pt>
                <c:pt idx="34">
                  <c:v>66.099999999999994</c:v>
                </c:pt>
                <c:pt idx="35">
                  <c:v>34.299999999999997</c:v>
                </c:pt>
              </c:numCache>
            </c:numRef>
          </c:xVal>
          <c:yVal>
            <c:numRef>
              <c:f>Sheet1!$C$2:$C$37</c:f>
              <c:numCache>
                <c:formatCode>General</c:formatCode>
                <c:ptCount val="36"/>
                <c:pt idx="0">
                  <c:v>53.1</c:v>
                </c:pt>
                <c:pt idx="1">
                  <c:v>47.2</c:v>
                </c:pt>
                <c:pt idx="2">
                  <c:v>47</c:v>
                </c:pt>
                <c:pt idx="3">
                  <c:v>51.2</c:v>
                </c:pt>
                <c:pt idx="4">
                  <c:v>57</c:v>
                </c:pt>
                <c:pt idx="5">
                  <c:v>56.2</c:v>
                </c:pt>
                <c:pt idx="6">
                  <c:v>38.5</c:v>
                </c:pt>
                <c:pt idx="7">
                  <c:v>50.4</c:v>
                </c:pt>
                <c:pt idx="8">
                  <c:v>58.1</c:v>
                </c:pt>
                <c:pt idx="9">
                  <c:v>57.3</c:v>
                </c:pt>
                <c:pt idx="10">
                  <c:v>61.3</c:v>
                </c:pt>
                <c:pt idx="11">
                  <c:v>61.6</c:v>
                </c:pt>
                <c:pt idx="12">
                  <c:v>61.8</c:v>
                </c:pt>
                <c:pt idx="13">
                  <c:v>37.299999999999997</c:v>
                </c:pt>
                <c:pt idx="14">
                  <c:v>49.5</c:v>
                </c:pt>
                <c:pt idx="15">
                  <c:v>56.1</c:v>
                </c:pt>
                <c:pt idx="16">
                  <c:v>55.6</c:v>
                </c:pt>
                <c:pt idx="17">
                  <c:v>50.4</c:v>
                </c:pt>
                <c:pt idx="18">
                  <c:v>53</c:v>
                </c:pt>
                <c:pt idx="19">
                  <c:v>59.6</c:v>
                </c:pt>
                <c:pt idx="20">
                  <c:v>73.2</c:v>
                </c:pt>
                <c:pt idx="21">
                  <c:v>63.7</c:v>
                </c:pt>
                <c:pt idx="22">
                  <c:v>54.9</c:v>
                </c:pt>
                <c:pt idx="23">
                  <c:v>56.8</c:v>
                </c:pt>
                <c:pt idx="24">
                  <c:v>37.9</c:v>
                </c:pt>
                <c:pt idx="25">
                  <c:v>57.8</c:v>
                </c:pt>
                <c:pt idx="26">
                  <c:v>64.2</c:v>
                </c:pt>
                <c:pt idx="27">
                  <c:v>69</c:v>
                </c:pt>
                <c:pt idx="28">
                  <c:v>62.8</c:v>
                </c:pt>
                <c:pt idx="29">
                  <c:v>50.8</c:v>
                </c:pt>
                <c:pt idx="30">
                  <c:v>52.9</c:v>
                </c:pt>
                <c:pt idx="31">
                  <c:v>29.6</c:v>
                </c:pt>
                <c:pt idx="32">
                  <c:v>58.3</c:v>
                </c:pt>
                <c:pt idx="33">
                  <c:v>44.2</c:v>
                </c:pt>
                <c:pt idx="34">
                  <c:v>63.2</c:v>
                </c:pt>
                <c:pt idx="35">
                  <c:v>56.9</c:v>
                </c:pt>
              </c:numCache>
            </c:numRef>
          </c:yVal>
          <c:smooth val="0"/>
          <c:extLst>
            <c:ext xmlns:c16="http://schemas.microsoft.com/office/drawing/2014/chart" uri="{C3380CC4-5D6E-409C-BE32-E72D297353CC}">
              <c16:uniqueId val="{00000001-4F48-4CF7-ADA1-49CF8E67F41A}"/>
            </c:ext>
          </c:extLst>
        </c:ser>
        <c:dLbls>
          <c:showLegendKey val="0"/>
          <c:showVal val="0"/>
          <c:showCatName val="0"/>
          <c:showSerName val="0"/>
          <c:showPercent val="0"/>
          <c:showBubbleSize val="0"/>
        </c:dLbls>
        <c:axId val="1582682304"/>
        <c:axId val="1582683264"/>
      </c:scatterChart>
      <c:valAx>
        <c:axId val="15826823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baseline="0" dirty="0"/>
                  <a:t>Remittances received (total, % of HHs</a:t>
                </a:r>
                <a:r>
                  <a:rPr lang="en-GB" baseline="0" dirty="0"/>
                  <a:t>)</a:t>
                </a:r>
                <a:endParaRPr lang="en-GB"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82683264"/>
        <c:crosses val="autoZero"/>
        <c:crossBetween val="midCat"/>
      </c:valAx>
      <c:valAx>
        <c:axId val="15826832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a:t>Female Ownership of NFEs (% of NFEs)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8268230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Sheet2!$B$1</c:f>
              <c:strCache>
                <c:ptCount val="1"/>
                <c:pt idx="0">
                  <c:v>Secondary enrol, female</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40327656851515425"/>
                  <c:y val="-5.9688005101057283E-2"/>
                </c:manualLayout>
              </c:layout>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Sheet2!$A$2:$A$37</c:f>
              <c:numCache>
                <c:formatCode>General</c:formatCode>
                <c:ptCount val="36"/>
                <c:pt idx="0">
                  <c:v>72.900000000000006</c:v>
                </c:pt>
                <c:pt idx="1">
                  <c:v>24.9</c:v>
                </c:pt>
                <c:pt idx="2">
                  <c:v>53.8</c:v>
                </c:pt>
                <c:pt idx="3">
                  <c:v>47.2</c:v>
                </c:pt>
                <c:pt idx="4">
                  <c:v>69.7</c:v>
                </c:pt>
                <c:pt idx="5">
                  <c:v>43.6</c:v>
                </c:pt>
                <c:pt idx="6">
                  <c:v>47</c:v>
                </c:pt>
                <c:pt idx="7">
                  <c:v>46.9</c:v>
                </c:pt>
                <c:pt idx="8">
                  <c:v>70.400000000000006</c:v>
                </c:pt>
                <c:pt idx="9">
                  <c:v>48.9</c:v>
                </c:pt>
                <c:pt idx="10">
                  <c:v>80.099999999999994</c:v>
                </c:pt>
                <c:pt idx="11">
                  <c:v>51.6</c:v>
                </c:pt>
                <c:pt idx="12">
                  <c:v>65.7</c:v>
                </c:pt>
                <c:pt idx="13">
                  <c:v>21.5</c:v>
                </c:pt>
                <c:pt idx="14">
                  <c:v>75.5</c:v>
                </c:pt>
                <c:pt idx="15">
                  <c:v>22.6</c:v>
                </c:pt>
                <c:pt idx="16">
                  <c:v>33.9</c:v>
                </c:pt>
                <c:pt idx="17">
                  <c:v>46.5</c:v>
                </c:pt>
                <c:pt idx="18">
                  <c:v>44.1</c:v>
                </c:pt>
                <c:pt idx="19">
                  <c:v>81.400000000000006</c:v>
                </c:pt>
                <c:pt idx="20">
                  <c:v>74.3</c:v>
                </c:pt>
                <c:pt idx="21">
                  <c:v>64.3</c:v>
                </c:pt>
                <c:pt idx="22">
                  <c:v>59.6</c:v>
                </c:pt>
                <c:pt idx="23">
                  <c:v>37.700000000000003</c:v>
                </c:pt>
                <c:pt idx="24">
                  <c:v>13.6</c:v>
                </c:pt>
                <c:pt idx="25">
                  <c:v>75.900000000000006</c:v>
                </c:pt>
                <c:pt idx="26">
                  <c:v>45.8</c:v>
                </c:pt>
                <c:pt idx="27">
                  <c:v>63.4</c:v>
                </c:pt>
                <c:pt idx="28">
                  <c:v>60.8</c:v>
                </c:pt>
                <c:pt idx="29">
                  <c:v>62.3</c:v>
                </c:pt>
                <c:pt idx="30">
                  <c:v>61.8</c:v>
                </c:pt>
                <c:pt idx="31">
                  <c:v>5.6</c:v>
                </c:pt>
                <c:pt idx="32">
                  <c:v>22.8</c:v>
                </c:pt>
                <c:pt idx="33">
                  <c:v>51.7</c:v>
                </c:pt>
                <c:pt idx="34">
                  <c:v>66.099999999999994</c:v>
                </c:pt>
                <c:pt idx="35">
                  <c:v>34.299999999999997</c:v>
                </c:pt>
              </c:numCache>
            </c:numRef>
          </c:xVal>
          <c:yVal>
            <c:numRef>
              <c:f>Sheet2!$B$2:$B$37</c:f>
              <c:numCache>
                <c:formatCode>General</c:formatCode>
                <c:ptCount val="36"/>
                <c:pt idx="0">
                  <c:v>86.8</c:v>
                </c:pt>
                <c:pt idx="1">
                  <c:v>51.6</c:v>
                </c:pt>
                <c:pt idx="2">
                  <c:v>87.9</c:v>
                </c:pt>
                <c:pt idx="3">
                  <c:v>67.099999999999994</c:v>
                </c:pt>
                <c:pt idx="4">
                  <c:v>30.5</c:v>
                </c:pt>
                <c:pt idx="5">
                  <c:v>74.3</c:v>
                </c:pt>
                <c:pt idx="6">
                  <c:v>68.400000000000006</c:v>
                </c:pt>
                <c:pt idx="7">
                  <c:v>97.3</c:v>
                </c:pt>
                <c:pt idx="8">
                  <c:v>100</c:v>
                </c:pt>
                <c:pt idx="9">
                  <c:v>65</c:v>
                </c:pt>
                <c:pt idx="10">
                  <c:v>87.1</c:v>
                </c:pt>
                <c:pt idx="11">
                  <c:v>101.7</c:v>
                </c:pt>
                <c:pt idx="12">
                  <c:v>87.7</c:v>
                </c:pt>
                <c:pt idx="13">
                  <c:v>41.9</c:v>
                </c:pt>
                <c:pt idx="14">
                  <c:v>87</c:v>
                </c:pt>
                <c:pt idx="15">
                  <c:v>26.2</c:v>
                </c:pt>
                <c:pt idx="16">
                  <c:v>66.400000000000006</c:v>
                </c:pt>
                <c:pt idx="17">
                  <c:v>61</c:v>
                </c:pt>
                <c:pt idx="18">
                  <c:v>38.5</c:v>
                </c:pt>
                <c:pt idx="19">
                  <c:v>30.6</c:v>
                </c:pt>
                <c:pt idx="20">
                  <c:v>96.6</c:v>
                </c:pt>
                <c:pt idx="21">
                  <c:v>64.2</c:v>
                </c:pt>
                <c:pt idx="22">
                  <c:v>56.7</c:v>
                </c:pt>
                <c:pt idx="23">
                  <c:v>72</c:v>
                </c:pt>
                <c:pt idx="24">
                  <c:v>42.1</c:v>
                </c:pt>
                <c:pt idx="25">
                  <c:v>82.5</c:v>
                </c:pt>
                <c:pt idx="26">
                  <c:v>71.2</c:v>
                </c:pt>
                <c:pt idx="27">
                  <c:v>75.3</c:v>
                </c:pt>
                <c:pt idx="28">
                  <c:v>70.599999999999994</c:v>
                </c:pt>
                <c:pt idx="29">
                  <c:v>64.900000000000006</c:v>
                </c:pt>
                <c:pt idx="30">
                  <c:v>92.6</c:v>
                </c:pt>
                <c:pt idx="31">
                  <c:v>19.2</c:v>
                </c:pt>
                <c:pt idx="32">
                  <c:v>46.1</c:v>
                </c:pt>
                <c:pt idx="33">
                  <c:v>32</c:v>
                </c:pt>
                <c:pt idx="34">
                  <c:v>35.9</c:v>
                </c:pt>
                <c:pt idx="35">
                  <c:v>70.599999999999994</c:v>
                </c:pt>
              </c:numCache>
            </c:numRef>
          </c:yVal>
          <c:smooth val="0"/>
          <c:extLst>
            <c:ext xmlns:c16="http://schemas.microsoft.com/office/drawing/2014/chart" uri="{C3380CC4-5D6E-409C-BE32-E72D297353CC}">
              <c16:uniqueId val="{00000001-B041-43F0-96A6-B2CC5D9EB783}"/>
            </c:ext>
          </c:extLst>
        </c:ser>
        <c:dLbls>
          <c:showLegendKey val="0"/>
          <c:showVal val="0"/>
          <c:showCatName val="0"/>
          <c:showSerName val="0"/>
          <c:showPercent val="0"/>
          <c:showBubbleSize val="0"/>
        </c:dLbls>
        <c:axId val="1542529632"/>
        <c:axId val="1542531072"/>
      </c:scatterChart>
      <c:valAx>
        <c:axId val="15425296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b="0" i="0" u="none" strike="noStrike" kern="1200" baseline="0" dirty="0">
                    <a:solidFill>
                      <a:sysClr val="windowText" lastClr="000000">
                        <a:lumMod val="65000"/>
                        <a:lumOff val="35000"/>
                      </a:sysClr>
                    </a:solidFill>
                  </a:rPr>
                  <a:t>Remittances received (total, % of HHs)</a:t>
                </a:r>
                <a:endParaRPr lang="en-GB" sz="1200"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2531072"/>
        <c:crosses val="autoZero"/>
        <c:crossBetween val="midCat"/>
      </c:valAx>
      <c:valAx>
        <c:axId val="15425310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a:t>Secondary School Enrolment, Females (gross, % of School age)</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2529632"/>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Sheet3!$F$1</c:f>
              <c:strCache>
                <c:ptCount val="1"/>
                <c:pt idx="0">
                  <c:v>MPI</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6960542432195974"/>
                  <c:y val="-0.42176764362787983"/>
                </c:manualLayout>
              </c:layout>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Sheet3!$E$2:$E$37</c:f>
              <c:numCache>
                <c:formatCode>General</c:formatCode>
                <c:ptCount val="36"/>
                <c:pt idx="0">
                  <c:v>7.3</c:v>
                </c:pt>
                <c:pt idx="1">
                  <c:v>0.8</c:v>
                </c:pt>
                <c:pt idx="2">
                  <c:v>1.1000000000000001</c:v>
                </c:pt>
                <c:pt idx="3">
                  <c:v>5.9</c:v>
                </c:pt>
                <c:pt idx="4">
                  <c:v>0</c:v>
                </c:pt>
                <c:pt idx="5">
                  <c:v>1.1000000000000001</c:v>
                </c:pt>
                <c:pt idx="6">
                  <c:v>0.8</c:v>
                </c:pt>
                <c:pt idx="7">
                  <c:v>1.9</c:v>
                </c:pt>
                <c:pt idx="8">
                  <c:v>9.3000000000000007</c:v>
                </c:pt>
                <c:pt idx="9">
                  <c:v>1.6</c:v>
                </c:pt>
                <c:pt idx="11">
                  <c:v>8.6999999999999993</c:v>
                </c:pt>
                <c:pt idx="12">
                  <c:v>4.5999999999999996</c:v>
                </c:pt>
                <c:pt idx="13">
                  <c:v>1.3</c:v>
                </c:pt>
                <c:pt idx="14">
                  <c:v>12.9</c:v>
                </c:pt>
                <c:pt idx="15">
                  <c:v>1</c:v>
                </c:pt>
                <c:pt idx="16">
                  <c:v>1.6</c:v>
                </c:pt>
                <c:pt idx="17">
                  <c:v>1.7</c:v>
                </c:pt>
                <c:pt idx="18">
                  <c:v>4</c:v>
                </c:pt>
                <c:pt idx="19">
                  <c:v>3</c:v>
                </c:pt>
                <c:pt idx="20">
                  <c:v>2.5</c:v>
                </c:pt>
                <c:pt idx="21">
                  <c:v>3.8</c:v>
                </c:pt>
                <c:pt idx="22">
                  <c:v>11.5</c:v>
                </c:pt>
                <c:pt idx="23">
                  <c:v>0.7</c:v>
                </c:pt>
                <c:pt idx="24">
                  <c:v>0.8</c:v>
                </c:pt>
                <c:pt idx="25">
                  <c:v>11.9</c:v>
                </c:pt>
                <c:pt idx="26">
                  <c:v>9.4</c:v>
                </c:pt>
                <c:pt idx="27">
                  <c:v>6.3</c:v>
                </c:pt>
                <c:pt idx="28">
                  <c:v>14.2</c:v>
                </c:pt>
                <c:pt idx="29">
                  <c:v>2.6</c:v>
                </c:pt>
                <c:pt idx="30">
                  <c:v>3</c:v>
                </c:pt>
                <c:pt idx="31">
                  <c:v>0.2</c:v>
                </c:pt>
                <c:pt idx="32">
                  <c:v>0.4</c:v>
                </c:pt>
                <c:pt idx="33">
                  <c:v>0.9</c:v>
                </c:pt>
                <c:pt idx="34">
                  <c:v>0</c:v>
                </c:pt>
                <c:pt idx="35">
                  <c:v>1.5</c:v>
                </c:pt>
              </c:numCache>
            </c:numRef>
          </c:xVal>
          <c:yVal>
            <c:numRef>
              <c:f>Sheet3!$F$2:$F$37</c:f>
              <c:numCache>
                <c:formatCode>General</c:formatCode>
                <c:ptCount val="36"/>
                <c:pt idx="0">
                  <c:v>4.1000000000000002E-2</c:v>
                </c:pt>
                <c:pt idx="1">
                  <c:v>0.32100000000000001</c:v>
                </c:pt>
                <c:pt idx="2">
                  <c:v>0.09</c:v>
                </c:pt>
                <c:pt idx="3">
                  <c:v>3.7999999999999999E-2</c:v>
                </c:pt>
                <c:pt idx="4">
                  <c:v>0.503</c:v>
                </c:pt>
                <c:pt idx="5">
                  <c:v>9.9000000000000005E-2</c:v>
                </c:pt>
                <c:pt idx="6">
                  <c:v>0.18099999999999999</c:v>
                </c:pt>
                <c:pt idx="7">
                  <c:v>0.11799999999999999</c:v>
                </c:pt>
                <c:pt idx="8">
                  <c:v>5.0999999999999997E-2</c:v>
                </c:pt>
                <c:pt idx="9">
                  <c:v>0.16900000000000001</c:v>
                </c:pt>
                <c:pt idx="11">
                  <c:v>5.2999999999999999E-2</c:v>
                </c:pt>
                <c:pt idx="12">
                  <c:v>3.7999999999999999E-2</c:v>
                </c:pt>
                <c:pt idx="13">
                  <c:v>0.114</c:v>
                </c:pt>
                <c:pt idx="14">
                  <c:v>0.45600000000000002</c:v>
                </c:pt>
                <c:pt idx="15">
                  <c:v>3.5000000000000003E-2</c:v>
                </c:pt>
                <c:pt idx="16">
                  <c:v>0.53100000000000003</c:v>
                </c:pt>
                <c:pt idx="17">
                  <c:v>0.29299999999999998</c:v>
                </c:pt>
                <c:pt idx="18">
                  <c:v>0.4</c:v>
                </c:pt>
                <c:pt idx="19">
                  <c:v>0.46200000000000002</c:v>
                </c:pt>
                <c:pt idx="20">
                  <c:v>0.49099999999999999</c:v>
                </c:pt>
                <c:pt idx="21">
                  <c:v>0.13500000000000001</c:v>
                </c:pt>
                <c:pt idx="22">
                  <c:v>0.14399999999999999</c:v>
                </c:pt>
                <c:pt idx="23">
                  <c:v>0.01</c:v>
                </c:pt>
                <c:pt idx="24">
                  <c:v>0.27200000000000002</c:v>
                </c:pt>
                <c:pt idx="25">
                  <c:v>0.36199999999999999</c:v>
                </c:pt>
                <c:pt idx="26">
                  <c:v>5.7000000000000002E-2</c:v>
                </c:pt>
                <c:pt idx="27">
                  <c:v>8.5000000000000006E-2</c:v>
                </c:pt>
                <c:pt idx="28">
                  <c:v>4.4999999999999998E-2</c:v>
                </c:pt>
                <c:pt idx="29">
                  <c:v>0.108</c:v>
                </c:pt>
                <c:pt idx="30">
                  <c:v>0.27900000000000003</c:v>
                </c:pt>
                <c:pt idx="31">
                  <c:v>2.9000000000000001E-2</c:v>
                </c:pt>
                <c:pt idx="32">
                  <c:v>0.53600000000000003</c:v>
                </c:pt>
                <c:pt idx="33">
                  <c:v>0.33500000000000002</c:v>
                </c:pt>
                <c:pt idx="34">
                  <c:v>0.48799999999999999</c:v>
                </c:pt>
                <c:pt idx="35">
                  <c:v>0.51800000000000002</c:v>
                </c:pt>
              </c:numCache>
            </c:numRef>
          </c:yVal>
          <c:smooth val="0"/>
          <c:extLst>
            <c:ext xmlns:c16="http://schemas.microsoft.com/office/drawing/2014/chart" uri="{C3380CC4-5D6E-409C-BE32-E72D297353CC}">
              <c16:uniqueId val="{00000001-6BCB-483C-B307-0CE3A985FA92}"/>
            </c:ext>
          </c:extLst>
        </c:ser>
        <c:dLbls>
          <c:showLegendKey val="0"/>
          <c:showVal val="0"/>
          <c:showCatName val="0"/>
          <c:showSerName val="0"/>
          <c:showPercent val="0"/>
          <c:showBubbleSize val="0"/>
        </c:dLbls>
        <c:axId val="1661538496"/>
        <c:axId val="1644775488"/>
      </c:scatterChart>
      <c:valAx>
        <c:axId val="166153849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a:t>Remittances, received (international, % of HHs)</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44775488"/>
        <c:crosses val="autoZero"/>
        <c:crossBetween val="midCat"/>
      </c:valAx>
      <c:valAx>
        <c:axId val="16447754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a:t>MDPI</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6153849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Sheet4!$F$1</c:f>
              <c:strCache>
                <c:ptCount val="1"/>
                <c:pt idx="0">
                  <c:v>Unemployment rate</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1.8963231365990756E-2"/>
                  <c:y val="-0.34560462617895249"/>
                </c:manualLayout>
              </c:layout>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Sheet4!$E$2:$E$37</c:f>
              <c:numCache>
                <c:formatCode>General</c:formatCode>
                <c:ptCount val="36"/>
                <c:pt idx="0">
                  <c:v>7.3</c:v>
                </c:pt>
                <c:pt idx="1">
                  <c:v>0.8</c:v>
                </c:pt>
                <c:pt idx="2">
                  <c:v>1.1000000000000001</c:v>
                </c:pt>
                <c:pt idx="3">
                  <c:v>5.9</c:v>
                </c:pt>
                <c:pt idx="4">
                  <c:v>0</c:v>
                </c:pt>
                <c:pt idx="5">
                  <c:v>1.1000000000000001</c:v>
                </c:pt>
                <c:pt idx="6">
                  <c:v>0.8</c:v>
                </c:pt>
                <c:pt idx="7">
                  <c:v>1.9</c:v>
                </c:pt>
                <c:pt idx="8">
                  <c:v>9.3000000000000007</c:v>
                </c:pt>
                <c:pt idx="9">
                  <c:v>1.6</c:v>
                </c:pt>
                <c:pt idx="11">
                  <c:v>8.6999999999999993</c:v>
                </c:pt>
                <c:pt idx="12">
                  <c:v>4.5999999999999996</c:v>
                </c:pt>
                <c:pt idx="13">
                  <c:v>1.3</c:v>
                </c:pt>
                <c:pt idx="14">
                  <c:v>12.9</c:v>
                </c:pt>
                <c:pt idx="15">
                  <c:v>1</c:v>
                </c:pt>
                <c:pt idx="16">
                  <c:v>1.6</c:v>
                </c:pt>
                <c:pt idx="17">
                  <c:v>1.7</c:v>
                </c:pt>
                <c:pt idx="18">
                  <c:v>4</c:v>
                </c:pt>
                <c:pt idx="19">
                  <c:v>3</c:v>
                </c:pt>
                <c:pt idx="20">
                  <c:v>2.5</c:v>
                </c:pt>
                <c:pt idx="21">
                  <c:v>3.8</c:v>
                </c:pt>
                <c:pt idx="22">
                  <c:v>11.5</c:v>
                </c:pt>
                <c:pt idx="23">
                  <c:v>0.7</c:v>
                </c:pt>
                <c:pt idx="24">
                  <c:v>0.8</c:v>
                </c:pt>
                <c:pt idx="25">
                  <c:v>11.9</c:v>
                </c:pt>
                <c:pt idx="26">
                  <c:v>9.4</c:v>
                </c:pt>
                <c:pt idx="27">
                  <c:v>6.3</c:v>
                </c:pt>
                <c:pt idx="28">
                  <c:v>14.2</c:v>
                </c:pt>
                <c:pt idx="29">
                  <c:v>2.6</c:v>
                </c:pt>
                <c:pt idx="30">
                  <c:v>3</c:v>
                </c:pt>
                <c:pt idx="31">
                  <c:v>0.2</c:v>
                </c:pt>
                <c:pt idx="32">
                  <c:v>0.4</c:v>
                </c:pt>
                <c:pt idx="33">
                  <c:v>0.9</c:v>
                </c:pt>
                <c:pt idx="34">
                  <c:v>0</c:v>
                </c:pt>
                <c:pt idx="35">
                  <c:v>1.5</c:v>
                </c:pt>
              </c:numCache>
            </c:numRef>
          </c:xVal>
          <c:yVal>
            <c:numRef>
              <c:f>Sheet4!$F$2:$F$37</c:f>
              <c:numCache>
                <c:formatCode>General</c:formatCode>
                <c:ptCount val="36"/>
                <c:pt idx="0">
                  <c:v>31.154722255277431</c:v>
                </c:pt>
                <c:pt idx="1">
                  <c:v>20.540741962898906</c:v>
                </c:pt>
                <c:pt idx="2">
                  <c:v>36.474603710115915</c:v>
                </c:pt>
                <c:pt idx="3">
                  <c:v>17.114265418892533</c:v>
                </c:pt>
                <c:pt idx="4">
                  <c:v>22.544077065430319</c:v>
                </c:pt>
                <c:pt idx="5">
                  <c:v>32.007139865563353</c:v>
                </c:pt>
                <c:pt idx="6">
                  <c:v>19.75560861924351</c:v>
                </c:pt>
                <c:pt idx="7">
                  <c:v>30.096341642091378</c:v>
                </c:pt>
                <c:pt idx="8">
                  <c:v>25.103668537190575</c:v>
                </c:pt>
                <c:pt idx="9">
                  <c:v>20.74812259577179</c:v>
                </c:pt>
                <c:pt idx="11">
                  <c:v>19.771436973755542</c:v>
                </c:pt>
                <c:pt idx="12">
                  <c:v>18.350954354209716</c:v>
                </c:pt>
                <c:pt idx="13">
                  <c:v>26.566825894125721</c:v>
                </c:pt>
                <c:pt idx="14">
                  <c:v>27.710854020734772</c:v>
                </c:pt>
                <c:pt idx="15">
                  <c:v>25.114472648206558</c:v>
                </c:pt>
                <c:pt idx="16">
                  <c:v>26.403844506820999</c:v>
                </c:pt>
                <c:pt idx="17">
                  <c:v>30.742217781850556</c:v>
                </c:pt>
                <c:pt idx="18">
                  <c:v>14.869484645465601</c:v>
                </c:pt>
                <c:pt idx="19">
                  <c:v>19.718389317349452</c:v>
                </c:pt>
                <c:pt idx="20">
                  <c:v>19.35770530828513</c:v>
                </c:pt>
                <c:pt idx="21">
                  <c:v>20.801242118276814</c:v>
                </c:pt>
                <c:pt idx="22">
                  <c:v>14.212403798258304</c:v>
                </c:pt>
                <c:pt idx="23">
                  <c:v>26.931085935440468</c:v>
                </c:pt>
                <c:pt idx="24">
                  <c:v>20.504254167891666</c:v>
                </c:pt>
                <c:pt idx="25">
                  <c:v>16.540548573831952</c:v>
                </c:pt>
                <c:pt idx="26">
                  <c:v>14.005245898157341</c:v>
                </c:pt>
                <c:pt idx="27">
                  <c:v>9.896938674205515</c:v>
                </c:pt>
                <c:pt idx="28">
                  <c:v>10.129721354434386</c:v>
                </c:pt>
                <c:pt idx="29">
                  <c:v>28.998800244963046</c:v>
                </c:pt>
                <c:pt idx="30">
                  <c:v>35.555701519324238</c:v>
                </c:pt>
                <c:pt idx="31">
                  <c:v>25.699452065991242</c:v>
                </c:pt>
                <c:pt idx="32">
                  <c:v>19.730245297767691</c:v>
                </c:pt>
                <c:pt idx="33">
                  <c:v>28.504498345128546</c:v>
                </c:pt>
                <c:pt idx="34">
                  <c:v>19.776556630339591</c:v>
                </c:pt>
                <c:pt idx="35">
                  <c:v>24.005773246962953</c:v>
                </c:pt>
              </c:numCache>
            </c:numRef>
          </c:yVal>
          <c:smooth val="0"/>
          <c:extLst>
            <c:ext xmlns:c16="http://schemas.microsoft.com/office/drawing/2014/chart" uri="{C3380CC4-5D6E-409C-BE32-E72D297353CC}">
              <c16:uniqueId val="{00000001-A0AE-49A7-AF69-8C7F695AB532}"/>
            </c:ext>
          </c:extLst>
        </c:ser>
        <c:dLbls>
          <c:showLegendKey val="0"/>
          <c:showVal val="0"/>
          <c:showCatName val="0"/>
          <c:showSerName val="0"/>
          <c:showPercent val="0"/>
          <c:showBubbleSize val="0"/>
        </c:dLbls>
        <c:axId val="1558818224"/>
        <c:axId val="1558820624"/>
      </c:scatterChart>
      <c:valAx>
        <c:axId val="155881822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Remittances, received (international, % of HHs)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58820624"/>
        <c:crosses val="autoZero"/>
        <c:crossBetween val="midCat"/>
      </c:valAx>
      <c:valAx>
        <c:axId val="15588206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Unemployment rate (% of LF)</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5881822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Sheet5!$C$1</c:f>
              <c:strCache>
                <c:ptCount val="1"/>
                <c:pt idx="0">
                  <c:v>MPI</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18656636670416199"/>
                  <c:y val="-0.49117434882043254"/>
                </c:manualLayout>
              </c:layout>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Sheet5!$B$2:$B$37</c:f>
              <c:numCache>
                <c:formatCode>General</c:formatCode>
                <c:ptCount val="36"/>
                <c:pt idx="0">
                  <c:v>86.8</c:v>
                </c:pt>
                <c:pt idx="1">
                  <c:v>51.6</c:v>
                </c:pt>
                <c:pt idx="2">
                  <c:v>87.9</c:v>
                </c:pt>
                <c:pt idx="3">
                  <c:v>67.099999999999994</c:v>
                </c:pt>
                <c:pt idx="4">
                  <c:v>30.5</c:v>
                </c:pt>
                <c:pt idx="5">
                  <c:v>74.3</c:v>
                </c:pt>
                <c:pt idx="6">
                  <c:v>68.400000000000006</c:v>
                </c:pt>
                <c:pt idx="7">
                  <c:v>97.3</c:v>
                </c:pt>
                <c:pt idx="8">
                  <c:v>100</c:v>
                </c:pt>
                <c:pt idx="9">
                  <c:v>65</c:v>
                </c:pt>
                <c:pt idx="10">
                  <c:v>87.1</c:v>
                </c:pt>
                <c:pt idx="11">
                  <c:v>101.7</c:v>
                </c:pt>
                <c:pt idx="12">
                  <c:v>87.7</c:v>
                </c:pt>
                <c:pt idx="13">
                  <c:v>41.9</c:v>
                </c:pt>
                <c:pt idx="14">
                  <c:v>87</c:v>
                </c:pt>
                <c:pt idx="16">
                  <c:v>66.400000000000006</c:v>
                </c:pt>
                <c:pt idx="17">
                  <c:v>61</c:v>
                </c:pt>
                <c:pt idx="18">
                  <c:v>38.5</c:v>
                </c:pt>
                <c:pt idx="19">
                  <c:v>30.6</c:v>
                </c:pt>
                <c:pt idx="21">
                  <c:v>64.2</c:v>
                </c:pt>
                <c:pt idx="22">
                  <c:v>56.7</c:v>
                </c:pt>
                <c:pt idx="23">
                  <c:v>72</c:v>
                </c:pt>
                <c:pt idx="24">
                  <c:v>42.1</c:v>
                </c:pt>
                <c:pt idx="25">
                  <c:v>82.5</c:v>
                </c:pt>
                <c:pt idx="26">
                  <c:v>71.2</c:v>
                </c:pt>
                <c:pt idx="27">
                  <c:v>75.3</c:v>
                </c:pt>
                <c:pt idx="28">
                  <c:v>70.599999999999994</c:v>
                </c:pt>
                <c:pt idx="29">
                  <c:v>64.900000000000006</c:v>
                </c:pt>
                <c:pt idx="30">
                  <c:v>92.6</c:v>
                </c:pt>
                <c:pt idx="32">
                  <c:v>46.1</c:v>
                </c:pt>
                <c:pt idx="33">
                  <c:v>32</c:v>
                </c:pt>
                <c:pt idx="34">
                  <c:v>35.9</c:v>
                </c:pt>
                <c:pt idx="35">
                  <c:v>70.599999999999994</c:v>
                </c:pt>
              </c:numCache>
            </c:numRef>
          </c:xVal>
          <c:yVal>
            <c:numRef>
              <c:f>Sheet5!$C$2:$C$37</c:f>
              <c:numCache>
                <c:formatCode>General</c:formatCode>
                <c:ptCount val="36"/>
                <c:pt idx="0">
                  <c:v>4.1000000000000002E-2</c:v>
                </c:pt>
                <c:pt idx="1">
                  <c:v>0.32100000000000001</c:v>
                </c:pt>
                <c:pt idx="2">
                  <c:v>0.09</c:v>
                </c:pt>
                <c:pt idx="3">
                  <c:v>3.7999999999999999E-2</c:v>
                </c:pt>
                <c:pt idx="4">
                  <c:v>0.503</c:v>
                </c:pt>
                <c:pt idx="5">
                  <c:v>9.9000000000000005E-2</c:v>
                </c:pt>
                <c:pt idx="6">
                  <c:v>0.18099999999999999</c:v>
                </c:pt>
                <c:pt idx="7">
                  <c:v>0.11799999999999999</c:v>
                </c:pt>
                <c:pt idx="8">
                  <c:v>5.0999999999999997E-2</c:v>
                </c:pt>
                <c:pt idx="9">
                  <c:v>0.16900000000000001</c:v>
                </c:pt>
                <c:pt idx="10">
                  <c:v>0.02</c:v>
                </c:pt>
                <c:pt idx="11">
                  <c:v>5.2999999999999999E-2</c:v>
                </c:pt>
                <c:pt idx="12">
                  <c:v>3.7999999999999999E-2</c:v>
                </c:pt>
                <c:pt idx="13">
                  <c:v>0.114</c:v>
                </c:pt>
                <c:pt idx="14">
                  <c:v>0.45600000000000002</c:v>
                </c:pt>
                <c:pt idx="16">
                  <c:v>0.53100000000000003</c:v>
                </c:pt>
                <c:pt idx="17">
                  <c:v>0.29299999999999998</c:v>
                </c:pt>
                <c:pt idx="18">
                  <c:v>0.4</c:v>
                </c:pt>
                <c:pt idx="19">
                  <c:v>0.46200000000000002</c:v>
                </c:pt>
                <c:pt idx="21">
                  <c:v>0.13500000000000001</c:v>
                </c:pt>
                <c:pt idx="22">
                  <c:v>0.14399999999999999</c:v>
                </c:pt>
                <c:pt idx="23">
                  <c:v>0.01</c:v>
                </c:pt>
                <c:pt idx="24">
                  <c:v>0.27200000000000002</c:v>
                </c:pt>
                <c:pt idx="25">
                  <c:v>0.36199999999999999</c:v>
                </c:pt>
                <c:pt idx="26">
                  <c:v>5.7000000000000002E-2</c:v>
                </c:pt>
                <c:pt idx="27">
                  <c:v>8.5000000000000006E-2</c:v>
                </c:pt>
                <c:pt idx="28">
                  <c:v>4.4999999999999998E-2</c:v>
                </c:pt>
                <c:pt idx="29">
                  <c:v>0.108</c:v>
                </c:pt>
                <c:pt idx="30">
                  <c:v>0.27900000000000003</c:v>
                </c:pt>
                <c:pt idx="32">
                  <c:v>0.53600000000000003</c:v>
                </c:pt>
                <c:pt idx="33">
                  <c:v>0.33500000000000002</c:v>
                </c:pt>
                <c:pt idx="34">
                  <c:v>0.48799999999999999</c:v>
                </c:pt>
                <c:pt idx="35">
                  <c:v>0.51800000000000002</c:v>
                </c:pt>
              </c:numCache>
            </c:numRef>
          </c:yVal>
          <c:smooth val="0"/>
          <c:extLst>
            <c:ext xmlns:c16="http://schemas.microsoft.com/office/drawing/2014/chart" uri="{C3380CC4-5D6E-409C-BE32-E72D297353CC}">
              <c16:uniqueId val="{00000001-CA56-45EF-95ED-598B377D3601}"/>
            </c:ext>
          </c:extLst>
        </c:ser>
        <c:dLbls>
          <c:showLegendKey val="0"/>
          <c:showVal val="0"/>
          <c:showCatName val="0"/>
          <c:showSerName val="0"/>
          <c:showPercent val="0"/>
          <c:showBubbleSize val="0"/>
        </c:dLbls>
        <c:axId val="638756096"/>
        <c:axId val="638751296"/>
      </c:scatterChart>
      <c:valAx>
        <c:axId val="638756096"/>
        <c:scaling>
          <c:orientation val="minMax"/>
          <c:min val="2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a:t>Secondary</a:t>
                </a:r>
                <a:r>
                  <a:rPr lang="en-GB" sz="1200" baseline="0"/>
                  <a:t> School Enrolment, female (% of school age)</a:t>
                </a:r>
                <a:endParaRPr lang="en-GB" sz="120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8751296"/>
        <c:crosses val="autoZero"/>
        <c:crossBetween val="midCat"/>
      </c:valAx>
      <c:valAx>
        <c:axId val="63875129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GB" sz="1200"/>
                  <a:t>MDPI</a:t>
                </a:r>
              </a:p>
            </c:rich>
          </c:tx>
          <c:layout>
            <c:manualLayout>
              <c:xMode val="edge"/>
              <c:yMode val="edge"/>
              <c:x val="2.2222222222222223E-2"/>
              <c:y val="0.375698454359871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3875609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Sheet6!$C$1</c:f>
              <c:strCache>
                <c:ptCount val="1"/>
                <c:pt idx="0">
                  <c:v>MPI</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7.9371784324986344E-2"/>
                  <c:y val="-0.33883900477352613"/>
                </c:manualLayout>
              </c:layout>
              <c:numFmt formatCode="General" sourceLinked="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rendlineLbl>
          </c:trendline>
          <c:xVal>
            <c:numRef>
              <c:f>Sheet6!$B$2:$B$37</c:f>
              <c:numCache>
                <c:formatCode>General</c:formatCode>
                <c:ptCount val="36"/>
                <c:pt idx="0">
                  <c:v>53.1</c:v>
                </c:pt>
                <c:pt idx="1">
                  <c:v>47.2</c:v>
                </c:pt>
                <c:pt idx="2">
                  <c:v>47</c:v>
                </c:pt>
                <c:pt idx="3">
                  <c:v>51.2</c:v>
                </c:pt>
                <c:pt idx="4">
                  <c:v>57</c:v>
                </c:pt>
                <c:pt idx="5">
                  <c:v>56.2</c:v>
                </c:pt>
                <c:pt idx="6">
                  <c:v>38.5</c:v>
                </c:pt>
                <c:pt idx="7">
                  <c:v>50.4</c:v>
                </c:pt>
                <c:pt idx="8">
                  <c:v>58.1</c:v>
                </c:pt>
                <c:pt idx="9">
                  <c:v>57.3</c:v>
                </c:pt>
                <c:pt idx="10">
                  <c:v>61.3</c:v>
                </c:pt>
                <c:pt idx="11">
                  <c:v>61.6</c:v>
                </c:pt>
                <c:pt idx="12">
                  <c:v>61.8</c:v>
                </c:pt>
                <c:pt idx="13">
                  <c:v>37.299999999999997</c:v>
                </c:pt>
                <c:pt idx="14">
                  <c:v>49.5</c:v>
                </c:pt>
                <c:pt idx="15">
                  <c:v>56.1</c:v>
                </c:pt>
                <c:pt idx="16">
                  <c:v>55.6</c:v>
                </c:pt>
                <c:pt idx="17">
                  <c:v>50.4</c:v>
                </c:pt>
                <c:pt idx="18">
                  <c:v>53</c:v>
                </c:pt>
                <c:pt idx="19">
                  <c:v>59.6</c:v>
                </c:pt>
                <c:pt idx="21">
                  <c:v>63.7</c:v>
                </c:pt>
                <c:pt idx="22">
                  <c:v>54.9</c:v>
                </c:pt>
                <c:pt idx="23">
                  <c:v>56.8</c:v>
                </c:pt>
                <c:pt idx="24">
                  <c:v>37.9</c:v>
                </c:pt>
                <c:pt idx="25">
                  <c:v>57.8</c:v>
                </c:pt>
                <c:pt idx="26">
                  <c:v>64.2</c:v>
                </c:pt>
                <c:pt idx="27">
                  <c:v>69</c:v>
                </c:pt>
                <c:pt idx="28">
                  <c:v>62.8</c:v>
                </c:pt>
                <c:pt idx="29">
                  <c:v>50.8</c:v>
                </c:pt>
                <c:pt idx="30">
                  <c:v>52.9</c:v>
                </c:pt>
                <c:pt idx="33">
                  <c:v>44.2</c:v>
                </c:pt>
                <c:pt idx="35">
                  <c:v>56.9</c:v>
                </c:pt>
              </c:numCache>
            </c:numRef>
          </c:xVal>
          <c:yVal>
            <c:numRef>
              <c:f>Sheet6!$C$2:$C$37</c:f>
              <c:numCache>
                <c:formatCode>General</c:formatCode>
                <c:ptCount val="36"/>
                <c:pt idx="0">
                  <c:v>4.1000000000000002E-2</c:v>
                </c:pt>
                <c:pt idx="1">
                  <c:v>0.32100000000000001</c:v>
                </c:pt>
                <c:pt idx="2">
                  <c:v>0.09</c:v>
                </c:pt>
                <c:pt idx="3">
                  <c:v>3.7999999999999999E-2</c:v>
                </c:pt>
                <c:pt idx="4">
                  <c:v>0.503</c:v>
                </c:pt>
                <c:pt idx="5">
                  <c:v>9.9000000000000005E-2</c:v>
                </c:pt>
                <c:pt idx="6">
                  <c:v>0.18099999999999999</c:v>
                </c:pt>
                <c:pt idx="7">
                  <c:v>0.11799999999999999</c:v>
                </c:pt>
                <c:pt idx="8">
                  <c:v>5.0999999999999997E-2</c:v>
                </c:pt>
                <c:pt idx="9">
                  <c:v>0.16900000000000001</c:v>
                </c:pt>
                <c:pt idx="10">
                  <c:v>0.02</c:v>
                </c:pt>
                <c:pt idx="11">
                  <c:v>5.2999999999999999E-2</c:v>
                </c:pt>
                <c:pt idx="12">
                  <c:v>3.7999999999999999E-2</c:v>
                </c:pt>
                <c:pt idx="13">
                  <c:v>0.114</c:v>
                </c:pt>
                <c:pt idx="14">
                  <c:v>0.45600000000000002</c:v>
                </c:pt>
                <c:pt idx="15">
                  <c:v>3.5000000000000003E-2</c:v>
                </c:pt>
                <c:pt idx="16">
                  <c:v>0.53100000000000003</c:v>
                </c:pt>
                <c:pt idx="17">
                  <c:v>0.29299999999999998</c:v>
                </c:pt>
                <c:pt idx="18">
                  <c:v>0.4</c:v>
                </c:pt>
                <c:pt idx="19">
                  <c:v>0.46200000000000002</c:v>
                </c:pt>
                <c:pt idx="21">
                  <c:v>0.13500000000000001</c:v>
                </c:pt>
                <c:pt idx="22">
                  <c:v>0.14399999999999999</c:v>
                </c:pt>
                <c:pt idx="23">
                  <c:v>0.01</c:v>
                </c:pt>
                <c:pt idx="24">
                  <c:v>0.27200000000000002</c:v>
                </c:pt>
                <c:pt idx="25">
                  <c:v>0.36199999999999999</c:v>
                </c:pt>
                <c:pt idx="26">
                  <c:v>5.7000000000000002E-2</c:v>
                </c:pt>
                <c:pt idx="27">
                  <c:v>8.5000000000000006E-2</c:v>
                </c:pt>
                <c:pt idx="28">
                  <c:v>4.4999999999999998E-2</c:v>
                </c:pt>
                <c:pt idx="29">
                  <c:v>0.108</c:v>
                </c:pt>
                <c:pt idx="30">
                  <c:v>0.27900000000000003</c:v>
                </c:pt>
                <c:pt idx="33">
                  <c:v>0.33500000000000002</c:v>
                </c:pt>
                <c:pt idx="35">
                  <c:v>0.51800000000000002</c:v>
                </c:pt>
              </c:numCache>
            </c:numRef>
          </c:yVal>
          <c:smooth val="0"/>
          <c:extLst>
            <c:ext xmlns:c16="http://schemas.microsoft.com/office/drawing/2014/chart" uri="{C3380CC4-5D6E-409C-BE32-E72D297353CC}">
              <c16:uniqueId val="{00000001-D6FF-49AE-B124-281F1C677018}"/>
            </c:ext>
          </c:extLst>
        </c:ser>
        <c:dLbls>
          <c:showLegendKey val="0"/>
          <c:showVal val="0"/>
          <c:showCatName val="0"/>
          <c:showSerName val="0"/>
          <c:showPercent val="0"/>
          <c:showBubbleSize val="0"/>
        </c:dLbls>
        <c:axId val="1690825520"/>
        <c:axId val="1690820720"/>
      </c:scatterChart>
      <c:valAx>
        <c:axId val="1690825520"/>
        <c:scaling>
          <c:orientation val="minMax"/>
          <c:min val="3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Female Ownership</a:t>
                </a:r>
                <a:r>
                  <a:rPr lang="en-GB" baseline="0"/>
                  <a:t> of NFEs (% of NFEs)</a:t>
                </a:r>
                <a:endParaRPr lang="en-GB"/>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90820720"/>
        <c:crosses val="autoZero"/>
        <c:crossBetween val="midCat"/>
      </c:valAx>
      <c:valAx>
        <c:axId val="16908207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MDPI</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9082552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4BDD0-94F6-9E1F-3F60-2EDEBC60871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1E12797-63B5-EDF5-DB45-D71F2EFDC4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BC72B06-278A-8ADF-BBFC-1359600BF0DA}"/>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5" name="Footer Placeholder 4">
            <a:extLst>
              <a:ext uri="{FF2B5EF4-FFF2-40B4-BE49-F238E27FC236}">
                <a16:creationId xmlns:a16="http://schemas.microsoft.com/office/drawing/2014/main" id="{BA161849-3EE2-78F8-1357-1B8805D1A6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1E10DD-4925-F337-DD3C-DD1A28E3F3FB}"/>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1493270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36319-C193-2628-D855-86709C52704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CD987E2-E4B1-5BAD-D74D-5602BED931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038149-A535-53C9-E74F-14430C668B4E}"/>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5" name="Footer Placeholder 4">
            <a:extLst>
              <a:ext uri="{FF2B5EF4-FFF2-40B4-BE49-F238E27FC236}">
                <a16:creationId xmlns:a16="http://schemas.microsoft.com/office/drawing/2014/main" id="{7A3649FF-8B85-A18C-9BD0-F38E078884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E957B8-5419-6F0F-841E-DCDFF25EA77D}"/>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1120781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4036D4-95DD-4E0C-E2FD-7B4DE9EFB1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38B412-55ED-07A5-1668-BD314D05477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D5341C-E320-E18A-24F3-CB63801D8308}"/>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5" name="Footer Placeholder 4">
            <a:extLst>
              <a:ext uri="{FF2B5EF4-FFF2-40B4-BE49-F238E27FC236}">
                <a16:creationId xmlns:a16="http://schemas.microsoft.com/office/drawing/2014/main" id="{92CE91B1-DB99-C7E1-10A2-13F074D37C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C36384-D1E4-E264-E1E5-1B488AE4674D}"/>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3020100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B9752-2B29-1BF8-4F90-9D5DFDC0C4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C7990E-4E02-498D-0484-588B94A6AD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0B86F0-DB33-123D-DABE-3EE95F790435}"/>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5" name="Footer Placeholder 4">
            <a:extLst>
              <a:ext uri="{FF2B5EF4-FFF2-40B4-BE49-F238E27FC236}">
                <a16:creationId xmlns:a16="http://schemas.microsoft.com/office/drawing/2014/main" id="{E10079B0-9E58-7529-F058-DBFC728D35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272292-DF7A-C6BB-F5D2-59B7BBBAC639}"/>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1649995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AFBF5-AB96-3876-B6CE-0B6F223092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B8A15AD-D5E9-CDAE-8475-50D4B7070B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65068B-B5EF-A911-B5F8-F0A869C6CE05}"/>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5" name="Footer Placeholder 4">
            <a:extLst>
              <a:ext uri="{FF2B5EF4-FFF2-40B4-BE49-F238E27FC236}">
                <a16:creationId xmlns:a16="http://schemas.microsoft.com/office/drawing/2014/main" id="{76A166E2-10E3-EABD-3E70-24445F062B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07A4D5-4E06-8B51-16C6-300980D57891}"/>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2160208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E58D0-B871-DF12-D21B-553C76FA998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D932BC6-5860-5D34-2B79-8634B5BA1E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DF17AA2-E150-2857-4BDC-DAC1EA62DF5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EC727B0-B549-F0B1-70AB-21F5BA909F11}"/>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6" name="Footer Placeholder 5">
            <a:extLst>
              <a:ext uri="{FF2B5EF4-FFF2-40B4-BE49-F238E27FC236}">
                <a16:creationId xmlns:a16="http://schemas.microsoft.com/office/drawing/2014/main" id="{DE39457E-A098-F117-D3D3-FE7C18C217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B0843D-C8C4-C8E1-CF7D-DAEDB6E34C60}"/>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3233938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990DC-9CF8-292B-60EF-0E464D3C31B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CDAA3E4-FF99-71AA-3A8F-2372F4E4DB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7840C-6C40-4908-FA8B-54CB84D711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EF589E5-08C8-F864-4EF5-D2525A5DC5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230CCD-000C-9EC9-1D8A-C2060BDF58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547D4EA-9722-6BC6-9F6D-FBACC67D89F1}"/>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8" name="Footer Placeholder 7">
            <a:extLst>
              <a:ext uri="{FF2B5EF4-FFF2-40B4-BE49-F238E27FC236}">
                <a16:creationId xmlns:a16="http://schemas.microsoft.com/office/drawing/2014/main" id="{92D7884F-7650-3AC5-355B-6B4B6703BF1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A22B2E0-D361-A698-64C1-2CD52AD92745}"/>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1406120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02F5B-2406-37AE-F5A3-6BC9B299971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0CCC14F-FDF7-70C8-989C-093D1943B547}"/>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4" name="Footer Placeholder 3">
            <a:extLst>
              <a:ext uri="{FF2B5EF4-FFF2-40B4-BE49-F238E27FC236}">
                <a16:creationId xmlns:a16="http://schemas.microsoft.com/office/drawing/2014/main" id="{8BF51A00-9C44-27B4-D72B-2B22BB8E2B8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0190BFD-6507-314A-86F2-58A1A9CE89FD}"/>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2790648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789786-169E-78D9-2B82-0B0E58E48E0E}"/>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3" name="Footer Placeholder 2">
            <a:extLst>
              <a:ext uri="{FF2B5EF4-FFF2-40B4-BE49-F238E27FC236}">
                <a16:creationId xmlns:a16="http://schemas.microsoft.com/office/drawing/2014/main" id="{C9115A14-C764-80C7-BA48-85D1DE063A0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D79949-C6C8-A892-4574-D91FC2035B5D}"/>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1520297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FA93D-878D-A01F-0FFC-846E66C8C7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28ABF16-439F-B52A-226B-F409D68EAB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205A04C-AAA8-AE20-C760-67E1C21E17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0F6711-B444-1E9A-E898-0BF00EED9694}"/>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6" name="Footer Placeholder 5">
            <a:extLst>
              <a:ext uri="{FF2B5EF4-FFF2-40B4-BE49-F238E27FC236}">
                <a16:creationId xmlns:a16="http://schemas.microsoft.com/office/drawing/2014/main" id="{24D990AA-3F33-C65F-6334-678188585F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C7C2F90-8237-7258-6B18-B524EE949955}"/>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4216145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F9935-0B71-9A19-C469-B763537FE9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6D095BA-1CFB-2FF1-5C3E-EE20542848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706BD4D-80B6-633F-8E41-75F89EAC7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AF6ECE-76AF-A457-BA97-E401340B921F}"/>
              </a:ext>
            </a:extLst>
          </p:cNvPr>
          <p:cNvSpPr>
            <a:spLocks noGrp="1"/>
          </p:cNvSpPr>
          <p:nvPr>
            <p:ph type="dt" sz="half" idx="10"/>
          </p:nvPr>
        </p:nvSpPr>
        <p:spPr/>
        <p:txBody>
          <a:bodyPr/>
          <a:lstStyle/>
          <a:p>
            <a:fld id="{36DC7E8B-08BF-4A26-AD9C-4BF283DADA89}" type="datetimeFigureOut">
              <a:rPr lang="en-GB" smtClean="0"/>
              <a:t>07/05/2024</a:t>
            </a:fld>
            <a:endParaRPr lang="en-GB"/>
          </a:p>
        </p:txBody>
      </p:sp>
      <p:sp>
        <p:nvSpPr>
          <p:cNvPr id="6" name="Footer Placeholder 5">
            <a:extLst>
              <a:ext uri="{FF2B5EF4-FFF2-40B4-BE49-F238E27FC236}">
                <a16:creationId xmlns:a16="http://schemas.microsoft.com/office/drawing/2014/main" id="{B6A9B0E6-3DD2-DFB3-B399-382E6B74DE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B88B53-4A94-3714-088F-9B5036692C96}"/>
              </a:ext>
            </a:extLst>
          </p:cNvPr>
          <p:cNvSpPr>
            <a:spLocks noGrp="1"/>
          </p:cNvSpPr>
          <p:nvPr>
            <p:ph type="sldNum" sz="quarter" idx="12"/>
          </p:nvPr>
        </p:nvSpPr>
        <p:spPr/>
        <p:txBody>
          <a:bodyPr/>
          <a:lstStyle/>
          <a:p>
            <a:fld id="{94DD905A-4768-4986-B020-644E5CC021B1}" type="slidenum">
              <a:rPr lang="en-GB" smtClean="0"/>
              <a:t>‹#›</a:t>
            </a:fld>
            <a:endParaRPr lang="en-GB"/>
          </a:p>
        </p:txBody>
      </p:sp>
    </p:spTree>
    <p:extLst>
      <p:ext uri="{BB962C8B-B14F-4D97-AF65-F5344CB8AC3E}">
        <p14:creationId xmlns:p14="http://schemas.microsoft.com/office/powerpoint/2010/main" val="997708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0D0C3F-281F-DBED-DF2A-83E489A5A8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52C2A29-2EA0-03B7-F23A-DBBF99BBE3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FEC338-6E18-DDC7-4687-102B2659D7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C7E8B-08BF-4A26-AD9C-4BF283DADA89}" type="datetimeFigureOut">
              <a:rPr lang="en-GB" smtClean="0"/>
              <a:t>07/05/2024</a:t>
            </a:fld>
            <a:endParaRPr lang="en-GB"/>
          </a:p>
        </p:txBody>
      </p:sp>
      <p:sp>
        <p:nvSpPr>
          <p:cNvPr id="5" name="Footer Placeholder 4">
            <a:extLst>
              <a:ext uri="{FF2B5EF4-FFF2-40B4-BE49-F238E27FC236}">
                <a16:creationId xmlns:a16="http://schemas.microsoft.com/office/drawing/2014/main" id="{FB697E00-4EB4-A30A-77C5-CD32D899F3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866422E-2EB1-AC0C-45DA-4553455FF5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DD905A-4768-4986-B020-644E5CC021B1}" type="slidenum">
              <a:rPr lang="en-GB" smtClean="0"/>
              <a:t>‹#›</a:t>
            </a:fld>
            <a:endParaRPr lang="en-GB"/>
          </a:p>
        </p:txBody>
      </p:sp>
    </p:spTree>
    <p:extLst>
      <p:ext uri="{BB962C8B-B14F-4D97-AF65-F5344CB8AC3E}">
        <p14:creationId xmlns:p14="http://schemas.microsoft.com/office/powerpoint/2010/main" val="404967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31F81-B836-1562-F0E4-70454E3F4FFB}"/>
              </a:ext>
            </a:extLst>
          </p:cNvPr>
          <p:cNvSpPr>
            <a:spLocks noGrp="1"/>
          </p:cNvSpPr>
          <p:nvPr>
            <p:ph type="ctrTitle"/>
          </p:nvPr>
        </p:nvSpPr>
        <p:spPr>
          <a:xfrm>
            <a:off x="1524000" y="1348033"/>
            <a:ext cx="9144000" cy="1266384"/>
          </a:xfrm>
        </p:spPr>
        <p:txBody>
          <a:bodyPr>
            <a:normAutofit/>
          </a:bodyPr>
          <a:lstStyle/>
          <a:p>
            <a:r>
              <a:rPr lang="en-GB" sz="2600" b="1" dirty="0">
                <a:effectLst/>
                <a:latin typeface="Calibri" panose="020F0502020204030204" pitchFamily="34" charset="0"/>
                <a:ea typeface="Calibri" panose="020F0502020204030204" pitchFamily="34" charset="0"/>
                <a:cs typeface="Times New Roman" panose="02020603050405020304" pitchFamily="18" charset="0"/>
              </a:rPr>
              <a:t>Women's Education and Non-Farm Enterprise Ownership: Poverty-Mitigating Role of Remittances in Nigeria</a:t>
            </a:r>
            <a:endParaRPr lang="en-GB" sz="2600" dirty="0"/>
          </a:p>
        </p:txBody>
      </p:sp>
      <p:sp>
        <p:nvSpPr>
          <p:cNvPr id="3" name="Subtitle 2">
            <a:extLst>
              <a:ext uri="{FF2B5EF4-FFF2-40B4-BE49-F238E27FC236}">
                <a16:creationId xmlns:a16="http://schemas.microsoft.com/office/drawing/2014/main" id="{A65F9369-D6F2-8F32-26CC-34A6A7159329}"/>
              </a:ext>
            </a:extLst>
          </p:cNvPr>
          <p:cNvSpPr>
            <a:spLocks noGrp="1"/>
          </p:cNvSpPr>
          <p:nvPr>
            <p:ph type="subTitle" idx="1"/>
          </p:nvPr>
        </p:nvSpPr>
        <p:spPr/>
        <p:txBody>
          <a:bodyPr>
            <a:normAutofit/>
          </a:bodyPr>
          <a:lstStyle/>
          <a:p>
            <a:pPr>
              <a:lnSpc>
                <a:spcPct val="100000"/>
              </a:lnSpc>
            </a:pPr>
            <a:r>
              <a:rPr lang="en-GB" sz="2000" dirty="0"/>
              <a:t>Nasir Aminu* and Syed Ali Abbas*</a:t>
            </a:r>
          </a:p>
          <a:p>
            <a:pPr>
              <a:lnSpc>
                <a:spcPct val="100000"/>
              </a:lnSpc>
            </a:pPr>
            <a:endParaRPr lang="en-GB" sz="1800" dirty="0"/>
          </a:p>
          <a:p>
            <a:pPr>
              <a:lnSpc>
                <a:spcPct val="100000"/>
              </a:lnSpc>
            </a:pPr>
            <a:r>
              <a:rPr lang="en-GB" sz="1800" dirty="0"/>
              <a:t>*Cardiff School of Management, Cardiff Metropolitan University</a:t>
            </a:r>
          </a:p>
        </p:txBody>
      </p:sp>
    </p:spTree>
    <p:extLst>
      <p:ext uri="{BB962C8B-B14F-4D97-AF65-F5344CB8AC3E}">
        <p14:creationId xmlns:p14="http://schemas.microsoft.com/office/powerpoint/2010/main" val="337694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835D6-C618-446A-54FC-FD88D2B65A62}"/>
              </a:ext>
            </a:extLst>
          </p:cNvPr>
          <p:cNvSpPr>
            <a:spLocks noGrp="1"/>
          </p:cNvSpPr>
          <p:nvPr>
            <p:ph type="title"/>
          </p:nvPr>
        </p:nvSpPr>
        <p:spPr>
          <a:xfrm>
            <a:off x="838200" y="365125"/>
            <a:ext cx="10515600" cy="784945"/>
          </a:xfrm>
        </p:spPr>
        <p:txBody>
          <a:bodyPr/>
          <a:lstStyle/>
          <a:p>
            <a:r>
              <a:rPr lang="en-GB" dirty="0"/>
              <a:t>Data and Methodology</a:t>
            </a:r>
          </a:p>
        </p:txBody>
      </p:sp>
      <p:sp>
        <p:nvSpPr>
          <p:cNvPr id="3" name="Content Placeholder 2">
            <a:extLst>
              <a:ext uri="{FF2B5EF4-FFF2-40B4-BE49-F238E27FC236}">
                <a16:creationId xmlns:a16="http://schemas.microsoft.com/office/drawing/2014/main" id="{B3B9E53E-F2EE-57FB-629A-72B9C9AE0DD0}"/>
              </a:ext>
            </a:extLst>
          </p:cNvPr>
          <p:cNvSpPr>
            <a:spLocks noGrp="1"/>
          </p:cNvSpPr>
          <p:nvPr>
            <p:ph idx="1"/>
          </p:nvPr>
        </p:nvSpPr>
        <p:spPr>
          <a:xfrm>
            <a:off x="838199" y="1244338"/>
            <a:ext cx="11030147" cy="5026893"/>
          </a:xfrm>
        </p:spPr>
        <p:txBody>
          <a:bodyPr>
            <a:normAutofit lnSpcReduction="10000"/>
          </a:bodyPr>
          <a:lstStyle/>
          <a:p>
            <a:r>
              <a:rPr lang="en-GB" sz="1800" kern="100" dirty="0">
                <a:effectLst/>
                <a:latin typeface="Calibri" panose="020F0502020204030204" pitchFamily="34" charset="0"/>
                <a:ea typeface="Calibri" panose="020F0502020204030204" pitchFamily="34" charset="0"/>
                <a:cs typeface="Times New Roman" panose="02020603050405020304" pitchFamily="18" charset="0"/>
              </a:rPr>
              <a:t>Our study relies on the survey data (based on 22,200 households) from the Nigeria Living Standards Survey (2018-19) and the Oxford Poverty and Human Development Initiative (OPHI) data (averaged) for 36 states. </a:t>
            </a: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panose="020F0502020204030204" pitchFamily="34" charset="0"/>
                <a:ea typeface="Calibri" panose="020F0502020204030204" pitchFamily="34" charset="0"/>
                <a:cs typeface="Times New Roman" panose="02020603050405020304" pitchFamily="18" charset="0"/>
              </a:rPr>
              <a:t>Our investigation also combined these states to have a regional analysis of the six geo-political zones of Nigeria. </a:t>
            </a: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panose="020F0502020204030204" pitchFamily="34" charset="0"/>
                <a:ea typeface="Calibri" panose="020F0502020204030204" pitchFamily="34" charset="0"/>
                <a:cs typeface="Times New Roman" panose="02020603050405020304" pitchFamily="18" charset="0"/>
              </a:rPr>
              <a:t>Applying the econometric techniques, this study examines the impact of domestic and international remittances on women's education and non-farm enterprise ownership and other wide-ranging Multidimensional poverty features at the national and regional levels. </a:t>
            </a:r>
          </a:p>
          <a:p>
            <a:endParaRPr lang="en-GB" sz="1800" kern="1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b="1" u="sng" kern="100" dirty="0">
                <a:effectLst/>
                <a:latin typeface="Calibri" panose="020F0502020204030204" pitchFamily="34" charset="0"/>
                <a:ea typeface="Calibri" panose="020F0502020204030204" pitchFamily="34" charset="0"/>
                <a:cs typeface="Times New Roman" panose="02020603050405020304" pitchFamily="18" charset="0"/>
              </a:rPr>
              <a:t>Models</a:t>
            </a:r>
            <a:endParaRPr lang="en-GB" sz="1800" kern="100" dirty="0">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latin typeface="Calibri" panose="020F0502020204030204" pitchFamily="34" charset="0"/>
                <a:ea typeface="Calibri" panose="020F0502020204030204" pitchFamily="34" charset="0"/>
                <a:cs typeface="Times New Roman" panose="02020603050405020304" pitchFamily="18" charset="0"/>
              </a:rPr>
              <a:t>Female School Enrolment = f (domestic remittances, international remittances, controls)</a:t>
            </a:r>
          </a:p>
          <a:p>
            <a:r>
              <a:rPr lang="en-GB" sz="1800" kern="100" dirty="0">
                <a:latin typeface="Calibri" panose="020F0502020204030204" pitchFamily="34" charset="0"/>
                <a:ea typeface="Calibri" panose="020F0502020204030204" pitchFamily="34" charset="0"/>
                <a:cs typeface="Times New Roman" panose="02020603050405020304" pitchFamily="18" charset="0"/>
              </a:rPr>
              <a:t>Female Ownership of NFEs = f (domestic remittances, international remittances, controls)</a:t>
            </a: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latin typeface="Calibri" panose="020F0502020204030204" pitchFamily="34" charset="0"/>
                <a:ea typeface="Calibri" panose="020F0502020204030204" pitchFamily="34" charset="0"/>
                <a:cs typeface="Times New Roman" panose="02020603050405020304" pitchFamily="18" charset="0"/>
              </a:rPr>
              <a:t>Productivity = f (Female School Enrolment, Female Ownership of NFEs, controls)</a:t>
            </a:r>
          </a:p>
          <a:p>
            <a:r>
              <a:rPr lang="en-GB" sz="1800" kern="100" dirty="0">
                <a:effectLst/>
                <a:latin typeface="Calibri" panose="020F0502020204030204" pitchFamily="34" charset="0"/>
                <a:ea typeface="Calibri" panose="020F0502020204030204" pitchFamily="34" charset="0"/>
                <a:cs typeface="Times New Roman" panose="02020603050405020304" pitchFamily="18" charset="0"/>
              </a:rPr>
              <a:t>MDPI (multi-dimensional poverty index) = f (</a:t>
            </a:r>
            <a:r>
              <a:rPr lang="en-GB" sz="1800" kern="100" dirty="0">
                <a:latin typeface="Calibri" panose="020F0502020204030204" pitchFamily="34" charset="0"/>
                <a:ea typeface="Calibri" panose="020F0502020204030204" pitchFamily="34" charset="0"/>
                <a:cs typeface="Times New Roman" panose="02020603050405020304" pitchFamily="18" charset="0"/>
              </a:rPr>
              <a:t>Female School Enrolment, Female Ownership of NFEs, controls)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507880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265E7-3703-B216-5B72-B8BF191DBC7F}"/>
              </a:ext>
            </a:extLst>
          </p:cNvPr>
          <p:cNvSpPr>
            <a:spLocks noGrp="1"/>
          </p:cNvSpPr>
          <p:nvPr>
            <p:ph type="title"/>
          </p:nvPr>
        </p:nvSpPr>
        <p:spPr>
          <a:xfrm>
            <a:off x="1067684" y="657356"/>
            <a:ext cx="10515600" cy="596409"/>
          </a:xfrm>
        </p:spPr>
        <p:txBody>
          <a:bodyPr>
            <a:normAutofit fontScale="90000"/>
          </a:bodyPr>
          <a:lstStyle/>
          <a:p>
            <a:r>
              <a:rPr lang="en-GB" dirty="0"/>
              <a:t>Data (description)</a:t>
            </a:r>
          </a:p>
        </p:txBody>
      </p:sp>
      <p:graphicFrame>
        <p:nvGraphicFramePr>
          <p:cNvPr id="4" name="Content Placeholder 3">
            <a:extLst>
              <a:ext uri="{FF2B5EF4-FFF2-40B4-BE49-F238E27FC236}">
                <a16:creationId xmlns:a16="http://schemas.microsoft.com/office/drawing/2014/main" id="{A77E2B38-B837-F950-21FA-2C0C9DD0D177}"/>
              </a:ext>
            </a:extLst>
          </p:cNvPr>
          <p:cNvGraphicFramePr>
            <a:graphicFrameLocks noGrp="1"/>
          </p:cNvGraphicFramePr>
          <p:nvPr>
            <p:ph idx="1"/>
            <p:extLst>
              <p:ext uri="{D42A27DB-BD31-4B8C-83A1-F6EECF244321}">
                <p14:modId xmlns:p14="http://schemas.microsoft.com/office/powerpoint/2010/main" val="2941699325"/>
              </p:ext>
            </p:extLst>
          </p:nvPr>
        </p:nvGraphicFramePr>
        <p:xfrm>
          <a:off x="1067684" y="1634412"/>
          <a:ext cx="7962900" cy="3800355"/>
        </p:xfrm>
        <a:graphic>
          <a:graphicData uri="http://schemas.openxmlformats.org/drawingml/2006/table">
            <a:tbl>
              <a:tblPr>
                <a:tableStyleId>{5C22544A-7EE6-4342-B048-85BDC9FD1C3A}</a:tableStyleId>
              </a:tblPr>
              <a:tblGrid>
                <a:gridCol w="2607182">
                  <a:extLst>
                    <a:ext uri="{9D8B030D-6E8A-4147-A177-3AD203B41FA5}">
                      <a16:colId xmlns:a16="http://schemas.microsoft.com/office/drawing/2014/main" val="3274422239"/>
                    </a:ext>
                  </a:extLst>
                </a:gridCol>
                <a:gridCol w="5355718">
                  <a:extLst>
                    <a:ext uri="{9D8B030D-6E8A-4147-A177-3AD203B41FA5}">
                      <a16:colId xmlns:a16="http://schemas.microsoft.com/office/drawing/2014/main" val="1984028935"/>
                    </a:ext>
                  </a:extLst>
                </a:gridCol>
              </a:tblGrid>
              <a:tr h="241758">
                <a:tc>
                  <a:txBody>
                    <a:bodyPr/>
                    <a:lstStyle/>
                    <a:p>
                      <a:pPr algn="l" fontAlgn="b"/>
                      <a:r>
                        <a:rPr lang="en-GB" sz="1400" b="1" u="none" strike="noStrike">
                          <a:effectLst/>
                        </a:rPr>
                        <a:t>Variables</a:t>
                      </a:r>
                      <a:endParaRPr lang="en-GB" sz="14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b="1" u="none" strike="noStrike" dirty="0">
                          <a:effectLst/>
                        </a:rPr>
                        <a:t>Descriptions</a:t>
                      </a:r>
                      <a:endParaRPr lang="en-GB"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06894753"/>
                  </a:ext>
                </a:extLst>
              </a:tr>
              <a:tr h="223161">
                <a:tc>
                  <a:txBody>
                    <a:bodyPr/>
                    <a:lstStyle/>
                    <a:p>
                      <a:pPr algn="l" fontAlgn="b"/>
                      <a:r>
                        <a:rPr lang="en-GB" sz="1400" u="none" strike="noStrike">
                          <a:effectLst/>
                        </a:rPr>
                        <a:t>Domestic Remittances</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 of households (HHs) in each state receiving domestic remittances</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989159067"/>
                  </a:ext>
                </a:extLst>
              </a:tr>
              <a:tr h="223161">
                <a:tc>
                  <a:txBody>
                    <a:bodyPr/>
                    <a:lstStyle/>
                    <a:p>
                      <a:pPr algn="l" fontAlgn="b"/>
                      <a:r>
                        <a:rPr lang="en-GB" sz="1400" u="none" strike="noStrike">
                          <a:effectLst/>
                        </a:rPr>
                        <a:t>International Remittances</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 of households in each state receiving international remittances</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2284083"/>
                  </a:ext>
                </a:extLst>
              </a:tr>
              <a:tr h="223161">
                <a:tc>
                  <a:txBody>
                    <a:bodyPr/>
                    <a:lstStyle/>
                    <a:p>
                      <a:pPr algn="l" fontAlgn="b"/>
                      <a:r>
                        <a:rPr lang="en-GB" sz="1400" u="none" strike="noStrike">
                          <a:effectLst/>
                        </a:rPr>
                        <a:t>Female Secondary School Enrolment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gross enrolment at the secondary level, % of population of school age</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107862208"/>
                  </a:ext>
                </a:extLst>
              </a:tr>
              <a:tr h="223161">
                <a:tc>
                  <a:txBody>
                    <a:bodyPr/>
                    <a:lstStyle/>
                    <a:p>
                      <a:pPr algn="l" fontAlgn="b"/>
                      <a:r>
                        <a:rPr lang="en-GB" sz="1400" u="none" strike="noStrike">
                          <a:effectLst/>
                        </a:rPr>
                        <a:t>Female Secondary Education</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dirty="0">
                          <a:effectLst/>
                        </a:rPr>
                        <a:t>Secondary education attainment, % of population (above 25 years of age)</a:t>
                      </a:r>
                      <a:endParaRPr lang="en-GB"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37353508"/>
                  </a:ext>
                </a:extLst>
              </a:tr>
              <a:tr h="446323">
                <a:tc>
                  <a:txBody>
                    <a:bodyPr/>
                    <a:lstStyle/>
                    <a:p>
                      <a:pPr algn="l" fontAlgn="b"/>
                      <a:r>
                        <a:rPr lang="en-GB" sz="1400" u="none" strike="noStrike">
                          <a:effectLst/>
                        </a:rPr>
                        <a:t>Economically Active Females</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Participation in labour (wage) activities in last 7 days (in % of individuals above 15 years of age)</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109529789"/>
                  </a:ext>
                </a:extLst>
              </a:tr>
              <a:tr h="223161">
                <a:tc>
                  <a:txBody>
                    <a:bodyPr/>
                    <a:lstStyle/>
                    <a:p>
                      <a:pPr algn="l" fontAlgn="b"/>
                      <a:r>
                        <a:rPr lang="en-GB" sz="1400" u="none" strike="noStrike">
                          <a:effectLst/>
                        </a:rPr>
                        <a:t>Households with NFEs</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 of households (HHs) with Any Non-Farm Enterprise (NFE)</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76575014"/>
                  </a:ext>
                </a:extLst>
              </a:tr>
              <a:tr h="223161">
                <a:tc>
                  <a:txBody>
                    <a:bodyPr/>
                    <a:lstStyle/>
                    <a:p>
                      <a:pPr algn="l" fontAlgn="b"/>
                      <a:r>
                        <a:rPr lang="en-GB" sz="1400" u="none" strike="noStrike">
                          <a:effectLst/>
                        </a:rPr>
                        <a:t>Female Ownership of NFE</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 of NFEs owned by females</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72608146"/>
                  </a:ext>
                </a:extLst>
              </a:tr>
              <a:tr h="223161">
                <a:tc>
                  <a:txBody>
                    <a:bodyPr/>
                    <a:lstStyle/>
                    <a:p>
                      <a:pPr algn="l" fontAlgn="b"/>
                      <a:r>
                        <a:rPr lang="en-GB" sz="1400" u="none" strike="noStrike">
                          <a:effectLst/>
                        </a:rPr>
                        <a:t>NFE Credit constraint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 of NFEs unable to borrow money</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996612516"/>
                  </a:ext>
                </a:extLst>
              </a:tr>
              <a:tr h="223161">
                <a:tc>
                  <a:txBody>
                    <a:bodyPr/>
                    <a:lstStyle/>
                    <a:p>
                      <a:pPr algn="l" fontAlgn="b"/>
                      <a:r>
                        <a:rPr lang="en-GB" sz="1400" u="none" strike="noStrike">
                          <a:effectLst/>
                        </a:rPr>
                        <a:t>NFE Business Failure</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NFE business failure (% of HHs reporting a shock in last 3 years)</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780069846"/>
                  </a:ext>
                </a:extLst>
              </a:tr>
              <a:tr h="446323">
                <a:tc>
                  <a:txBody>
                    <a:bodyPr/>
                    <a:lstStyle/>
                    <a:p>
                      <a:pPr algn="l" fontAlgn="b"/>
                      <a:r>
                        <a:rPr lang="en-GB" sz="1400" u="none" strike="noStrike">
                          <a:effectLst/>
                        </a:rPr>
                        <a:t>Migrant's death</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a:effectLst/>
                        </a:rPr>
                        <a:t>death of a family member used to send remittances (% of HHs reporting a shock in last 3 years)</a:t>
                      </a:r>
                      <a:endParaRPr lang="en-GB"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02139309"/>
                  </a:ext>
                </a:extLst>
              </a:tr>
              <a:tr h="223161">
                <a:tc>
                  <a:txBody>
                    <a:bodyPr/>
                    <a:lstStyle/>
                    <a:p>
                      <a:pPr algn="l" fontAlgn="b"/>
                      <a:r>
                        <a:rPr lang="en-GB" sz="1400" u="none" strike="noStrike">
                          <a:effectLst/>
                        </a:rPr>
                        <a:t>Unemployment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dirty="0">
                          <a:effectLst/>
                        </a:rPr>
                        <a:t>proxy for economic progress (% of labour force in each state)</a:t>
                      </a:r>
                      <a:endParaRPr lang="en-GB"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7556051"/>
                  </a:ext>
                </a:extLst>
              </a:tr>
              <a:tr h="446323">
                <a:tc>
                  <a:txBody>
                    <a:bodyPr/>
                    <a:lstStyle/>
                    <a:p>
                      <a:pPr algn="l" fontAlgn="b"/>
                      <a:r>
                        <a:rPr lang="en-GB" sz="1400" u="none" strike="noStrike" dirty="0">
                          <a:effectLst/>
                        </a:rPr>
                        <a:t>MDPI</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400" u="none" strike="noStrike" dirty="0">
                          <a:effectLst/>
                        </a:rPr>
                        <a:t>Multi-dimensional poverty index (based on 10 indicators covering dimensions of Education, Health, and Standard of Living)</a:t>
                      </a:r>
                      <a:endParaRPr lang="en-GB"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547597457"/>
                  </a:ext>
                </a:extLst>
              </a:tr>
            </a:tbl>
          </a:graphicData>
        </a:graphic>
      </p:graphicFrame>
    </p:spTree>
    <p:extLst>
      <p:ext uri="{BB962C8B-B14F-4D97-AF65-F5344CB8AC3E}">
        <p14:creationId xmlns:p14="http://schemas.microsoft.com/office/powerpoint/2010/main" val="1710352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E8995-9AFC-28AD-783E-848B335047E6}"/>
              </a:ext>
            </a:extLst>
          </p:cNvPr>
          <p:cNvSpPr>
            <a:spLocks noGrp="1"/>
          </p:cNvSpPr>
          <p:nvPr>
            <p:ph type="title"/>
          </p:nvPr>
        </p:nvSpPr>
        <p:spPr/>
        <p:txBody>
          <a:bodyPr/>
          <a:lstStyle/>
          <a:p>
            <a:r>
              <a:rPr lang="en-GB" dirty="0"/>
              <a:t>MDPI (multi-dimensional poverty index)</a:t>
            </a:r>
          </a:p>
        </p:txBody>
      </p:sp>
      <p:pic>
        <p:nvPicPr>
          <p:cNvPr id="5" name="Content Placeholder 4">
            <a:extLst>
              <a:ext uri="{FF2B5EF4-FFF2-40B4-BE49-F238E27FC236}">
                <a16:creationId xmlns:a16="http://schemas.microsoft.com/office/drawing/2014/main" id="{50492006-E2EA-69B2-FA84-0560EF0D4368}"/>
              </a:ext>
            </a:extLst>
          </p:cNvPr>
          <p:cNvPicPr>
            <a:picLocks noGrp="1" noChangeAspect="1"/>
          </p:cNvPicPr>
          <p:nvPr>
            <p:ph idx="1"/>
          </p:nvPr>
        </p:nvPicPr>
        <p:blipFill>
          <a:blip r:embed="rId2"/>
          <a:stretch>
            <a:fillRect/>
          </a:stretch>
        </p:blipFill>
        <p:spPr>
          <a:xfrm>
            <a:off x="136346" y="2512660"/>
            <a:ext cx="5345912" cy="3360330"/>
          </a:xfrm>
        </p:spPr>
      </p:pic>
      <p:pic>
        <p:nvPicPr>
          <p:cNvPr id="6" name="Picture 5">
            <a:extLst>
              <a:ext uri="{FF2B5EF4-FFF2-40B4-BE49-F238E27FC236}">
                <a16:creationId xmlns:a16="http://schemas.microsoft.com/office/drawing/2014/main" id="{439F4B63-1A9B-76D5-E37A-604358B61833}"/>
              </a:ext>
            </a:extLst>
          </p:cNvPr>
          <p:cNvPicPr>
            <a:picLocks noChangeAspect="1"/>
          </p:cNvPicPr>
          <p:nvPr/>
        </p:nvPicPr>
        <p:blipFill>
          <a:blip r:embed="rId3"/>
          <a:stretch>
            <a:fillRect/>
          </a:stretch>
        </p:blipFill>
        <p:spPr>
          <a:xfrm>
            <a:off x="5345912" y="2082125"/>
            <a:ext cx="6709742" cy="4221400"/>
          </a:xfrm>
          <a:prstGeom prst="rect">
            <a:avLst/>
          </a:prstGeom>
        </p:spPr>
      </p:pic>
    </p:spTree>
    <p:extLst>
      <p:ext uri="{BB962C8B-B14F-4D97-AF65-F5344CB8AC3E}">
        <p14:creationId xmlns:p14="http://schemas.microsoft.com/office/powerpoint/2010/main" val="2656280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A1B76-60E3-DDC0-F563-40CC0D6DF087}"/>
              </a:ext>
            </a:extLst>
          </p:cNvPr>
          <p:cNvSpPr>
            <a:spLocks noGrp="1"/>
          </p:cNvSpPr>
          <p:nvPr>
            <p:ph type="title"/>
          </p:nvPr>
        </p:nvSpPr>
        <p:spPr>
          <a:xfrm>
            <a:off x="838200" y="365126"/>
            <a:ext cx="10515600" cy="822652"/>
          </a:xfrm>
        </p:spPr>
        <p:txBody>
          <a:bodyPr>
            <a:normAutofit fontScale="90000"/>
          </a:bodyPr>
          <a:lstStyle/>
          <a:p>
            <a:r>
              <a:rPr lang="en-GB" dirty="0"/>
              <a:t>Preliminary Results- Scatterplots </a:t>
            </a:r>
            <a:r>
              <a:rPr lang="en-GB" sz="3600" dirty="0"/>
              <a:t>(at the state level)</a:t>
            </a:r>
          </a:p>
        </p:txBody>
      </p:sp>
      <p:graphicFrame>
        <p:nvGraphicFramePr>
          <p:cNvPr id="4" name="Content Placeholder 3">
            <a:extLst>
              <a:ext uri="{FF2B5EF4-FFF2-40B4-BE49-F238E27FC236}">
                <a16:creationId xmlns:a16="http://schemas.microsoft.com/office/drawing/2014/main" id="{DB2F82FC-A186-5B95-8199-3DD1091FDCEF}"/>
              </a:ext>
            </a:extLst>
          </p:cNvPr>
          <p:cNvGraphicFramePr>
            <a:graphicFrameLocks noGrp="1"/>
          </p:cNvGraphicFramePr>
          <p:nvPr>
            <p:ph idx="1"/>
            <p:extLst>
              <p:ext uri="{D42A27DB-BD31-4B8C-83A1-F6EECF244321}">
                <p14:modId xmlns:p14="http://schemas.microsoft.com/office/powerpoint/2010/main" val="2043689217"/>
              </p:ext>
            </p:extLst>
          </p:nvPr>
        </p:nvGraphicFramePr>
        <p:xfrm>
          <a:off x="390524" y="2028824"/>
          <a:ext cx="5553075" cy="337185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18C66EEF-8A5C-858E-01DA-B1E7A3BC175A}"/>
              </a:ext>
            </a:extLst>
          </p:cNvPr>
          <p:cNvGraphicFramePr>
            <a:graphicFrameLocks/>
          </p:cNvGraphicFramePr>
          <p:nvPr>
            <p:extLst>
              <p:ext uri="{D42A27DB-BD31-4B8C-83A1-F6EECF244321}">
                <p14:modId xmlns:p14="http://schemas.microsoft.com/office/powerpoint/2010/main" val="523946656"/>
              </p:ext>
            </p:extLst>
          </p:nvPr>
        </p:nvGraphicFramePr>
        <p:xfrm>
          <a:off x="5943598" y="2057400"/>
          <a:ext cx="5514977" cy="337185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a:extLst>
              <a:ext uri="{FF2B5EF4-FFF2-40B4-BE49-F238E27FC236}">
                <a16:creationId xmlns:a16="http://schemas.microsoft.com/office/drawing/2014/main" id="{FBA173C1-8DDA-4DC8-1E7B-18C87F1F740F}"/>
              </a:ext>
            </a:extLst>
          </p:cNvPr>
          <p:cNvSpPr txBox="1">
            <a:spLocks/>
          </p:cNvSpPr>
          <p:nvPr/>
        </p:nvSpPr>
        <p:spPr>
          <a:xfrm>
            <a:off x="771525" y="1457324"/>
            <a:ext cx="4962525" cy="5714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Female Ownership of NFEs vs Remittances</a:t>
            </a:r>
          </a:p>
        </p:txBody>
      </p:sp>
      <p:sp>
        <p:nvSpPr>
          <p:cNvPr id="7" name="Title 1">
            <a:extLst>
              <a:ext uri="{FF2B5EF4-FFF2-40B4-BE49-F238E27FC236}">
                <a16:creationId xmlns:a16="http://schemas.microsoft.com/office/drawing/2014/main" id="{9D20706E-F986-84E3-9721-1EA7A6D6BEF8}"/>
              </a:ext>
            </a:extLst>
          </p:cNvPr>
          <p:cNvSpPr txBox="1">
            <a:spLocks/>
          </p:cNvSpPr>
          <p:nvPr/>
        </p:nvSpPr>
        <p:spPr>
          <a:xfrm>
            <a:off x="6115051" y="1428750"/>
            <a:ext cx="5305426" cy="57149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Female Secondary School Enrolment vs Remittances</a:t>
            </a:r>
          </a:p>
        </p:txBody>
      </p:sp>
    </p:spTree>
    <p:extLst>
      <p:ext uri="{BB962C8B-B14F-4D97-AF65-F5344CB8AC3E}">
        <p14:creationId xmlns:p14="http://schemas.microsoft.com/office/powerpoint/2010/main" val="2879802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26D9E-F75A-41E8-6CE2-302AE6792211}"/>
              </a:ext>
            </a:extLst>
          </p:cNvPr>
          <p:cNvSpPr>
            <a:spLocks noGrp="1"/>
          </p:cNvSpPr>
          <p:nvPr>
            <p:ph type="title"/>
          </p:nvPr>
        </p:nvSpPr>
        <p:spPr>
          <a:xfrm>
            <a:off x="838200" y="365126"/>
            <a:ext cx="10515600" cy="673100"/>
          </a:xfrm>
        </p:spPr>
        <p:txBody>
          <a:bodyPr>
            <a:normAutofit fontScale="90000"/>
          </a:bodyPr>
          <a:lstStyle/>
          <a:p>
            <a:r>
              <a:rPr lang="en-GB" dirty="0"/>
              <a:t>Preliminary Results- Scatterplots</a:t>
            </a:r>
          </a:p>
        </p:txBody>
      </p:sp>
      <p:graphicFrame>
        <p:nvGraphicFramePr>
          <p:cNvPr id="7" name="Chart 6">
            <a:extLst>
              <a:ext uri="{FF2B5EF4-FFF2-40B4-BE49-F238E27FC236}">
                <a16:creationId xmlns:a16="http://schemas.microsoft.com/office/drawing/2014/main" id="{8ADC160E-8540-AC44-5EC6-2A9F83C45A86}"/>
              </a:ext>
            </a:extLst>
          </p:cNvPr>
          <p:cNvGraphicFramePr>
            <a:graphicFrameLocks/>
          </p:cNvGraphicFramePr>
          <p:nvPr>
            <p:extLst>
              <p:ext uri="{D42A27DB-BD31-4B8C-83A1-F6EECF244321}">
                <p14:modId xmlns:p14="http://schemas.microsoft.com/office/powerpoint/2010/main" val="3341389295"/>
              </p:ext>
            </p:extLst>
          </p:nvPr>
        </p:nvGraphicFramePr>
        <p:xfrm>
          <a:off x="523875" y="2076449"/>
          <a:ext cx="5448300" cy="33147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D9C12CB5-7EFA-054D-49BD-91475E10C85F}"/>
              </a:ext>
            </a:extLst>
          </p:cNvPr>
          <p:cNvGraphicFramePr>
            <a:graphicFrameLocks/>
          </p:cNvGraphicFramePr>
          <p:nvPr>
            <p:extLst>
              <p:ext uri="{D42A27DB-BD31-4B8C-83A1-F6EECF244321}">
                <p14:modId xmlns:p14="http://schemas.microsoft.com/office/powerpoint/2010/main" val="2147431143"/>
              </p:ext>
            </p:extLst>
          </p:nvPr>
        </p:nvGraphicFramePr>
        <p:xfrm>
          <a:off x="5972174" y="2057399"/>
          <a:ext cx="5381625" cy="3314701"/>
        </p:xfrm>
        <a:graphic>
          <a:graphicData uri="http://schemas.openxmlformats.org/drawingml/2006/chart">
            <c:chart xmlns:c="http://schemas.openxmlformats.org/drawingml/2006/chart" xmlns:r="http://schemas.openxmlformats.org/officeDocument/2006/relationships" r:id="rId3"/>
          </a:graphicData>
        </a:graphic>
      </p:graphicFrame>
      <p:sp>
        <p:nvSpPr>
          <p:cNvPr id="9" name="Title 1">
            <a:extLst>
              <a:ext uri="{FF2B5EF4-FFF2-40B4-BE49-F238E27FC236}">
                <a16:creationId xmlns:a16="http://schemas.microsoft.com/office/drawing/2014/main" id="{4B2C6709-D51A-F6E2-82A9-8802FFC6B6E1}"/>
              </a:ext>
            </a:extLst>
          </p:cNvPr>
          <p:cNvSpPr txBox="1">
            <a:spLocks/>
          </p:cNvSpPr>
          <p:nvPr/>
        </p:nvSpPr>
        <p:spPr>
          <a:xfrm>
            <a:off x="1219198" y="1504950"/>
            <a:ext cx="4467227" cy="5714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MDPI vs Remittances (international)</a:t>
            </a:r>
          </a:p>
        </p:txBody>
      </p:sp>
      <p:sp>
        <p:nvSpPr>
          <p:cNvPr id="10" name="Title 1">
            <a:extLst>
              <a:ext uri="{FF2B5EF4-FFF2-40B4-BE49-F238E27FC236}">
                <a16:creationId xmlns:a16="http://schemas.microsoft.com/office/drawing/2014/main" id="{5A5284E6-C69F-6C9B-CB60-0E4575198523}"/>
              </a:ext>
            </a:extLst>
          </p:cNvPr>
          <p:cNvSpPr txBox="1">
            <a:spLocks/>
          </p:cNvSpPr>
          <p:nvPr/>
        </p:nvSpPr>
        <p:spPr>
          <a:xfrm>
            <a:off x="6181723" y="1457323"/>
            <a:ext cx="5172076" cy="57149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Unemployment rate vs Remittances (international)</a:t>
            </a:r>
          </a:p>
        </p:txBody>
      </p:sp>
    </p:spTree>
    <p:extLst>
      <p:ext uri="{BB962C8B-B14F-4D97-AF65-F5344CB8AC3E}">
        <p14:creationId xmlns:p14="http://schemas.microsoft.com/office/powerpoint/2010/main" val="2838712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5E573F87-2C74-96DB-0A4F-982ED74501D9}"/>
              </a:ext>
            </a:extLst>
          </p:cNvPr>
          <p:cNvGraphicFramePr>
            <a:graphicFrameLocks/>
          </p:cNvGraphicFramePr>
          <p:nvPr>
            <p:extLst>
              <p:ext uri="{D42A27DB-BD31-4B8C-83A1-F6EECF244321}">
                <p14:modId xmlns:p14="http://schemas.microsoft.com/office/powerpoint/2010/main" val="878958829"/>
              </p:ext>
            </p:extLst>
          </p:nvPr>
        </p:nvGraphicFramePr>
        <p:xfrm>
          <a:off x="381000" y="2266950"/>
          <a:ext cx="5334000" cy="32575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5FFD6CC4-6893-9083-3425-6395744B5AA5}"/>
              </a:ext>
            </a:extLst>
          </p:cNvPr>
          <p:cNvGraphicFramePr>
            <a:graphicFrameLocks/>
          </p:cNvGraphicFramePr>
          <p:nvPr>
            <p:extLst>
              <p:ext uri="{D42A27DB-BD31-4B8C-83A1-F6EECF244321}">
                <p14:modId xmlns:p14="http://schemas.microsoft.com/office/powerpoint/2010/main" val="2995678866"/>
              </p:ext>
            </p:extLst>
          </p:nvPr>
        </p:nvGraphicFramePr>
        <p:xfrm>
          <a:off x="5806911" y="2266950"/>
          <a:ext cx="5411772" cy="3257550"/>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1">
            <a:extLst>
              <a:ext uri="{FF2B5EF4-FFF2-40B4-BE49-F238E27FC236}">
                <a16:creationId xmlns:a16="http://schemas.microsoft.com/office/drawing/2014/main" id="{6C806DFC-C87C-1DB7-DECA-B1A5D8949AEB}"/>
              </a:ext>
            </a:extLst>
          </p:cNvPr>
          <p:cNvSpPr txBox="1">
            <a:spLocks/>
          </p:cNvSpPr>
          <p:nvPr/>
        </p:nvSpPr>
        <p:spPr>
          <a:xfrm>
            <a:off x="794208" y="1599218"/>
            <a:ext cx="4920792" cy="5714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MDPI vs Female Secondary School Enrolment</a:t>
            </a:r>
          </a:p>
        </p:txBody>
      </p:sp>
      <p:sp>
        <p:nvSpPr>
          <p:cNvPr id="8" name="Title 1">
            <a:extLst>
              <a:ext uri="{FF2B5EF4-FFF2-40B4-BE49-F238E27FC236}">
                <a16:creationId xmlns:a16="http://schemas.microsoft.com/office/drawing/2014/main" id="{4694C6A9-F454-F13C-DB53-FD981D5A8195}"/>
              </a:ext>
            </a:extLst>
          </p:cNvPr>
          <p:cNvSpPr txBox="1">
            <a:spLocks/>
          </p:cNvSpPr>
          <p:nvPr/>
        </p:nvSpPr>
        <p:spPr>
          <a:xfrm>
            <a:off x="6477002" y="1599218"/>
            <a:ext cx="4132082" cy="5714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MDPI vs Female Ownership of NFEs</a:t>
            </a:r>
          </a:p>
        </p:txBody>
      </p:sp>
      <p:sp>
        <p:nvSpPr>
          <p:cNvPr id="9" name="Title 1">
            <a:extLst>
              <a:ext uri="{FF2B5EF4-FFF2-40B4-BE49-F238E27FC236}">
                <a16:creationId xmlns:a16="http://schemas.microsoft.com/office/drawing/2014/main" id="{5038BD7E-9929-A454-6B2C-AFD744C53209}"/>
              </a:ext>
            </a:extLst>
          </p:cNvPr>
          <p:cNvSpPr>
            <a:spLocks noGrp="1"/>
          </p:cNvSpPr>
          <p:nvPr>
            <p:ph type="title"/>
          </p:nvPr>
        </p:nvSpPr>
        <p:spPr>
          <a:xfrm>
            <a:off x="838200" y="365125"/>
            <a:ext cx="9390063" cy="757238"/>
          </a:xfrm>
        </p:spPr>
        <p:txBody>
          <a:bodyPr>
            <a:normAutofit/>
          </a:bodyPr>
          <a:lstStyle/>
          <a:p>
            <a:r>
              <a:rPr lang="en-GB" dirty="0"/>
              <a:t>Preliminary Results- Scatterplots</a:t>
            </a:r>
          </a:p>
        </p:txBody>
      </p:sp>
    </p:spTree>
    <p:extLst>
      <p:ext uri="{BB962C8B-B14F-4D97-AF65-F5344CB8AC3E}">
        <p14:creationId xmlns:p14="http://schemas.microsoft.com/office/powerpoint/2010/main" val="4074372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FF78-850A-70AD-3766-07343A3479B0}"/>
              </a:ext>
            </a:extLst>
          </p:cNvPr>
          <p:cNvSpPr>
            <a:spLocks noGrp="1"/>
          </p:cNvSpPr>
          <p:nvPr>
            <p:ph type="title"/>
          </p:nvPr>
        </p:nvSpPr>
        <p:spPr>
          <a:xfrm>
            <a:off x="1611199" y="431114"/>
            <a:ext cx="10515600" cy="841506"/>
          </a:xfrm>
        </p:spPr>
        <p:txBody>
          <a:bodyPr>
            <a:normAutofit fontScale="90000"/>
          </a:bodyPr>
          <a:lstStyle/>
          <a:p>
            <a:r>
              <a:rPr lang="en-GB" sz="2800" b="1" dirty="0"/>
              <a:t>Empirical Estimates </a:t>
            </a:r>
            <a:r>
              <a:rPr lang="en-GB" sz="2800" dirty="0"/>
              <a:t>(School Enrolment, Females)</a:t>
            </a:r>
            <a:br>
              <a:rPr lang="en-GB" sz="2800" dirty="0"/>
            </a:br>
            <a:r>
              <a:rPr lang="en-GB" sz="2800" dirty="0"/>
              <a:t>OLS Regressions</a:t>
            </a:r>
          </a:p>
        </p:txBody>
      </p:sp>
      <p:graphicFrame>
        <p:nvGraphicFramePr>
          <p:cNvPr id="8" name="Content Placeholder 7">
            <a:extLst>
              <a:ext uri="{FF2B5EF4-FFF2-40B4-BE49-F238E27FC236}">
                <a16:creationId xmlns:a16="http://schemas.microsoft.com/office/drawing/2014/main" id="{3A96650A-0A20-7B7E-7C7D-F0B14F80C89A}"/>
              </a:ext>
            </a:extLst>
          </p:cNvPr>
          <p:cNvGraphicFramePr>
            <a:graphicFrameLocks noGrp="1"/>
          </p:cNvGraphicFramePr>
          <p:nvPr>
            <p:ph idx="1"/>
            <p:extLst>
              <p:ext uri="{D42A27DB-BD31-4B8C-83A1-F6EECF244321}">
                <p14:modId xmlns:p14="http://schemas.microsoft.com/office/powerpoint/2010/main" val="3264012560"/>
              </p:ext>
            </p:extLst>
          </p:nvPr>
        </p:nvGraphicFramePr>
        <p:xfrm>
          <a:off x="1611199" y="1537088"/>
          <a:ext cx="8475481" cy="4118992"/>
        </p:xfrm>
        <a:graphic>
          <a:graphicData uri="http://schemas.openxmlformats.org/drawingml/2006/table">
            <a:tbl>
              <a:tblPr/>
              <a:tblGrid>
                <a:gridCol w="3492368">
                  <a:extLst>
                    <a:ext uri="{9D8B030D-6E8A-4147-A177-3AD203B41FA5}">
                      <a16:colId xmlns:a16="http://schemas.microsoft.com/office/drawing/2014/main" val="1493146318"/>
                    </a:ext>
                  </a:extLst>
                </a:gridCol>
                <a:gridCol w="891936">
                  <a:extLst>
                    <a:ext uri="{9D8B030D-6E8A-4147-A177-3AD203B41FA5}">
                      <a16:colId xmlns:a16="http://schemas.microsoft.com/office/drawing/2014/main" val="848229196"/>
                    </a:ext>
                  </a:extLst>
                </a:gridCol>
                <a:gridCol w="879373">
                  <a:extLst>
                    <a:ext uri="{9D8B030D-6E8A-4147-A177-3AD203B41FA5}">
                      <a16:colId xmlns:a16="http://schemas.microsoft.com/office/drawing/2014/main" val="492964532"/>
                    </a:ext>
                  </a:extLst>
                </a:gridCol>
                <a:gridCol w="929622">
                  <a:extLst>
                    <a:ext uri="{9D8B030D-6E8A-4147-A177-3AD203B41FA5}">
                      <a16:colId xmlns:a16="http://schemas.microsoft.com/office/drawing/2014/main" val="2976004220"/>
                    </a:ext>
                  </a:extLst>
                </a:gridCol>
                <a:gridCol w="1172497">
                  <a:extLst>
                    <a:ext uri="{9D8B030D-6E8A-4147-A177-3AD203B41FA5}">
                      <a16:colId xmlns:a16="http://schemas.microsoft.com/office/drawing/2014/main" val="2657333882"/>
                    </a:ext>
                  </a:extLst>
                </a:gridCol>
                <a:gridCol w="1109685">
                  <a:extLst>
                    <a:ext uri="{9D8B030D-6E8A-4147-A177-3AD203B41FA5}">
                      <a16:colId xmlns:a16="http://schemas.microsoft.com/office/drawing/2014/main" val="1445311668"/>
                    </a:ext>
                  </a:extLst>
                </a:gridCol>
              </a:tblGrid>
              <a:tr h="214904">
                <a:tc gridSpan="4">
                  <a:txBody>
                    <a:bodyPr/>
                    <a:lstStyle/>
                    <a:p>
                      <a:pPr algn="l" fontAlgn="b"/>
                      <a:r>
                        <a:rPr lang="en-GB" sz="1300" b="1" i="0" u="none" strike="noStrike" dirty="0">
                          <a:solidFill>
                            <a:srgbClr val="000000"/>
                          </a:solidFill>
                          <a:effectLst/>
                          <a:latin typeface="Calibri" panose="020F0502020204030204" pitchFamily="34" charset="0"/>
                        </a:rPr>
                        <a:t>Dependent variable</a:t>
                      </a:r>
                      <a:r>
                        <a:rPr lang="en-GB" sz="1300" b="0" i="0" u="none" strike="noStrike" dirty="0">
                          <a:solidFill>
                            <a:srgbClr val="000000"/>
                          </a:solidFill>
                          <a:effectLst/>
                          <a:latin typeface="Calibri" panose="020F0502020204030204" pitchFamily="34" charset="0"/>
                        </a:rPr>
                        <a:t>: Secondary School Enrolment, Female (% of school age)</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8175176"/>
                  </a:ext>
                </a:extLst>
              </a:tr>
              <a:tr h="223858">
                <a:tc>
                  <a:txBody>
                    <a:bodyPr/>
                    <a:lstStyle/>
                    <a:p>
                      <a:pPr algn="l" fontAlgn="b"/>
                      <a:r>
                        <a:rPr lang="en-GB" sz="1300" b="1" i="0" u="none" strike="noStrike" dirty="0">
                          <a:solidFill>
                            <a:srgbClr val="000000"/>
                          </a:solidFill>
                          <a:effectLst/>
                          <a:latin typeface="Calibri" panose="020F0502020204030204" pitchFamily="34" charset="0"/>
                        </a:rPr>
                        <a:t>Independent variables</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2845716569"/>
                  </a:ext>
                </a:extLst>
              </a:tr>
              <a:tr h="223858">
                <a:tc>
                  <a:txBody>
                    <a:bodyPr/>
                    <a:lstStyle/>
                    <a:p>
                      <a:pPr algn="l" fontAlgn="b"/>
                      <a:r>
                        <a:rPr lang="en-GB" sz="1300" b="0" i="0" u="none" strike="noStrike">
                          <a:solidFill>
                            <a:srgbClr val="000000"/>
                          </a:solidFill>
                          <a:effectLst/>
                          <a:latin typeface="Calibri" panose="020F0502020204030204" pitchFamily="34" charset="0"/>
                        </a:rPr>
                        <a:t>constant</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40.628***</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-19.041</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25.435***</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25.244***</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11.121</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57480549"/>
                  </a:ext>
                </a:extLst>
              </a:tr>
              <a:tr h="214904">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(9.169)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(27.879)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(4.752)</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(4.564)</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(21.308)</a:t>
                      </a:r>
                    </a:p>
                  </a:txBody>
                  <a:tcPr marL="7620" marR="7620" marT="7620" marB="0" anchor="b">
                    <a:lnL>
                      <a:noFill/>
                    </a:lnL>
                    <a:lnR>
                      <a:noFill/>
                    </a:lnR>
                    <a:lnT>
                      <a:noFill/>
                    </a:lnT>
                    <a:lnB>
                      <a:noFill/>
                    </a:lnB>
                    <a:noFill/>
                  </a:tcPr>
                </a:tc>
                <a:extLst>
                  <a:ext uri="{0D108BD9-81ED-4DB2-BD59-A6C34878D82A}">
                    <a16:rowId xmlns:a16="http://schemas.microsoft.com/office/drawing/2014/main" val="3723406378"/>
                  </a:ext>
                </a:extLst>
              </a:tr>
              <a:tr h="214904">
                <a:tc>
                  <a:txBody>
                    <a:bodyPr/>
                    <a:lstStyle/>
                    <a:p>
                      <a:pPr algn="l" fontAlgn="b"/>
                      <a:r>
                        <a:rPr lang="en-GB" sz="1300" b="0" i="0" u="none" strike="noStrike">
                          <a:solidFill>
                            <a:srgbClr val="000000"/>
                          </a:solidFill>
                          <a:effectLst/>
                          <a:latin typeface="Calibri" panose="020F0502020204030204" pitchFamily="34" charset="0"/>
                        </a:rPr>
                        <a:t>Domestic Remittances</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0.376*</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0.485**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0.261**</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177704625"/>
                  </a:ext>
                </a:extLst>
              </a:tr>
              <a:tr h="214904">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(0.221)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(0.199)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(0.112)</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2474669286"/>
                  </a:ext>
                </a:extLst>
              </a:tr>
              <a:tr h="214904">
                <a:tc>
                  <a:txBody>
                    <a:bodyPr/>
                    <a:lstStyle/>
                    <a:p>
                      <a:pPr algn="l" fontAlgn="b"/>
                      <a:r>
                        <a:rPr lang="en-GB" sz="1300" b="0" i="0" u="none" strike="noStrike">
                          <a:solidFill>
                            <a:srgbClr val="000000"/>
                          </a:solidFill>
                          <a:effectLst/>
                          <a:latin typeface="Calibri" panose="020F0502020204030204" pitchFamily="34" charset="0"/>
                        </a:rPr>
                        <a:t>International Remittances</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1.259**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0.453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0.053</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576510245"/>
                  </a:ext>
                </a:extLst>
              </a:tr>
              <a:tr h="214904">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(0.611)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-0.773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(0.497)</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669927640"/>
                  </a:ext>
                </a:extLst>
              </a:tr>
              <a:tr h="214904">
                <a:tc>
                  <a:txBody>
                    <a:bodyPr/>
                    <a:lstStyle/>
                    <a:p>
                      <a:pPr algn="l" fontAlgn="b"/>
                      <a:r>
                        <a:rPr lang="en-GB" sz="1300" b="0" i="0" u="none" strike="noStrike">
                          <a:solidFill>
                            <a:srgbClr val="000000"/>
                          </a:solidFill>
                          <a:effectLst/>
                          <a:latin typeface="Calibri" panose="020F0502020204030204" pitchFamily="34" charset="0"/>
                        </a:rPr>
                        <a:t>Total Remittances</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0.265***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0.286*</a:t>
                      </a:r>
                    </a:p>
                  </a:txBody>
                  <a:tcPr marL="7620" marR="7620" marT="7620" marB="0" anchor="b">
                    <a:lnL>
                      <a:noFill/>
                    </a:lnL>
                    <a:lnR>
                      <a:noFill/>
                    </a:lnR>
                    <a:lnT>
                      <a:noFill/>
                    </a:lnT>
                    <a:lnB>
                      <a:noFill/>
                    </a:lnB>
                    <a:noFill/>
                  </a:tcPr>
                </a:tc>
                <a:extLst>
                  <a:ext uri="{0D108BD9-81ED-4DB2-BD59-A6C34878D82A}">
                    <a16:rowId xmlns:a16="http://schemas.microsoft.com/office/drawing/2014/main" val="3732983108"/>
                  </a:ext>
                </a:extLst>
              </a:tr>
              <a:tr h="214904">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(0.097)</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(0.146)</a:t>
                      </a:r>
                    </a:p>
                  </a:txBody>
                  <a:tcPr marL="7620" marR="7620" marT="7620" marB="0" anchor="b">
                    <a:lnL>
                      <a:noFill/>
                    </a:lnL>
                    <a:lnR>
                      <a:noFill/>
                    </a:lnR>
                    <a:lnT>
                      <a:noFill/>
                    </a:lnT>
                    <a:lnB>
                      <a:noFill/>
                    </a:lnB>
                    <a:noFill/>
                  </a:tcPr>
                </a:tc>
                <a:extLst>
                  <a:ext uri="{0D108BD9-81ED-4DB2-BD59-A6C34878D82A}">
                    <a16:rowId xmlns:a16="http://schemas.microsoft.com/office/drawing/2014/main" val="3749443487"/>
                  </a:ext>
                </a:extLst>
              </a:tr>
              <a:tr h="214904">
                <a:tc>
                  <a:txBody>
                    <a:bodyPr/>
                    <a:lstStyle/>
                    <a:p>
                      <a:pPr algn="l" fontAlgn="b"/>
                      <a:r>
                        <a:rPr lang="en-GB" sz="1300" b="0" i="0" u="none" strike="noStrike">
                          <a:solidFill>
                            <a:srgbClr val="000000"/>
                          </a:solidFill>
                          <a:effectLst/>
                          <a:latin typeface="Calibri" panose="020F0502020204030204" pitchFamily="34" charset="0"/>
                        </a:rPr>
                        <a:t>Economic Participation, females </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1.435**</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0.377</a:t>
                      </a:r>
                    </a:p>
                  </a:txBody>
                  <a:tcPr marL="7620" marR="7620" marT="7620" marB="0" anchor="b">
                    <a:lnL>
                      <a:noFill/>
                    </a:lnL>
                    <a:lnR>
                      <a:noFill/>
                    </a:lnR>
                    <a:lnT>
                      <a:noFill/>
                    </a:lnT>
                    <a:lnB>
                      <a:noFill/>
                    </a:lnB>
                    <a:noFill/>
                  </a:tcPr>
                </a:tc>
                <a:extLst>
                  <a:ext uri="{0D108BD9-81ED-4DB2-BD59-A6C34878D82A}">
                    <a16:rowId xmlns:a16="http://schemas.microsoft.com/office/drawing/2014/main" val="2802460866"/>
                  </a:ext>
                </a:extLst>
              </a:tr>
              <a:tr h="214904">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(0.632)</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(0.531)</a:t>
                      </a:r>
                    </a:p>
                  </a:txBody>
                  <a:tcPr marL="7620" marR="7620" marT="7620" marB="0" anchor="b">
                    <a:lnL>
                      <a:noFill/>
                    </a:lnL>
                    <a:lnR>
                      <a:noFill/>
                    </a:lnR>
                    <a:lnT>
                      <a:noFill/>
                    </a:lnT>
                    <a:lnB>
                      <a:noFill/>
                    </a:lnB>
                    <a:noFill/>
                  </a:tcPr>
                </a:tc>
                <a:extLst>
                  <a:ext uri="{0D108BD9-81ED-4DB2-BD59-A6C34878D82A}">
                    <a16:rowId xmlns:a16="http://schemas.microsoft.com/office/drawing/2014/main" val="3257616664"/>
                  </a:ext>
                </a:extLst>
              </a:tr>
              <a:tr h="214904">
                <a:tc>
                  <a:txBody>
                    <a:bodyPr/>
                    <a:lstStyle/>
                    <a:p>
                      <a:pPr algn="l" fontAlgn="b"/>
                      <a:r>
                        <a:rPr lang="en-GB" sz="1300" b="0" i="0" u="none" strike="noStrike">
                          <a:solidFill>
                            <a:srgbClr val="000000"/>
                          </a:solidFill>
                          <a:effectLst/>
                          <a:latin typeface="Calibri" panose="020F0502020204030204" pitchFamily="34" charset="0"/>
                        </a:rPr>
                        <a:t>Female Education (Secondary, attainment 25+)</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1.338***</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1.333***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1.224***</a:t>
                      </a:r>
                    </a:p>
                  </a:txBody>
                  <a:tcPr marL="7620" marR="7620" marT="7620" marB="0" anchor="b">
                    <a:lnL>
                      <a:noFill/>
                    </a:lnL>
                    <a:lnR>
                      <a:noFill/>
                    </a:lnR>
                    <a:lnT>
                      <a:noFill/>
                    </a:lnT>
                    <a:lnB>
                      <a:noFill/>
                    </a:lnB>
                    <a:noFill/>
                  </a:tcPr>
                </a:tc>
                <a:extLst>
                  <a:ext uri="{0D108BD9-81ED-4DB2-BD59-A6C34878D82A}">
                    <a16:rowId xmlns:a16="http://schemas.microsoft.com/office/drawing/2014/main" val="3111791781"/>
                  </a:ext>
                </a:extLst>
              </a:tr>
              <a:tr h="214904">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(0.222)</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(0.237)</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(0.291)</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5332630"/>
                  </a:ext>
                </a:extLst>
              </a:tr>
              <a:tr h="214904">
                <a:tc>
                  <a:txBody>
                    <a:bodyPr/>
                    <a:lstStyle/>
                    <a:p>
                      <a:pPr algn="l" fontAlgn="b"/>
                      <a:r>
                        <a:rPr lang="en-GB" sz="1300" b="0" i="0" u="none" strike="noStrike">
                          <a:solidFill>
                            <a:srgbClr val="000000"/>
                          </a:solidFill>
                          <a:effectLst/>
                          <a:latin typeface="Calibri" panose="020F0502020204030204" pitchFamily="34" charset="0"/>
                        </a:rPr>
                        <a:t>R-squared</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0.272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0.373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0.589</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0.589</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0.596</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47826397"/>
                  </a:ext>
                </a:extLst>
              </a:tr>
              <a:tr h="214904">
                <a:tc>
                  <a:txBody>
                    <a:bodyPr/>
                    <a:lstStyle/>
                    <a:p>
                      <a:pPr algn="l" fontAlgn="b"/>
                      <a:r>
                        <a:rPr lang="en-GB" sz="1300" b="0" i="0" u="none" strike="noStrike">
                          <a:solidFill>
                            <a:srgbClr val="000000"/>
                          </a:solidFill>
                          <a:effectLst/>
                          <a:latin typeface="Calibri" panose="020F0502020204030204" pitchFamily="34" charset="0"/>
                        </a:rPr>
                        <a:t>F-Statistic</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6.159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6.336</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15.271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23.701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15.730</a:t>
                      </a:r>
                    </a:p>
                  </a:txBody>
                  <a:tcPr marL="7620" marR="7620" marT="7620" marB="0" anchor="b">
                    <a:lnL>
                      <a:noFill/>
                    </a:lnL>
                    <a:lnR>
                      <a:noFill/>
                    </a:lnR>
                    <a:lnT>
                      <a:noFill/>
                    </a:lnT>
                    <a:lnB>
                      <a:noFill/>
                    </a:lnB>
                    <a:noFill/>
                  </a:tcPr>
                </a:tc>
                <a:extLst>
                  <a:ext uri="{0D108BD9-81ED-4DB2-BD59-A6C34878D82A}">
                    <a16:rowId xmlns:a16="http://schemas.microsoft.com/office/drawing/2014/main" val="1687846432"/>
                  </a:ext>
                </a:extLst>
              </a:tr>
              <a:tr h="223858">
                <a:tc>
                  <a:txBody>
                    <a:bodyPr/>
                    <a:lstStyle/>
                    <a:p>
                      <a:pPr algn="l" fontAlgn="b"/>
                      <a:r>
                        <a:rPr lang="en-GB" sz="1300" b="0" i="0" u="none" strike="noStrike">
                          <a:solidFill>
                            <a:srgbClr val="000000"/>
                          </a:solidFill>
                          <a:effectLst/>
                          <a:latin typeface="Calibri" panose="020F0502020204030204" pitchFamily="34" charset="0"/>
                        </a:rPr>
                        <a:t>p-value (F-Stat)</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0.005</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0.002</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0.000</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0.000</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0.000</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2783945820"/>
                  </a:ext>
                </a:extLst>
              </a:tr>
              <a:tr h="223858">
                <a:tc gridSpan="3">
                  <a:txBody>
                    <a:bodyPr/>
                    <a:lstStyle/>
                    <a:p>
                      <a:pPr algn="l" fontAlgn="b"/>
                      <a:r>
                        <a:rPr lang="en-GB" sz="1000" b="0" i="0" u="none" strike="noStrike">
                          <a:solidFill>
                            <a:srgbClr val="000000"/>
                          </a:solidFill>
                          <a:effectLst/>
                          <a:latin typeface="Calibri" panose="020F0502020204030204" pitchFamily="34" charset="0"/>
                        </a:rPr>
                        <a:t>*, **, and *** represent significance at 10, 5, and 1 percent, respectively.</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027994103"/>
                  </a:ext>
                </a:extLst>
              </a:tr>
              <a:tr h="214904">
                <a:tc gridSpan="3">
                  <a:txBody>
                    <a:bodyPr/>
                    <a:lstStyle/>
                    <a:p>
                      <a:pPr algn="l" fontAlgn="b"/>
                      <a:r>
                        <a:rPr lang="en-GB" sz="1000" b="0" i="0" u="none" strike="noStrike" dirty="0">
                          <a:solidFill>
                            <a:srgbClr val="000000"/>
                          </a:solidFill>
                          <a:effectLst/>
                          <a:latin typeface="Calibri" panose="020F0502020204030204" pitchFamily="34" charset="0"/>
                        </a:rPr>
                        <a:t>Standard errors are given in the parentheses.</a:t>
                      </a:r>
                    </a:p>
                  </a:txBody>
                  <a:tcPr marL="7620" marR="7620" marT="7620" marB="0" anchor="b">
                    <a:lnL>
                      <a:noFill/>
                    </a:lnL>
                    <a:lnR>
                      <a:noFill/>
                    </a:lnR>
                    <a:lnT>
                      <a:noFill/>
                    </a:lnT>
                    <a:lnB>
                      <a:noFill/>
                    </a:lnB>
                    <a:noFill/>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479959711"/>
                  </a:ext>
                </a:extLst>
              </a:tr>
            </a:tbl>
          </a:graphicData>
        </a:graphic>
      </p:graphicFrame>
    </p:spTree>
    <p:extLst>
      <p:ext uri="{BB962C8B-B14F-4D97-AF65-F5344CB8AC3E}">
        <p14:creationId xmlns:p14="http://schemas.microsoft.com/office/powerpoint/2010/main" val="1653773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62E2B-F206-883F-5DB5-0DB9204C8DFD}"/>
              </a:ext>
            </a:extLst>
          </p:cNvPr>
          <p:cNvSpPr>
            <a:spLocks noGrp="1"/>
          </p:cNvSpPr>
          <p:nvPr>
            <p:ph type="title"/>
          </p:nvPr>
        </p:nvSpPr>
        <p:spPr>
          <a:xfrm>
            <a:off x="1799734" y="353536"/>
            <a:ext cx="10021478" cy="1041631"/>
          </a:xfrm>
        </p:spPr>
        <p:txBody>
          <a:bodyPr>
            <a:normAutofit/>
          </a:bodyPr>
          <a:lstStyle/>
          <a:p>
            <a:r>
              <a:rPr lang="en-GB" sz="2800" b="1" dirty="0"/>
              <a:t>Empirical Estimates </a:t>
            </a:r>
            <a:r>
              <a:rPr lang="en-GB" sz="2800" dirty="0"/>
              <a:t>(Female Ownership of NFEs)</a:t>
            </a:r>
            <a:br>
              <a:rPr lang="en-GB" sz="2800" dirty="0"/>
            </a:br>
            <a:r>
              <a:rPr lang="en-GB" sz="2800" dirty="0"/>
              <a:t>OLS Regressions</a:t>
            </a:r>
          </a:p>
        </p:txBody>
      </p:sp>
      <p:graphicFrame>
        <p:nvGraphicFramePr>
          <p:cNvPr id="4" name="Content Placeholder 3">
            <a:extLst>
              <a:ext uri="{FF2B5EF4-FFF2-40B4-BE49-F238E27FC236}">
                <a16:creationId xmlns:a16="http://schemas.microsoft.com/office/drawing/2014/main" id="{15DCD670-90EF-96B1-1039-36C3E911A05C}"/>
              </a:ext>
            </a:extLst>
          </p:cNvPr>
          <p:cNvGraphicFramePr>
            <a:graphicFrameLocks noGrp="1"/>
          </p:cNvGraphicFramePr>
          <p:nvPr>
            <p:ph idx="1"/>
            <p:extLst>
              <p:ext uri="{D42A27DB-BD31-4B8C-83A1-F6EECF244321}">
                <p14:modId xmlns:p14="http://schemas.microsoft.com/office/powerpoint/2010/main" val="3793178328"/>
              </p:ext>
            </p:extLst>
          </p:nvPr>
        </p:nvGraphicFramePr>
        <p:xfrm>
          <a:off x="1894788" y="1753387"/>
          <a:ext cx="7607429" cy="4088288"/>
        </p:xfrm>
        <a:graphic>
          <a:graphicData uri="http://schemas.openxmlformats.org/drawingml/2006/table">
            <a:tbl>
              <a:tblPr/>
              <a:tblGrid>
                <a:gridCol w="3584917">
                  <a:extLst>
                    <a:ext uri="{9D8B030D-6E8A-4147-A177-3AD203B41FA5}">
                      <a16:colId xmlns:a16="http://schemas.microsoft.com/office/drawing/2014/main" val="2124579117"/>
                    </a:ext>
                  </a:extLst>
                </a:gridCol>
                <a:gridCol w="896229">
                  <a:extLst>
                    <a:ext uri="{9D8B030D-6E8A-4147-A177-3AD203B41FA5}">
                      <a16:colId xmlns:a16="http://schemas.microsoft.com/office/drawing/2014/main" val="1461588175"/>
                    </a:ext>
                  </a:extLst>
                </a:gridCol>
                <a:gridCol w="896229">
                  <a:extLst>
                    <a:ext uri="{9D8B030D-6E8A-4147-A177-3AD203B41FA5}">
                      <a16:colId xmlns:a16="http://schemas.microsoft.com/office/drawing/2014/main" val="4133915625"/>
                    </a:ext>
                  </a:extLst>
                </a:gridCol>
                <a:gridCol w="1115027">
                  <a:extLst>
                    <a:ext uri="{9D8B030D-6E8A-4147-A177-3AD203B41FA5}">
                      <a16:colId xmlns:a16="http://schemas.microsoft.com/office/drawing/2014/main" val="1021118308"/>
                    </a:ext>
                  </a:extLst>
                </a:gridCol>
                <a:gridCol w="1115027">
                  <a:extLst>
                    <a:ext uri="{9D8B030D-6E8A-4147-A177-3AD203B41FA5}">
                      <a16:colId xmlns:a16="http://schemas.microsoft.com/office/drawing/2014/main" val="601786383"/>
                    </a:ext>
                  </a:extLst>
                </a:gridCol>
              </a:tblGrid>
              <a:tr h="215166">
                <a:tc gridSpan="3">
                  <a:txBody>
                    <a:bodyPr/>
                    <a:lstStyle/>
                    <a:p>
                      <a:pPr algn="l" fontAlgn="b"/>
                      <a:r>
                        <a:rPr lang="en-GB" sz="1300" b="1" i="0" u="none" strike="noStrike">
                          <a:solidFill>
                            <a:srgbClr val="000000"/>
                          </a:solidFill>
                          <a:effectLst/>
                          <a:latin typeface="Calibri" panose="020F0502020204030204" pitchFamily="34" charset="0"/>
                        </a:rPr>
                        <a:t>Dependent variable:</a:t>
                      </a:r>
                      <a:r>
                        <a:rPr lang="en-GB" sz="1300" b="0" i="0" u="none" strike="noStrike">
                          <a:solidFill>
                            <a:srgbClr val="000000"/>
                          </a:solidFill>
                          <a:effectLst/>
                          <a:latin typeface="Calibri" panose="020F0502020204030204" pitchFamily="34" charset="0"/>
                        </a:rPr>
                        <a:t> Female Ownership of NFEs (% of NFEs)</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3288011"/>
                  </a:ext>
                </a:extLst>
              </a:tr>
              <a:tr h="215166">
                <a:tc>
                  <a:txBody>
                    <a:bodyPr/>
                    <a:lstStyle/>
                    <a:p>
                      <a:pPr algn="l" fontAlgn="b"/>
                      <a:r>
                        <a:rPr lang="en-GB" sz="1300" b="1" i="0" u="none" strike="noStrike">
                          <a:solidFill>
                            <a:srgbClr val="000000"/>
                          </a:solidFill>
                          <a:effectLst/>
                          <a:latin typeface="Calibri" panose="020F0502020204030204" pitchFamily="34" charset="0"/>
                        </a:rPr>
                        <a:t>Independent variables</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1850036410"/>
                  </a:ext>
                </a:extLst>
              </a:tr>
              <a:tr h="215166">
                <a:tc>
                  <a:txBody>
                    <a:bodyPr/>
                    <a:lstStyle/>
                    <a:p>
                      <a:pPr algn="l" fontAlgn="b"/>
                      <a:r>
                        <a:rPr lang="en-GB" sz="1300" b="0" i="0" u="none" strike="noStrike">
                          <a:solidFill>
                            <a:srgbClr val="000000"/>
                          </a:solidFill>
                          <a:effectLst/>
                          <a:latin typeface="Calibri" panose="020F0502020204030204" pitchFamily="34" charset="0"/>
                        </a:rPr>
                        <a:t>constant</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40.922***</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41.426***</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41.219***</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41.178***</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410903255"/>
                  </a:ext>
                </a:extLst>
              </a:tr>
              <a:tr h="215166">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(2.936)</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(3.938)</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(4.051)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(4.249)</a:t>
                      </a:r>
                    </a:p>
                  </a:txBody>
                  <a:tcPr marL="7620" marR="7620" marT="7620" marB="0" anchor="b">
                    <a:lnL>
                      <a:noFill/>
                    </a:lnL>
                    <a:lnR>
                      <a:noFill/>
                    </a:lnR>
                    <a:lnT>
                      <a:noFill/>
                    </a:lnT>
                    <a:lnB>
                      <a:noFill/>
                    </a:lnB>
                    <a:noFill/>
                  </a:tcPr>
                </a:tc>
                <a:extLst>
                  <a:ext uri="{0D108BD9-81ED-4DB2-BD59-A6C34878D82A}">
                    <a16:rowId xmlns:a16="http://schemas.microsoft.com/office/drawing/2014/main" val="167636580"/>
                  </a:ext>
                </a:extLst>
              </a:tr>
              <a:tr h="215166">
                <a:tc>
                  <a:txBody>
                    <a:bodyPr/>
                    <a:lstStyle/>
                    <a:p>
                      <a:pPr algn="l" fontAlgn="b"/>
                      <a:r>
                        <a:rPr lang="en-GB" sz="1300" b="0" i="0" u="none" strike="noStrike">
                          <a:solidFill>
                            <a:srgbClr val="000000"/>
                          </a:solidFill>
                          <a:effectLst/>
                          <a:latin typeface="Calibri" panose="020F0502020204030204" pitchFamily="34" charset="0"/>
                        </a:rPr>
                        <a:t>Domestic Remittances</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0.258***</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0.259***</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3506805478"/>
                  </a:ext>
                </a:extLst>
              </a:tr>
              <a:tr h="235377">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(0.062)</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(0.064)</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2697179582"/>
                  </a:ext>
                </a:extLst>
              </a:tr>
              <a:tr h="215166">
                <a:tc>
                  <a:txBody>
                    <a:bodyPr/>
                    <a:lstStyle/>
                    <a:p>
                      <a:pPr algn="l" fontAlgn="b"/>
                      <a:r>
                        <a:rPr lang="en-GB" sz="1300" b="0" i="0" u="none" strike="noStrike" dirty="0">
                          <a:solidFill>
                            <a:srgbClr val="000000"/>
                          </a:solidFill>
                          <a:effectLst/>
                          <a:latin typeface="Calibri" panose="020F0502020204030204" pitchFamily="34" charset="0"/>
                        </a:rPr>
                        <a:t>International Remittances</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0.112</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0.101</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2189274370"/>
                  </a:ext>
                </a:extLst>
              </a:tr>
              <a:tr h="215166">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(0.213)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(0.222)</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3669224239"/>
                  </a:ext>
                </a:extLst>
              </a:tr>
              <a:tr h="215166">
                <a:tc>
                  <a:txBody>
                    <a:bodyPr/>
                    <a:lstStyle/>
                    <a:p>
                      <a:pPr algn="l" fontAlgn="b"/>
                      <a:r>
                        <a:rPr lang="en-GB" sz="1300" b="0" i="0" u="none" strike="noStrike">
                          <a:solidFill>
                            <a:srgbClr val="000000"/>
                          </a:solidFill>
                          <a:effectLst/>
                          <a:latin typeface="Calibri" panose="020F0502020204030204" pitchFamily="34" charset="0"/>
                        </a:rPr>
                        <a:t>Total Remittances</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0.271***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0.268***</a:t>
                      </a:r>
                    </a:p>
                  </a:txBody>
                  <a:tcPr marL="7620" marR="7620" marT="7620" marB="0" anchor="b">
                    <a:lnL>
                      <a:noFill/>
                    </a:lnL>
                    <a:lnR>
                      <a:noFill/>
                    </a:lnR>
                    <a:lnT>
                      <a:noFill/>
                    </a:lnT>
                    <a:lnB>
                      <a:noFill/>
                    </a:lnB>
                    <a:noFill/>
                  </a:tcPr>
                </a:tc>
                <a:extLst>
                  <a:ext uri="{0D108BD9-81ED-4DB2-BD59-A6C34878D82A}">
                    <a16:rowId xmlns:a16="http://schemas.microsoft.com/office/drawing/2014/main" val="2448757008"/>
                  </a:ext>
                </a:extLst>
              </a:tr>
              <a:tr h="215166">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(0.053)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(0.065)</a:t>
                      </a:r>
                    </a:p>
                  </a:txBody>
                  <a:tcPr marL="7620" marR="7620" marT="7620" marB="0" anchor="b">
                    <a:lnL>
                      <a:noFill/>
                    </a:lnL>
                    <a:lnR>
                      <a:noFill/>
                    </a:lnR>
                    <a:lnT>
                      <a:noFill/>
                    </a:lnT>
                    <a:lnB>
                      <a:noFill/>
                    </a:lnB>
                    <a:noFill/>
                  </a:tcPr>
                </a:tc>
                <a:extLst>
                  <a:ext uri="{0D108BD9-81ED-4DB2-BD59-A6C34878D82A}">
                    <a16:rowId xmlns:a16="http://schemas.microsoft.com/office/drawing/2014/main" val="2984014493"/>
                  </a:ext>
                </a:extLst>
              </a:tr>
              <a:tr h="215166">
                <a:tc>
                  <a:txBody>
                    <a:bodyPr/>
                    <a:lstStyle/>
                    <a:p>
                      <a:pPr algn="l" fontAlgn="b"/>
                      <a:r>
                        <a:rPr lang="en-GB" sz="1300" b="0" i="0" u="none" strike="noStrike">
                          <a:solidFill>
                            <a:srgbClr val="000000"/>
                          </a:solidFill>
                          <a:effectLst/>
                          <a:latin typeface="Calibri" panose="020F0502020204030204" pitchFamily="34" charset="0"/>
                        </a:rPr>
                        <a:t>Credit Constraints (for NFEs)</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-0.026</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-0.029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-0.031</a:t>
                      </a:r>
                    </a:p>
                  </a:txBody>
                  <a:tcPr marL="7620" marR="7620" marT="7620" marB="0" anchor="b">
                    <a:lnL>
                      <a:noFill/>
                    </a:lnL>
                    <a:lnR>
                      <a:noFill/>
                    </a:lnR>
                    <a:lnT>
                      <a:noFill/>
                    </a:lnT>
                    <a:lnB>
                      <a:noFill/>
                    </a:lnB>
                    <a:noFill/>
                  </a:tcPr>
                </a:tc>
                <a:extLst>
                  <a:ext uri="{0D108BD9-81ED-4DB2-BD59-A6C34878D82A}">
                    <a16:rowId xmlns:a16="http://schemas.microsoft.com/office/drawing/2014/main" val="1973606284"/>
                  </a:ext>
                </a:extLst>
              </a:tr>
              <a:tr h="215166">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(0.075)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(0.075)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(0.112)</a:t>
                      </a:r>
                    </a:p>
                  </a:txBody>
                  <a:tcPr marL="7620" marR="7620" marT="7620" marB="0" anchor="b">
                    <a:lnL>
                      <a:noFill/>
                    </a:lnL>
                    <a:lnR>
                      <a:noFill/>
                    </a:lnR>
                    <a:lnT>
                      <a:noFill/>
                    </a:lnT>
                    <a:lnB>
                      <a:noFill/>
                    </a:lnB>
                    <a:noFill/>
                  </a:tcPr>
                </a:tc>
                <a:extLst>
                  <a:ext uri="{0D108BD9-81ED-4DB2-BD59-A6C34878D82A}">
                    <a16:rowId xmlns:a16="http://schemas.microsoft.com/office/drawing/2014/main" val="1843425484"/>
                  </a:ext>
                </a:extLst>
              </a:tr>
              <a:tr h="215166">
                <a:tc>
                  <a:txBody>
                    <a:bodyPr/>
                    <a:lstStyle/>
                    <a:p>
                      <a:pPr algn="l" fontAlgn="b"/>
                      <a:r>
                        <a:rPr lang="en-GB" sz="1300" b="0" i="0" u="none" strike="noStrike">
                          <a:solidFill>
                            <a:srgbClr val="000000"/>
                          </a:solidFill>
                          <a:effectLst/>
                          <a:latin typeface="Calibri" panose="020F0502020204030204" pitchFamily="34" charset="0"/>
                        </a:rPr>
                        <a:t>Female Education (Secondary, attainment 25+)</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-0.007</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1695689043"/>
                  </a:ext>
                </a:extLst>
              </a:tr>
              <a:tr h="215166">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(0.087)</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83593091"/>
                  </a:ext>
                </a:extLst>
              </a:tr>
              <a:tr h="215166">
                <a:tc>
                  <a:txBody>
                    <a:bodyPr/>
                    <a:lstStyle/>
                    <a:p>
                      <a:pPr algn="l" fontAlgn="b"/>
                      <a:r>
                        <a:rPr lang="en-GB" sz="1300" b="0" i="0" u="none" strike="noStrike">
                          <a:solidFill>
                            <a:srgbClr val="000000"/>
                          </a:solidFill>
                          <a:effectLst/>
                          <a:latin typeface="Calibri" panose="020F0502020204030204" pitchFamily="34" charset="0"/>
                        </a:rPr>
                        <a:t>R-squared</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0.338</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0.339</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0.342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0.342</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397890993"/>
                  </a:ext>
                </a:extLst>
              </a:tr>
              <a:tr h="215166">
                <a:tc>
                  <a:txBody>
                    <a:bodyPr/>
                    <a:lstStyle/>
                    <a:p>
                      <a:pPr algn="l" fontAlgn="b"/>
                      <a:r>
                        <a:rPr lang="en-GB" sz="1300" b="0" i="0" u="none" strike="noStrike">
                          <a:solidFill>
                            <a:srgbClr val="000000"/>
                          </a:solidFill>
                          <a:effectLst/>
                          <a:latin typeface="Calibri" panose="020F0502020204030204" pitchFamily="34" charset="0"/>
                        </a:rPr>
                        <a:t>F-Statistic</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8.421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5.469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5.541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8.570</a:t>
                      </a:r>
                    </a:p>
                  </a:txBody>
                  <a:tcPr marL="7620" marR="7620" marT="7620" marB="0" anchor="b">
                    <a:lnL>
                      <a:noFill/>
                    </a:lnL>
                    <a:lnR>
                      <a:noFill/>
                    </a:lnR>
                    <a:lnT>
                      <a:noFill/>
                    </a:lnT>
                    <a:lnB>
                      <a:noFill/>
                    </a:lnB>
                    <a:noFill/>
                  </a:tcPr>
                </a:tc>
                <a:extLst>
                  <a:ext uri="{0D108BD9-81ED-4DB2-BD59-A6C34878D82A}">
                    <a16:rowId xmlns:a16="http://schemas.microsoft.com/office/drawing/2014/main" val="307716408"/>
                  </a:ext>
                </a:extLst>
              </a:tr>
              <a:tr h="215166">
                <a:tc>
                  <a:txBody>
                    <a:bodyPr/>
                    <a:lstStyle/>
                    <a:p>
                      <a:pPr algn="l" fontAlgn="b"/>
                      <a:r>
                        <a:rPr lang="en-GB" sz="1300" b="0" i="0" u="none" strike="noStrike">
                          <a:solidFill>
                            <a:srgbClr val="000000"/>
                          </a:solidFill>
                          <a:effectLst/>
                          <a:latin typeface="Calibri" panose="020F0502020204030204" pitchFamily="34" charset="0"/>
                        </a:rPr>
                        <a:t>p-value (F-Stat)</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0.001</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0.003</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0.003</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0.001</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3017272032"/>
                  </a:ext>
                </a:extLst>
              </a:tr>
              <a:tr h="209314">
                <a:tc gridSpan="3">
                  <a:txBody>
                    <a:bodyPr/>
                    <a:lstStyle/>
                    <a:p>
                      <a:pPr algn="l" fontAlgn="b"/>
                      <a:r>
                        <a:rPr lang="en-GB" sz="1000" b="0" i="0" u="none" strike="noStrike" dirty="0">
                          <a:solidFill>
                            <a:srgbClr val="000000"/>
                          </a:solidFill>
                          <a:effectLst/>
                          <a:latin typeface="Calibri" panose="020F0502020204030204" pitchFamily="34" charset="0"/>
                        </a:rPr>
                        <a:t>*, **, and *** represent significance at 10, 5, and 1 percent, respectively.</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hMerge="1">
                  <a:txBody>
                    <a:bodyPr/>
                    <a:lstStyle/>
                    <a:p>
                      <a:endParaRPr lang="en-GB"/>
                    </a:p>
                  </a:txBody>
                  <a:tcPr/>
                </a:tc>
                <a:tc hMerge="1">
                  <a:txBody>
                    <a:bodyPr/>
                    <a:lstStyle/>
                    <a:p>
                      <a:endParaRPr lang="en-GB"/>
                    </a:p>
                  </a:txBody>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1452360"/>
                  </a:ext>
                </a:extLst>
              </a:tr>
              <a:tr h="200941">
                <a:tc gridSpan="3">
                  <a:txBody>
                    <a:bodyPr/>
                    <a:lstStyle/>
                    <a:p>
                      <a:pPr algn="l" fontAlgn="b"/>
                      <a:r>
                        <a:rPr lang="en-GB" sz="1000" b="0" i="0" u="none" strike="noStrike" dirty="0">
                          <a:solidFill>
                            <a:srgbClr val="000000"/>
                          </a:solidFill>
                          <a:effectLst/>
                          <a:latin typeface="Calibri" panose="020F0502020204030204" pitchFamily="34" charset="0"/>
                        </a:rPr>
                        <a:t>Standard errors are given in the parentheses.</a:t>
                      </a:r>
                    </a:p>
                  </a:txBody>
                  <a:tcPr marL="7620" marR="7620" marT="7620" marB="0" anchor="b">
                    <a:lnL>
                      <a:noFill/>
                    </a:lnL>
                    <a:lnR>
                      <a:noFill/>
                    </a:lnR>
                    <a:lnT>
                      <a:noFill/>
                    </a:lnT>
                    <a:lnB>
                      <a:noFill/>
                    </a:lnB>
                    <a:noFill/>
                  </a:tcPr>
                </a:tc>
                <a:tc hMerge="1">
                  <a:txBody>
                    <a:bodyPr/>
                    <a:lstStyle/>
                    <a:p>
                      <a:endParaRPr lang="en-GB"/>
                    </a:p>
                  </a:txBody>
                  <a:tcPr/>
                </a:tc>
                <a:tc hMerge="1">
                  <a:txBody>
                    <a:bodyPr/>
                    <a:lstStyle/>
                    <a:p>
                      <a:endParaRPr lang="en-GB"/>
                    </a:p>
                  </a:txBody>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1981677128"/>
                  </a:ext>
                </a:extLst>
              </a:tr>
            </a:tbl>
          </a:graphicData>
        </a:graphic>
      </p:graphicFrame>
    </p:spTree>
    <p:extLst>
      <p:ext uri="{BB962C8B-B14F-4D97-AF65-F5344CB8AC3E}">
        <p14:creationId xmlns:p14="http://schemas.microsoft.com/office/powerpoint/2010/main" val="1186058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A31B2-3CA6-6377-5AD1-87880E8B02D6}"/>
              </a:ext>
            </a:extLst>
          </p:cNvPr>
          <p:cNvSpPr>
            <a:spLocks noGrp="1"/>
          </p:cNvSpPr>
          <p:nvPr>
            <p:ph type="title"/>
          </p:nvPr>
        </p:nvSpPr>
        <p:spPr>
          <a:xfrm>
            <a:off x="1894002" y="487675"/>
            <a:ext cx="8918542" cy="1105456"/>
          </a:xfrm>
        </p:spPr>
        <p:txBody>
          <a:bodyPr>
            <a:normAutofit/>
          </a:bodyPr>
          <a:lstStyle/>
          <a:p>
            <a:r>
              <a:rPr lang="en-GB" sz="2800" b="1" dirty="0"/>
              <a:t>Empirical Estimates </a:t>
            </a:r>
            <a:r>
              <a:rPr lang="en-GB" sz="2800" dirty="0"/>
              <a:t>(NFE Business Failure)</a:t>
            </a:r>
            <a:br>
              <a:rPr lang="en-GB" sz="2800" dirty="0"/>
            </a:br>
            <a:r>
              <a:rPr lang="en-GB" sz="2800" dirty="0"/>
              <a:t>OLS Regressions</a:t>
            </a:r>
          </a:p>
        </p:txBody>
      </p:sp>
      <p:graphicFrame>
        <p:nvGraphicFramePr>
          <p:cNvPr id="6" name="Content Placeholder 5">
            <a:extLst>
              <a:ext uri="{FF2B5EF4-FFF2-40B4-BE49-F238E27FC236}">
                <a16:creationId xmlns:a16="http://schemas.microsoft.com/office/drawing/2014/main" id="{ECD469CB-B19C-06FE-FF45-6A5BCB5432C8}"/>
              </a:ext>
            </a:extLst>
          </p:cNvPr>
          <p:cNvGraphicFramePr>
            <a:graphicFrameLocks noGrp="1"/>
          </p:cNvGraphicFramePr>
          <p:nvPr>
            <p:ph idx="1"/>
            <p:extLst>
              <p:ext uri="{D42A27DB-BD31-4B8C-83A1-F6EECF244321}">
                <p14:modId xmlns:p14="http://schemas.microsoft.com/office/powerpoint/2010/main" val="1067815438"/>
              </p:ext>
            </p:extLst>
          </p:nvPr>
        </p:nvGraphicFramePr>
        <p:xfrm>
          <a:off x="2017335" y="1725106"/>
          <a:ext cx="7466029" cy="3996965"/>
        </p:xfrm>
        <a:graphic>
          <a:graphicData uri="http://schemas.openxmlformats.org/drawingml/2006/table">
            <a:tbl>
              <a:tblPr/>
              <a:tblGrid>
                <a:gridCol w="3775338">
                  <a:extLst>
                    <a:ext uri="{9D8B030D-6E8A-4147-A177-3AD203B41FA5}">
                      <a16:colId xmlns:a16="http://schemas.microsoft.com/office/drawing/2014/main" val="1375385206"/>
                    </a:ext>
                  </a:extLst>
                </a:gridCol>
                <a:gridCol w="998857">
                  <a:extLst>
                    <a:ext uri="{9D8B030D-6E8A-4147-A177-3AD203B41FA5}">
                      <a16:colId xmlns:a16="http://schemas.microsoft.com/office/drawing/2014/main" val="1006395877"/>
                    </a:ext>
                  </a:extLst>
                </a:gridCol>
                <a:gridCol w="897278">
                  <a:extLst>
                    <a:ext uri="{9D8B030D-6E8A-4147-A177-3AD203B41FA5}">
                      <a16:colId xmlns:a16="http://schemas.microsoft.com/office/drawing/2014/main" val="2110330754"/>
                    </a:ext>
                  </a:extLst>
                </a:gridCol>
                <a:gridCol w="897278">
                  <a:extLst>
                    <a:ext uri="{9D8B030D-6E8A-4147-A177-3AD203B41FA5}">
                      <a16:colId xmlns:a16="http://schemas.microsoft.com/office/drawing/2014/main" val="2419665230"/>
                    </a:ext>
                  </a:extLst>
                </a:gridCol>
                <a:gridCol w="897278">
                  <a:extLst>
                    <a:ext uri="{9D8B030D-6E8A-4147-A177-3AD203B41FA5}">
                      <a16:colId xmlns:a16="http://schemas.microsoft.com/office/drawing/2014/main" val="1728576647"/>
                    </a:ext>
                  </a:extLst>
                </a:gridCol>
              </a:tblGrid>
              <a:tr h="232833">
                <a:tc>
                  <a:txBody>
                    <a:bodyPr/>
                    <a:lstStyle/>
                    <a:p>
                      <a:pPr algn="l" fontAlgn="b"/>
                      <a:r>
                        <a:rPr lang="en-GB" sz="1300" b="1" i="0" u="none" strike="noStrike" dirty="0">
                          <a:solidFill>
                            <a:srgbClr val="000000"/>
                          </a:solidFill>
                          <a:effectLst/>
                          <a:latin typeface="Calibri" panose="020F0502020204030204" pitchFamily="34" charset="0"/>
                        </a:rPr>
                        <a:t>Dependent variable:</a:t>
                      </a:r>
                      <a:r>
                        <a:rPr lang="en-GB" sz="1300" b="0" i="0" u="none" strike="noStrike" dirty="0">
                          <a:solidFill>
                            <a:srgbClr val="000000"/>
                          </a:solidFill>
                          <a:effectLst/>
                          <a:latin typeface="Calibri" panose="020F0502020204030204" pitchFamily="34" charset="0"/>
                        </a:rPr>
                        <a:t> NFE Business Failure (% of HHs)</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33549876"/>
                  </a:ext>
                </a:extLst>
              </a:tr>
              <a:tr h="242534">
                <a:tc>
                  <a:txBody>
                    <a:bodyPr/>
                    <a:lstStyle/>
                    <a:p>
                      <a:pPr algn="l" fontAlgn="b"/>
                      <a:r>
                        <a:rPr lang="en-GB" sz="1300" b="1" i="0" u="none" strike="noStrike">
                          <a:solidFill>
                            <a:srgbClr val="000000"/>
                          </a:solidFill>
                          <a:effectLst/>
                          <a:latin typeface="Calibri" panose="020F0502020204030204" pitchFamily="34" charset="0"/>
                        </a:rPr>
                        <a:t>Independent variables</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1" i="0" u="none" strike="noStrike">
                          <a:solidFill>
                            <a:srgbClr val="000000"/>
                          </a:solidFill>
                          <a:effectLst/>
                          <a:latin typeface="Calibri" panose="020F0502020204030204" pitchFamily="34" charset="0"/>
                        </a:rPr>
                        <a:t>coefficient</a:t>
                      </a:r>
                    </a:p>
                  </a:txBody>
                  <a:tcPr marL="7620" marR="7620" marT="762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1952803856"/>
                  </a:ext>
                </a:extLst>
              </a:tr>
              <a:tr h="242534">
                <a:tc>
                  <a:txBody>
                    <a:bodyPr/>
                    <a:lstStyle/>
                    <a:p>
                      <a:pPr algn="l" fontAlgn="b"/>
                      <a:r>
                        <a:rPr lang="en-GB" sz="1300" b="0" i="0" u="none" strike="noStrike">
                          <a:solidFill>
                            <a:srgbClr val="000000"/>
                          </a:solidFill>
                          <a:effectLst/>
                          <a:latin typeface="Calibri" panose="020F0502020204030204" pitchFamily="34" charset="0"/>
                        </a:rPr>
                        <a:t>constant</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9.006***</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12.124</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13.425</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9.571**</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998391473"/>
                  </a:ext>
                </a:extLst>
              </a:tr>
              <a:tr h="232833">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(2.252)</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(8.369)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(9.034)</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(4.085)</a:t>
                      </a:r>
                    </a:p>
                  </a:txBody>
                  <a:tcPr marL="7620" marR="7620" marT="7620" marB="0" anchor="b">
                    <a:lnL>
                      <a:noFill/>
                    </a:lnL>
                    <a:lnR>
                      <a:noFill/>
                    </a:lnR>
                    <a:lnT>
                      <a:noFill/>
                    </a:lnT>
                    <a:lnB>
                      <a:noFill/>
                    </a:lnB>
                    <a:noFill/>
                  </a:tcPr>
                </a:tc>
                <a:extLst>
                  <a:ext uri="{0D108BD9-81ED-4DB2-BD59-A6C34878D82A}">
                    <a16:rowId xmlns:a16="http://schemas.microsoft.com/office/drawing/2014/main" val="881065817"/>
                  </a:ext>
                </a:extLst>
              </a:tr>
              <a:tr h="232833">
                <a:tc>
                  <a:txBody>
                    <a:bodyPr/>
                    <a:lstStyle/>
                    <a:p>
                      <a:pPr algn="l" fontAlgn="b"/>
                      <a:r>
                        <a:rPr lang="en-GB" sz="1300" b="0" i="0" u="none" strike="noStrike" dirty="0">
                          <a:solidFill>
                            <a:srgbClr val="000000"/>
                          </a:solidFill>
                          <a:effectLst/>
                          <a:latin typeface="Calibri" panose="020F0502020204030204" pitchFamily="34" charset="0"/>
                        </a:rPr>
                        <a:t>Migrant's Death</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0.885***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0.835***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0.921**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0.880**</a:t>
                      </a:r>
                    </a:p>
                  </a:txBody>
                  <a:tcPr marL="7620" marR="7620" marT="7620" marB="0" anchor="b">
                    <a:lnL>
                      <a:noFill/>
                    </a:lnL>
                    <a:lnR>
                      <a:noFill/>
                    </a:lnR>
                    <a:lnT>
                      <a:noFill/>
                    </a:lnT>
                    <a:lnB>
                      <a:noFill/>
                    </a:lnB>
                    <a:noFill/>
                  </a:tcPr>
                </a:tc>
                <a:extLst>
                  <a:ext uri="{0D108BD9-81ED-4DB2-BD59-A6C34878D82A}">
                    <a16:rowId xmlns:a16="http://schemas.microsoft.com/office/drawing/2014/main" val="3106564096"/>
                  </a:ext>
                </a:extLst>
              </a:tr>
              <a:tr h="232833">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(0.305)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(0.251)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(0.352)</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(0.347)</a:t>
                      </a:r>
                    </a:p>
                  </a:txBody>
                  <a:tcPr marL="7620" marR="7620" marT="7620" marB="0" anchor="b">
                    <a:lnL>
                      <a:noFill/>
                    </a:lnL>
                    <a:lnR>
                      <a:noFill/>
                    </a:lnR>
                    <a:lnT>
                      <a:noFill/>
                    </a:lnT>
                    <a:lnB>
                      <a:noFill/>
                    </a:lnB>
                    <a:noFill/>
                  </a:tcPr>
                </a:tc>
                <a:extLst>
                  <a:ext uri="{0D108BD9-81ED-4DB2-BD59-A6C34878D82A}">
                    <a16:rowId xmlns:a16="http://schemas.microsoft.com/office/drawing/2014/main" val="3359870795"/>
                  </a:ext>
                </a:extLst>
              </a:tr>
              <a:tr h="232833">
                <a:tc>
                  <a:txBody>
                    <a:bodyPr/>
                    <a:lstStyle/>
                    <a:p>
                      <a:pPr algn="l" fontAlgn="b"/>
                      <a:r>
                        <a:rPr lang="en-GB" sz="1300" b="0" i="0" u="none" strike="noStrike">
                          <a:solidFill>
                            <a:srgbClr val="000000"/>
                          </a:solidFill>
                          <a:effectLst/>
                          <a:latin typeface="Calibri" panose="020F0502020204030204" pitchFamily="34" charset="0"/>
                        </a:rPr>
                        <a:t>Female Education (Secondary, attainment 25+)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-0.245**</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-0.232*</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-0.239*</a:t>
                      </a:r>
                    </a:p>
                  </a:txBody>
                  <a:tcPr marL="7620" marR="7620" marT="7620" marB="0" anchor="b">
                    <a:lnL>
                      <a:noFill/>
                    </a:lnL>
                    <a:lnR>
                      <a:noFill/>
                    </a:lnR>
                    <a:lnT>
                      <a:noFill/>
                    </a:lnT>
                    <a:lnB>
                      <a:noFill/>
                    </a:lnB>
                    <a:noFill/>
                  </a:tcPr>
                </a:tc>
                <a:extLst>
                  <a:ext uri="{0D108BD9-81ED-4DB2-BD59-A6C34878D82A}">
                    <a16:rowId xmlns:a16="http://schemas.microsoft.com/office/drawing/2014/main" val="505916344"/>
                  </a:ext>
                </a:extLst>
              </a:tr>
              <a:tr h="232833">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(0.109)</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(0.134)</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(0.134)</a:t>
                      </a:r>
                    </a:p>
                  </a:txBody>
                  <a:tcPr marL="7620" marR="7620" marT="7620" marB="0" anchor="b">
                    <a:lnL>
                      <a:noFill/>
                    </a:lnL>
                    <a:lnR>
                      <a:noFill/>
                    </a:lnR>
                    <a:lnT>
                      <a:noFill/>
                    </a:lnT>
                    <a:lnB>
                      <a:noFill/>
                    </a:lnB>
                    <a:noFill/>
                  </a:tcPr>
                </a:tc>
                <a:extLst>
                  <a:ext uri="{0D108BD9-81ED-4DB2-BD59-A6C34878D82A}">
                    <a16:rowId xmlns:a16="http://schemas.microsoft.com/office/drawing/2014/main" val="137391088"/>
                  </a:ext>
                </a:extLst>
              </a:tr>
              <a:tr h="232833">
                <a:tc>
                  <a:txBody>
                    <a:bodyPr/>
                    <a:lstStyle/>
                    <a:p>
                      <a:pPr algn="l" fontAlgn="b"/>
                      <a:r>
                        <a:rPr lang="en-GB" sz="1300" b="0" i="0" u="none" strike="noStrike">
                          <a:solidFill>
                            <a:srgbClr val="000000"/>
                          </a:solidFill>
                          <a:effectLst/>
                          <a:latin typeface="Calibri" panose="020F0502020204030204" pitchFamily="34" charset="0"/>
                        </a:rPr>
                        <a:t>Female Ownership of NFEs</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-0.141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-0.089</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1716023796"/>
                  </a:ext>
                </a:extLst>
              </a:tr>
              <a:tr h="232833">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(0.149)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(0.170)</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2900729461"/>
                  </a:ext>
                </a:extLst>
              </a:tr>
              <a:tr h="232833">
                <a:tc>
                  <a:txBody>
                    <a:bodyPr/>
                    <a:lstStyle/>
                    <a:p>
                      <a:pPr algn="l" fontAlgn="b"/>
                      <a:r>
                        <a:rPr lang="en-GB" sz="1300" b="0" i="0" u="none" strike="noStrike">
                          <a:solidFill>
                            <a:srgbClr val="000000"/>
                          </a:solidFill>
                          <a:effectLst/>
                          <a:latin typeface="Calibri" panose="020F0502020204030204" pitchFamily="34" charset="0"/>
                        </a:rPr>
                        <a:t>Credit Constraint</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-0.033</a:t>
                      </a:r>
                    </a:p>
                  </a:txBody>
                  <a:tcPr marL="7620" marR="7620" marT="7620" marB="0" anchor="b">
                    <a:lnL>
                      <a:noFill/>
                    </a:lnL>
                    <a:lnR>
                      <a:noFill/>
                    </a:lnR>
                    <a:lnT>
                      <a:noFill/>
                    </a:lnT>
                    <a:lnB>
                      <a:noFill/>
                    </a:lnB>
                    <a:noFill/>
                  </a:tcPr>
                </a:tc>
                <a:extLst>
                  <a:ext uri="{0D108BD9-81ED-4DB2-BD59-A6C34878D82A}">
                    <a16:rowId xmlns:a16="http://schemas.microsoft.com/office/drawing/2014/main" val="3216254567"/>
                  </a:ext>
                </a:extLst>
              </a:tr>
              <a:tr h="232833">
                <a:tc>
                  <a:txBody>
                    <a:bodyPr/>
                    <a:lstStyle/>
                    <a:p>
                      <a:pPr algn="l"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(0.131)</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6740896"/>
                  </a:ext>
                </a:extLst>
              </a:tr>
              <a:tr h="232833">
                <a:tc>
                  <a:txBody>
                    <a:bodyPr/>
                    <a:lstStyle/>
                    <a:p>
                      <a:pPr algn="l" fontAlgn="b"/>
                      <a:r>
                        <a:rPr lang="en-GB" sz="1300" b="0" i="0" u="none" strike="noStrike">
                          <a:solidFill>
                            <a:srgbClr val="000000"/>
                          </a:solidFill>
                          <a:effectLst/>
                          <a:latin typeface="Calibri" panose="020F0502020204030204" pitchFamily="34" charset="0"/>
                        </a:rPr>
                        <a:t>R-squared</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0.209</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0.143</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0.216</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0.211</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327615120"/>
                  </a:ext>
                </a:extLst>
              </a:tr>
              <a:tr h="232833">
                <a:tc>
                  <a:txBody>
                    <a:bodyPr/>
                    <a:lstStyle/>
                    <a:p>
                      <a:pPr algn="l" fontAlgn="b"/>
                      <a:r>
                        <a:rPr lang="en-GB" sz="1300" b="0" i="0" u="none" strike="noStrike">
                          <a:solidFill>
                            <a:srgbClr val="000000"/>
                          </a:solidFill>
                          <a:effectLst/>
                          <a:latin typeface="Calibri" panose="020F0502020204030204" pitchFamily="34" charset="0"/>
                        </a:rPr>
                        <a:t>F-Statistic</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4.371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2.755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2.940</a:t>
                      </a:r>
                    </a:p>
                  </a:txBody>
                  <a:tcPr marL="7620" marR="7620" marT="7620" marB="0" anchor="b">
                    <a:lnL>
                      <a:noFill/>
                    </a:lnL>
                    <a:lnR>
                      <a:noFill/>
                    </a:lnR>
                    <a:lnT>
                      <a:noFill/>
                    </a:lnT>
                    <a:lnB>
                      <a:noFill/>
                    </a:lnB>
                    <a:noFill/>
                  </a:tcPr>
                </a:tc>
                <a:tc>
                  <a:txBody>
                    <a:bodyPr/>
                    <a:lstStyle/>
                    <a:p>
                      <a:pPr algn="ctr" fontAlgn="b"/>
                      <a:r>
                        <a:rPr lang="en-GB" sz="1300" b="0" i="0" u="none" strike="noStrike" dirty="0">
                          <a:solidFill>
                            <a:srgbClr val="000000"/>
                          </a:solidFill>
                          <a:effectLst/>
                          <a:latin typeface="Calibri" panose="020F0502020204030204" pitchFamily="34" charset="0"/>
                        </a:rPr>
                        <a:t>2.850</a:t>
                      </a:r>
                    </a:p>
                  </a:txBody>
                  <a:tcPr marL="7620" marR="7620" marT="7620" marB="0" anchor="b">
                    <a:lnL>
                      <a:noFill/>
                    </a:lnL>
                    <a:lnR>
                      <a:noFill/>
                    </a:lnR>
                    <a:lnT>
                      <a:noFill/>
                    </a:lnT>
                    <a:lnB>
                      <a:noFill/>
                    </a:lnB>
                    <a:noFill/>
                  </a:tcPr>
                </a:tc>
                <a:extLst>
                  <a:ext uri="{0D108BD9-81ED-4DB2-BD59-A6C34878D82A}">
                    <a16:rowId xmlns:a16="http://schemas.microsoft.com/office/drawing/2014/main" val="2931541458"/>
                  </a:ext>
                </a:extLst>
              </a:tr>
              <a:tr h="242534">
                <a:tc>
                  <a:txBody>
                    <a:bodyPr/>
                    <a:lstStyle/>
                    <a:p>
                      <a:pPr algn="l" fontAlgn="b"/>
                      <a:r>
                        <a:rPr lang="en-GB" sz="1300" b="0" i="0" u="none" strike="noStrike">
                          <a:solidFill>
                            <a:srgbClr val="000000"/>
                          </a:solidFill>
                          <a:effectLst/>
                          <a:latin typeface="Calibri" panose="020F0502020204030204" pitchFamily="34" charset="0"/>
                        </a:rPr>
                        <a:t>p-value (F-Stat)</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0.021</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0.078</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0.047</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0.052</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2330188323"/>
                  </a:ext>
                </a:extLst>
              </a:tr>
              <a:tr h="242534">
                <a:tc gridSpan="3">
                  <a:txBody>
                    <a:bodyPr/>
                    <a:lstStyle/>
                    <a:p>
                      <a:pPr algn="l" fontAlgn="b"/>
                      <a:r>
                        <a:rPr lang="en-GB" sz="1000" b="0" i="0" u="none" strike="noStrike">
                          <a:solidFill>
                            <a:srgbClr val="000000"/>
                          </a:solidFill>
                          <a:effectLst/>
                          <a:latin typeface="Calibri" panose="020F0502020204030204" pitchFamily="34" charset="0"/>
                        </a:rPr>
                        <a:t>*, **, and *** represent significance at 10, 5, and 1 percent, respectively.</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hMerge="1">
                  <a:txBody>
                    <a:bodyPr/>
                    <a:lstStyle/>
                    <a:p>
                      <a:endParaRPr lang="en-GB"/>
                    </a:p>
                  </a:txBody>
                  <a:tcPr/>
                </a:tc>
                <a:tc hMerge="1">
                  <a:txBody>
                    <a:bodyPr/>
                    <a:lstStyle/>
                    <a:p>
                      <a:endParaRPr lang="en-GB"/>
                    </a:p>
                  </a:txBody>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628651237"/>
                  </a:ext>
                </a:extLst>
              </a:tr>
              <a:tr h="232833">
                <a:tc gridSpan="3">
                  <a:txBody>
                    <a:bodyPr/>
                    <a:lstStyle/>
                    <a:p>
                      <a:pPr algn="l" fontAlgn="b"/>
                      <a:r>
                        <a:rPr lang="en-GB" sz="1000" b="0" i="0" u="none" strike="noStrike" dirty="0">
                          <a:solidFill>
                            <a:srgbClr val="000000"/>
                          </a:solidFill>
                          <a:effectLst/>
                          <a:latin typeface="Calibri" panose="020F0502020204030204" pitchFamily="34" charset="0"/>
                        </a:rPr>
                        <a:t>Standard errors are given in the parentheses.</a:t>
                      </a:r>
                    </a:p>
                  </a:txBody>
                  <a:tcPr marL="7620" marR="7620" marT="7620" marB="0" anchor="b">
                    <a:lnL>
                      <a:noFill/>
                    </a:lnL>
                    <a:lnR>
                      <a:noFill/>
                    </a:lnR>
                    <a:lnT>
                      <a:noFill/>
                    </a:lnT>
                    <a:lnB>
                      <a:noFill/>
                    </a:lnB>
                    <a:noFill/>
                  </a:tcPr>
                </a:tc>
                <a:tc hMerge="1">
                  <a:txBody>
                    <a:bodyPr/>
                    <a:lstStyle/>
                    <a:p>
                      <a:endParaRPr lang="en-GB"/>
                    </a:p>
                  </a:txBody>
                  <a:tcPr/>
                </a:tc>
                <a:tc hMerge="1">
                  <a:txBody>
                    <a:bodyPr/>
                    <a:lstStyle/>
                    <a:p>
                      <a:endParaRPr lang="en-GB"/>
                    </a:p>
                  </a:txBody>
                  <a:tcPr/>
                </a:tc>
                <a:tc>
                  <a:txBody>
                    <a:bodyPr/>
                    <a:lstStyle/>
                    <a:p>
                      <a:pPr algn="ctr"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2282990785"/>
                  </a:ext>
                </a:extLst>
              </a:tr>
            </a:tbl>
          </a:graphicData>
        </a:graphic>
      </p:graphicFrame>
    </p:spTree>
    <p:extLst>
      <p:ext uri="{BB962C8B-B14F-4D97-AF65-F5344CB8AC3E}">
        <p14:creationId xmlns:p14="http://schemas.microsoft.com/office/powerpoint/2010/main" val="22255802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58C31-9B22-18C0-F846-595E7FE74D9A}"/>
              </a:ext>
            </a:extLst>
          </p:cNvPr>
          <p:cNvSpPr>
            <a:spLocks noGrp="1"/>
          </p:cNvSpPr>
          <p:nvPr>
            <p:ph type="title"/>
          </p:nvPr>
        </p:nvSpPr>
        <p:spPr>
          <a:xfrm>
            <a:off x="763571" y="204867"/>
            <a:ext cx="10793691" cy="1576799"/>
          </a:xfrm>
        </p:spPr>
        <p:txBody>
          <a:bodyPr>
            <a:normAutofit/>
          </a:bodyPr>
          <a:lstStyle/>
          <a:p>
            <a:r>
              <a:rPr lang="en-GB" sz="2800" b="1" dirty="0"/>
              <a:t>Empirical Estimates</a:t>
            </a:r>
            <a:br>
              <a:rPr lang="en-GB" sz="2800" b="1" dirty="0"/>
            </a:br>
            <a:br>
              <a:rPr lang="en-GB" sz="2800" b="1" dirty="0"/>
            </a:br>
            <a:r>
              <a:rPr lang="en-GB" sz="2400" b="1" dirty="0"/>
              <a:t>Impact of Women Education and Ownership of NFEs on MDPI &amp; Unemployment rates </a:t>
            </a:r>
            <a:br>
              <a:rPr lang="en-GB" sz="2400" b="1" dirty="0"/>
            </a:br>
            <a:r>
              <a:rPr lang="en-GB" sz="2600" b="1" dirty="0"/>
              <a:t>IV Regressions</a:t>
            </a:r>
            <a:endParaRPr lang="en-GB" sz="2600" dirty="0"/>
          </a:p>
        </p:txBody>
      </p:sp>
      <p:graphicFrame>
        <p:nvGraphicFramePr>
          <p:cNvPr id="4" name="Content Placeholder 3">
            <a:extLst>
              <a:ext uri="{FF2B5EF4-FFF2-40B4-BE49-F238E27FC236}">
                <a16:creationId xmlns:a16="http://schemas.microsoft.com/office/drawing/2014/main" id="{12CC3CB4-6711-01A4-A5F1-DB40D0AD3943}"/>
              </a:ext>
            </a:extLst>
          </p:cNvPr>
          <p:cNvGraphicFramePr>
            <a:graphicFrameLocks noGrp="1"/>
          </p:cNvGraphicFramePr>
          <p:nvPr>
            <p:ph idx="1"/>
            <p:extLst>
              <p:ext uri="{D42A27DB-BD31-4B8C-83A1-F6EECF244321}">
                <p14:modId xmlns:p14="http://schemas.microsoft.com/office/powerpoint/2010/main" val="857176397"/>
              </p:ext>
            </p:extLst>
          </p:nvPr>
        </p:nvGraphicFramePr>
        <p:xfrm>
          <a:off x="980389" y="2086614"/>
          <a:ext cx="9996341" cy="3797103"/>
        </p:xfrm>
        <a:graphic>
          <a:graphicData uri="http://schemas.openxmlformats.org/drawingml/2006/table">
            <a:tbl>
              <a:tblPr/>
              <a:tblGrid>
                <a:gridCol w="2773055">
                  <a:extLst>
                    <a:ext uri="{9D8B030D-6E8A-4147-A177-3AD203B41FA5}">
                      <a16:colId xmlns:a16="http://schemas.microsoft.com/office/drawing/2014/main" val="1816559479"/>
                    </a:ext>
                  </a:extLst>
                </a:gridCol>
                <a:gridCol w="895763">
                  <a:extLst>
                    <a:ext uri="{9D8B030D-6E8A-4147-A177-3AD203B41FA5}">
                      <a16:colId xmlns:a16="http://schemas.microsoft.com/office/drawing/2014/main" val="3381508780"/>
                    </a:ext>
                  </a:extLst>
                </a:gridCol>
                <a:gridCol w="962470">
                  <a:extLst>
                    <a:ext uri="{9D8B030D-6E8A-4147-A177-3AD203B41FA5}">
                      <a16:colId xmlns:a16="http://schemas.microsoft.com/office/drawing/2014/main" val="3716527337"/>
                    </a:ext>
                  </a:extLst>
                </a:gridCol>
                <a:gridCol w="867175">
                  <a:extLst>
                    <a:ext uri="{9D8B030D-6E8A-4147-A177-3AD203B41FA5}">
                      <a16:colId xmlns:a16="http://schemas.microsoft.com/office/drawing/2014/main" val="2824263009"/>
                    </a:ext>
                  </a:extLst>
                </a:gridCol>
                <a:gridCol w="924352">
                  <a:extLst>
                    <a:ext uri="{9D8B030D-6E8A-4147-A177-3AD203B41FA5}">
                      <a16:colId xmlns:a16="http://schemas.microsoft.com/office/drawing/2014/main" val="3411950203"/>
                    </a:ext>
                  </a:extLst>
                </a:gridCol>
                <a:gridCol w="1000586">
                  <a:extLst>
                    <a:ext uri="{9D8B030D-6E8A-4147-A177-3AD203B41FA5}">
                      <a16:colId xmlns:a16="http://schemas.microsoft.com/office/drawing/2014/main" val="3489328745"/>
                    </a:ext>
                  </a:extLst>
                </a:gridCol>
                <a:gridCol w="848117">
                  <a:extLst>
                    <a:ext uri="{9D8B030D-6E8A-4147-A177-3AD203B41FA5}">
                      <a16:colId xmlns:a16="http://schemas.microsoft.com/office/drawing/2014/main" val="2911856678"/>
                    </a:ext>
                  </a:extLst>
                </a:gridCol>
                <a:gridCol w="938299">
                  <a:extLst>
                    <a:ext uri="{9D8B030D-6E8A-4147-A177-3AD203B41FA5}">
                      <a16:colId xmlns:a16="http://schemas.microsoft.com/office/drawing/2014/main" val="3409149896"/>
                    </a:ext>
                  </a:extLst>
                </a:gridCol>
                <a:gridCol w="786524">
                  <a:extLst>
                    <a:ext uri="{9D8B030D-6E8A-4147-A177-3AD203B41FA5}">
                      <a16:colId xmlns:a16="http://schemas.microsoft.com/office/drawing/2014/main" val="33175205"/>
                    </a:ext>
                  </a:extLst>
                </a:gridCol>
              </a:tblGrid>
              <a:tr h="421899">
                <a:tc>
                  <a:txBody>
                    <a:bodyPr/>
                    <a:lstStyle/>
                    <a:p>
                      <a:pPr algn="l" fontAlgn="b"/>
                      <a:r>
                        <a:rPr lang="en-GB" sz="1300" b="0" i="0" u="none" strike="noStrike" dirty="0">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gridSpan="4">
                  <a:txBody>
                    <a:bodyPr/>
                    <a:lstStyle/>
                    <a:p>
                      <a:pPr algn="ctr" fontAlgn="b"/>
                      <a:r>
                        <a:rPr lang="en-GB" sz="1400" b="1" i="0" u="none" strike="noStrike">
                          <a:solidFill>
                            <a:srgbClr val="000000"/>
                          </a:solidFill>
                          <a:effectLst/>
                          <a:latin typeface="Calibri" panose="020F0502020204030204" pitchFamily="34" charset="0"/>
                        </a:rPr>
                        <a:t>Dependent Variable: MDPI</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gridSpan="4">
                  <a:txBody>
                    <a:bodyPr/>
                    <a:lstStyle/>
                    <a:p>
                      <a:pPr algn="ctr" fontAlgn="b"/>
                      <a:r>
                        <a:rPr lang="en-GB" sz="1400" b="1" i="0" u="none" strike="noStrike" dirty="0">
                          <a:solidFill>
                            <a:srgbClr val="000000"/>
                          </a:solidFill>
                          <a:effectLst/>
                          <a:latin typeface="Calibri" panose="020F0502020204030204" pitchFamily="34" charset="0"/>
                        </a:rPr>
                        <a:t>Dependent Variable: Unemployment rate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3104273"/>
                  </a:ext>
                </a:extLst>
              </a:tr>
              <a:tr h="234388">
                <a:tc>
                  <a:txBody>
                    <a:bodyPr/>
                    <a:lstStyle/>
                    <a:p>
                      <a:pPr algn="l" fontAlgn="b"/>
                      <a:r>
                        <a:rPr lang="en-GB" sz="1300" b="1" i="0" u="none" strike="noStrike">
                          <a:solidFill>
                            <a:srgbClr val="000000"/>
                          </a:solidFill>
                          <a:effectLst/>
                          <a:latin typeface="Calibri" panose="020F0502020204030204" pitchFamily="34" charset="0"/>
                        </a:rPr>
                        <a:t>Independent variables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coefficient</a:t>
                      </a:r>
                    </a:p>
                  </a:txBody>
                  <a:tcPr marL="7620" marR="7620" marT="7620" marB="0" anchor="b">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coefficient</a:t>
                      </a:r>
                    </a:p>
                  </a:txBody>
                  <a:tcPr marL="7620" marR="7620" marT="7620" marB="0" anchor="b">
                    <a:lnL>
                      <a:noFill/>
                    </a:lnL>
                    <a:lnR>
                      <a:noFill/>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coefficient</a:t>
                      </a:r>
                    </a:p>
                  </a:txBody>
                  <a:tcPr marL="7620" marR="7620" marT="7620" marB="0" anchor="b">
                    <a:lnL>
                      <a:noFill/>
                    </a:lnL>
                    <a:lnR>
                      <a:noFill/>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coefficient</a:t>
                      </a:r>
                    </a:p>
                  </a:txBody>
                  <a:tcPr marL="7620" marR="7620" marT="7620" marB="0" anchor="b">
                    <a:lnL>
                      <a:noFill/>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coefficient</a:t>
                      </a:r>
                    </a:p>
                  </a:txBody>
                  <a:tcPr marL="7620" marR="7620" marT="7620" marB="0" anchor="b">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coefficient</a:t>
                      </a:r>
                    </a:p>
                  </a:txBody>
                  <a:tcPr marL="7620" marR="7620" marT="7620" marB="0" anchor="b">
                    <a:lnL>
                      <a:noFill/>
                    </a:lnL>
                    <a:lnR>
                      <a:noFill/>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coefficient</a:t>
                      </a:r>
                    </a:p>
                  </a:txBody>
                  <a:tcPr marL="7620" marR="7620" marT="7620" marB="0" anchor="b">
                    <a:lnL>
                      <a:noFill/>
                    </a:lnL>
                    <a:lnR>
                      <a:noFill/>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coefficient</a:t>
                      </a:r>
                    </a:p>
                  </a:txBody>
                  <a:tcPr marL="7620" marR="7620" marT="7620" marB="0" anchor="b">
                    <a:lnL>
                      <a:noFill/>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1719644882"/>
                  </a:ext>
                </a:extLst>
              </a:tr>
              <a:tr h="234388">
                <a:tc>
                  <a:txBody>
                    <a:bodyPr/>
                    <a:lstStyle/>
                    <a:p>
                      <a:pPr algn="l" fontAlgn="b"/>
                      <a:r>
                        <a:rPr lang="en-GB" sz="1300" b="0" i="0" u="none" strike="noStrike">
                          <a:solidFill>
                            <a:srgbClr val="000000"/>
                          </a:solidFill>
                          <a:effectLst/>
                          <a:latin typeface="Calibri" panose="020F0502020204030204" pitchFamily="34" charset="0"/>
                        </a:rPr>
                        <a:t>constant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0.095</a:t>
                      </a:r>
                    </a:p>
                  </a:txBody>
                  <a:tcPr marL="7620" marR="7620" marT="7620" marB="0" anchor="b">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1.191**</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0.842***</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1.117</a:t>
                      </a:r>
                    </a:p>
                  </a:txBody>
                  <a:tcPr marL="7620" marR="7620" marT="7620"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43.934***</a:t>
                      </a:r>
                    </a:p>
                  </a:txBody>
                  <a:tcPr marL="7620" marR="7620" marT="7620" marB="0" anchor="b">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58.602***</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44.002***</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63.171***</a:t>
                      </a:r>
                    </a:p>
                  </a:txBody>
                  <a:tcPr marL="7620" marR="7620" marT="7620"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099723424"/>
                  </a:ext>
                </a:extLst>
              </a:tr>
              <a:tr h="225014">
                <a:tc>
                  <a:txBody>
                    <a:bodyPr/>
                    <a:lstStyle/>
                    <a:p>
                      <a:pPr algn="l"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(0.306)</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(0.508)</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(0.196)</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(0.746)</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(10.321)</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(13.755)</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(9.174)</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(12.329)</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87380983"/>
                  </a:ext>
                </a:extLst>
              </a:tr>
              <a:tr h="225014">
                <a:tc>
                  <a:txBody>
                    <a:bodyPr/>
                    <a:lstStyle/>
                    <a:p>
                      <a:pPr algn="l" fontAlgn="b"/>
                      <a:r>
                        <a:rPr lang="en-GB" sz="1300" b="0" i="0" u="none" strike="noStrike">
                          <a:solidFill>
                            <a:srgbClr val="000000"/>
                          </a:solidFill>
                          <a:effectLst/>
                          <a:latin typeface="Calibri" panose="020F0502020204030204" pitchFamily="34" charset="0"/>
                        </a:rPr>
                        <a:t>Female Ownership of NFEs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0.008</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-0.006</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-0.0046</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dirty="0">
                          <a:solidFill>
                            <a:srgbClr val="000000"/>
                          </a:solidFill>
                          <a:effectLst/>
                          <a:latin typeface="Calibri" panose="020F0502020204030204" pitchFamily="34" charset="0"/>
                        </a:rPr>
                        <a:t>-0.387**</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-0.464**</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-0.497**</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-0.541***</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823492979"/>
                  </a:ext>
                </a:extLst>
              </a:tr>
              <a:tr h="225014">
                <a:tc>
                  <a:txBody>
                    <a:bodyPr/>
                    <a:lstStyle/>
                    <a:p>
                      <a:pPr algn="l"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(0.006)</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(0.007)</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(0.0119)</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(0.188)</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(0.193)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(0.184)</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(0.178)</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133881815"/>
                  </a:ext>
                </a:extLst>
              </a:tr>
              <a:tr h="225014">
                <a:tc>
                  <a:txBody>
                    <a:bodyPr/>
                    <a:lstStyle/>
                    <a:p>
                      <a:pPr algn="l" fontAlgn="b"/>
                      <a:r>
                        <a:rPr lang="en-GB" sz="1300" b="0" i="0" u="none" strike="noStrike">
                          <a:solidFill>
                            <a:srgbClr val="000000"/>
                          </a:solidFill>
                          <a:effectLst/>
                          <a:latin typeface="Calibri" panose="020F0502020204030204" pitchFamily="34" charset="0"/>
                        </a:rPr>
                        <a:t>Secondary School Enrolment, Female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-0.0047**</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-0.0013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-0.0004</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dirty="0">
                          <a:solidFill>
                            <a:srgbClr val="000000"/>
                          </a:solidFill>
                          <a:effectLst/>
                          <a:latin typeface="Calibri" panose="020F0502020204030204" pitchFamily="34" charset="0"/>
                        </a:rPr>
                        <a:t>0.091</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0.128</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978876995"/>
                  </a:ext>
                </a:extLst>
              </a:tr>
              <a:tr h="225014">
                <a:tc>
                  <a:txBody>
                    <a:bodyPr/>
                    <a:lstStyle/>
                    <a:p>
                      <a:pPr algn="l"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(0.0018)</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(0.0019)</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(0.0031)</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dirty="0">
                          <a:solidFill>
                            <a:srgbClr val="000000"/>
                          </a:solidFill>
                          <a:effectLst/>
                          <a:latin typeface="Calibri" panose="020F0502020204030204" pitchFamily="34" charset="0"/>
                        </a:rPr>
                        <a:t>(0.064)</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(0.083)</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708690181"/>
                  </a:ext>
                </a:extLst>
              </a:tr>
              <a:tr h="225014">
                <a:tc>
                  <a:txBody>
                    <a:bodyPr/>
                    <a:lstStyle/>
                    <a:p>
                      <a:pPr algn="l" fontAlgn="b"/>
                      <a:r>
                        <a:rPr lang="en-GB" sz="1300" b="0" i="0" u="none" strike="noStrike">
                          <a:solidFill>
                            <a:srgbClr val="000000"/>
                          </a:solidFill>
                          <a:effectLst/>
                          <a:latin typeface="Calibri" panose="020F0502020204030204" pitchFamily="34" charset="0"/>
                        </a:rPr>
                        <a:t>Economic Participation, females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-0.016***</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-0.013**</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-0.0154*</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-0.259</a:t>
                      </a:r>
                    </a:p>
                  </a:txBody>
                  <a:tcPr marL="7620" marR="7620" marT="7620" marB="0" anchor="b">
                    <a:lnL>
                      <a:noFill/>
                    </a:lnL>
                    <a:lnR>
                      <a:noFill/>
                    </a:lnR>
                    <a:lnT>
                      <a:noFill/>
                    </a:lnT>
                    <a:lnB>
                      <a:noFill/>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ctr" fontAlgn="b"/>
                      <a:r>
                        <a:rPr lang="en-GB" sz="1300" b="0" i="0" u="none" strike="noStrike" dirty="0">
                          <a:solidFill>
                            <a:srgbClr val="000000"/>
                          </a:solidFill>
                          <a:effectLst/>
                          <a:latin typeface="Calibri" panose="020F0502020204030204" pitchFamily="34" charset="0"/>
                        </a:rPr>
                        <a:t>-0.476**</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3857462480"/>
                  </a:ext>
                </a:extLst>
              </a:tr>
              <a:tr h="225014">
                <a:tc>
                  <a:txBody>
                    <a:bodyPr/>
                    <a:lstStyle/>
                    <a:p>
                      <a:pPr algn="l"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(0.005)</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(0.005)</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(0.0083)</a:t>
                      </a:r>
                    </a:p>
                  </a:txBody>
                  <a:tcPr marL="7620" marR="7620" marT="762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(0.182)</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endParaRPr lang="en-GB" sz="13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(0.209)</a:t>
                      </a:r>
                    </a:p>
                  </a:txBody>
                  <a:tcPr marL="7620" marR="7620" marT="762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8712854"/>
                  </a:ext>
                </a:extLst>
              </a:tr>
              <a:tr h="225014">
                <a:tc>
                  <a:txBody>
                    <a:bodyPr/>
                    <a:lstStyle/>
                    <a:p>
                      <a:pPr algn="l" fontAlgn="b"/>
                      <a:r>
                        <a:rPr lang="en-GB" sz="1300" b="0" i="0" u="none" strike="noStrike">
                          <a:solidFill>
                            <a:srgbClr val="000000"/>
                          </a:solidFill>
                          <a:effectLst/>
                          <a:latin typeface="Calibri" panose="020F0502020204030204" pitchFamily="34" charset="0"/>
                        </a:rPr>
                        <a:t>R-squared</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0.084</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0.121</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0.239</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0.155</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0.151</a:t>
                      </a:r>
                    </a:p>
                  </a:txBody>
                  <a:tcPr marL="7620" marR="7620" marT="762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0.164</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0.257</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n-GB" sz="1300" b="0" i="0" u="none" strike="noStrike" dirty="0">
                          <a:solidFill>
                            <a:srgbClr val="000000"/>
                          </a:solidFill>
                          <a:effectLst/>
                          <a:latin typeface="Calibri" panose="020F0502020204030204" pitchFamily="34" charset="0"/>
                        </a:rPr>
                        <a:t>0.427</a:t>
                      </a:r>
                    </a:p>
                  </a:txBody>
                  <a:tcPr marL="7620" marR="7620" marT="762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467866231"/>
                  </a:ext>
                </a:extLst>
              </a:tr>
              <a:tr h="225014">
                <a:tc>
                  <a:txBody>
                    <a:bodyPr/>
                    <a:lstStyle/>
                    <a:p>
                      <a:pPr algn="l" fontAlgn="b"/>
                      <a:r>
                        <a:rPr lang="en-GB" sz="1300" b="0" i="0" u="none" strike="noStrike">
                          <a:solidFill>
                            <a:srgbClr val="000000"/>
                          </a:solidFill>
                          <a:effectLst/>
                          <a:latin typeface="Calibri" panose="020F0502020204030204" pitchFamily="34" charset="0"/>
                        </a:rPr>
                        <a:t>F-Statistic</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3.250</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4.700</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5.360</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3.170</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4.200</a:t>
                      </a:r>
                    </a:p>
                  </a:txBody>
                  <a:tcPr marL="7620" marR="7620" marT="7620"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3.450</a:t>
                      </a:r>
                    </a:p>
                  </a:txBody>
                  <a:tcPr marL="7620" marR="7620" marT="7620" marB="0" anchor="b">
                    <a:lnL>
                      <a:noFill/>
                    </a:lnL>
                    <a:lnR>
                      <a:noFill/>
                    </a:lnR>
                    <a:lnT>
                      <a:noFill/>
                    </a:lnT>
                    <a:lnB>
                      <a:noFill/>
                    </a:lnB>
                    <a:noFill/>
                  </a:tcPr>
                </a:tc>
                <a:tc>
                  <a:txBody>
                    <a:bodyPr/>
                    <a:lstStyle/>
                    <a:p>
                      <a:pPr algn="ctr" fontAlgn="b"/>
                      <a:r>
                        <a:rPr lang="en-GB" sz="1300" b="0" i="0" u="none" strike="noStrike">
                          <a:solidFill>
                            <a:srgbClr val="000000"/>
                          </a:solidFill>
                          <a:effectLst/>
                          <a:latin typeface="Calibri" panose="020F0502020204030204" pitchFamily="34" charset="0"/>
                        </a:rPr>
                        <a:t>3.720</a:t>
                      </a:r>
                    </a:p>
                  </a:txBody>
                  <a:tcPr marL="7620" marR="7620" marT="7620" marB="0" anchor="b">
                    <a:lnL>
                      <a:noFill/>
                    </a:lnL>
                    <a:lnR>
                      <a:noFill/>
                    </a:lnR>
                    <a:lnT>
                      <a:noFill/>
                    </a:lnT>
                    <a:lnB>
                      <a:noFill/>
                    </a:lnB>
                    <a:noFill/>
                  </a:tcPr>
                </a:tc>
                <a:tc>
                  <a:txBody>
                    <a:bodyPr/>
                    <a:lstStyle/>
                    <a:p>
                      <a:pPr algn="ctr" fontAlgn="b"/>
                      <a:r>
                        <a:rPr lang="en-GB" sz="1300" b="0" i="0" u="none" strike="noStrike" dirty="0">
                          <a:solidFill>
                            <a:srgbClr val="000000"/>
                          </a:solidFill>
                          <a:effectLst/>
                          <a:latin typeface="Calibri" panose="020F0502020204030204" pitchFamily="34" charset="0"/>
                        </a:rPr>
                        <a:t>3.660</a:t>
                      </a:r>
                    </a:p>
                  </a:txBody>
                  <a:tcPr marL="7620" marR="7620" marT="7620" marB="0" anchor="b">
                    <a:lnL>
                      <a:noFill/>
                    </a:lnL>
                    <a:lnR w="635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2226682535"/>
                  </a:ext>
                </a:extLst>
              </a:tr>
              <a:tr h="234388">
                <a:tc>
                  <a:txBody>
                    <a:bodyPr/>
                    <a:lstStyle/>
                    <a:p>
                      <a:pPr algn="l" fontAlgn="b"/>
                      <a:r>
                        <a:rPr lang="en-GB" sz="1300" b="0" i="0" u="none" strike="noStrike">
                          <a:solidFill>
                            <a:srgbClr val="000000"/>
                          </a:solidFill>
                          <a:effectLst/>
                          <a:latin typeface="Calibri" panose="020F0502020204030204" pitchFamily="34" charset="0"/>
                        </a:rPr>
                        <a:t>p-value (F-Stat)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0.051</a:t>
                      </a:r>
                    </a:p>
                  </a:txBody>
                  <a:tcPr marL="7620" marR="7620" marT="7620" marB="0" anchor="b">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0.015</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0.009</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0.037</a:t>
                      </a:r>
                    </a:p>
                  </a:txBody>
                  <a:tcPr marL="7620" marR="7620" marT="7620"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0.048</a:t>
                      </a:r>
                    </a:p>
                  </a:txBody>
                  <a:tcPr marL="7620" marR="7620" marT="7620" marB="0" anchor="b">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0.043</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a:solidFill>
                            <a:srgbClr val="000000"/>
                          </a:solidFill>
                          <a:effectLst/>
                          <a:latin typeface="Calibri" panose="020F0502020204030204" pitchFamily="34" charset="0"/>
                        </a:rPr>
                        <a:t>0.035</a:t>
                      </a:r>
                    </a:p>
                  </a:txBody>
                  <a:tcPr marL="7620" marR="7620" marT="7620" marB="0" anchor="b">
                    <a:lnL>
                      <a:noFill/>
                    </a:lnL>
                    <a:lnR>
                      <a:noFill/>
                    </a:lnR>
                    <a:lnT>
                      <a:noFill/>
                    </a:lnT>
                    <a:lnB w="25400" cap="flat" cmpd="dbl" algn="ctr">
                      <a:solidFill>
                        <a:srgbClr val="000000"/>
                      </a:solidFill>
                      <a:prstDash val="solid"/>
                      <a:round/>
                      <a:headEnd type="none" w="med" len="med"/>
                      <a:tailEnd type="none" w="med" len="med"/>
                    </a:lnB>
                    <a:noFill/>
                  </a:tcPr>
                </a:tc>
                <a:tc>
                  <a:txBody>
                    <a:bodyPr/>
                    <a:lstStyle/>
                    <a:p>
                      <a:pPr algn="ctr" fontAlgn="b"/>
                      <a:r>
                        <a:rPr lang="en-GB" sz="1300" b="0" i="0" u="none" strike="noStrike" dirty="0">
                          <a:solidFill>
                            <a:srgbClr val="000000"/>
                          </a:solidFill>
                          <a:effectLst/>
                          <a:latin typeface="Calibri" panose="020F0502020204030204" pitchFamily="34" charset="0"/>
                        </a:rPr>
                        <a:t>0.022</a:t>
                      </a:r>
                    </a:p>
                  </a:txBody>
                  <a:tcPr marL="7620" marR="7620" marT="7620"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noFill/>
                  </a:tcPr>
                </a:tc>
                <a:extLst>
                  <a:ext uri="{0D108BD9-81ED-4DB2-BD59-A6C34878D82A}">
                    <a16:rowId xmlns:a16="http://schemas.microsoft.com/office/drawing/2014/main" val="1010117566"/>
                  </a:ext>
                </a:extLst>
              </a:tr>
              <a:tr h="215638">
                <a:tc gridSpan="4">
                  <a:txBody>
                    <a:bodyPr/>
                    <a:lstStyle/>
                    <a:p>
                      <a:pPr algn="l" fontAlgn="b"/>
                      <a:r>
                        <a:rPr lang="en-GB" sz="900" b="0" i="0" u="none" strike="noStrike" dirty="0">
                          <a:solidFill>
                            <a:srgbClr val="000000"/>
                          </a:solidFill>
                          <a:effectLst/>
                          <a:latin typeface="Calibri" panose="020F0502020204030204" pitchFamily="34" charset="0"/>
                        </a:rPr>
                        <a:t>*, **, and *** represent significance at 10, 5, and 1 percent, respectively.</a:t>
                      </a: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w="25400" cap="flat" cmpd="dbl"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548513798"/>
                  </a:ext>
                </a:extLst>
              </a:tr>
              <a:tr h="215638">
                <a:tc gridSpan="4">
                  <a:txBody>
                    <a:bodyPr/>
                    <a:lstStyle/>
                    <a:p>
                      <a:pPr algn="l" fontAlgn="b"/>
                      <a:r>
                        <a:rPr lang="en-GB" sz="900" b="0" i="0" u="none" strike="noStrike">
                          <a:solidFill>
                            <a:srgbClr val="000000"/>
                          </a:solidFill>
                          <a:effectLst/>
                          <a:latin typeface="Calibri" panose="020F0502020204030204" pitchFamily="34" charset="0"/>
                        </a:rPr>
                        <a:t>Standard errors are given in the parentheses.</a:t>
                      </a:r>
                    </a:p>
                  </a:txBody>
                  <a:tcPr marL="7620" marR="7620" marT="7620" marB="0" anchor="b">
                    <a:lnL>
                      <a:noFill/>
                    </a:lnL>
                    <a:lnR>
                      <a:noFill/>
                    </a:lnR>
                    <a:lnT>
                      <a:noFill/>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1755766524"/>
                  </a:ext>
                </a:extLst>
              </a:tr>
              <a:tr h="215638">
                <a:tc gridSpan="4">
                  <a:txBody>
                    <a:bodyPr/>
                    <a:lstStyle/>
                    <a:p>
                      <a:pPr algn="l" fontAlgn="b"/>
                      <a:r>
                        <a:rPr lang="en-GB" sz="900" b="0" i="0" u="none" strike="noStrike" dirty="0">
                          <a:solidFill>
                            <a:srgbClr val="000000"/>
                          </a:solidFill>
                          <a:effectLst/>
                          <a:latin typeface="Calibri" panose="020F0502020204030204" pitchFamily="34" charset="0"/>
                        </a:rPr>
                        <a:t>Instruments used: remittances (international), female education (attainment), HHs with NFEs</a:t>
                      </a:r>
                    </a:p>
                  </a:txBody>
                  <a:tcPr marL="7620" marR="7620" marT="7620" marB="0" anchor="b">
                    <a:lnL>
                      <a:noFill/>
                    </a:lnL>
                    <a:lnR>
                      <a:noFill/>
                    </a:lnR>
                    <a:lnT>
                      <a:noFill/>
                    </a:lnT>
                    <a:lnB>
                      <a:noFill/>
                    </a:lnB>
                    <a:no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noFill/>
                  </a:tcPr>
                </a:tc>
                <a:extLst>
                  <a:ext uri="{0D108BD9-81ED-4DB2-BD59-A6C34878D82A}">
                    <a16:rowId xmlns:a16="http://schemas.microsoft.com/office/drawing/2014/main" val="289023003"/>
                  </a:ext>
                </a:extLst>
              </a:tr>
            </a:tbl>
          </a:graphicData>
        </a:graphic>
      </p:graphicFrame>
    </p:spTree>
    <p:extLst>
      <p:ext uri="{BB962C8B-B14F-4D97-AF65-F5344CB8AC3E}">
        <p14:creationId xmlns:p14="http://schemas.microsoft.com/office/powerpoint/2010/main" val="2562731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80F1A-37FB-568C-E5AD-E655FBCF867D}"/>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A7763FA2-C7AE-5914-CD62-F219E5544E14}"/>
              </a:ext>
            </a:extLst>
          </p:cNvPr>
          <p:cNvSpPr>
            <a:spLocks noGrp="1"/>
          </p:cNvSpPr>
          <p:nvPr>
            <p:ph idx="1"/>
          </p:nvPr>
        </p:nvSpPr>
        <p:spPr>
          <a:xfrm>
            <a:off x="838200" y="1589954"/>
            <a:ext cx="10515600" cy="4433773"/>
          </a:xfrm>
        </p:spPr>
        <p:txBody>
          <a:bodyPr>
            <a:normAutofit lnSpcReduction="10000"/>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Remittances, a financial lifeline, significantly increase household incomes and living standards and reduce poverty.</a:t>
            </a:r>
          </a:p>
          <a:p>
            <a:endParaRPr lang="en-GB" sz="1800" dirty="0">
              <a:latin typeface="Calibri" panose="020F0502020204030204" pitchFamily="34" charset="0"/>
              <a:ea typeface="Calibri" panose="020F0502020204030204" pitchFamily="34" charset="0"/>
              <a:cs typeface="Times New Roman" panose="02020603050405020304" pitchFamily="18" charset="0"/>
            </a:endParaRPr>
          </a:p>
          <a:p>
            <a:r>
              <a:rPr lang="en-GB" sz="1800" dirty="0">
                <a:latin typeface="Calibri" panose="020F0502020204030204" pitchFamily="34" charset="0"/>
                <a:ea typeface="Calibri" panose="020F0502020204030204" pitchFamily="34" charset="0"/>
                <a:cs typeface="Times New Roman" panose="02020603050405020304" pitchFamily="18" charset="0"/>
              </a:rPr>
              <a:t>I</a:t>
            </a:r>
            <a:r>
              <a:rPr lang="en-GB" sz="1800" dirty="0">
                <a:effectLst/>
                <a:latin typeface="Calibri" panose="020F0502020204030204" pitchFamily="34" charset="0"/>
                <a:ea typeface="Calibri" panose="020F0502020204030204" pitchFamily="34" charset="0"/>
                <a:cs typeface="Times New Roman" panose="02020603050405020304" pitchFamily="18" charset="0"/>
              </a:rPr>
              <a:t>t stimulates consumption, investment, and entrepreneurship activities, thus contributing significantly to economic development.</a:t>
            </a:r>
          </a:p>
          <a:p>
            <a:endParaRPr lang="en-GB" sz="1800" dirty="0">
              <a:latin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Nigeria- receives the highest inflow in the Sub-Saharan Africa (SSA) region and stands among the top 10 remittance-receiving countries. In 2023, the official inflow was estimated to be $20.52 billion, equating to 38% of SSA's remittance receipts.</a:t>
            </a:r>
          </a:p>
          <a:p>
            <a:endParaRPr lang="en-GB" sz="1800" dirty="0">
              <a:latin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Nigeria, where 63% of the population—133 million—are multidimensionally poor (NMPI 2022), remittance inflows can be significant in reducing poverty.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Its role can be particularly relevant in rural areas where 69.6% of the multidimensionally poor population reside</a:t>
            </a:r>
            <a:endParaRPr lang="en-GB" dirty="0"/>
          </a:p>
        </p:txBody>
      </p:sp>
    </p:spTree>
    <p:extLst>
      <p:ext uri="{BB962C8B-B14F-4D97-AF65-F5344CB8AC3E}">
        <p14:creationId xmlns:p14="http://schemas.microsoft.com/office/powerpoint/2010/main" val="3206509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7C4A7-0FDD-BF08-A735-F0B7AD944799}"/>
              </a:ext>
            </a:extLst>
          </p:cNvPr>
          <p:cNvSpPr>
            <a:spLocks noGrp="1"/>
          </p:cNvSpPr>
          <p:nvPr>
            <p:ph type="title"/>
          </p:nvPr>
        </p:nvSpPr>
        <p:spPr>
          <a:xfrm>
            <a:off x="734505" y="176589"/>
            <a:ext cx="10515600" cy="1077176"/>
          </a:xfrm>
        </p:spPr>
        <p:txBody>
          <a:bodyPr/>
          <a:lstStyle/>
          <a:p>
            <a:r>
              <a:rPr lang="en-GB" dirty="0"/>
              <a:t>Findings</a:t>
            </a:r>
          </a:p>
        </p:txBody>
      </p:sp>
      <p:sp>
        <p:nvSpPr>
          <p:cNvPr id="3" name="Content Placeholder 2">
            <a:extLst>
              <a:ext uri="{FF2B5EF4-FFF2-40B4-BE49-F238E27FC236}">
                <a16:creationId xmlns:a16="http://schemas.microsoft.com/office/drawing/2014/main" id="{49C33CF4-9647-E1BB-3EA4-0BD27858E784}"/>
              </a:ext>
            </a:extLst>
          </p:cNvPr>
          <p:cNvSpPr>
            <a:spLocks noGrp="1"/>
          </p:cNvSpPr>
          <p:nvPr>
            <p:ph idx="1"/>
          </p:nvPr>
        </p:nvSpPr>
        <p:spPr>
          <a:xfrm>
            <a:off x="432847" y="1197204"/>
            <a:ext cx="11444926" cy="5484207"/>
          </a:xfrm>
        </p:spPr>
        <p:txBody>
          <a:bodyPr>
            <a:normAutofit/>
          </a:bodyPr>
          <a:lstStyle/>
          <a:p>
            <a:r>
              <a:rPr lang="en-GB" sz="2000" dirty="0"/>
              <a:t>International and domestic remittances both significantly increase female school enrolment at the secondary level. Total and domestic remittances’ impact is found to be more robust. Educated women (at least at the secondary level) also positively affect (young) female school enrolment.</a:t>
            </a:r>
          </a:p>
          <a:p>
            <a:endParaRPr lang="en-GB" sz="2000" dirty="0"/>
          </a:p>
          <a:p>
            <a:r>
              <a:rPr lang="en-GB" sz="2000" dirty="0"/>
              <a:t>Domestic and total remittances significantly increase the female ownership of NFEs. Credit constraint negatively affects; however, it is found insignificant.</a:t>
            </a:r>
          </a:p>
          <a:p>
            <a:endParaRPr lang="en-GB" sz="2000" dirty="0"/>
          </a:p>
          <a:p>
            <a:r>
              <a:rPr lang="en-GB" sz="2000" dirty="0"/>
              <a:t>The death of a migrant (used to send remittances) positively impacts the NFE business failure- indicating the role of remittances in supporting businesses by providing liquidity and covering risks, while educated women reduce its possibilities. Female ownership also reduces the NFE business failure but is found insignificant.</a:t>
            </a:r>
          </a:p>
          <a:p>
            <a:endParaRPr lang="en-GB" dirty="0"/>
          </a:p>
          <a:p>
            <a:r>
              <a:rPr lang="en-GB" sz="2000" dirty="0"/>
              <a:t>Female secondary school enrolment negatively reduces MDPI but the results are not robust. Likewise, female ownership of NFEs impact is negative but found insignificant. However, active economic participation by females significantly reduces MDPI and the unemployment rate. On the other hand, female ownership of NFEs significantly contributes to economic progress and helps reduce unemployment.</a:t>
            </a:r>
          </a:p>
          <a:p>
            <a:endParaRPr lang="en-GB" dirty="0"/>
          </a:p>
          <a:p>
            <a:endParaRPr lang="en-GB" dirty="0"/>
          </a:p>
        </p:txBody>
      </p:sp>
    </p:spTree>
    <p:extLst>
      <p:ext uri="{BB962C8B-B14F-4D97-AF65-F5344CB8AC3E}">
        <p14:creationId xmlns:p14="http://schemas.microsoft.com/office/powerpoint/2010/main" val="1164634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39401-8A2E-9AC2-7F71-3D6C857CA170}"/>
              </a:ext>
            </a:extLst>
          </p:cNvPr>
          <p:cNvSpPr>
            <a:spLocks noGrp="1"/>
          </p:cNvSpPr>
          <p:nvPr>
            <p:ph type="title"/>
          </p:nvPr>
        </p:nvSpPr>
        <p:spPr/>
        <p:txBody>
          <a:bodyPr/>
          <a:lstStyle/>
          <a:p>
            <a:r>
              <a:rPr lang="en-GB" dirty="0"/>
              <a:t>Way Forward</a:t>
            </a:r>
          </a:p>
        </p:txBody>
      </p:sp>
      <p:sp>
        <p:nvSpPr>
          <p:cNvPr id="3" name="Content Placeholder 2">
            <a:extLst>
              <a:ext uri="{FF2B5EF4-FFF2-40B4-BE49-F238E27FC236}">
                <a16:creationId xmlns:a16="http://schemas.microsoft.com/office/drawing/2014/main" id="{10B43C52-64C8-4B0F-9609-A9022BA4DE6D}"/>
              </a:ext>
            </a:extLst>
          </p:cNvPr>
          <p:cNvSpPr>
            <a:spLocks noGrp="1"/>
          </p:cNvSpPr>
          <p:nvPr>
            <p:ph idx="1"/>
          </p:nvPr>
        </p:nvSpPr>
        <p:spPr/>
        <p:txBody>
          <a:bodyPr/>
          <a:lstStyle/>
          <a:p>
            <a:r>
              <a:rPr lang="en-GB" dirty="0"/>
              <a:t>In the next stage, we will now examine the impact of domestic and international remittances on women education and their ownership of NFEs at six geopolitical zone levels of Nigeria.</a:t>
            </a:r>
          </a:p>
          <a:p>
            <a:endParaRPr lang="en-GB" dirty="0"/>
          </a:p>
          <a:p>
            <a:r>
              <a:rPr lang="en-GB" dirty="0"/>
              <a:t>Further, we also aim to investigate the underlying developmental impacts </a:t>
            </a:r>
            <a:r>
              <a:rPr lang="en-GB" dirty="0" err="1"/>
              <a:t>wrt</a:t>
            </a:r>
            <a:r>
              <a:rPr lang="en-GB" dirty="0"/>
              <a:t> MDPI and economic progress.</a:t>
            </a:r>
          </a:p>
        </p:txBody>
      </p:sp>
    </p:spTree>
    <p:extLst>
      <p:ext uri="{BB962C8B-B14F-4D97-AF65-F5344CB8AC3E}">
        <p14:creationId xmlns:p14="http://schemas.microsoft.com/office/powerpoint/2010/main" val="19584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86F96-D335-F4BD-B30D-AAC2B1E9CD6B}"/>
              </a:ext>
            </a:extLst>
          </p:cNvPr>
          <p:cNvSpPr>
            <a:spLocks noGrp="1"/>
          </p:cNvSpPr>
          <p:nvPr>
            <p:ph type="title"/>
          </p:nvPr>
        </p:nvSpPr>
        <p:spPr>
          <a:xfrm>
            <a:off x="831850" y="1709739"/>
            <a:ext cx="10263498" cy="2419202"/>
          </a:xfrm>
        </p:spPr>
        <p:txBody>
          <a:bodyPr/>
          <a:lstStyle/>
          <a:p>
            <a:pPr algn="ctr"/>
            <a:r>
              <a:rPr lang="en-GB" dirty="0"/>
              <a:t>Thank you</a:t>
            </a:r>
          </a:p>
        </p:txBody>
      </p:sp>
      <p:sp>
        <p:nvSpPr>
          <p:cNvPr id="3" name="Text Placeholder 2">
            <a:extLst>
              <a:ext uri="{FF2B5EF4-FFF2-40B4-BE49-F238E27FC236}">
                <a16:creationId xmlns:a16="http://schemas.microsoft.com/office/drawing/2014/main" id="{329B820E-682F-89AD-9886-697DCD5F8853}"/>
              </a:ext>
            </a:extLst>
          </p:cNvPr>
          <p:cNvSpPr>
            <a:spLocks noGrp="1"/>
          </p:cNvSpPr>
          <p:nvPr>
            <p:ph type="body" idx="1"/>
          </p:nvPr>
        </p:nvSpPr>
        <p:spPr>
          <a:xfrm>
            <a:off x="838200" y="4398167"/>
            <a:ext cx="10515600" cy="1500187"/>
          </a:xfrm>
        </p:spPr>
        <p:txBody>
          <a:bodyPr/>
          <a:lstStyle/>
          <a:p>
            <a:pPr algn="ctr"/>
            <a:r>
              <a:rPr lang="en-GB" dirty="0"/>
              <a:t>Any questions/ feedback</a:t>
            </a:r>
          </a:p>
        </p:txBody>
      </p:sp>
    </p:spTree>
    <p:extLst>
      <p:ext uri="{BB962C8B-B14F-4D97-AF65-F5344CB8AC3E}">
        <p14:creationId xmlns:p14="http://schemas.microsoft.com/office/powerpoint/2010/main" val="199536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21DB9-F918-E587-5023-870F7EDD2C91}"/>
              </a:ext>
            </a:extLst>
          </p:cNvPr>
          <p:cNvSpPr>
            <a:spLocks noGrp="1"/>
          </p:cNvSpPr>
          <p:nvPr>
            <p:ph type="title"/>
          </p:nvPr>
        </p:nvSpPr>
        <p:spPr>
          <a:xfrm>
            <a:off x="989029" y="457201"/>
            <a:ext cx="10515600" cy="718957"/>
          </a:xfrm>
        </p:spPr>
        <p:txBody>
          <a:bodyPr/>
          <a:lstStyle/>
          <a:p>
            <a:r>
              <a:rPr lang="en-GB" dirty="0"/>
              <a:t>Introduction</a:t>
            </a:r>
          </a:p>
        </p:txBody>
      </p:sp>
      <p:sp>
        <p:nvSpPr>
          <p:cNvPr id="3" name="Content Placeholder 2">
            <a:extLst>
              <a:ext uri="{FF2B5EF4-FFF2-40B4-BE49-F238E27FC236}">
                <a16:creationId xmlns:a16="http://schemas.microsoft.com/office/drawing/2014/main" id="{0CB70759-1DBA-DF93-7B10-138440C6C612}"/>
              </a:ext>
            </a:extLst>
          </p:cNvPr>
          <p:cNvSpPr>
            <a:spLocks noGrp="1"/>
          </p:cNvSpPr>
          <p:nvPr>
            <p:ph idx="1"/>
          </p:nvPr>
        </p:nvSpPr>
        <p:spPr>
          <a:xfrm>
            <a:off x="838200" y="1825624"/>
            <a:ext cx="10515600" cy="4575175"/>
          </a:xfrm>
        </p:spPr>
        <p:txBody>
          <a:bodyPr>
            <a:normAutofit fontScale="92500" lnSpcReduction="10000"/>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In Nigeria, women are about half of the country's population, and over 60% of them live in extreme poverty, the majority of whom are rural women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Jerumeh</a:t>
            </a:r>
            <a:r>
              <a:rPr lang="en-GB" sz="1800" dirty="0">
                <a:effectLst/>
                <a:latin typeface="Calibri" panose="020F0502020204030204" pitchFamily="34" charset="0"/>
                <a:ea typeface="Calibri" panose="020F0502020204030204" pitchFamily="34" charset="0"/>
                <a:cs typeface="Times New Roman" panose="02020603050405020304" pitchFamily="18" charset="0"/>
              </a:rPr>
              <a:t> 2024).</a:t>
            </a:r>
          </a:p>
          <a:p>
            <a:endParaRPr lang="en-GB" sz="1800" dirty="0">
              <a:latin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 Non-farm enterprises (NFE), like trade and retail, could offer the window for poverty alleviation through various employment and skills development through learning by doing.</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A key observed factor that has been driving poverty in households is the lack of female education. In Nigeria, only 22% of females have attained secondary education and 8% have tertiary education (NLSS, 2018-19).</a:t>
            </a:r>
          </a:p>
          <a:p>
            <a:endParaRPr lang="en-GB" sz="1800" dirty="0">
              <a:latin typeface="Calibri" panose="020F0502020204030204" pitchFamily="34" charset="0"/>
              <a:cs typeface="Times New Roman" panose="02020603050405020304" pitchFamily="18" charset="0"/>
            </a:endParaRPr>
          </a:p>
          <a:p>
            <a:r>
              <a:rPr lang="en-GB" sz="1800" dirty="0">
                <a:latin typeface="Calibri" panose="020F0502020204030204" pitchFamily="34" charset="0"/>
                <a:ea typeface="Calibri" panose="020F0502020204030204" pitchFamily="34" charset="0"/>
                <a:cs typeface="Times New Roman" panose="02020603050405020304" pitchFamily="18" charset="0"/>
              </a:rPr>
              <a:t>R</a:t>
            </a:r>
            <a:r>
              <a:rPr lang="en-GB" sz="1800" dirty="0">
                <a:effectLst/>
                <a:latin typeface="Calibri" panose="020F0502020204030204" pitchFamily="34" charset="0"/>
                <a:ea typeface="Calibri" panose="020F0502020204030204" pitchFamily="34" charset="0"/>
                <a:cs typeface="Times New Roman" panose="02020603050405020304" pitchFamily="18" charset="0"/>
              </a:rPr>
              <a:t>emittances could play a significant role by offering start-up capital for non-farm businesses and enhanced access to educational opportunities for women.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This dual investment in enterprise and education for women can be used to achieve the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UN Sustainable Development Goals (SDGs) </a:t>
            </a:r>
            <a:r>
              <a:rPr lang="en-GB" sz="1800" dirty="0">
                <a:effectLst/>
                <a:latin typeface="Calibri" panose="020F0502020204030204" pitchFamily="34" charset="0"/>
                <a:ea typeface="Calibri" panose="020F0502020204030204" pitchFamily="34" charset="0"/>
                <a:cs typeface="Times New Roman" panose="02020603050405020304" pitchFamily="18" charset="0"/>
              </a:rPr>
              <a:t>[of [1]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 poverty</a:t>
            </a:r>
            <a:r>
              <a:rPr lang="en-GB" sz="1800" dirty="0">
                <a:effectLst/>
                <a:latin typeface="Calibri" panose="020F0502020204030204" pitchFamily="34" charset="0"/>
                <a:ea typeface="Calibri" panose="020F0502020204030204" pitchFamily="34" charset="0"/>
                <a:cs typeface="Times New Roman" panose="02020603050405020304" pitchFamily="18" charset="0"/>
              </a:rPr>
              <a:t>, [2]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zero hunger</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latin typeface="Calibri" panose="020F0502020204030204" pitchFamily="34" charset="0"/>
                <a:ea typeface="Calibri" panose="020F0502020204030204" pitchFamily="34" charset="0"/>
                <a:cs typeface="Times New Roman" panose="02020603050405020304" pitchFamily="18" charset="0"/>
              </a:rPr>
              <a:t>[3] </a:t>
            </a:r>
            <a:r>
              <a:rPr lang="en-GB"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good health and well-being, </a:t>
            </a:r>
            <a:r>
              <a:rPr lang="en-GB" sz="1800" dirty="0">
                <a:latin typeface="Calibri" panose="020F0502020204030204" pitchFamily="34" charset="0"/>
                <a:ea typeface="Calibri" panose="020F0502020204030204" pitchFamily="34" charset="0"/>
                <a:cs typeface="Times New Roman" panose="02020603050405020304" pitchFamily="18" charset="0"/>
              </a:rPr>
              <a:t>[4] </a:t>
            </a:r>
            <a:r>
              <a:rPr lang="en-GB"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quality education</a:t>
            </a:r>
            <a:r>
              <a:rPr lang="en-GB" sz="1800" dirty="0">
                <a:latin typeface="Calibri" panose="020F0502020204030204" pitchFamily="34" charset="0"/>
                <a:ea typeface="Calibri" panose="020F0502020204030204" pitchFamily="34" charset="0"/>
                <a:cs typeface="Times New Roman" panose="02020603050405020304" pitchFamily="18" charset="0"/>
              </a:rPr>
              <a:t>, [5] </a:t>
            </a:r>
            <a:r>
              <a:rPr lang="en-GB"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gender equality, </a:t>
            </a:r>
            <a:r>
              <a:rPr lang="en-GB" sz="1800" dirty="0">
                <a:latin typeface="Calibri" panose="020F0502020204030204" pitchFamily="34" charset="0"/>
                <a:ea typeface="Calibri" panose="020F0502020204030204" pitchFamily="34" charset="0"/>
                <a:cs typeface="Times New Roman" panose="02020603050405020304" pitchFamily="18" charset="0"/>
              </a:rPr>
              <a:t>[8]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promoting growth</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[10] </a:t>
            </a:r>
            <a:r>
              <a:rPr lang="en-GB"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reducing inequality</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endParaRPr lang="en-GB" dirty="0"/>
          </a:p>
        </p:txBody>
      </p:sp>
    </p:spTree>
    <p:extLst>
      <p:ext uri="{BB962C8B-B14F-4D97-AF65-F5344CB8AC3E}">
        <p14:creationId xmlns:p14="http://schemas.microsoft.com/office/powerpoint/2010/main" val="3055968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54A79-AF30-CC52-80B5-6692758E2854}"/>
              </a:ext>
            </a:extLst>
          </p:cNvPr>
          <p:cNvSpPr>
            <a:spLocks noGrp="1"/>
          </p:cNvSpPr>
          <p:nvPr>
            <p:ph type="title"/>
          </p:nvPr>
        </p:nvSpPr>
        <p:spPr/>
        <p:txBody>
          <a:bodyPr/>
          <a:lstStyle/>
          <a:p>
            <a:r>
              <a:rPr lang="en-GB" dirty="0"/>
              <a:t>Study’s Objectives</a:t>
            </a:r>
          </a:p>
        </p:txBody>
      </p:sp>
      <p:sp>
        <p:nvSpPr>
          <p:cNvPr id="3" name="Content Placeholder 2">
            <a:extLst>
              <a:ext uri="{FF2B5EF4-FFF2-40B4-BE49-F238E27FC236}">
                <a16:creationId xmlns:a16="http://schemas.microsoft.com/office/drawing/2014/main" id="{AE2766CF-4E31-1BE9-29B7-87C59F8503D7}"/>
              </a:ext>
            </a:extLst>
          </p:cNvPr>
          <p:cNvSpPr>
            <a:spLocks noGrp="1"/>
          </p:cNvSpPr>
          <p:nvPr>
            <p:ph idx="1"/>
          </p:nvPr>
        </p:nvSpPr>
        <p:spPr/>
        <p:txBody>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Our study examines the effect of domestic and international remittances on various dimensions of women empowerment in Nigeria, particularly focusing on education and entrepreneurship. </a:t>
            </a:r>
          </a:p>
          <a:p>
            <a:endParaRPr lang="en-GB" sz="1800" dirty="0">
              <a:latin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Specifically, we aim to understand how these financial flows contribute to educational attainment and the ownership of non-farm enterprises by vulnerable groups like women, thereby potentially reducing multidimensional poverty across the country and its regions.</a:t>
            </a:r>
          </a:p>
          <a:p>
            <a:endParaRPr lang="en-GB" sz="1800" dirty="0">
              <a:latin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235323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F1FF7-094C-D5A3-47A0-62E3615223C6}"/>
              </a:ext>
            </a:extLst>
          </p:cNvPr>
          <p:cNvSpPr>
            <a:spLocks noGrp="1"/>
          </p:cNvSpPr>
          <p:nvPr>
            <p:ph type="title"/>
          </p:nvPr>
        </p:nvSpPr>
        <p:spPr>
          <a:xfrm>
            <a:off x="838200" y="365125"/>
            <a:ext cx="10515600" cy="1039469"/>
          </a:xfrm>
        </p:spPr>
        <p:txBody>
          <a:bodyPr/>
          <a:lstStyle/>
          <a:p>
            <a:r>
              <a:rPr lang="en-GB" dirty="0"/>
              <a:t>Literature Review:</a:t>
            </a:r>
          </a:p>
        </p:txBody>
      </p:sp>
      <p:sp>
        <p:nvSpPr>
          <p:cNvPr id="3" name="Content Placeholder 2">
            <a:extLst>
              <a:ext uri="{FF2B5EF4-FFF2-40B4-BE49-F238E27FC236}">
                <a16:creationId xmlns:a16="http://schemas.microsoft.com/office/drawing/2014/main" id="{D2DF7663-6A83-6BC1-90C7-2CDB1055EB82}"/>
              </a:ext>
            </a:extLst>
          </p:cNvPr>
          <p:cNvSpPr>
            <a:spLocks noGrp="1"/>
          </p:cNvSpPr>
          <p:nvPr>
            <p:ph idx="1"/>
          </p:nvPr>
        </p:nvSpPr>
        <p:spPr>
          <a:xfrm>
            <a:off x="838200" y="1291472"/>
            <a:ext cx="10515600" cy="5279010"/>
          </a:xfrm>
        </p:spPr>
        <p:txBody>
          <a:bodyPr>
            <a:normAutofit fontScale="92500" lnSpcReduction="20000"/>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Adams and Page (2003) found that remittances can have a significant poverty-reducing effect in a cross-country analysis. Using the measure of poverty as people living below $1/day, they showed that a country that has a 10% increase in outward migration leads to a 1.9% decrease in poverty.</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err="1"/>
              <a:t>Bansak</a:t>
            </a:r>
            <a:r>
              <a:rPr lang="en-GB" sz="1800" dirty="0"/>
              <a:t> and </a:t>
            </a:r>
            <a:r>
              <a:rPr lang="en-GB" sz="1800" dirty="0" err="1"/>
              <a:t>Chezum</a:t>
            </a:r>
            <a:r>
              <a:rPr lang="en-GB" sz="1800" dirty="0"/>
              <a:t> (2009) used the 1995/1996 Nepal Living Standards Survey (NLSS) to examine the impact of remittances on human capital investments for female and male children. Their findings indicate that young girls benefit relatively less from remittances but suffer less harm from household disruption when examining the impact on human capital collection.</a:t>
            </a:r>
            <a:endParaRPr lang="en-GB" sz="1800" dirty="0">
              <a:effectLst/>
              <a:ea typeface="Calibri" panose="020F0502020204030204" pitchFamily="34" charset="0"/>
              <a:cs typeface="Times New Roman" panose="02020603050405020304" pitchFamily="18" charset="0"/>
            </a:endParaRPr>
          </a:p>
          <a:p>
            <a:endParaRPr lang="en-GB" sz="1400" dirty="0">
              <a:latin typeface="Calibri" panose="020F0502020204030204" pitchFamily="34" charset="0"/>
              <a:ea typeface="Calibri" panose="020F0502020204030204" pitchFamily="34" charset="0"/>
              <a:cs typeface="Times New Roman" panose="02020603050405020304" pitchFamily="18" charset="0"/>
            </a:endParaRPr>
          </a:p>
          <a:p>
            <a:r>
              <a:rPr lang="en-GB" sz="1800" b="0" i="0" dirty="0">
                <a:solidFill>
                  <a:srgbClr val="1F1F1F"/>
                </a:solidFill>
                <a:effectLst/>
              </a:rPr>
              <a:t>Salas (2014) using the household survey data of Peru, found that international remittances have a positive effect on the likelihood of sending children to private schools.</a:t>
            </a:r>
            <a:endParaRPr lang="en-GB" sz="1800" dirty="0">
              <a:effectLst/>
              <a:ea typeface="Calibri" panose="020F0502020204030204" pitchFamily="34" charset="0"/>
              <a:cs typeface="Times New Roman" panose="02020603050405020304" pitchFamily="18" charset="0"/>
            </a:endParaRPr>
          </a:p>
          <a:p>
            <a:endParaRPr lang="en-GB" sz="1800" dirty="0">
              <a:latin typeface="Calibri" panose="020F0502020204030204" pitchFamily="34" charset="0"/>
              <a:cs typeface="Times New Roman" panose="02020603050405020304" pitchFamily="18" charset="0"/>
            </a:endParaRPr>
          </a:p>
          <a:p>
            <a:r>
              <a:rPr lang="en-GB" sz="1800" b="0" i="0" dirty="0">
                <a:solidFill>
                  <a:srgbClr val="333333"/>
                </a:solidFill>
                <a:effectLst/>
              </a:rPr>
              <a:t>Cooray et al. (2016) using a large panel dataset of 103 developing countries for the period 1970-2012, found that female human capital affects the remittance-growth relationship. Further, they revealed that </a:t>
            </a:r>
            <a:r>
              <a:rPr lang="en-GB" sz="1800" b="0" i="0" dirty="0">
                <a:effectLst/>
              </a:rPr>
              <a:t>higher levels of skilled human capital (secondary and tertiary enrolments) enhance the marginal impact of remittances on per capita income</a:t>
            </a:r>
            <a:r>
              <a:rPr lang="en-GB" sz="1800" b="0" i="0" dirty="0">
                <a:solidFill>
                  <a:srgbClr val="333333"/>
                </a:solidFill>
                <a:effectLst/>
              </a:rPr>
              <a:t>, while low-skilled human capital (primary enrolments) fails to do so.</a:t>
            </a:r>
          </a:p>
          <a:p>
            <a:endParaRPr lang="en-GB" sz="1800" dirty="0">
              <a:solidFill>
                <a:srgbClr val="333333"/>
              </a:solidFill>
            </a:endParaRPr>
          </a:p>
          <a:p>
            <a:r>
              <a:rPr lang="en-GB" sz="1800" dirty="0" err="1">
                <a:effectLst/>
                <a:latin typeface="Calibri" panose="020F0502020204030204" pitchFamily="34" charset="0"/>
                <a:ea typeface="Calibri" panose="020F0502020204030204" pitchFamily="34" charset="0"/>
                <a:cs typeface="Times New Roman" panose="02020603050405020304" pitchFamily="18" charset="0"/>
              </a:rPr>
              <a:t>Chami</a:t>
            </a:r>
            <a:r>
              <a:rPr lang="en-GB" sz="1800" dirty="0">
                <a:effectLst/>
                <a:latin typeface="Calibri" panose="020F0502020204030204" pitchFamily="34" charset="0"/>
                <a:ea typeface="Calibri" panose="020F0502020204030204" pitchFamily="34" charset="0"/>
                <a:cs typeface="Times New Roman" panose="02020603050405020304" pitchFamily="18" charset="0"/>
              </a:rPr>
              <a:t> et al. (2018) documented that if remittances are used primarily for consumption or in sectors that do not contribute to productive capacity, they may not lead to sustainable economic development and may even encourage further emigration.</a:t>
            </a:r>
          </a:p>
          <a:p>
            <a:r>
              <a:rPr lang="en-GB" sz="1800" dirty="0" err="1"/>
              <a:t>Huay</a:t>
            </a:r>
            <a:r>
              <a:rPr lang="en-GB" sz="1800" dirty="0"/>
              <a:t> and Bani (2018) using data from 34 developing countries (for the period 1981-2010), found remittances to reduce poverty through education channels.</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57247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F2CAD-3DCE-CC7C-C0AB-93799D12C76A}"/>
              </a:ext>
            </a:extLst>
          </p:cNvPr>
          <p:cNvSpPr>
            <a:spLocks noGrp="1"/>
          </p:cNvSpPr>
          <p:nvPr>
            <p:ph type="title"/>
          </p:nvPr>
        </p:nvSpPr>
        <p:spPr/>
        <p:txBody>
          <a:bodyPr/>
          <a:lstStyle/>
          <a:p>
            <a:r>
              <a:rPr lang="en-GB" dirty="0"/>
              <a:t>Literature </a:t>
            </a:r>
          </a:p>
        </p:txBody>
      </p:sp>
      <p:sp>
        <p:nvSpPr>
          <p:cNvPr id="3" name="Content Placeholder 2">
            <a:extLst>
              <a:ext uri="{FF2B5EF4-FFF2-40B4-BE49-F238E27FC236}">
                <a16:creationId xmlns:a16="http://schemas.microsoft.com/office/drawing/2014/main" id="{D126432B-51FF-E600-AEF0-405ECE57D06B}"/>
              </a:ext>
            </a:extLst>
          </p:cNvPr>
          <p:cNvSpPr>
            <a:spLocks noGrp="1"/>
          </p:cNvSpPr>
          <p:nvPr>
            <p:ph idx="1"/>
          </p:nvPr>
        </p:nvSpPr>
        <p:spPr/>
        <p:txBody>
          <a:bodyPr>
            <a:normAutofit fontScale="62500" lnSpcReduction="2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Azizi (2018) </a:t>
            </a:r>
            <a:r>
              <a:rPr lang="en-GB" b="0" i="0" dirty="0">
                <a:solidFill>
                  <a:srgbClr val="1F1F1F"/>
                </a:solidFill>
                <a:effectLst/>
                <a:latin typeface="ElsevierGulliver"/>
              </a:rPr>
              <a:t>using data from 122 developing countries from 1990 to 2015, documented that remittances</a:t>
            </a:r>
          </a:p>
          <a:p>
            <a:pPr lvl="1"/>
            <a:r>
              <a:rPr lang="en-GB" sz="2600" b="0" i="0" dirty="0">
                <a:solidFill>
                  <a:srgbClr val="1F1F1F"/>
                </a:solidFill>
                <a:effectLst/>
                <a:latin typeface="ElsevierGulliver"/>
              </a:rPr>
              <a:t>raise school </a:t>
            </a:r>
            <a:r>
              <a:rPr lang="en-GB" sz="2600" b="0" i="0" dirty="0" err="1">
                <a:solidFill>
                  <a:srgbClr val="1F1F1F"/>
                </a:solidFill>
                <a:effectLst/>
                <a:latin typeface="ElsevierGulliver"/>
              </a:rPr>
              <a:t>enrollment</a:t>
            </a:r>
            <a:r>
              <a:rPr lang="en-GB" sz="2600" b="0" i="0" dirty="0">
                <a:solidFill>
                  <a:srgbClr val="1F1F1F"/>
                </a:solidFill>
                <a:effectLst/>
                <a:latin typeface="ElsevierGulliver"/>
              </a:rPr>
              <a:t>, school completion rate, and private school </a:t>
            </a:r>
            <a:r>
              <a:rPr lang="en-GB" sz="2600" b="0" i="0" dirty="0" err="1">
                <a:solidFill>
                  <a:srgbClr val="1F1F1F"/>
                </a:solidFill>
                <a:effectLst/>
                <a:latin typeface="ElsevierGulliver"/>
              </a:rPr>
              <a:t>enrollment</a:t>
            </a:r>
            <a:r>
              <a:rPr lang="en-GB" sz="2600" b="0" i="0" dirty="0">
                <a:solidFill>
                  <a:srgbClr val="1F1F1F"/>
                </a:solidFill>
                <a:effectLst/>
                <a:latin typeface="ElsevierGulliver"/>
              </a:rPr>
              <a:t>. </a:t>
            </a:r>
          </a:p>
          <a:p>
            <a:pPr lvl="1"/>
            <a:r>
              <a:rPr lang="en-GB" sz="2600" b="0" i="0" dirty="0">
                <a:solidFill>
                  <a:srgbClr val="1F1F1F"/>
                </a:solidFill>
                <a:effectLst/>
                <a:latin typeface="ElsevierGulliver"/>
              </a:rPr>
              <a:t>raise the education investment in girls more than in boys</a:t>
            </a:r>
          </a:p>
          <a:p>
            <a:pPr lvl="1"/>
            <a:r>
              <a:rPr lang="en-GB" sz="2600" b="0" i="0" dirty="0">
                <a:solidFill>
                  <a:srgbClr val="1F1F1F"/>
                </a:solidFill>
                <a:effectLst/>
                <a:latin typeface="ElsevierGulliver"/>
              </a:rPr>
              <a:t>decrease the female </a:t>
            </a:r>
            <a:r>
              <a:rPr lang="en-GB" sz="2600" b="0" i="0" dirty="0" err="1">
                <a:solidFill>
                  <a:srgbClr val="1F1F1F"/>
                </a:solidFill>
                <a:effectLst/>
                <a:latin typeface="ElsevierGulliver"/>
              </a:rPr>
              <a:t>labor</a:t>
            </a:r>
            <a:r>
              <a:rPr lang="en-GB" sz="2600" b="0" i="0" dirty="0">
                <a:solidFill>
                  <a:srgbClr val="1F1F1F"/>
                </a:solidFill>
                <a:effectLst/>
                <a:latin typeface="ElsevierGulliver"/>
              </a:rPr>
              <a:t> force participation rate (LFPR) but do not affect the male LFPR.</a:t>
            </a:r>
            <a:endParaRPr lang="en-GB" sz="26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latin typeface="Calibri" panose="020F0502020204030204" pitchFamily="34" charset="0"/>
              <a:ea typeface="Calibri" panose="020F0502020204030204" pitchFamily="34" charset="0"/>
              <a:cs typeface="Times New Roman" panose="02020603050405020304" pitchFamily="18" charset="0"/>
            </a:endParaRPr>
          </a:p>
          <a:p>
            <a:r>
              <a:rPr lang="en-GB" sz="2800" dirty="0">
                <a:effectLst/>
                <a:latin typeface="Calibri" panose="020F0502020204030204" pitchFamily="34" charset="0"/>
                <a:ea typeface="Calibri" panose="020F0502020204030204" pitchFamily="34" charset="0"/>
                <a:cs typeface="Times New Roman" panose="02020603050405020304" pitchFamily="18" charset="0"/>
              </a:rPr>
              <a:t>Financial inclusion is at the </a:t>
            </a:r>
            <a:r>
              <a:rPr lang="en-GB" sz="2800" dirty="0" err="1">
                <a:effectLst/>
                <a:latin typeface="Calibri" panose="020F0502020204030204" pitchFamily="34" charset="0"/>
                <a:ea typeface="Calibri" panose="020F0502020204030204" pitchFamily="34" charset="0"/>
                <a:cs typeface="Times New Roman" panose="02020603050405020304" pitchFamily="18" charset="0"/>
              </a:rPr>
              <a:t>center</a:t>
            </a:r>
            <a:r>
              <a:rPr lang="en-GB" sz="2800" dirty="0">
                <a:effectLst/>
                <a:latin typeface="Calibri" panose="020F0502020204030204" pitchFamily="34" charset="0"/>
                <a:ea typeface="Calibri" panose="020F0502020204030204" pitchFamily="34" charset="0"/>
                <a:cs typeface="Times New Roman" panose="02020603050405020304" pitchFamily="18" charset="0"/>
              </a:rPr>
              <a:t> of sustainable development, particularly in rural regions where access to formal banking services is limited. </a:t>
            </a:r>
          </a:p>
          <a:p>
            <a:r>
              <a:rPr lang="en-GB" sz="2800" dirty="0">
                <a:effectLst/>
                <a:latin typeface="Calibri" panose="020F0502020204030204" pitchFamily="34" charset="0"/>
                <a:ea typeface="Calibri" panose="020F0502020204030204" pitchFamily="34" charset="0"/>
                <a:cs typeface="Times New Roman" panose="02020603050405020304" pitchFamily="18" charset="0"/>
              </a:rPr>
              <a:t>Leveraging future remittance inflows as collateral could significantly reduce international borrowing costs for national banks (</a:t>
            </a:r>
            <a:r>
              <a:rPr lang="en-GB" sz="2800" dirty="0" err="1">
                <a:effectLst/>
                <a:latin typeface="Calibri" panose="020F0502020204030204" pitchFamily="34" charset="0"/>
                <a:ea typeface="Calibri" panose="020F0502020204030204" pitchFamily="34" charset="0"/>
                <a:cs typeface="Times New Roman" panose="02020603050405020304" pitchFamily="18" charset="0"/>
              </a:rPr>
              <a:t>Ratha</a:t>
            </a:r>
            <a:r>
              <a:rPr lang="en-GB" sz="2800" dirty="0">
                <a:effectLst/>
                <a:latin typeface="Calibri" panose="020F0502020204030204" pitchFamily="34" charset="0"/>
                <a:ea typeface="Calibri" panose="020F0502020204030204" pitchFamily="34" charset="0"/>
                <a:cs typeface="Times New Roman" panose="02020603050405020304" pitchFamily="18" charset="0"/>
              </a:rPr>
              <a:t>, 2023b). </a:t>
            </a:r>
          </a:p>
          <a:p>
            <a:r>
              <a:rPr lang="en-GB" sz="2800" dirty="0">
                <a:effectLst/>
                <a:latin typeface="Calibri" panose="020F0502020204030204" pitchFamily="34" charset="0"/>
                <a:ea typeface="Calibri" panose="020F0502020204030204" pitchFamily="34" charset="0"/>
                <a:cs typeface="Times New Roman" panose="02020603050405020304" pitchFamily="18" charset="0"/>
              </a:rPr>
              <a:t>This strategy can increase the financial depth in these countries and offer rural populations better access to credit, which is essential for the development of non-farm enterprises.</a:t>
            </a:r>
          </a:p>
          <a:p>
            <a:r>
              <a:rPr lang="en-GB" sz="2800" dirty="0">
                <a:effectLst/>
                <a:latin typeface="Calibri" panose="020F0502020204030204" pitchFamily="34" charset="0"/>
                <a:ea typeface="Calibri" panose="020F0502020204030204" pitchFamily="34" charset="0"/>
                <a:cs typeface="Times New Roman" panose="02020603050405020304" pitchFamily="18" charset="0"/>
              </a:rPr>
              <a:t>As remittances contribute to easing capital constraints, similar to non-farm income, there is potential for these financial flows to support the establishment and growth of women-led non-farm enterprises.</a:t>
            </a:r>
            <a:endParaRPr lang="en-GB" sz="2800" dirty="0">
              <a:latin typeface="Calibri" panose="020F0502020204030204" pitchFamily="34" charset="0"/>
              <a:cs typeface="Times New Roman" panose="02020603050405020304" pitchFamily="18" charset="0"/>
            </a:endParaRPr>
          </a:p>
          <a:p>
            <a:r>
              <a:rPr lang="en-GB" sz="2800" dirty="0">
                <a:effectLst/>
                <a:latin typeface="Calibri" panose="020F0502020204030204" pitchFamily="34" charset="0"/>
                <a:ea typeface="Calibri" panose="020F0502020204030204" pitchFamily="34" charset="0"/>
                <a:cs typeface="Times New Roman" panose="02020603050405020304" pitchFamily="18" charset="0"/>
              </a:rPr>
              <a:t>Beyond their financial aspect, migrants transfer social remittances that lead to greater empowerment of women in the household and community decision-making processes.</a:t>
            </a:r>
          </a:p>
          <a:p>
            <a:endParaRPr lang="en-GB" dirty="0"/>
          </a:p>
          <a:p>
            <a:endParaRPr lang="en-GB" dirty="0"/>
          </a:p>
        </p:txBody>
      </p:sp>
    </p:spTree>
    <p:extLst>
      <p:ext uri="{BB962C8B-B14F-4D97-AF65-F5344CB8AC3E}">
        <p14:creationId xmlns:p14="http://schemas.microsoft.com/office/powerpoint/2010/main" val="4168566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C560E-7A09-9AE1-D34B-BFB89A6626AC}"/>
              </a:ext>
            </a:extLst>
          </p:cNvPr>
          <p:cNvSpPr>
            <a:spLocks noGrp="1"/>
          </p:cNvSpPr>
          <p:nvPr>
            <p:ph type="title"/>
          </p:nvPr>
        </p:nvSpPr>
        <p:spPr>
          <a:xfrm>
            <a:off x="838200" y="365126"/>
            <a:ext cx="10515600" cy="728384"/>
          </a:xfrm>
        </p:spPr>
        <p:txBody>
          <a:bodyPr/>
          <a:lstStyle/>
          <a:p>
            <a:r>
              <a:rPr lang="en-GB" dirty="0"/>
              <a:t>Literature- A brief glimpse</a:t>
            </a:r>
          </a:p>
        </p:txBody>
      </p:sp>
      <p:sp>
        <p:nvSpPr>
          <p:cNvPr id="3" name="Content Placeholder 2">
            <a:extLst>
              <a:ext uri="{FF2B5EF4-FFF2-40B4-BE49-F238E27FC236}">
                <a16:creationId xmlns:a16="http://schemas.microsoft.com/office/drawing/2014/main" id="{1E1C6BD7-21B7-B490-501C-0817658B8082}"/>
              </a:ext>
            </a:extLst>
          </p:cNvPr>
          <p:cNvSpPr>
            <a:spLocks noGrp="1"/>
          </p:cNvSpPr>
          <p:nvPr>
            <p:ph idx="1"/>
          </p:nvPr>
        </p:nvSpPr>
        <p:spPr>
          <a:xfrm>
            <a:off x="838200" y="1338606"/>
            <a:ext cx="10515600" cy="4838357"/>
          </a:xfrm>
        </p:spPr>
        <p:txBody>
          <a:bodyPr>
            <a:normAutofit/>
          </a:bodyPr>
          <a:lstStyle/>
          <a:p>
            <a:r>
              <a:rPr lang="en-GB" sz="1800" dirty="0">
                <a:latin typeface="Calibri" panose="020F0502020204030204" pitchFamily="34" charset="0"/>
                <a:ea typeface="Calibri" panose="020F0502020204030204" pitchFamily="34" charset="0"/>
                <a:cs typeface="Times New Roman" panose="02020603050405020304" pitchFamily="18" charset="0"/>
              </a:rPr>
              <a:t>Reardon et al. (2000) provide mixed evidence on the role of non-farm employment and micro-enterprises in reducing inequality in developing regions of Asia, Africa, and Latin America.</a:t>
            </a:r>
          </a:p>
          <a:p>
            <a:pPr marL="0" indent="0">
              <a:buNone/>
            </a:pP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algn="l"/>
            <a:r>
              <a:rPr lang="en-GB" sz="1800" dirty="0">
                <a:effectLst/>
                <a:latin typeface="Calibri" panose="020F0502020204030204" pitchFamily="34" charset="0"/>
                <a:ea typeface="Calibri" panose="020F0502020204030204" pitchFamily="34" charset="0"/>
                <a:cs typeface="Times New Roman" panose="02020603050405020304" pitchFamily="18" charset="0"/>
              </a:rPr>
              <a:t>Malek and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Usami</a:t>
            </a:r>
            <a:r>
              <a:rPr lang="en-GB" sz="1800" dirty="0">
                <a:effectLst/>
                <a:latin typeface="Calibri" panose="020F0502020204030204" pitchFamily="34" charset="0"/>
                <a:ea typeface="Calibri" panose="020F0502020204030204" pitchFamily="34" charset="0"/>
                <a:cs typeface="Times New Roman" panose="02020603050405020304" pitchFamily="18" charset="0"/>
              </a:rPr>
              <a:t> (2010) using the survey data (from Bangladesh villages), </a:t>
            </a:r>
            <a:r>
              <a:rPr lang="en-GB" sz="1800" dirty="0"/>
              <a:t>found that the non-farm incomes (of small households in advanced villages) did not contribute significantly to their household production for either farm or non-farm and food consumption. Overall, the non-farm income significantly matters in reducing income poverty but could be still low to be realized in reducing education poverty.</a:t>
            </a:r>
          </a:p>
          <a:p>
            <a:pPr algn="l"/>
            <a:endParaRPr lang="en-GB" sz="1800" dirty="0"/>
          </a:p>
          <a:p>
            <a:pPr algn="l"/>
            <a:r>
              <a:rPr lang="en-GB" sz="1800" dirty="0" err="1"/>
              <a:t>Rahut</a:t>
            </a:r>
            <a:r>
              <a:rPr lang="en-GB" sz="1800" dirty="0"/>
              <a:t> and Scharf (2012) using the Cambodian Socio-Economic Survey (2003/04) data suggest that the poor and the less well-educated participate less in the non-farm sector, and when they do work in the non-farm sector, they work in low-paid jobs and earn lower incomes. Notably, they found education to play a major role in accessing more remunerative non-farm employment.</a:t>
            </a:r>
          </a:p>
          <a:p>
            <a:pPr algn="l"/>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7954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26455-AC8A-EF74-68C8-2ABF69846717}"/>
              </a:ext>
            </a:extLst>
          </p:cNvPr>
          <p:cNvSpPr>
            <a:spLocks noGrp="1"/>
          </p:cNvSpPr>
          <p:nvPr>
            <p:ph type="title"/>
          </p:nvPr>
        </p:nvSpPr>
        <p:spPr>
          <a:xfrm>
            <a:off x="838200" y="365126"/>
            <a:ext cx="10515600" cy="935774"/>
          </a:xfrm>
        </p:spPr>
        <p:txBody>
          <a:bodyPr/>
          <a:lstStyle/>
          <a:p>
            <a:r>
              <a:rPr lang="en-GB" dirty="0"/>
              <a:t>Literature</a:t>
            </a:r>
          </a:p>
        </p:txBody>
      </p:sp>
      <p:sp>
        <p:nvSpPr>
          <p:cNvPr id="3" name="Content Placeholder 2">
            <a:extLst>
              <a:ext uri="{FF2B5EF4-FFF2-40B4-BE49-F238E27FC236}">
                <a16:creationId xmlns:a16="http://schemas.microsoft.com/office/drawing/2014/main" id="{363938D8-49C1-5371-DDE9-C7FDF8603E27}"/>
              </a:ext>
            </a:extLst>
          </p:cNvPr>
          <p:cNvSpPr>
            <a:spLocks noGrp="1"/>
          </p:cNvSpPr>
          <p:nvPr>
            <p:ph idx="1"/>
          </p:nvPr>
        </p:nvSpPr>
        <p:spPr>
          <a:xfrm>
            <a:off x="715651" y="1448553"/>
            <a:ext cx="10515600" cy="4351338"/>
          </a:xfrm>
        </p:spPr>
        <p:txBody>
          <a:bodyPr>
            <a:normAutofit/>
          </a:bodyPr>
          <a:lstStyle/>
          <a:p>
            <a:pPr algn="l"/>
            <a:r>
              <a:rPr lang="en-GB" sz="1900" dirty="0"/>
              <a:t>Seidu et al. (2019) using the rural Albanian household data, </a:t>
            </a:r>
            <a:r>
              <a:rPr lang="en-GB" sz="1900" b="0" i="0" dirty="0">
                <a:solidFill>
                  <a:srgbClr val="333333"/>
                </a:solidFill>
                <a:effectLst/>
              </a:rPr>
              <a:t>reported that increases in off-farm wage income increase food consumed at-home and away from home. </a:t>
            </a:r>
          </a:p>
          <a:p>
            <a:pPr algn="l"/>
            <a:endParaRPr lang="en-GB" sz="1900" dirty="0"/>
          </a:p>
          <a:p>
            <a:pPr algn="l"/>
            <a:r>
              <a:rPr lang="en-GB" sz="1900" dirty="0" err="1"/>
              <a:t>Arouri</a:t>
            </a:r>
            <a:r>
              <a:rPr lang="en-GB" sz="1900" dirty="0"/>
              <a:t> and Nguyen (2017) using the Labour Market Survey data of Egypt, documented that international remittances </a:t>
            </a:r>
            <a:r>
              <a:rPr lang="en-GB" sz="1900" b="0" i="0" dirty="0">
                <a:solidFill>
                  <a:srgbClr val="000000"/>
                </a:solidFill>
                <a:effectLst/>
              </a:rPr>
              <a:t>tend to increase the self-employed work of members of migrant-sending households.</a:t>
            </a:r>
          </a:p>
          <a:p>
            <a:pPr algn="l"/>
            <a:endParaRPr lang="en-GB" sz="1900" dirty="0"/>
          </a:p>
          <a:p>
            <a:pPr algn="l"/>
            <a:r>
              <a:rPr lang="en-GB" sz="1900" dirty="0" err="1"/>
              <a:t>Kharel</a:t>
            </a:r>
            <a:r>
              <a:rPr lang="en-GB" sz="1900" dirty="0"/>
              <a:t> et al. (2020) using the household survey data of Nepal, found </a:t>
            </a:r>
            <a:r>
              <a:rPr lang="en-GB" sz="1900" dirty="0">
                <a:latin typeface="NexusSansWebPro"/>
              </a:rPr>
              <a:t>r</a:t>
            </a:r>
            <a:r>
              <a:rPr lang="en-GB" sz="1900" b="0" i="0" dirty="0">
                <a:effectLst/>
                <a:latin typeface="NexusSansWebPro"/>
              </a:rPr>
              <a:t>emittances encourage women to reduce their labour supply in non-farm self-employment, whereas there was no significant effect on men.</a:t>
            </a:r>
          </a:p>
          <a:p>
            <a:pPr algn="l"/>
            <a:endParaRPr lang="en-GB" sz="1900" b="0" i="0" dirty="0">
              <a:effectLst/>
              <a:latin typeface="NexusSansWebPro"/>
            </a:endParaRPr>
          </a:p>
          <a:p>
            <a:pPr algn="l"/>
            <a:r>
              <a:rPr lang="en-GB" sz="1900" dirty="0">
                <a:latin typeface="NexusSansWebPro"/>
              </a:rPr>
              <a:t>Iqbal et al. (2023) using the Economic Census data (at the Union level) of Bangladesh, found non-farm employment activities to reduce migration in rural areas.</a:t>
            </a:r>
            <a:endParaRPr lang="en-GB" sz="1900" dirty="0"/>
          </a:p>
          <a:p>
            <a:endParaRPr lang="en-GB" dirty="0"/>
          </a:p>
        </p:txBody>
      </p:sp>
    </p:spTree>
    <p:extLst>
      <p:ext uri="{BB962C8B-B14F-4D97-AF65-F5344CB8AC3E}">
        <p14:creationId xmlns:p14="http://schemas.microsoft.com/office/powerpoint/2010/main" val="621409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5F0DC-4154-7C94-D909-48B8353302BF}"/>
              </a:ext>
            </a:extLst>
          </p:cNvPr>
          <p:cNvSpPr>
            <a:spLocks noGrp="1"/>
          </p:cNvSpPr>
          <p:nvPr>
            <p:ph type="title"/>
          </p:nvPr>
        </p:nvSpPr>
        <p:spPr/>
        <p:txBody>
          <a:bodyPr/>
          <a:lstStyle/>
          <a:p>
            <a:r>
              <a:rPr lang="en-GB" dirty="0"/>
              <a:t>Contribution and Significance</a:t>
            </a:r>
          </a:p>
        </p:txBody>
      </p:sp>
      <p:sp>
        <p:nvSpPr>
          <p:cNvPr id="3" name="Content Placeholder 2">
            <a:extLst>
              <a:ext uri="{FF2B5EF4-FFF2-40B4-BE49-F238E27FC236}">
                <a16:creationId xmlns:a16="http://schemas.microsoft.com/office/drawing/2014/main" id="{52B66F12-89CD-421A-96C0-EE2DA2231AB7}"/>
              </a:ext>
            </a:extLst>
          </p:cNvPr>
          <p:cNvSpPr>
            <a:spLocks noGrp="1"/>
          </p:cNvSpPr>
          <p:nvPr>
            <p:ph idx="1"/>
          </p:nvPr>
        </p:nvSpPr>
        <p:spPr>
          <a:xfrm>
            <a:off x="838200" y="1480008"/>
            <a:ext cx="10515600" cy="4696955"/>
          </a:xfrm>
        </p:spPr>
        <p:txBody>
          <a:bodyPr>
            <a:normAutofit lnSpcReduction="10000"/>
          </a:bodyPr>
          <a:lstStyle/>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To the best of our knowledge, there is no such study at the state and (geopolitical) zone level, measuring the impact of domestic and international remittances on women’s education and ownership of NFEs in Nigeria, which can be deemed instrumental in reducing poverty.</a:t>
            </a:r>
          </a:p>
          <a:p>
            <a:pPr marL="0" indent="0">
              <a:buNone/>
            </a:pP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Our research contributions are three-fold: a novel empirical analysis, generalisation, and policy recommendation. </a:t>
            </a:r>
          </a:p>
          <a:p>
            <a:pPr marL="0" indent="0">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By understanding these dynamics through empirical analysis, we can potentially reduce multidimensional poverty across Nigeria's geopolitical zones and the SSA region.</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Using empirical evidence and theories, we will show how remittances in Nigeria help drive structural transformation in the SSA region. </a:t>
            </a: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Our recommendations will be relevant for policymakers to enable women in rural areas to leverage remittances effectively for higher educational outcomes and to establish and sustain non-farm enterprises, thereby contributing to the alleviation of multidimensional poverty.</a:t>
            </a:r>
            <a:endParaRPr lang="en-GB" dirty="0"/>
          </a:p>
        </p:txBody>
      </p:sp>
    </p:spTree>
    <p:extLst>
      <p:ext uri="{BB962C8B-B14F-4D97-AF65-F5344CB8AC3E}">
        <p14:creationId xmlns:p14="http://schemas.microsoft.com/office/powerpoint/2010/main" val="9834539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928</TotalTime>
  <Words>2870</Words>
  <Application>Microsoft Macintosh PowerPoint</Application>
  <PresentationFormat>Widescreen</PresentationFormat>
  <Paragraphs>450</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ElsevierGulliver</vt:lpstr>
      <vt:lpstr>NexusSansWebPro</vt:lpstr>
      <vt:lpstr>Office Theme</vt:lpstr>
      <vt:lpstr>Women's Education and Non-Farm Enterprise Ownership: Poverty-Mitigating Role of Remittances in Nigeria</vt:lpstr>
      <vt:lpstr>Introduction</vt:lpstr>
      <vt:lpstr>Introduction</vt:lpstr>
      <vt:lpstr>Study’s Objectives</vt:lpstr>
      <vt:lpstr>Literature Review:</vt:lpstr>
      <vt:lpstr>Literature </vt:lpstr>
      <vt:lpstr>Literature- A brief glimpse</vt:lpstr>
      <vt:lpstr>Literature</vt:lpstr>
      <vt:lpstr>Contribution and Significance</vt:lpstr>
      <vt:lpstr>Data and Methodology</vt:lpstr>
      <vt:lpstr>Data (description)</vt:lpstr>
      <vt:lpstr>MDPI (multi-dimensional poverty index)</vt:lpstr>
      <vt:lpstr>Preliminary Results- Scatterplots (at the state level)</vt:lpstr>
      <vt:lpstr>Preliminary Results- Scatterplots</vt:lpstr>
      <vt:lpstr>Preliminary Results- Scatterplots</vt:lpstr>
      <vt:lpstr>Empirical Estimates (School Enrolment, Females) OLS Regressions</vt:lpstr>
      <vt:lpstr>Empirical Estimates (Female Ownership of NFEs) OLS Regressions</vt:lpstr>
      <vt:lpstr>Empirical Estimates (NFE Business Failure) OLS Regressions</vt:lpstr>
      <vt:lpstr>Empirical Estimates  Impact of Women Education and Ownership of NFEs on MDPI &amp; Unemployment rates  IV Regressions</vt:lpstr>
      <vt:lpstr>Findings</vt:lpstr>
      <vt:lpstr>Way Forward</vt:lpstr>
      <vt:lpstr>Thank you</vt:lpstr>
    </vt:vector>
  </TitlesOfParts>
  <Company>Cardiff Metropolitan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Women's Education and Non-Farm Enterprise Ownership: Poverty-Mitigating Role of Remittances in Nigeria</dc:title>
  <dc:creator>Abbas, Syed</dc:creator>
  <cp:lastModifiedBy>Aminu, Nasir</cp:lastModifiedBy>
  <cp:revision>2</cp:revision>
  <dcterms:created xsi:type="dcterms:W3CDTF">2024-05-06T10:15:42Z</dcterms:created>
  <dcterms:modified xsi:type="dcterms:W3CDTF">2024-05-07T10:47:18Z</dcterms:modified>
</cp:coreProperties>
</file>