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7" r:id="rId6"/>
    <p:sldId id="277" r:id="rId7"/>
    <p:sldId id="276" r:id="rId8"/>
    <p:sldId id="271" r:id="rId9"/>
    <p:sldId id="270" r:id="rId10"/>
    <p:sldId id="263" r:id="rId11"/>
    <p:sldId id="265" r:id="rId12"/>
    <p:sldId id="273" r:id="rId13"/>
    <p:sldId id="274" r:id="rId14"/>
    <p:sldId id="266" r:id="rId1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29BC08-1565-4D0F-BEE3-961F893387DF}" v="143" dt="2024-05-16T22:15:32.163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7710" autoAdjust="0"/>
  </p:normalViewPr>
  <p:slideViewPr>
    <p:cSldViewPr>
      <p:cViewPr varScale="1">
        <p:scale>
          <a:sx n="61" d="100"/>
          <a:sy n="61" d="100"/>
        </p:scale>
        <p:origin x="8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D8324-377C-4477-A24E-C8CC4326A36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5B61F89-FD56-4262-9995-4DB0A6C8408A}">
      <dgm:prSet phldrT="[Text]"/>
      <dgm:spPr/>
      <dgm:t>
        <a:bodyPr/>
        <a:lstStyle/>
        <a:p>
          <a:r>
            <a:rPr lang="en-US" dirty="0"/>
            <a:t>Cats</a:t>
          </a:r>
          <a:endParaRPr lang="en-GB" dirty="0"/>
        </a:p>
      </dgm:t>
    </dgm:pt>
    <dgm:pt modelId="{4A9BB069-1A05-4D4F-B535-BCB718A547F9}" type="parTrans" cxnId="{FC316178-C510-4161-B97E-11A09C9B9F03}">
      <dgm:prSet/>
      <dgm:spPr/>
      <dgm:t>
        <a:bodyPr/>
        <a:lstStyle/>
        <a:p>
          <a:endParaRPr lang="en-GB"/>
        </a:p>
      </dgm:t>
    </dgm:pt>
    <dgm:pt modelId="{C79B199C-8CCB-47E7-8199-EBAFDBBB6A1D}" type="sibTrans" cxnId="{FC316178-C510-4161-B97E-11A09C9B9F03}">
      <dgm:prSet/>
      <dgm:spPr/>
      <dgm:t>
        <a:bodyPr/>
        <a:lstStyle/>
        <a:p>
          <a:endParaRPr lang="en-GB"/>
        </a:p>
      </dgm:t>
    </dgm:pt>
    <dgm:pt modelId="{7DCC3CC2-7B48-44E9-A06F-D7437122A10B}">
      <dgm:prSet phldrT="[Text]"/>
      <dgm:spPr/>
      <dgm:t>
        <a:bodyPr/>
        <a:lstStyle/>
        <a:p>
          <a:r>
            <a:rPr lang="en-US" dirty="0"/>
            <a:t>Reflective glass</a:t>
          </a:r>
          <a:endParaRPr lang="en-GB" dirty="0"/>
        </a:p>
      </dgm:t>
    </dgm:pt>
    <dgm:pt modelId="{CE8E7C60-01B5-4341-96DE-F3D7984407F4}" type="parTrans" cxnId="{02247A69-FB16-4A58-8BE8-C7BCE44F8132}">
      <dgm:prSet/>
      <dgm:spPr/>
      <dgm:t>
        <a:bodyPr/>
        <a:lstStyle/>
        <a:p>
          <a:endParaRPr lang="en-GB"/>
        </a:p>
      </dgm:t>
    </dgm:pt>
    <dgm:pt modelId="{B0A4593D-ACBA-4615-8CD9-F171AF8E6F78}" type="sibTrans" cxnId="{02247A69-FB16-4A58-8BE8-C7BCE44F8132}">
      <dgm:prSet/>
      <dgm:spPr/>
      <dgm:t>
        <a:bodyPr/>
        <a:lstStyle/>
        <a:p>
          <a:endParaRPr lang="en-GB"/>
        </a:p>
      </dgm:t>
    </dgm:pt>
    <dgm:pt modelId="{F919D0E5-00C8-4279-BD9D-529A1082DEE1}">
      <dgm:prSet phldrT="[Text]"/>
      <dgm:spPr/>
      <dgm:t>
        <a:bodyPr/>
        <a:lstStyle/>
        <a:p>
          <a:r>
            <a:rPr lang="en-US" dirty="0"/>
            <a:t>Light pollution</a:t>
          </a:r>
          <a:endParaRPr lang="en-GB" dirty="0"/>
        </a:p>
      </dgm:t>
    </dgm:pt>
    <dgm:pt modelId="{58FB79A0-45C5-4AD0-ADF5-2495DCA055BC}" type="parTrans" cxnId="{4DA8EDFB-33D8-4B4C-8BF9-505BDC6B38D5}">
      <dgm:prSet/>
      <dgm:spPr/>
      <dgm:t>
        <a:bodyPr/>
        <a:lstStyle/>
        <a:p>
          <a:endParaRPr lang="en-GB"/>
        </a:p>
      </dgm:t>
    </dgm:pt>
    <dgm:pt modelId="{6496315F-9A99-48BD-A7B9-B7E9CD488E6D}" type="sibTrans" cxnId="{4DA8EDFB-33D8-4B4C-8BF9-505BDC6B38D5}">
      <dgm:prSet/>
      <dgm:spPr/>
      <dgm:t>
        <a:bodyPr/>
        <a:lstStyle/>
        <a:p>
          <a:endParaRPr lang="en-GB"/>
        </a:p>
      </dgm:t>
    </dgm:pt>
    <dgm:pt modelId="{C2E3597A-E723-423C-AF5E-E765B64115F3}">
      <dgm:prSet phldrT="[Text]"/>
      <dgm:spPr/>
      <dgm:t>
        <a:bodyPr/>
        <a:lstStyle/>
        <a:p>
          <a:r>
            <a:rPr lang="en-US" dirty="0"/>
            <a:t>Entrapment hazards</a:t>
          </a:r>
          <a:endParaRPr lang="en-GB" dirty="0"/>
        </a:p>
      </dgm:t>
    </dgm:pt>
    <dgm:pt modelId="{0465C2C5-035E-4E34-BDCC-30F25253BDE1}" type="parTrans" cxnId="{7AC5674B-9350-458C-9F4F-3B7B15BE018B}">
      <dgm:prSet/>
      <dgm:spPr/>
      <dgm:t>
        <a:bodyPr/>
        <a:lstStyle/>
        <a:p>
          <a:endParaRPr lang="en-GB"/>
        </a:p>
      </dgm:t>
    </dgm:pt>
    <dgm:pt modelId="{33993B63-86FB-4E96-97CD-CCE7FCFA418B}" type="sibTrans" cxnId="{7AC5674B-9350-458C-9F4F-3B7B15BE018B}">
      <dgm:prSet/>
      <dgm:spPr/>
      <dgm:t>
        <a:bodyPr/>
        <a:lstStyle/>
        <a:p>
          <a:endParaRPr lang="en-GB"/>
        </a:p>
      </dgm:t>
    </dgm:pt>
    <dgm:pt modelId="{05B11C72-62AA-4A6C-B781-F45DD9DB7DF1}">
      <dgm:prSet phldrT="[Text]"/>
      <dgm:spPr/>
      <dgm:t>
        <a:bodyPr/>
        <a:lstStyle/>
        <a:p>
          <a:r>
            <a:rPr lang="en-US" dirty="0"/>
            <a:t>Vertical poles and Chimneys</a:t>
          </a:r>
          <a:endParaRPr lang="en-GB" dirty="0"/>
        </a:p>
      </dgm:t>
    </dgm:pt>
    <dgm:pt modelId="{7ABCB02E-17B1-4DFB-B862-57B286A28631}" type="parTrans" cxnId="{39C8B3E3-DE73-4933-9DDD-1C6C9B4689D6}">
      <dgm:prSet/>
      <dgm:spPr/>
      <dgm:t>
        <a:bodyPr/>
        <a:lstStyle/>
        <a:p>
          <a:endParaRPr lang="en-GB"/>
        </a:p>
      </dgm:t>
    </dgm:pt>
    <dgm:pt modelId="{7062314F-F315-4919-BBFD-DEC9ABF60F66}" type="sibTrans" cxnId="{39C8B3E3-DE73-4933-9DDD-1C6C9B4689D6}">
      <dgm:prSet/>
      <dgm:spPr/>
      <dgm:t>
        <a:bodyPr/>
        <a:lstStyle/>
        <a:p>
          <a:endParaRPr lang="en-GB"/>
        </a:p>
      </dgm:t>
    </dgm:pt>
    <dgm:pt modelId="{1B304155-A34D-4669-9BCE-91F06228BEFA}" type="pres">
      <dgm:prSet presAssocID="{630D8324-377C-4477-A24E-C8CC4326A366}" presName="linearFlow" presStyleCnt="0">
        <dgm:presLayoutVars>
          <dgm:dir/>
          <dgm:resizeHandles val="exact"/>
        </dgm:presLayoutVars>
      </dgm:prSet>
      <dgm:spPr/>
    </dgm:pt>
    <dgm:pt modelId="{8770FB0A-783B-440E-BB88-89528C5337D9}" type="pres">
      <dgm:prSet presAssocID="{55B61F89-FD56-4262-9995-4DB0A6C8408A}" presName="composite" presStyleCnt="0"/>
      <dgm:spPr/>
    </dgm:pt>
    <dgm:pt modelId="{4C3A5703-DDCF-4EB5-9E59-D8F9607782FC}" type="pres">
      <dgm:prSet presAssocID="{55B61F89-FD56-4262-9995-4DB0A6C8408A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845EA1BC-AF6B-48DD-B4D0-D6A0D1E74954}" type="pres">
      <dgm:prSet presAssocID="{55B61F89-FD56-4262-9995-4DB0A6C8408A}" presName="txShp" presStyleLbl="node1" presStyleIdx="0" presStyleCnt="5">
        <dgm:presLayoutVars>
          <dgm:bulletEnabled val="1"/>
        </dgm:presLayoutVars>
      </dgm:prSet>
      <dgm:spPr/>
    </dgm:pt>
    <dgm:pt modelId="{4EEB7F1A-5049-48AD-9611-6A8D43E8345E}" type="pres">
      <dgm:prSet presAssocID="{C79B199C-8CCB-47E7-8199-EBAFDBBB6A1D}" presName="spacing" presStyleCnt="0"/>
      <dgm:spPr/>
    </dgm:pt>
    <dgm:pt modelId="{F8DB20CD-4769-457E-AB9E-C9CEB115D864}" type="pres">
      <dgm:prSet presAssocID="{7DCC3CC2-7B48-44E9-A06F-D7437122A10B}" presName="composite" presStyleCnt="0"/>
      <dgm:spPr/>
    </dgm:pt>
    <dgm:pt modelId="{CADCEBDC-F8ED-4BB2-A223-6CDB1A0DFE95}" type="pres">
      <dgm:prSet presAssocID="{7DCC3CC2-7B48-44E9-A06F-D7437122A10B}" presName="imgShp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DACFB2F2-7CFF-4E6C-923F-5F389ECC80E8}" type="pres">
      <dgm:prSet presAssocID="{7DCC3CC2-7B48-44E9-A06F-D7437122A10B}" presName="txShp" presStyleLbl="node1" presStyleIdx="1" presStyleCnt="5">
        <dgm:presLayoutVars>
          <dgm:bulletEnabled val="1"/>
        </dgm:presLayoutVars>
      </dgm:prSet>
      <dgm:spPr/>
    </dgm:pt>
    <dgm:pt modelId="{CB8B5A7E-959C-422B-BCD0-AF5E82D5DF18}" type="pres">
      <dgm:prSet presAssocID="{B0A4593D-ACBA-4615-8CD9-F171AF8E6F78}" presName="spacing" presStyleCnt="0"/>
      <dgm:spPr/>
    </dgm:pt>
    <dgm:pt modelId="{7949482A-0AE0-43E6-B9FC-C027D92C0DA0}" type="pres">
      <dgm:prSet presAssocID="{F919D0E5-00C8-4279-BD9D-529A1082DEE1}" presName="composite" presStyleCnt="0"/>
      <dgm:spPr/>
    </dgm:pt>
    <dgm:pt modelId="{E696B09D-71EF-47AD-9E2C-64AF68A78174}" type="pres">
      <dgm:prSet presAssocID="{F919D0E5-00C8-4279-BD9D-529A1082DEE1}" presName="imgShp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B1E6072-19E9-4FC4-ADAB-78D310FA1996}" type="pres">
      <dgm:prSet presAssocID="{F919D0E5-00C8-4279-BD9D-529A1082DEE1}" presName="txShp" presStyleLbl="node1" presStyleIdx="2" presStyleCnt="5">
        <dgm:presLayoutVars>
          <dgm:bulletEnabled val="1"/>
        </dgm:presLayoutVars>
      </dgm:prSet>
      <dgm:spPr/>
    </dgm:pt>
    <dgm:pt modelId="{8BED8EA0-2E79-4A2A-8106-FD333A4AD11C}" type="pres">
      <dgm:prSet presAssocID="{6496315F-9A99-48BD-A7B9-B7E9CD488E6D}" presName="spacing" presStyleCnt="0"/>
      <dgm:spPr/>
    </dgm:pt>
    <dgm:pt modelId="{30EF16D1-A540-49BC-A8DD-46D836D43694}" type="pres">
      <dgm:prSet presAssocID="{C2E3597A-E723-423C-AF5E-E765B64115F3}" presName="composite" presStyleCnt="0"/>
      <dgm:spPr/>
    </dgm:pt>
    <dgm:pt modelId="{F3933A77-0ED8-446A-B48B-7A6CD6C8923A}" type="pres">
      <dgm:prSet presAssocID="{C2E3597A-E723-423C-AF5E-E765B64115F3}" presName="imgShp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AB881DFE-DC06-4282-AF11-27A6CB0CD411}" type="pres">
      <dgm:prSet presAssocID="{C2E3597A-E723-423C-AF5E-E765B64115F3}" presName="txShp" presStyleLbl="node1" presStyleIdx="3" presStyleCnt="5" custScaleX="100686" custScaleY="100291">
        <dgm:presLayoutVars>
          <dgm:bulletEnabled val="1"/>
        </dgm:presLayoutVars>
      </dgm:prSet>
      <dgm:spPr/>
    </dgm:pt>
    <dgm:pt modelId="{14089B2D-92CF-4110-A7F8-DEDC592E59A5}" type="pres">
      <dgm:prSet presAssocID="{33993B63-86FB-4E96-97CD-CCE7FCFA418B}" presName="spacing" presStyleCnt="0"/>
      <dgm:spPr/>
    </dgm:pt>
    <dgm:pt modelId="{E55EFD26-1ADF-47C6-98B7-3A157675EC1E}" type="pres">
      <dgm:prSet presAssocID="{05B11C72-62AA-4A6C-B781-F45DD9DB7DF1}" presName="composite" presStyleCnt="0"/>
      <dgm:spPr/>
    </dgm:pt>
    <dgm:pt modelId="{2EA56659-E7C8-4546-9A1A-9637F3E16E4B}" type="pres">
      <dgm:prSet presAssocID="{05B11C72-62AA-4A6C-B781-F45DD9DB7DF1}" presName="imgShp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FA57B049-7C5E-4780-83D4-42D779111C67}" type="pres">
      <dgm:prSet presAssocID="{05B11C72-62AA-4A6C-B781-F45DD9DB7DF1}" presName="txShp" presStyleLbl="node1" presStyleIdx="4" presStyleCnt="5">
        <dgm:presLayoutVars>
          <dgm:bulletEnabled val="1"/>
        </dgm:presLayoutVars>
      </dgm:prSet>
      <dgm:spPr/>
    </dgm:pt>
  </dgm:ptLst>
  <dgm:cxnLst>
    <dgm:cxn modelId="{0C2C573B-4F5D-4098-9E20-56E8F39E242B}" type="presOf" srcId="{630D8324-377C-4477-A24E-C8CC4326A366}" destId="{1B304155-A34D-4669-9BCE-91F06228BEFA}" srcOrd="0" destOrd="0" presId="urn:microsoft.com/office/officeart/2005/8/layout/vList3"/>
    <dgm:cxn modelId="{99670A47-A14C-4F45-8734-DD9EB43EB0F1}" type="presOf" srcId="{C2E3597A-E723-423C-AF5E-E765B64115F3}" destId="{AB881DFE-DC06-4282-AF11-27A6CB0CD411}" srcOrd="0" destOrd="0" presId="urn:microsoft.com/office/officeart/2005/8/layout/vList3"/>
    <dgm:cxn modelId="{02247A69-FB16-4A58-8BE8-C7BCE44F8132}" srcId="{630D8324-377C-4477-A24E-C8CC4326A366}" destId="{7DCC3CC2-7B48-44E9-A06F-D7437122A10B}" srcOrd="1" destOrd="0" parTransId="{CE8E7C60-01B5-4341-96DE-F3D7984407F4}" sibTransId="{B0A4593D-ACBA-4615-8CD9-F171AF8E6F78}"/>
    <dgm:cxn modelId="{7AC5674B-9350-458C-9F4F-3B7B15BE018B}" srcId="{630D8324-377C-4477-A24E-C8CC4326A366}" destId="{C2E3597A-E723-423C-AF5E-E765B64115F3}" srcOrd="3" destOrd="0" parTransId="{0465C2C5-035E-4E34-BDCC-30F25253BDE1}" sibTransId="{33993B63-86FB-4E96-97CD-CCE7FCFA418B}"/>
    <dgm:cxn modelId="{4ABC184F-3D4C-4619-BBAA-7B8570BA0EA9}" type="presOf" srcId="{55B61F89-FD56-4262-9995-4DB0A6C8408A}" destId="{845EA1BC-AF6B-48DD-B4D0-D6A0D1E74954}" srcOrd="0" destOrd="0" presId="urn:microsoft.com/office/officeart/2005/8/layout/vList3"/>
    <dgm:cxn modelId="{FC316178-C510-4161-B97E-11A09C9B9F03}" srcId="{630D8324-377C-4477-A24E-C8CC4326A366}" destId="{55B61F89-FD56-4262-9995-4DB0A6C8408A}" srcOrd="0" destOrd="0" parTransId="{4A9BB069-1A05-4D4F-B535-BCB718A547F9}" sibTransId="{C79B199C-8CCB-47E7-8199-EBAFDBBB6A1D}"/>
    <dgm:cxn modelId="{520DAB58-EF08-4F73-8A82-277CE3A776DD}" type="presOf" srcId="{05B11C72-62AA-4A6C-B781-F45DD9DB7DF1}" destId="{FA57B049-7C5E-4780-83D4-42D779111C67}" srcOrd="0" destOrd="0" presId="urn:microsoft.com/office/officeart/2005/8/layout/vList3"/>
    <dgm:cxn modelId="{101DF0BC-D44F-4E0E-9EB2-39CB5F71F370}" type="presOf" srcId="{7DCC3CC2-7B48-44E9-A06F-D7437122A10B}" destId="{DACFB2F2-7CFF-4E6C-923F-5F389ECC80E8}" srcOrd="0" destOrd="0" presId="urn:microsoft.com/office/officeart/2005/8/layout/vList3"/>
    <dgm:cxn modelId="{1D2857C7-0F02-4479-9EE9-E4397CD2EE11}" type="presOf" srcId="{F919D0E5-00C8-4279-BD9D-529A1082DEE1}" destId="{CB1E6072-19E9-4FC4-ADAB-78D310FA1996}" srcOrd="0" destOrd="0" presId="urn:microsoft.com/office/officeart/2005/8/layout/vList3"/>
    <dgm:cxn modelId="{39C8B3E3-DE73-4933-9DDD-1C6C9B4689D6}" srcId="{630D8324-377C-4477-A24E-C8CC4326A366}" destId="{05B11C72-62AA-4A6C-B781-F45DD9DB7DF1}" srcOrd="4" destOrd="0" parTransId="{7ABCB02E-17B1-4DFB-B862-57B286A28631}" sibTransId="{7062314F-F315-4919-BBFD-DEC9ABF60F66}"/>
    <dgm:cxn modelId="{4DA8EDFB-33D8-4B4C-8BF9-505BDC6B38D5}" srcId="{630D8324-377C-4477-A24E-C8CC4326A366}" destId="{F919D0E5-00C8-4279-BD9D-529A1082DEE1}" srcOrd="2" destOrd="0" parTransId="{58FB79A0-45C5-4AD0-ADF5-2495DCA055BC}" sibTransId="{6496315F-9A99-48BD-A7B9-B7E9CD488E6D}"/>
    <dgm:cxn modelId="{6EFD7F17-619D-4CA1-94C3-F36EB43284F9}" type="presParOf" srcId="{1B304155-A34D-4669-9BCE-91F06228BEFA}" destId="{8770FB0A-783B-440E-BB88-89528C5337D9}" srcOrd="0" destOrd="0" presId="urn:microsoft.com/office/officeart/2005/8/layout/vList3"/>
    <dgm:cxn modelId="{09ADA151-C0F6-4AD7-B229-296983371563}" type="presParOf" srcId="{8770FB0A-783B-440E-BB88-89528C5337D9}" destId="{4C3A5703-DDCF-4EB5-9E59-D8F9607782FC}" srcOrd="0" destOrd="0" presId="urn:microsoft.com/office/officeart/2005/8/layout/vList3"/>
    <dgm:cxn modelId="{243A5A36-DDA2-4FDB-A111-5DF7DEAAB467}" type="presParOf" srcId="{8770FB0A-783B-440E-BB88-89528C5337D9}" destId="{845EA1BC-AF6B-48DD-B4D0-D6A0D1E74954}" srcOrd="1" destOrd="0" presId="urn:microsoft.com/office/officeart/2005/8/layout/vList3"/>
    <dgm:cxn modelId="{67790013-03B0-4352-8A2A-2107B83AF6C9}" type="presParOf" srcId="{1B304155-A34D-4669-9BCE-91F06228BEFA}" destId="{4EEB7F1A-5049-48AD-9611-6A8D43E8345E}" srcOrd="1" destOrd="0" presId="urn:microsoft.com/office/officeart/2005/8/layout/vList3"/>
    <dgm:cxn modelId="{E6633A7E-A6A6-401A-92EA-9D6A4BB471B3}" type="presParOf" srcId="{1B304155-A34D-4669-9BCE-91F06228BEFA}" destId="{F8DB20CD-4769-457E-AB9E-C9CEB115D864}" srcOrd="2" destOrd="0" presId="urn:microsoft.com/office/officeart/2005/8/layout/vList3"/>
    <dgm:cxn modelId="{658E967D-9EDB-41DF-9D97-54F4C28440F8}" type="presParOf" srcId="{F8DB20CD-4769-457E-AB9E-C9CEB115D864}" destId="{CADCEBDC-F8ED-4BB2-A223-6CDB1A0DFE95}" srcOrd="0" destOrd="0" presId="urn:microsoft.com/office/officeart/2005/8/layout/vList3"/>
    <dgm:cxn modelId="{C640CB9A-5F7E-4227-91FF-0E121256BA5B}" type="presParOf" srcId="{F8DB20CD-4769-457E-AB9E-C9CEB115D864}" destId="{DACFB2F2-7CFF-4E6C-923F-5F389ECC80E8}" srcOrd="1" destOrd="0" presId="urn:microsoft.com/office/officeart/2005/8/layout/vList3"/>
    <dgm:cxn modelId="{87954FF6-C172-40F4-9467-10B71E92BDE4}" type="presParOf" srcId="{1B304155-A34D-4669-9BCE-91F06228BEFA}" destId="{CB8B5A7E-959C-422B-BCD0-AF5E82D5DF18}" srcOrd="3" destOrd="0" presId="urn:microsoft.com/office/officeart/2005/8/layout/vList3"/>
    <dgm:cxn modelId="{20277188-7BFF-4133-BC43-13400ACD7BC6}" type="presParOf" srcId="{1B304155-A34D-4669-9BCE-91F06228BEFA}" destId="{7949482A-0AE0-43E6-B9FC-C027D92C0DA0}" srcOrd="4" destOrd="0" presId="urn:microsoft.com/office/officeart/2005/8/layout/vList3"/>
    <dgm:cxn modelId="{2A555F82-F543-4B4E-9E6D-003CD843616E}" type="presParOf" srcId="{7949482A-0AE0-43E6-B9FC-C027D92C0DA0}" destId="{E696B09D-71EF-47AD-9E2C-64AF68A78174}" srcOrd="0" destOrd="0" presId="urn:microsoft.com/office/officeart/2005/8/layout/vList3"/>
    <dgm:cxn modelId="{482917CB-3B71-4979-9499-71B905976325}" type="presParOf" srcId="{7949482A-0AE0-43E6-B9FC-C027D92C0DA0}" destId="{CB1E6072-19E9-4FC4-ADAB-78D310FA1996}" srcOrd="1" destOrd="0" presId="urn:microsoft.com/office/officeart/2005/8/layout/vList3"/>
    <dgm:cxn modelId="{914783F0-73EA-405A-9148-94DA9C8D739E}" type="presParOf" srcId="{1B304155-A34D-4669-9BCE-91F06228BEFA}" destId="{8BED8EA0-2E79-4A2A-8106-FD333A4AD11C}" srcOrd="5" destOrd="0" presId="urn:microsoft.com/office/officeart/2005/8/layout/vList3"/>
    <dgm:cxn modelId="{EF196D28-4D5A-4C8F-A94E-0B6F9151DD27}" type="presParOf" srcId="{1B304155-A34D-4669-9BCE-91F06228BEFA}" destId="{30EF16D1-A540-49BC-A8DD-46D836D43694}" srcOrd="6" destOrd="0" presId="urn:microsoft.com/office/officeart/2005/8/layout/vList3"/>
    <dgm:cxn modelId="{8EA3CE05-E9BB-425E-9554-5F3362CA5AE4}" type="presParOf" srcId="{30EF16D1-A540-49BC-A8DD-46D836D43694}" destId="{F3933A77-0ED8-446A-B48B-7A6CD6C8923A}" srcOrd="0" destOrd="0" presId="urn:microsoft.com/office/officeart/2005/8/layout/vList3"/>
    <dgm:cxn modelId="{30D631BE-4349-45EC-BCB6-87284A2124B7}" type="presParOf" srcId="{30EF16D1-A540-49BC-A8DD-46D836D43694}" destId="{AB881DFE-DC06-4282-AF11-27A6CB0CD411}" srcOrd="1" destOrd="0" presId="urn:microsoft.com/office/officeart/2005/8/layout/vList3"/>
    <dgm:cxn modelId="{A8C4866C-20B0-404F-9A45-E0B2BE9C29C6}" type="presParOf" srcId="{1B304155-A34D-4669-9BCE-91F06228BEFA}" destId="{14089B2D-92CF-4110-A7F8-DEDC592E59A5}" srcOrd="7" destOrd="0" presId="urn:microsoft.com/office/officeart/2005/8/layout/vList3"/>
    <dgm:cxn modelId="{250BF0D0-3527-497B-8795-8F3534071442}" type="presParOf" srcId="{1B304155-A34D-4669-9BCE-91F06228BEFA}" destId="{E55EFD26-1ADF-47C6-98B7-3A157675EC1E}" srcOrd="8" destOrd="0" presId="urn:microsoft.com/office/officeart/2005/8/layout/vList3"/>
    <dgm:cxn modelId="{77CAB1DA-B910-4EF4-A951-027ACAE97E25}" type="presParOf" srcId="{E55EFD26-1ADF-47C6-98B7-3A157675EC1E}" destId="{2EA56659-E7C8-4546-9A1A-9637F3E16E4B}" srcOrd="0" destOrd="0" presId="urn:microsoft.com/office/officeart/2005/8/layout/vList3"/>
    <dgm:cxn modelId="{D7F5981C-2250-4E46-8134-7C4D04435674}" type="presParOf" srcId="{E55EFD26-1ADF-47C6-98B7-3A157675EC1E}" destId="{FA57B049-7C5E-4780-83D4-42D779111C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EA1BC-AF6B-48DD-B4D0-D6A0D1E74954}">
      <dsp:nvSpPr>
        <dsp:cNvPr id="0" name=""/>
        <dsp:cNvSpPr/>
      </dsp:nvSpPr>
      <dsp:spPr>
        <a:xfrm rot="10800000">
          <a:off x="1523975" y="1781"/>
          <a:ext cx="5405120" cy="65014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694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Cats</a:t>
          </a:r>
          <a:endParaRPr lang="en-GB" sz="2800" kern="1200" dirty="0"/>
        </a:p>
      </dsp:txBody>
      <dsp:txXfrm rot="10800000">
        <a:off x="1686510" y="1781"/>
        <a:ext cx="5242585" cy="650140"/>
      </dsp:txXfrm>
    </dsp:sp>
    <dsp:sp modelId="{4C3A5703-DDCF-4EB5-9E59-D8F9607782FC}">
      <dsp:nvSpPr>
        <dsp:cNvPr id="0" name=""/>
        <dsp:cNvSpPr/>
      </dsp:nvSpPr>
      <dsp:spPr>
        <a:xfrm>
          <a:off x="1198904" y="1781"/>
          <a:ext cx="650140" cy="65014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CFB2F2-7CFF-4E6C-923F-5F389ECC80E8}">
      <dsp:nvSpPr>
        <dsp:cNvPr id="0" name=""/>
        <dsp:cNvSpPr/>
      </dsp:nvSpPr>
      <dsp:spPr>
        <a:xfrm rot="10800000">
          <a:off x="1523975" y="845994"/>
          <a:ext cx="5405120" cy="65014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694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Reflective glass</a:t>
          </a:r>
          <a:endParaRPr lang="en-GB" sz="2800" kern="1200" dirty="0"/>
        </a:p>
      </dsp:txBody>
      <dsp:txXfrm rot="10800000">
        <a:off x="1686510" y="845994"/>
        <a:ext cx="5242585" cy="650140"/>
      </dsp:txXfrm>
    </dsp:sp>
    <dsp:sp modelId="{CADCEBDC-F8ED-4BB2-A223-6CDB1A0DFE95}">
      <dsp:nvSpPr>
        <dsp:cNvPr id="0" name=""/>
        <dsp:cNvSpPr/>
      </dsp:nvSpPr>
      <dsp:spPr>
        <a:xfrm>
          <a:off x="1198904" y="845994"/>
          <a:ext cx="650140" cy="65014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E6072-19E9-4FC4-ADAB-78D310FA1996}">
      <dsp:nvSpPr>
        <dsp:cNvPr id="0" name=""/>
        <dsp:cNvSpPr/>
      </dsp:nvSpPr>
      <dsp:spPr>
        <a:xfrm rot="10800000">
          <a:off x="1523975" y="1690207"/>
          <a:ext cx="5405120" cy="65014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694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Light pollution</a:t>
          </a:r>
          <a:endParaRPr lang="en-GB" sz="2800" kern="1200" dirty="0"/>
        </a:p>
      </dsp:txBody>
      <dsp:txXfrm rot="10800000">
        <a:off x="1686510" y="1690207"/>
        <a:ext cx="5242585" cy="650140"/>
      </dsp:txXfrm>
    </dsp:sp>
    <dsp:sp modelId="{E696B09D-71EF-47AD-9E2C-64AF68A78174}">
      <dsp:nvSpPr>
        <dsp:cNvPr id="0" name=""/>
        <dsp:cNvSpPr/>
      </dsp:nvSpPr>
      <dsp:spPr>
        <a:xfrm>
          <a:off x="1198904" y="1690207"/>
          <a:ext cx="650140" cy="65014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881DFE-DC06-4282-AF11-27A6CB0CD411}">
      <dsp:nvSpPr>
        <dsp:cNvPr id="0" name=""/>
        <dsp:cNvSpPr/>
      </dsp:nvSpPr>
      <dsp:spPr>
        <a:xfrm rot="10800000">
          <a:off x="1496165" y="2534419"/>
          <a:ext cx="5442199" cy="65203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694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Entrapment hazards</a:t>
          </a:r>
          <a:endParaRPr lang="en-GB" sz="2800" kern="1200" dirty="0"/>
        </a:p>
      </dsp:txBody>
      <dsp:txXfrm rot="10800000">
        <a:off x="1659173" y="2534419"/>
        <a:ext cx="5279191" cy="652032"/>
      </dsp:txXfrm>
    </dsp:sp>
    <dsp:sp modelId="{F3933A77-0ED8-446A-B48B-7A6CD6C8923A}">
      <dsp:nvSpPr>
        <dsp:cNvPr id="0" name=""/>
        <dsp:cNvSpPr/>
      </dsp:nvSpPr>
      <dsp:spPr>
        <a:xfrm>
          <a:off x="1189635" y="2535365"/>
          <a:ext cx="650140" cy="650140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57B049-7C5E-4780-83D4-42D779111C67}">
      <dsp:nvSpPr>
        <dsp:cNvPr id="0" name=""/>
        <dsp:cNvSpPr/>
      </dsp:nvSpPr>
      <dsp:spPr>
        <a:xfrm rot="10800000">
          <a:off x="1523975" y="3380524"/>
          <a:ext cx="5405120" cy="65014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6694" tIns="106680" rIns="199136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Vertical poles and Chimneys</a:t>
          </a:r>
          <a:endParaRPr lang="en-GB" sz="2800" kern="1200" dirty="0"/>
        </a:p>
      </dsp:txBody>
      <dsp:txXfrm rot="10800000">
        <a:off x="1686510" y="3380524"/>
        <a:ext cx="5242585" cy="650140"/>
      </dsp:txXfrm>
    </dsp:sp>
    <dsp:sp modelId="{2EA56659-E7C8-4546-9A1A-9637F3E16E4B}">
      <dsp:nvSpPr>
        <dsp:cNvPr id="0" name=""/>
        <dsp:cNvSpPr/>
      </dsp:nvSpPr>
      <dsp:spPr>
        <a:xfrm>
          <a:off x="1198904" y="3380524"/>
          <a:ext cx="650140" cy="650140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53F70B1-1E8A-493D-9392-E4FE90BE9A90}" type="datetime1">
              <a:rPr lang="en-GB" smtClean="0"/>
              <a:t>17/05/2024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B3C20D7-F8F1-4196-9585-26F31AFC85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81621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8A86088-0869-4C1C-A62F-7421110335D4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Fourth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AEC444-603B-4F09-9A06-5917518DD901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742551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DAEC444-603B-4F09-9A06-5917518DD90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154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07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268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607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"/>
          <p:cNvSpPr/>
          <p:nvPr/>
        </p:nvSpPr>
        <p:spPr bwMode="invGray">
          <a:xfrm>
            <a:off x="0" y="3936697"/>
            <a:ext cx="12192000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4114800"/>
            <a:ext cx="10515598" cy="1158446"/>
          </a:xfrm>
        </p:spPr>
        <p:txBody>
          <a:bodyPr rtlCol="0" anchor="b">
            <a:normAutofit/>
          </a:bodyPr>
          <a:lstStyle>
            <a:lvl1pPr algn="l">
              <a:defRPr sz="52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1" y="5338170"/>
            <a:ext cx="10515598" cy="474836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n-US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30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B740B7-64BD-4FC2-B55E-75DCBB3A32F2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875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41693" y="365125"/>
            <a:ext cx="1600200" cy="581183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534400" cy="5811838"/>
          </a:xfrm>
        </p:spPr>
        <p:txBody>
          <a:bodyPr vert="eaVert"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C3531B5-9010-4B7C-AD9F-E57F8B7EC91C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70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228D03-080A-4916-971F-CED19E5DA5E7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1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3276600"/>
            <a:ext cx="12192000" cy="27632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429000"/>
            <a:ext cx="9601200" cy="1838519"/>
          </a:xfrm>
        </p:spPr>
        <p:txBody>
          <a:bodyPr rtlCol="0" anchor="b">
            <a:normAutofit/>
          </a:bodyPr>
          <a:lstStyle>
            <a:lvl1pPr>
              <a:defRPr sz="52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5340096"/>
            <a:ext cx="9601200" cy="475488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3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92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50292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EDEFCD-53A5-46F4-8D85-E72687CEAF92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31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0292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0292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6188" y="1828800"/>
            <a:ext cx="50292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6188" y="2514600"/>
            <a:ext cx="50292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D70D0C-DA0C-4612-9C78-6B9273F1AFAD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479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FDDCB60-8F4D-41A6-9D96-022D4F9166CD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563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2ED77D9-7E1E-4B74-85C9-DCBD714C313B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673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4000"/>
            <a:ext cx="3429000" cy="190500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400800" cy="52578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9000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8A0651-90B4-4E8B-AA30-C9902B133A9C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789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0" y="1527048"/>
            <a:ext cx="3429000" cy="1901952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838198" y="685800"/>
            <a:ext cx="6400800" cy="5257800"/>
          </a:xfrm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8999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 noProof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 noProof="0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D77A0D-90B0-4034-A64A-F8DCD8607188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252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invGray">
          <a:xfrm>
            <a:off x="0" y="6492239"/>
            <a:ext cx="12188825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US" noProof="0"/>
              <a:t>Click to edit Master text styles</a:t>
            </a:r>
          </a:p>
          <a:p>
            <a:pPr lvl="1" rtl="0"/>
            <a:r>
              <a:rPr lang="en-US" noProof="0"/>
              <a:t>Second level</a:t>
            </a:r>
          </a:p>
          <a:p>
            <a:pPr lvl="2" rtl="0"/>
            <a:r>
              <a:rPr lang="en-US" noProof="0"/>
              <a:t>Third level</a:t>
            </a:r>
          </a:p>
          <a:p>
            <a:pPr lvl="3" rtl="0"/>
            <a:r>
              <a:rPr lang="en-US" noProof="0"/>
              <a:t>Fourth level</a:t>
            </a:r>
          </a:p>
          <a:p>
            <a:pPr lvl="4" rtl="0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81000" y="6549715"/>
            <a:ext cx="8442158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pPr rtl="0"/>
            <a:endParaRPr lang="en-GB" noProof="0" dirty="0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2"/>
          </p:nvPr>
        </p:nvSpPr>
        <p:spPr>
          <a:xfrm>
            <a:off x="9685939" y="6549715"/>
            <a:ext cx="1667860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pPr rtl="0"/>
            <a:fld id="{455564F1-9707-4506-8B9D-E4425D48252B}" type="datetime1">
              <a:rPr lang="en-GB" noProof="0" smtClean="0"/>
              <a:t>17/05/2024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3799" y="6549715"/>
            <a:ext cx="446361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pPr rtl="0"/>
            <a:fld id="{B13333A4-2EF1-4B79-B68C-AB20E66B482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55871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2688-8319.12259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orldcrunch.com/media-library/urban-parakeets-in-barcelona-spain.jpg?id=27040503&amp;widt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429000"/>
            <a:ext cx="9601200" cy="1838519"/>
          </a:xfrm>
        </p:spPr>
        <p:txBody>
          <a:bodyPr rtlCol="0" anchor="b">
            <a:normAutofit fontScale="90000"/>
          </a:bodyPr>
          <a:lstStyle/>
          <a:p>
            <a:r>
              <a:rPr lang="en-GB" dirty="0"/>
              <a:t>‘Wherever there are birds there is hope’ </a:t>
            </a:r>
            <a:r>
              <a:rPr lang="en-GB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businesses can contribute to creating bird friendly environments in cities.</a:t>
            </a:r>
            <a:b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dirty="0"/>
              <a:t>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841248" y="5340096"/>
            <a:ext cx="9601200" cy="475488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r>
              <a:rPr lang="en-GB" dirty="0"/>
              <a:t>Julia and India Fallon         AMI 2024</a:t>
            </a:r>
          </a:p>
        </p:txBody>
      </p:sp>
    </p:spTree>
    <p:extLst>
      <p:ext uri="{BB962C8B-B14F-4D97-AF65-F5344CB8AC3E}">
        <p14:creationId xmlns:p14="http://schemas.microsoft.com/office/powerpoint/2010/main" val="214272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4AB9C-C378-F2F6-90B2-BA3ACCAC2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anchor="b">
            <a:normAutofit/>
          </a:bodyPr>
          <a:lstStyle/>
          <a:p>
            <a:r>
              <a:rPr lang="en-US" dirty="0"/>
              <a:t>Summing up</a:t>
            </a:r>
            <a:endParaRPr lang="en-GB" dirty="0"/>
          </a:p>
        </p:txBody>
      </p:sp>
      <p:pic>
        <p:nvPicPr>
          <p:cNvPr id="6150" name="Picture 6" descr="Urban Birds and Urban Planning | BTO - British Trust for Ornithology">
            <a:extLst>
              <a:ext uri="{FF2B5EF4-FFF2-40B4-BE49-F238E27FC236}">
                <a16:creationId xmlns:a16="http://schemas.microsoft.com/office/drawing/2014/main" id="{E54CC5D2-61F0-EDE0-9679-4D7EE14B86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0" b="13684"/>
          <a:stretch/>
        </p:blipFill>
        <p:spPr bwMode="auto">
          <a:xfrm>
            <a:off x="838200" y="1825625"/>
            <a:ext cx="10515600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998BAD-5F87-C6C4-1A86-D8846A4B412D}"/>
              </a:ext>
            </a:extLst>
          </p:cNvPr>
          <p:cNvSpPr txBox="1"/>
          <p:nvPr/>
        </p:nvSpPr>
        <p:spPr>
          <a:xfrm>
            <a:off x="911424" y="6492874"/>
            <a:ext cx="830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https://www.bto.org/our-science/focal-areas/urban-birds-and-urban-planning</a:t>
            </a:r>
          </a:p>
        </p:txBody>
      </p:sp>
    </p:spTree>
    <p:extLst>
      <p:ext uri="{BB962C8B-B14F-4D97-AF65-F5344CB8AC3E}">
        <p14:creationId xmlns:p14="http://schemas.microsoft.com/office/powerpoint/2010/main" val="15230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rtlCol="0" anchor="b">
            <a:normAutofit/>
          </a:bodyPr>
          <a:lstStyle/>
          <a:p>
            <a:pPr rtl="0"/>
            <a:r>
              <a:rPr lang="en-GB" dirty="0"/>
              <a:t>References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3E1FF08-F9A0-C37A-E9F3-620B856CFE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 err="1"/>
              <a:t>Beatley</a:t>
            </a:r>
            <a:r>
              <a:rPr lang="en-GB" dirty="0"/>
              <a:t> T (2021)</a:t>
            </a:r>
          </a:p>
          <a:p>
            <a:r>
              <a:rPr lang="en-GB" dirty="0"/>
              <a:t>https://blog.gardenwildlifedirect.co.uk/national-insect-week-2018/</a:t>
            </a:r>
          </a:p>
          <a:p>
            <a:r>
              <a:rPr lang="en-GB" dirty="0"/>
              <a:t>Mata, L., </a:t>
            </a:r>
            <a:r>
              <a:rPr lang="en-GB" dirty="0" err="1"/>
              <a:t>Hahs</a:t>
            </a:r>
            <a:r>
              <a:rPr lang="en-GB" dirty="0"/>
              <a:t>, A. K., Palma, E., Backstrom, A., Johnston, N., King, T., Olson, A. R., </a:t>
            </a:r>
            <a:r>
              <a:rPr lang="en-GB" dirty="0" err="1"/>
              <a:t>Renowden</a:t>
            </a:r>
            <a:r>
              <a:rPr lang="en-GB" dirty="0"/>
              <a:t>, C., Smith, T. R., Vogel, B., &amp; Ward, S. (2023). Large positive ecological changes of small urban greening actions. </a:t>
            </a:r>
            <a:r>
              <a:rPr lang="en-GB" i="1" dirty="0"/>
              <a:t>Ecological Solutions and Evidence</a:t>
            </a:r>
            <a:r>
              <a:rPr lang="en-GB" dirty="0"/>
              <a:t>, 4(3). </a:t>
            </a:r>
            <a:r>
              <a:rPr lang="en-GB" dirty="0">
                <a:hlinkClick r:id="rId3"/>
              </a:rPr>
              <a:t>https://doi.org/10.1002/2688-8319.12259</a:t>
            </a:r>
            <a:endParaRPr lang="en-GB" dirty="0"/>
          </a:p>
          <a:p>
            <a:r>
              <a:rPr lang="en-US" dirty="0"/>
              <a:t>Nature Canada (undated) 'Bird Friendly Cities program', Bird Friendly London, Available at: https://www.birdfriendlylondon.ca/help-birds (Accessed: 10 January 2023)</a:t>
            </a:r>
            <a:endParaRPr lang="en-GB" dirty="0"/>
          </a:p>
          <a:p>
            <a:r>
              <a:rPr lang="en-GB" dirty="0"/>
              <a:t>Smithsonian Institute </a:t>
            </a:r>
          </a:p>
          <a:p>
            <a:r>
              <a:rPr lang="en-GB" dirty="0"/>
              <a:t>https://nationalzoo.si.edu/migratory-birds/bird-friendly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9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igeons on the ground">
            <a:extLst>
              <a:ext uri="{FF2B5EF4-FFF2-40B4-BE49-F238E27FC236}">
                <a16:creationId xmlns:a16="http://schemas.microsoft.com/office/drawing/2014/main" id="{C185BDFF-A36C-B102-48C7-F8135F8E91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0" b="21190"/>
          <a:stretch/>
        </p:blipFill>
        <p:spPr>
          <a:xfrm>
            <a:off x="91527" y="0"/>
            <a:ext cx="12191980" cy="685799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BCFD62-4EC7-0986-E37D-A4577787C848}"/>
              </a:ext>
            </a:extLst>
          </p:cNvPr>
          <p:cNvSpPr txBox="1"/>
          <p:nvPr/>
        </p:nvSpPr>
        <p:spPr>
          <a:xfrm>
            <a:off x="335360" y="6093296"/>
            <a:ext cx="10225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https://t0.geograph.org.uk/stamp.php?id=1130889&amp;title=on&amp;gravity=SouthEast&amp;hash=4b3e90b2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60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B5BD9C06-8BAB-B99E-C9A7-D3719858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4800" y="1524000"/>
            <a:ext cx="3429000" cy="1905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5" name="Content Placeholder 4" descr="Image: iStock">
            <a:extLst>
              <a:ext uri="{FF2B5EF4-FFF2-40B4-BE49-F238E27FC236}">
                <a16:creationId xmlns:a16="http://schemas.microsoft.com/office/drawing/2014/main" id="{14623C2A-8637-306A-852A-F47D41E436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8" r="13606" b="2"/>
          <a:stretch/>
        </p:blipFill>
        <p:spPr bwMode="auto">
          <a:xfrm>
            <a:off x="838200" y="685800"/>
            <a:ext cx="6400800" cy="52578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5614E-FBFD-3B5A-8762-C863D735C8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9000" cy="1828800"/>
          </a:xfrm>
        </p:spPr>
        <p:txBody>
          <a:bodyPr>
            <a:normAutofit/>
          </a:bodyPr>
          <a:lstStyle/>
          <a:p>
            <a:pPr rtl="0"/>
            <a:r>
              <a:rPr lang="en-GB" dirty="0"/>
              <a:t>Changing thinking </a:t>
            </a:r>
          </a:p>
          <a:p>
            <a:pPr rtl="0"/>
            <a:r>
              <a:rPr lang="en-GB" dirty="0"/>
              <a:t>Investigating possibilities</a:t>
            </a:r>
          </a:p>
          <a:p>
            <a:pPr rtl="0"/>
            <a:r>
              <a:rPr lang="en-GB" dirty="0"/>
              <a:t>Optimistic outcomes 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BBFAED-653B-52A1-4F26-2D804275414F}"/>
              </a:ext>
            </a:extLst>
          </p:cNvPr>
          <p:cNvSpPr txBox="1"/>
          <p:nvPr/>
        </p:nvSpPr>
        <p:spPr>
          <a:xfrm>
            <a:off x="983432" y="6093296"/>
            <a:ext cx="8204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https://www.universityworldnews.com/post.php?story=20220930114308833</a:t>
            </a:r>
          </a:p>
        </p:txBody>
      </p:sp>
    </p:spTree>
    <p:extLst>
      <p:ext uri="{BB962C8B-B14F-4D97-AF65-F5344CB8AC3E}">
        <p14:creationId xmlns:p14="http://schemas.microsoft.com/office/powerpoint/2010/main" val="359917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4" name="Title 1">
            <a:extLst>
              <a:ext uri="{FF2B5EF4-FFF2-40B4-BE49-F238E27FC236}">
                <a16:creationId xmlns:a16="http://schemas.microsoft.com/office/drawing/2014/main" id="{4272ACDC-C7E7-9E62-82B2-388D45F6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anchor="b">
            <a:normAutofit/>
          </a:bodyPr>
          <a:lstStyle/>
          <a:p>
            <a:r>
              <a:rPr lang="en-US" dirty="0"/>
              <a:t>Ecocentrism</a:t>
            </a:r>
          </a:p>
        </p:txBody>
      </p:sp>
      <p:pic>
        <p:nvPicPr>
          <p:cNvPr id="5124" name="Picture 4" descr="ECO-CENTRISM IN ENVIRONMENTAL LAW | Lexpeeps">
            <a:extLst>
              <a:ext uri="{FF2B5EF4-FFF2-40B4-BE49-F238E27FC236}">
                <a16:creationId xmlns:a16="http://schemas.microsoft.com/office/drawing/2014/main" id="{93402D27-2B86-74B2-E908-820DB95FD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1" r="5558" b="-1"/>
          <a:stretch/>
        </p:blipFill>
        <p:spPr bwMode="auto">
          <a:xfrm>
            <a:off x="3447381" y="1825625"/>
            <a:ext cx="529723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82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Title 1">
            <a:extLst>
              <a:ext uri="{FF2B5EF4-FFF2-40B4-BE49-F238E27FC236}">
                <a16:creationId xmlns:a16="http://schemas.microsoft.com/office/drawing/2014/main" id="{49E39799-2741-A90F-44E2-584B87549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/>
          <a:lstStyle/>
          <a:p>
            <a:r>
              <a:rPr lang="en-US" dirty="0"/>
              <a:t>Key literature</a:t>
            </a:r>
          </a:p>
        </p:txBody>
      </p:sp>
      <p:sp>
        <p:nvSpPr>
          <p:cNvPr id="2062" name="Text Placeholder 2">
            <a:extLst>
              <a:ext uri="{FF2B5EF4-FFF2-40B4-BE49-F238E27FC236}">
                <a16:creationId xmlns:a16="http://schemas.microsoft.com/office/drawing/2014/main" id="{E540F14A-2935-3918-B4D8-AA30AFBC7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029200" cy="685800"/>
          </a:xfrm>
        </p:spPr>
        <p:txBody>
          <a:bodyPr/>
          <a:lstStyle/>
          <a:p>
            <a:r>
              <a:rPr lang="en-US" dirty="0"/>
              <a:t>Nature Canada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0A9C2E2-8698-4DE5-88D9-DAF0E50840C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5497" y="2514600"/>
            <a:ext cx="4357782" cy="3675063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2052" name="Picture 4" descr="cover of book">
            <a:extLst>
              <a:ext uri="{FF2B5EF4-FFF2-40B4-BE49-F238E27FC236}">
                <a16:creationId xmlns:a16="http://schemas.microsoft.com/office/drawing/2014/main" id="{06E542C4-FED9-8FEB-967E-95931F6F2D3F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764704"/>
            <a:ext cx="4464496" cy="541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C537C-2D04-0D0E-5E4E-A40BB55A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London Bird Report 2021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0B1E7-528E-277C-22CD-9224086DF9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Going up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953455-678A-2960-4E9D-CD9C9B85BD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Going down</a:t>
            </a:r>
            <a:endParaRPr lang="en-GB" dirty="0"/>
          </a:p>
        </p:txBody>
      </p:sp>
      <p:pic>
        <p:nvPicPr>
          <p:cNvPr id="10" name="Content Placeholder 9" descr="A black bird standing on a stone ledge&#10;&#10;Description automatically generated">
            <a:extLst>
              <a:ext uri="{FF2B5EF4-FFF2-40B4-BE49-F238E27FC236}">
                <a16:creationId xmlns:a16="http://schemas.microsoft.com/office/drawing/2014/main" id="{38C88E5D-4D5A-8393-B24A-B40827D5586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3" y="2923380"/>
            <a:ext cx="4968179" cy="3025899"/>
          </a:xfrm>
        </p:spPr>
      </p:pic>
      <p:pic>
        <p:nvPicPr>
          <p:cNvPr id="1026" name="Picture 2" descr="Urban parakeets in Barcelona, Spain">
            <a:extLst>
              <a:ext uri="{FF2B5EF4-FFF2-40B4-BE49-F238E27FC236}">
                <a16:creationId xmlns:a16="http://schemas.microsoft.com/office/drawing/2014/main" id="{69BF0A0D-1322-4AC9-8C44-255FD7D1D98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2930221"/>
            <a:ext cx="5029200" cy="284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A9F3BD-6DE5-C4B7-0772-5D946BEBF41F}"/>
              </a:ext>
            </a:extLst>
          </p:cNvPr>
          <p:cNvSpPr txBox="1"/>
          <p:nvPr/>
        </p:nvSpPr>
        <p:spPr>
          <a:xfrm>
            <a:off x="836612" y="5774041"/>
            <a:ext cx="5547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hlinkClick r:id="rId4"/>
              </a:rPr>
              <a:t>https://worldcrunch.com/media-library/urban-parakeets-in-barcelona-spain.jpg?id=27040503&amp;width</a:t>
            </a:r>
            <a:endParaRPr lang="en-GB" sz="900" dirty="0"/>
          </a:p>
          <a:p>
            <a:r>
              <a:rPr lang="en-GB" sz="900" dirty="0"/>
              <a:t>=1245&amp;height=700&amp;quality=85&amp;coordinates=0%2C48%2C0%2C48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3B074C-254B-7FD0-37F1-B0F998BFEF78}"/>
              </a:ext>
            </a:extLst>
          </p:cNvPr>
          <p:cNvSpPr txBox="1"/>
          <p:nvPr/>
        </p:nvSpPr>
        <p:spPr>
          <a:xfrm>
            <a:off x="6528048" y="5949280"/>
            <a:ext cx="54726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https://www.flickr.com/photos/15016964@N02/9203114030/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95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/>
              <a:t>U</a:t>
            </a:r>
            <a:r>
              <a:rPr lang="en-GB" dirty="0" err="1"/>
              <a:t>rban</a:t>
            </a:r>
            <a:r>
              <a:rPr lang="en-GB" dirty="0"/>
              <a:t> threats to birds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41A29EF4-FD12-C989-0066-14FFE286BB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480388"/>
              </p:ext>
            </p:extLst>
          </p:nvPr>
        </p:nvGraphicFramePr>
        <p:xfrm>
          <a:off x="2032000" y="1916833"/>
          <a:ext cx="8128000" cy="4032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05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/>
              <a:t>B</a:t>
            </a:r>
            <a:r>
              <a:rPr lang="en-GB" dirty="0" err="1"/>
              <a:t>usiness</a:t>
            </a:r>
            <a:r>
              <a:rPr lang="en-GB" dirty="0"/>
              <a:t> exemplar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 rtlCol="0"/>
          <a:lstStyle/>
          <a:p>
            <a:pPr rtl="0"/>
            <a:r>
              <a:rPr lang="en-GB" dirty="0"/>
              <a:t>https://birdandwild.co.uk/products/dark-roast-fairtrade-organic-coffee</a:t>
            </a:r>
          </a:p>
        </p:txBody>
      </p:sp>
      <p:pic>
        <p:nvPicPr>
          <p:cNvPr id="3074" name="Picture 2" descr="Dark Roast Fairtrade Organic Bird Friendly RSPB Coffee - Bird &amp; Wild Coffee">
            <a:extLst>
              <a:ext uri="{FF2B5EF4-FFF2-40B4-BE49-F238E27FC236}">
                <a16:creationId xmlns:a16="http://schemas.microsoft.com/office/drawing/2014/main" id="{3B2636E8-E6A6-C0A7-42DA-37F349DFCF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685800"/>
            <a:ext cx="52578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43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5E2A8-7D8D-5283-9E6C-B9583A8CC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anchor="b">
            <a:normAutofit/>
          </a:bodyPr>
          <a:lstStyle/>
          <a:p>
            <a:r>
              <a:rPr lang="en-US" dirty="0"/>
              <a:t>Small changes possible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E240B-E9DC-DFA7-1FD8-AFFB8A4588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92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Small-scale greening </a:t>
            </a:r>
          </a:p>
          <a:p>
            <a:pPr marL="0" indent="0">
              <a:buNone/>
            </a:pPr>
            <a:r>
              <a:rPr lang="en-US" sz="2400" dirty="0"/>
              <a:t> initiatives have profound   effects, </a:t>
            </a:r>
          </a:p>
          <a:p>
            <a:r>
              <a:rPr lang="en-US" sz="2400" dirty="0"/>
              <a:t>Planting native plants leads to the return of indigenous insect species</a:t>
            </a:r>
          </a:p>
          <a:p>
            <a:endParaRPr lang="en-US" sz="2400" dirty="0"/>
          </a:p>
          <a:p>
            <a:r>
              <a:rPr lang="en-US" sz="2400" dirty="0"/>
              <a:t>Mata et al (2023)</a:t>
            </a:r>
          </a:p>
        </p:txBody>
      </p:sp>
      <p:pic>
        <p:nvPicPr>
          <p:cNvPr id="4098" name="Picture 2" descr="earth worm">
            <a:extLst>
              <a:ext uri="{FF2B5EF4-FFF2-40B4-BE49-F238E27FC236}">
                <a16:creationId xmlns:a16="http://schemas.microsoft.com/office/drawing/2014/main" id="{D374B435-7E5F-BA5E-B49C-555AE51CA0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5" r="166" b="-1"/>
          <a:stretch/>
        </p:blipFill>
        <p:spPr bwMode="auto">
          <a:xfrm>
            <a:off x="6324600" y="1825625"/>
            <a:ext cx="5029200" cy="435133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853EBA-705D-4E5E-360A-DC7795733251}"/>
              </a:ext>
            </a:extLst>
          </p:cNvPr>
          <p:cNvSpPr txBox="1"/>
          <p:nvPr/>
        </p:nvSpPr>
        <p:spPr>
          <a:xfrm>
            <a:off x="6528048" y="1268760"/>
            <a:ext cx="482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https://www.richardjacksonsgarden.co.uk/wonderful-worms/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18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ITY SKETCH 16x9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5097_TF03031010.potx" id="{55BDBD02-C3C1-4651-A524-4AE86438DF87}" vid="{D54E0C5F-0B0B-41B9-97C2-CD0376D896F9}"/>
    </a:ext>
  </a:extLst>
</a:theme>
</file>

<file path=ppt/theme/theme2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9BB07CB00AC6498D3D7CE209B6CC23" ma:contentTypeVersion="17" ma:contentTypeDescription="Create a new document." ma:contentTypeScope="" ma:versionID="e89b8075eaeeeaeb343e14160a832d63">
  <xsd:schema xmlns:xsd="http://www.w3.org/2001/XMLSchema" xmlns:xs="http://www.w3.org/2001/XMLSchema" xmlns:p="http://schemas.microsoft.com/office/2006/metadata/properties" xmlns:ns3="1d313349-219f-45a8-805f-58f768b8dea7" xmlns:ns4="d55cdd09-8fe1-49c2-9b01-1431e0da0719" targetNamespace="http://schemas.microsoft.com/office/2006/metadata/properties" ma:root="true" ma:fieldsID="16ee74439b61345d8433f8ca558b813f" ns3:_="" ns4:_="">
    <xsd:import namespace="1d313349-219f-45a8-805f-58f768b8dea7"/>
    <xsd:import namespace="d55cdd09-8fe1-49c2-9b01-1431e0da07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13349-219f-45a8-805f-58f768b8de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cdd09-8fe1-49c2-9b01-1431e0da071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313349-219f-45a8-805f-58f768b8dea7" xsi:nil="true"/>
  </documentManagement>
</p:properties>
</file>

<file path=customXml/itemProps1.xml><?xml version="1.0" encoding="utf-8"?>
<ds:datastoreItem xmlns:ds="http://schemas.openxmlformats.org/officeDocument/2006/customXml" ds:itemID="{CDDA3FEE-0BE4-4292-A8EF-0A824132192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259696-7CF0-4B35-A950-4732918020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313349-219f-45a8-805f-58f768b8dea7"/>
    <ds:schemaRef ds:uri="d55cdd09-8fe1-49c2-9b01-1431e0da07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C8B8B0-5260-406D-8A82-BD8B75F1ECB7}">
  <ds:schemaRefs>
    <ds:schemaRef ds:uri="http://purl.org/dc/terms/"/>
    <ds:schemaRef ds:uri="http://schemas.microsoft.com/office/2006/documentManagement/types"/>
    <ds:schemaRef ds:uri="http://purl.org/dc/dcmitype/"/>
    <ds:schemaRef ds:uri="d55cdd09-8fe1-49c2-9b01-1431e0da0719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d313349-219f-45a8-805f-58f768b8dea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office city sketch presentation background (widescreen)</Template>
  <TotalTime>516</TotalTime>
  <Words>369</Words>
  <Application>Microsoft Office PowerPoint</Application>
  <PresentationFormat>Widescreen</PresentationFormat>
  <Paragraphs>45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CITY SKETCH 16x9</vt:lpstr>
      <vt:lpstr>‘Wherever there are birds there is hope’ how businesses can contribute to creating bird friendly environments in cities.   </vt:lpstr>
      <vt:lpstr>PowerPoint Presentation</vt:lpstr>
      <vt:lpstr>Outline</vt:lpstr>
      <vt:lpstr>Ecocentrism</vt:lpstr>
      <vt:lpstr>Key literature</vt:lpstr>
      <vt:lpstr>London Bird Report 2021</vt:lpstr>
      <vt:lpstr>Urban threats to birds</vt:lpstr>
      <vt:lpstr>Business exemplar</vt:lpstr>
      <vt:lpstr>Small changes possible</vt:lpstr>
      <vt:lpstr>Summing up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Fallon, Julia</dc:creator>
  <cp:lastModifiedBy>Fallon, Julia</cp:lastModifiedBy>
  <cp:revision>2</cp:revision>
  <dcterms:created xsi:type="dcterms:W3CDTF">2024-05-16T13:39:04Z</dcterms:created>
  <dcterms:modified xsi:type="dcterms:W3CDTF">2024-05-17T19:33:54Z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0x010100B89BB07CB00AC6498D3D7CE209B6CC23</vt:lpwstr>
  </property>
</Properties>
</file>