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3" r:id="rId1"/>
  </p:sldMasterIdLst>
  <p:sldIdLst>
    <p:sldId id="256" r:id="rId2"/>
    <p:sldId id="257" r:id="rId3"/>
    <p:sldId id="271" r:id="rId4"/>
    <p:sldId id="272" r:id="rId5"/>
    <p:sldId id="268" r:id="rId6"/>
    <p:sldId id="261" r:id="rId7"/>
    <p:sldId id="259" r:id="rId8"/>
    <p:sldId id="262" r:id="rId9"/>
    <p:sldId id="263" r:id="rId10"/>
    <p:sldId id="269" r:id="rId11"/>
    <p:sldId id="264" r:id="rId12"/>
    <p:sldId id="266" r:id="rId13"/>
    <p:sldId id="265" r:id="rId14"/>
    <p:sldId id="273" r:id="rId15"/>
    <p:sldId id="267" r:id="rId16"/>
    <p:sldId id="274" r:id="rId17"/>
    <p:sldId id="270"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94"/>
    <p:restoredTop sz="94689"/>
  </p:normalViewPr>
  <p:slideViewPr>
    <p:cSldViewPr snapToGrid="0">
      <p:cViewPr varScale="1">
        <p:scale>
          <a:sx n="81" d="100"/>
          <a:sy n="81" d="100"/>
        </p:scale>
        <p:origin x="566"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9EA1E-98C4-4A2E-AAC3-800E357DC9FE}"/>
              </a:ext>
            </a:extLst>
          </p:cNvPr>
          <p:cNvSpPr>
            <a:spLocks noGrp="1"/>
          </p:cNvSpPr>
          <p:nvPr>
            <p:ph type="ctrTitle"/>
          </p:nvPr>
        </p:nvSpPr>
        <p:spPr>
          <a:xfrm>
            <a:off x="1517904" y="1517904"/>
            <a:ext cx="9144000" cy="2798064"/>
          </a:xfrm>
        </p:spPr>
        <p:txBody>
          <a:bodyPr anchor="b"/>
          <a:lstStyle>
            <a:lvl1pPr algn="ctr">
              <a:defRPr sz="60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9A96B1FA-5AE6-4D57-B37B-4AA0216007F8}"/>
              </a:ext>
            </a:extLst>
          </p:cNvPr>
          <p:cNvSpPr>
            <a:spLocks noGrp="1"/>
          </p:cNvSpPr>
          <p:nvPr>
            <p:ph type="subTitle" idx="1"/>
          </p:nvPr>
        </p:nvSpPr>
        <p:spPr>
          <a:xfrm>
            <a:off x="1517904" y="4572000"/>
            <a:ext cx="9144000" cy="1527048"/>
          </a:xfrm>
        </p:spPr>
        <p:txBody>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01F49B66-DBC3-45EE-A6E1-DE10A6C186C8}"/>
              </a:ext>
            </a:extLst>
          </p:cNvPr>
          <p:cNvSpPr>
            <a:spLocks noGrp="1"/>
          </p:cNvSpPr>
          <p:nvPr>
            <p:ph type="dt" sz="half" idx="10"/>
          </p:nvPr>
        </p:nvSpPr>
        <p:spPr/>
        <p:txBody>
          <a:bodyPr/>
          <a:lstStyle/>
          <a:p>
            <a:pPr algn="r"/>
            <a:fld id="{3F9AFA87-1417-4992-ABD9-27C3BC8CC883}" type="datetimeFigureOut">
              <a:rPr lang="en-US" smtClean="0"/>
              <a:pPr algn="r"/>
              <a:t>5/16/2024</a:t>
            </a:fld>
            <a:endParaRPr lang="en-US" dirty="0"/>
          </a:p>
        </p:txBody>
      </p:sp>
      <p:sp>
        <p:nvSpPr>
          <p:cNvPr id="8" name="Footer Placeholder 7">
            <a:extLst>
              <a:ext uri="{FF2B5EF4-FFF2-40B4-BE49-F238E27FC236}">
                <a16:creationId xmlns:a16="http://schemas.microsoft.com/office/drawing/2014/main" id="{241085F0-1967-4B4F-9824-58E9F2E05125}"/>
              </a:ext>
            </a:extLst>
          </p:cNvPr>
          <p:cNvSpPr>
            <a:spLocks noGrp="1"/>
          </p:cNvSpPr>
          <p:nvPr>
            <p:ph type="ftr" sz="quarter" idx="11"/>
          </p:nvPr>
        </p:nvSpPr>
        <p:spPr/>
        <p:txBody>
          <a:bodyPr/>
          <a:lstStyle/>
          <a:p>
            <a:endParaRPr lang="en-US" sz="1000" dirty="0"/>
          </a:p>
        </p:txBody>
      </p:sp>
      <p:sp>
        <p:nvSpPr>
          <p:cNvPr id="9" name="Slide Number Placeholder 8">
            <a:extLst>
              <a:ext uri="{FF2B5EF4-FFF2-40B4-BE49-F238E27FC236}">
                <a16:creationId xmlns:a16="http://schemas.microsoft.com/office/drawing/2014/main" id="{40AEDEE5-31B5-4868-8C16-47FF43E276A4}"/>
              </a:ext>
            </a:extLst>
          </p:cNvPr>
          <p:cNvSpPr>
            <a:spLocks noGrp="1"/>
          </p:cNvSpPr>
          <p:nvPr>
            <p:ph type="sldNum" sz="quarter" idx="12"/>
          </p:nvPr>
        </p:nvSpPr>
        <p:spPr/>
        <p:txBody>
          <a:bodyPr/>
          <a:lstStyle/>
          <a:p>
            <a:fld id="{CB1E4CB7-CB13-4810-BF18-BE31AFC64F93}" type="slidenum">
              <a:rPr lang="en-US" smtClean="0"/>
              <a:pPr/>
              <a:t>‹#›</a:t>
            </a:fld>
            <a:endParaRPr lang="en-US" sz="1000" dirty="0"/>
          </a:p>
        </p:txBody>
      </p:sp>
    </p:spTree>
    <p:extLst>
      <p:ext uri="{BB962C8B-B14F-4D97-AF65-F5344CB8AC3E}">
        <p14:creationId xmlns:p14="http://schemas.microsoft.com/office/powerpoint/2010/main" val="2181098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DF9454-6F74-46A8-B299-4AF451BFB928}"/>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66F55CA9-A0BD-4609-9307-BAF987B2626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25E4293-851E-4FA2-BFF2-B646A42369DE}"/>
              </a:ext>
            </a:extLst>
          </p:cNvPr>
          <p:cNvSpPr>
            <a:spLocks noGrp="1"/>
          </p:cNvSpPr>
          <p:nvPr>
            <p:ph type="dt" sz="half" idx="10"/>
          </p:nvPr>
        </p:nvSpPr>
        <p:spPr/>
        <p:txBody>
          <a:bodyPr/>
          <a:lstStyle/>
          <a:p>
            <a:fld id="{3F9AFA87-1417-4992-ABD9-27C3BC8CC883}" type="datetimeFigureOut">
              <a:rPr lang="en-US" smtClean="0"/>
              <a:t>5/16/2024</a:t>
            </a:fld>
            <a:endParaRPr lang="en-US"/>
          </a:p>
        </p:txBody>
      </p:sp>
      <p:sp>
        <p:nvSpPr>
          <p:cNvPr id="5" name="Footer Placeholder 4">
            <a:extLst>
              <a:ext uri="{FF2B5EF4-FFF2-40B4-BE49-F238E27FC236}">
                <a16:creationId xmlns:a16="http://schemas.microsoft.com/office/drawing/2014/main" id="{59A907F5-F26D-4A91-8D70-AB54F8B43D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8ACBD8-D942-449E-A2B8-358CD1365C0A}"/>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38009182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DA50897-0C2E-420B-9A38-A8D5C1D72786}"/>
              </a:ext>
            </a:extLst>
          </p:cNvPr>
          <p:cNvSpPr>
            <a:spLocks noGrp="1"/>
          </p:cNvSpPr>
          <p:nvPr>
            <p:ph type="title" orient="vert"/>
          </p:nvPr>
        </p:nvSpPr>
        <p:spPr>
          <a:xfrm>
            <a:off x="8450317" y="1517904"/>
            <a:ext cx="2220731" cy="4546786"/>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6EDB2173-32A5-4677-A08F-DAB8FD430D1A}"/>
              </a:ext>
            </a:extLst>
          </p:cNvPr>
          <p:cNvSpPr>
            <a:spLocks noGrp="1"/>
          </p:cNvSpPr>
          <p:nvPr>
            <p:ph type="body" orient="vert" idx="1"/>
          </p:nvPr>
        </p:nvSpPr>
        <p:spPr>
          <a:xfrm>
            <a:off x="1517904" y="1517904"/>
            <a:ext cx="6562553" cy="454678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3DB124D-B801-4A6A-9DAF-EBC1B98FE4F7}"/>
              </a:ext>
            </a:extLst>
          </p:cNvPr>
          <p:cNvSpPr>
            <a:spLocks noGrp="1"/>
          </p:cNvSpPr>
          <p:nvPr>
            <p:ph type="dt" sz="half" idx="10"/>
          </p:nvPr>
        </p:nvSpPr>
        <p:spPr/>
        <p:txBody>
          <a:bodyPr/>
          <a:lstStyle/>
          <a:p>
            <a:fld id="{3F9AFA87-1417-4992-ABD9-27C3BC8CC883}" type="datetimeFigureOut">
              <a:rPr lang="en-US" smtClean="0"/>
              <a:t>5/16/2024</a:t>
            </a:fld>
            <a:endParaRPr lang="en-US"/>
          </a:p>
        </p:txBody>
      </p:sp>
      <p:sp>
        <p:nvSpPr>
          <p:cNvPr id="5" name="Footer Placeholder 4">
            <a:extLst>
              <a:ext uri="{FF2B5EF4-FFF2-40B4-BE49-F238E27FC236}">
                <a16:creationId xmlns:a16="http://schemas.microsoft.com/office/drawing/2014/main" id="{A8DAF8DF-2544-45A5-B62B-BB7948FCCA4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AC232D-131E-4BE6-8E2E-BAF5A30846D6}"/>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30715601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4C5BB2-C09C-49B0-BAFA-DE1801CD3E9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A47C21-944D-47FE-9519-A2551883711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7CE36D-6B7B-4D5E-831E-34A4286D6E6A}"/>
              </a:ext>
            </a:extLst>
          </p:cNvPr>
          <p:cNvSpPr>
            <a:spLocks noGrp="1"/>
          </p:cNvSpPr>
          <p:nvPr>
            <p:ph type="dt" sz="half" idx="10"/>
          </p:nvPr>
        </p:nvSpPr>
        <p:spPr/>
        <p:txBody>
          <a:bodyPr/>
          <a:lstStyle/>
          <a:p>
            <a:fld id="{3F9AFA87-1417-4992-ABD9-27C3BC8CC883}" type="datetimeFigureOut">
              <a:rPr lang="en-US" smtClean="0"/>
              <a:t>5/16/2024</a:t>
            </a:fld>
            <a:endParaRPr lang="en-US"/>
          </a:p>
        </p:txBody>
      </p:sp>
      <p:sp>
        <p:nvSpPr>
          <p:cNvPr id="5" name="Footer Placeholder 4">
            <a:extLst>
              <a:ext uri="{FF2B5EF4-FFF2-40B4-BE49-F238E27FC236}">
                <a16:creationId xmlns:a16="http://schemas.microsoft.com/office/drawing/2014/main" id="{BA2AD668-6E19-425C-88F7-AF4220662C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905C53-CF7C-4936-9E35-1BEBD683626E}"/>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4579763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146C78-A717-4E1F-A742-FD5AECA03B4B}"/>
              </a:ext>
            </a:extLst>
          </p:cNvPr>
          <p:cNvSpPr>
            <a:spLocks noGrp="1"/>
          </p:cNvSpPr>
          <p:nvPr>
            <p:ph type="title"/>
          </p:nvPr>
        </p:nvSpPr>
        <p:spPr>
          <a:xfrm>
            <a:off x="1517904" y="1517904"/>
            <a:ext cx="9144000" cy="2852737"/>
          </a:xfrm>
        </p:spPr>
        <p:txBody>
          <a:bodyPr anchor="b"/>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DA1270D-CCAE-4437-A0C0-052D111DFC80}"/>
              </a:ext>
            </a:extLst>
          </p:cNvPr>
          <p:cNvSpPr>
            <a:spLocks noGrp="1"/>
          </p:cNvSpPr>
          <p:nvPr>
            <p:ph type="body" idx="1"/>
          </p:nvPr>
        </p:nvSpPr>
        <p:spPr>
          <a:xfrm>
            <a:off x="1517904" y="4572000"/>
            <a:ext cx="91440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A9F006A-7EEE-4DB0-8F92-D34C0D46C38E}"/>
              </a:ext>
            </a:extLst>
          </p:cNvPr>
          <p:cNvSpPr>
            <a:spLocks noGrp="1"/>
          </p:cNvSpPr>
          <p:nvPr>
            <p:ph type="dt" sz="half" idx="10"/>
          </p:nvPr>
        </p:nvSpPr>
        <p:spPr/>
        <p:txBody>
          <a:bodyPr/>
          <a:lstStyle/>
          <a:p>
            <a:fld id="{3F9AFA87-1417-4992-ABD9-27C3BC8CC883}" type="datetimeFigureOut">
              <a:rPr lang="en-US" smtClean="0"/>
              <a:t>5/16/2024</a:t>
            </a:fld>
            <a:endParaRPr lang="en-US"/>
          </a:p>
        </p:txBody>
      </p:sp>
      <p:sp>
        <p:nvSpPr>
          <p:cNvPr id="5" name="Footer Placeholder 4">
            <a:extLst>
              <a:ext uri="{FF2B5EF4-FFF2-40B4-BE49-F238E27FC236}">
                <a16:creationId xmlns:a16="http://schemas.microsoft.com/office/drawing/2014/main" id="{FDA3F2ED-2B0E-44A9-8603-286CA06345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4D801C-6B4E-40B6-9D6E-558192264D2E}"/>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1919696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446AA-9418-4C3E-901B-8E2806122E1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997482-2CA6-4707-976E-6FD4B57BFE66}"/>
              </a:ext>
            </a:extLst>
          </p:cNvPr>
          <p:cNvSpPr>
            <a:spLocks noGrp="1"/>
          </p:cNvSpPr>
          <p:nvPr>
            <p:ph sz="half" idx="1"/>
          </p:nvPr>
        </p:nvSpPr>
        <p:spPr>
          <a:xfrm>
            <a:off x="1517904" y="2980944"/>
            <a:ext cx="4334256" cy="31181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B909652-DD12-479C-B639-9452CBA8C019}"/>
              </a:ext>
            </a:extLst>
          </p:cNvPr>
          <p:cNvSpPr>
            <a:spLocks noGrp="1"/>
          </p:cNvSpPr>
          <p:nvPr>
            <p:ph sz="half" idx="2"/>
          </p:nvPr>
        </p:nvSpPr>
        <p:spPr>
          <a:xfrm>
            <a:off x="6336792" y="2980944"/>
            <a:ext cx="4334256" cy="31181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D0EC7A6-AFB1-4989-A0B4-B422D5B2C69C}"/>
              </a:ext>
            </a:extLst>
          </p:cNvPr>
          <p:cNvSpPr>
            <a:spLocks noGrp="1"/>
          </p:cNvSpPr>
          <p:nvPr>
            <p:ph type="dt" sz="half" idx="10"/>
          </p:nvPr>
        </p:nvSpPr>
        <p:spPr/>
        <p:txBody>
          <a:bodyPr/>
          <a:lstStyle/>
          <a:p>
            <a:fld id="{3F9AFA87-1417-4992-ABD9-27C3BC8CC883}" type="datetimeFigureOut">
              <a:rPr lang="en-US" smtClean="0"/>
              <a:t>5/16/2024</a:t>
            </a:fld>
            <a:endParaRPr lang="en-US" dirty="0"/>
          </a:p>
        </p:txBody>
      </p:sp>
      <p:sp>
        <p:nvSpPr>
          <p:cNvPr id="6" name="Footer Placeholder 5">
            <a:extLst>
              <a:ext uri="{FF2B5EF4-FFF2-40B4-BE49-F238E27FC236}">
                <a16:creationId xmlns:a16="http://schemas.microsoft.com/office/drawing/2014/main" id="{F8D2117C-B497-4647-A66B-1887750FB53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9E8C7AF-5092-416B-B61C-F41D3C573E0C}"/>
              </a:ext>
            </a:extLst>
          </p:cNvPr>
          <p:cNvSpPr>
            <a:spLocks noGrp="1"/>
          </p:cNvSpPr>
          <p:nvPr>
            <p:ph type="sldNum" sz="quarter" idx="12"/>
          </p:nvPr>
        </p:nvSpPr>
        <p:spPr/>
        <p:txBody>
          <a:bodyPr/>
          <a:lstStyle/>
          <a:p>
            <a:fld id="{CB1E4CB7-CB13-4810-BF18-BE31AFC64F93}" type="slidenum">
              <a:rPr lang="en-US" smtClean="0"/>
              <a:t>‹#›</a:t>
            </a:fld>
            <a:endParaRPr lang="en-US" dirty="0"/>
          </a:p>
        </p:txBody>
      </p:sp>
    </p:spTree>
    <p:extLst>
      <p:ext uri="{BB962C8B-B14F-4D97-AF65-F5344CB8AC3E}">
        <p14:creationId xmlns:p14="http://schemas.microsoft.com/office/powerpoint/2010/main" val="2497005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E90CDE0-3FEB-42A0-8BCC-7DADE7D4A621}"/>
              </a:ext>
            </a:extLst>
          </p:cNvPr>
          <p:cNvSpPr>
            <a:spLocks noGrp="1"/>
          </p:cNvSpPr>
          <p:nvPr>
            <p:ph type="body" idx="1"/>
          </p:nvPr>
        </p:nvSpPr>
        <p:spPr>
          <a:xfrm>
            <a:off x="1517905" y="2944368"/>
            <a:ext cx="4334256" cy="606026"/>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B778B8B-E9A3-44BE-85A6-3E316659A9B4}"/>
              </a:ext>
            </a:extLst>
          </p:cNvPr>
          <p:cNvSpPr>
            <a:spLocks noGrp="1"/>
          </p:cNvSpPr>
          <p:nvPr>
            <p:ph sz="half" idx="2"/>
          </p:nvPr>
        </p:nvSpPr>
        <p:spPr>
          <a:xfrm>
            <a:off x="1517904" y="3644987"/>
            <a:ext cx="4334256" cy="24496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60BF1BCA-A435-4779-A6FE-15207141F519}"/>
              </a:ext>
            </a:extLst>
          </p:cNvPr>
          <p:cNvSpPr>
            <a:spLocks noGrp="1"/>
          </p:cNvSpPr>
          <p:nvPr>
            <p:ph type="body" sz="quarter" idx="3"/>
          </p:nvPr>
        </p:nvSpPr>
        <p:spPr>
          <a:xfrm>
            <a:off x="6336792" y="2944368"/>
            <a:ext cx="4334256" cy="606026"/>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49B1923-9749-49E3-88FA-75C326E6719A}"/>
              </a:ext>
            </a:extLst>
          </p:cNvPr>
          <p:cNvSpPr>
            <a:spLocks noGrp="1"/>
          </p:cNvSpPr>
          <p:nvPr>
            <p:ph sz="quarter" idx="4"/>
          </p:nvPr>
        </p:nvSpPr>
        <p:spPr>
          <a:xfrm>
            <a:off x="6336792" y="3644987"/>
            <a:ext cx="4334256" cy="24496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7F3A70F0-5AFA-4C5A-812B-220C6A38DB6B}"/>
              </a:ext>
            </a:extLst>
          </p:cNvPr>
          <p:cNvSpPr>
            <a:spLocks noGrp="1"/>
          </p:cNvSpPr>
          <p:nvPr>
            <p:ph type="dt" sz="half" idx="10"/>
          </p:nvPr>
        </p:nvSpPr>
        <p:spPr/>
        <p:txBody>
          <a:bodyPr/>
          <a:lstStyle/>
          <a:p>
            <a:fld id="{3F9AFA87-1417-4992-ABD9-27C3BC8CC883}" type="datetimeFigureOut">
              <a:rPr lang="en-US" smtClean="0"/>
              <a:t>5/16/2024</a:t>
            </a:fld>
            <a:endParaRPr lang="en-US"/>
          </a:p>
        </p:txBody>
      </p:sp>
      <p:sp>
        <p:nvSpPr>
          <p:cNvPr id="8" name="Footer Placeholder 7">
            <a:extLst>
              <a:ext uri="{FF2B5EF4-FFF2-40B4-BE49-F238E27FC236}">
                <a16:creationId xmlns:a16="http://schemas.microsoft.com/office/drawing/2014/main" id="{576AF721-83FE-4B57-B910-C395D23FDE3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56A5893-52F1-44A1-AE8E-CF094DB41CFA}"/>
              </a:ext>
            </a:extLst>
          </p:cNvPr>
          <p:cNvSpPr>
            <a:spLocks noGrp="1"/>
          </p:cNvSpPr>
          <p:nvPr>
            <p:ph type="sldNum" sz="quarter" idx="12"/>
          </p:nvPr>
        </p:nvSpPr>
        <p:spPr/>
        <p:txBody>
          <a:bodyPr/>
          <a:lstStyle/>
          <a:p>
            <a:fld id="{CB1E4CB7-CB13-4810-BF18-BE31AFC64F93}" type="slidenum">
              <a:rPr lang="en-US" smtClean="0"/>
              <a:t>‹#›</a:t>
            </a:fld>
            <a:endParaRPr lang="en-US"/>
          </a:p>
        </p:txBody>
      </p:sp>
      <p:sp>
        <p:nvSpPr>
          <p:cNvPr id="10" name="Title 9">
            <a:extLst>
              <a:ext uri="{FF2B5EF4-FFF2-40B4-BE49-F238E27FC236}">
                <a16:creationId xmlns:a16="http://schemas.microsoft.com/office/drawing/2014/main" id="{D9D22302-83E3-4E22-93DF-1E5D463B64C3}"/>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0849291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D85A6-A4E6-4160-BE43-8146A989464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BA24A80-0792-4B3B-BB5A-8B2BD91095A7}"/>
              </a:ext>
            </a:extLst>
          </p:cNvPr>
          <p:cNvSpPr>
            <a:spLocks noGrp="1"/>
          </p:cNvSpPr>
          <p:nvPr>
            <p:ph type="dt" sz="half" idx="10"/>
          </p:nvPr>
        </p:nvSpPr>
        <p:spPr/>
        <p:txBody>
          <a:bodyPr/>
          <a:lstStyle/>
          <a:p>
            <a:fld id="{3F9AFA87-1417-4992-ABD9-27C3BC8CC883}" type="datetimeFigureOut">
              <a:rPr lang="en-US" smtClean="0"/>
              <a:t>5/16/2024</a:t>
            </a:fld>
            <a:endParaRPr lang="en-US"/>
          </a:p>
        </p:txBody>
      </p:sp>
      <p:sp>
        <p:nvSpPr>
          <p:cNvPr id="4" name="Footer Placeholder 3">
            <a:extLst>
              <a:ext uri="{FF2B5EF4-FFF2-40B4-BE49-F238E27FC236}">
                <a16:creationId xmlns:a16="http://schemas.microsoft.com/office/drawing/2014/main" id="{4526116E-7A6D-485F-9FA2-25F94D4F40F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309ADCC-C5F2-4D90-B153-93DF55858291}"/>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2509245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7862271-51F6-4122-9709-D279042F8846}"/>
              </a:ext>
            </a:extLst>
          </p:cNvPr>
          <p:cNvSpPr>
            <a:spLocks noGrp="1"/>
          </p:cNvSpPr>
          <p:nvPr>
            <p:ph type="dt" sz="half" idx="10"/>
          </p:nvPr>
        </p:nvSpPr>
        <p:spPr/>
        <p:txBody>
          <a:bodyPr/>
          <a:lstStyle/>
          <a:p>
            <a:fld id="{3F9AFA87-1417-4992-ABD9-27C3BC8CC883}" type="datetimeFigureOut">
              <a:rPr lang="en-US" smtClean="0"/>
              <a:t>5/16/2024</a:t>
            </a:fld>
            <a:endParaRPr lang="en-US"/>
          </a:p>
        </p:txBody>
      </p:sp>
      <p:sp>
        <p:nvSpPr>
          <p:cNvPr id="3" name="Footer Placeholder 2">
            <a:extLst>
              <a:ext uri="{FF2B5EF4-FFF2-40B4-BE49-F238E27FC236}">
                <a16:creationId xmlns:a16="http://schemas.microsoft.com/office/drawing/2014/main" id="{452CFE08-03FE-487B-8963-9FAD3049CFF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A935A50-18AE-4CB1-BB10-1CBDD8A7C2C4}"/>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4150542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1F683-796D-458C-9B32-A385D604DBFC}"/>
              </a:ext>
            </a:extLst>
          </p:cNvPr>
          <p:cNvSpPr>
            <a:spLocks noGrp="1"/>
          </p:cNvSpPr>
          <p:nvPr>
            <p:ph type="title"/>
          </p:nvPr>
        </p:nvSpPr>
        <p:spPr>
          <a:xfrm>
            <a:off x="1517904" y="1517904"/>
            <a:ext cx="3145536" cy="1792224"/>
          </a:xfrm>
        </p:spPr>
        <p:txBody>
          <a:bodyPr anchor="b">
            <a:normAutofit/>
          </a:bodyPr>
          <a:lstStyle>
            <a:lvl1pPr>
              <a:lnSpc>
                <a:spcPct val="100000"/>
              </a:lnSpc>
              <a:defRPr sz="36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FB1F0BD-641B-4148-BCB3-2704218C80B8}"/>
              </a:ext>
            </a:extLst>
          </p:cNvPr>
          <p:cNvSpPr>
            <a:spLocks noGrp="1"/>
          </p:cNvSpPr>
          <p:nvPr>
            <p:ph idx="1"/>
          </p:nvPr>
        </p:nvSpPr>
        <p:spPr>
          <a:xfrm>
            <a:off x="5330952" y="1517904"/>
            <a:ext cx="5330952" cy="458114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1B28C843-B846-4456-9720-71B7D4FF4062}"/>
              </a:ext>
            </a:extLst>
          </p:cNvPr>
          <p:cNvSpPr>
            <a:spLocks noGrp="1"/>
          </p:cNvSpPr>
          <p:nvPr>
            <p:ph type="body" sz="half" idx="2"/>
          </p:nvPr>
        </p:nvSpPr>
        <p:spPr>
          <a:xfrm>
            <a:off x="1517904" y="3483864"/>
            <a:ext cx="3145536" cy="2615184"/>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A3A3A03-31BD-4E7E-879A-A1C71849703C}"/>
              </a:ext>
            </a:extLst>
          </p:cNvPr>
          <p:cNvSpPr>
            <a:spLocks noGrp="1"/>
          </p:cNvSpPr>
          <p:nvPr>
            <p:ph type="dt" sz="half" idx="10"/>
          </p:nvPr>
        </p:nvSpPr>
        <p:spPr/>
        <p:txBody>
          <a:bodyPr/>
          <a:lstStyle/>
          <a:p>
            <a:fld id="{3F9AFA87-1417-4992-ABD9-27C3BC8CC883}" type="datetimeFigureOut">
              <a:rPr lang="en-US" smtClean="0"/>
              <a:t>5/16/2024</a:t>
            </a:fld>
            <a:endParaRPr lang="en-US"/>
          </a:p>
        </p:txBody>
      </p:sp>
      <p:sp>
        <p:nvSpPr>
          <p:cNvPr id="6" name="Footer Placeholder 5">
            <a:extLst>
              <a:ext uri="{FF2B5EF4-FFF2-40B4-BE49-F238E27FC236}">
                <a16:creationId xmlns:a16="http://schemas.microsoft.com/office/drawing/2014/main" id="{4EA39078-7D38-4851-A363-B6BC179A50E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E1FF25E-A25D-47AA-94EB-580A74F01F1F}"/>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1277398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E83B4-9B31-4F73-9767-163636522F3A}"/>
              </a:ext>
            </a:extLst>
          </p:cNvPr>
          <p:cNvSpPr>
            <a:spLocks noGrp="1"/>
          </p:cNvSpPr>
          <p:nvPr>
            <p:ph type="title"/>
          </p:nvPr>
        </p:nvSpPr>
        <p:spPr>
          <a:xfrm>
            <a:off x="1517904" y="1517904"/>
            <a:ext cx="3145536" cy="1792224"/>
          </a:xfrm>
        </p:spPr>
        <p:txBody>
          <a:bodyPr anchor="b">
            <a:normAutofit/>
          </a:bodyPr>
          <a:lstStyle>
            <a:lvl1pPr>
              <a:lnSpc>
                <a:spcPct val="100000"/>
              </a:lnSpc>
              <a:defRPr sz="36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BC7CFC30-8163-47A0-A97F-3F2C3A3BE73A}"/>
              </a:ext>
            </a:extLst>
          </p:cNvPr>
          <p:cNvSpPr>
            <a:spLocks noGrp="1"/>
          </p:cNvSpPr>
          <p:nvPr>
            <p:ph type="pic" idx="1"/>
          </p:nvPr>
        </p:nvSpPr>
        <p:spPr>
          <a:xfrm>
            <a:off x="5349240" y="764032"/>
            <a:ext cx="6089904" cy="5330952"/>
          </a:xfrm>
          <a:solidFill>
            <a:schemeClr val="bg1">
              <a:lumMod val="9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0AF1B390-0C23-466E-987C-26420A5F098D}"/>
              </a:ext>
            </a:extLst>
          </p:cNvPr>
          <p:cNvSpPr>
            <a:spLocks noGrp="1"/>
          </p:cNvSpPr>
          <p:nvPr>
            <p:ph type="body" sz="half" idx="2"/>
          </p:nvPr>
        </p:nvSpPr>
        <p:spPr>
          <a:xfrm>
            <a:off x="1517904" y="3483864"/>
            <a:ext cx="3145536" cy="2615184"/>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AC9CA7C-B9D0-4A72-8061-1E02AA15FE86}"/>
              </a:ext>
            </a:extLst>
          </p:cNvPr>
          <p:cNvSpPr>
            <a:spLocks noGrp="1"/>
          </p:cNvSpPr>
          <p:nvPr>
            <p:ph type="dt" sz="half" idx="10"/>
          </p:nvPr>
        </p:nvSpPr>
        <p:spPr/>
        <p:txBody>
          <a:bodyPr/>
          <a:lstStyle/>
          <a:p>
            <a:fld id="{3F9AFA87-1417-4992-ABD9-27C3BC8CC883}" type="datetimeFigureOut">
              <a:rPr lang="en-US" smtClean="0"/>
              <a:t>5/16/2024</a:t>
            </a:fld>
            <a:endParaRPr lang="en-US"/>
          </a:p>
        </p:txBody>
      </p:sp>
      <p:sp>
        <p:nvSpPr>
          <p:cNvPr id="6" name="Footer Placeholder 5">
            <a:extLst>
              <a:ext uri="{FF2B5EF4-FFF2-40B4-BE49-F238E27FC236}">
                <a16:creationId xmlns:a16="http://schemas.microsoft.com/office/drawing/2014/main" id="{C53EFC84-C9FE-4BFA-9B4E-4516A136255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01A469-3EFC-4F94-8482-378582E1C14F}"/>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1800178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B1D84C-7934-4E5B-B6E4-A1D6EC299551}"/>
              </a:ext>
            </a:extLst>
          </p:cNvPr>
          <p:cNvSpPr>
            <a:spLocks noGrp="1"/>
          </p:cNvSpPr>
          <p:nvPr>
            <p:ph type="title"/>
          </p:nvPr>
        </p:nvSpPr>
        <p:spPr>
          <a:xfrm>
            <a:off x="1517904" y="1517904"/>
            <a:ext cx="9144000" cy="1344168"/>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F6A990F-40AC-447A-964A-840C94A6471A}"/>
              </a:ext>
            </a:extLst>
          </p:cNvPr>
          <p:cNvSpPr>
            <a:spLocks noGrp="1"/>
          </p:cNvSpPr>
          <p:nvPr>
            <p:ph type="body" idx="1"/>
          </p:nvPr>
        </p:nvSpPr>
        <p:spPr>
          <a:xfrm>
            <a:off x="1517904" y="2971800"/>
            <a:ext cx="9144000" cy="312724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7D832A1-FFBA-48B6-B2D0-E5414F12838B}"/>
              </a:ext>
            </a:extLst>
          </p:cNvPr>
          <p:cNvSpPr>
            <a:spLocks noGrp="1"/>
          </p:cNvSpPr>
          <p:nvPr>
            <p:ph type="dt" sz="half" idx="2"/>
          </p:nvPr>
        </p:nvSpPr>
        <p:spPr>
          <a:xfrm>
            <a:off x="8805672" y="6400800"/>
            <a:ext cx="1865376" cy="365125"/>
          </a:xfrm>
          <a:prstGeom prst="rect">
            <a:avLst/>
          </a:prstGeom>
        </p:spPr>
        <p:txBody>
          <a:bodyPr vert="horz" lIns="91440" tIns="45720" rIns="91440" bIns="45720" rtlCol="0" anchor="ctr"/>
          <a:lstStyle>
            <a:lvl1pPr algn="r">
              <a:defRPr sz="1000">
                <a:solidFill>
                  <a:schemeClr val="tx1"/>
                </a:solidFill>
              </a:defRPr>
            </a:lvl1pPr>
          </a:lstStyle>
          <a:p>
            <a:pPr algn="r"/>
            <a:fld id="{3F9AFA87-1417-4992-ABD9-27C3BC8CC883}" type="datetimeFigureOut">
              <a:rPr lang="en-US" smtClean="0"/>
              <a:pPr algn="r"/>
              <a:t>5/16/2024</a:t>
            </a:fld>
            <a:endParaRPr lang="en-US" dirty="0"/>
          </a:p>
        </p:txBody>
      </p:sp>
      <p:sp>
        <p:nvSpPr>
          <p:cNvPr id="5" name="Footer Placeholder 4">
            <a:extLst>
              <a:ext uri="{FF2B5EF4-FFF2-40B4-BE49-F238E27FC236}">
                <a16:creationId xmlns:a16="http://schemas.microsoft.com/office/drawing/2014/main" id="{0F933EC1-4EE2-4453-841C-CFDFE708948E}"/>
              </a:ext>
            </a:extLst>
          </p:cNvPr>
          <p:cNvSpPr>
            <a:spLocks noGrp="1"/>
          </p:cNvSpPr>
          <p:nvPr>
            <p:ph type="ftr" sz="quarter" idx="3"/>
          </p:nvPr>
        </p:nvSpPr>
        <p:spPr>
          <a:xfrm>
            <a:off x="758952" y="6400800"/>
            <a:ext cx="6099048" cy="365125"/>
          </a:xfrm>
          <a:prstGeom prst="rect">
            <a:avLst/>
          </a:prstGeom>
        </p:spPr>
        <p:txBody>
          <a:bodyPr vert="horz" lIns="91440" tIns="45720" rIns="91440" bIns="45720" rtlCol="0" anchor="ctr"/>
          <a:lstStyle>
            <a:lvl1pPr algn="l">
              <a:defRPr sz="1000">
                <a:solidFill>
                  <a:schemeClr val="tx1"/>
                </a:solidFill>
              </a:defRPr>
            </a:lvl1pPr>
          </a:lstStyle>
          <a:p>
            <a:endParaRPr lang="en-US" sz="1000" dirty="0"/>
          </a:p>
        </p:txBody>
      </p:sp>
      <p:sp>
        <p:nvSpPr>
          <p:cNvPr id="6" name="Slide Number Placeholder 5">
            <a:extLst>
              <a:ext uri="{FF2B5EF4-FFF2-40B4-BE49-F238E27FC236}">
                <a16:creationId xmlns:a16="http://schemas.microsoft.com/office/drawing/2014/main" id="{C3CEBA78-E732-44EF-BA0B-FC42F7931311}"/>
              </a:ext>
            </a:extLst>
          </p:cNvPr>
          <p:cNvSpPr>
            <a:spLocks noGrp="1"/>
          </p:cNvSpPr>
          <p:nvPr>
            <p:ph type="sldNum" sz="quarter" idx="4"/>
          </p:nvPr>
        </p:nvSpPr>
        <p:spPr>
          <a:xfrm>
            <a:off x="10899648" y="6400800"/>
            <a:ext cx="530352" cy="365125"/>
          </a:xfrm>
          <a:prstGeom prst="rect">
            <a:avLst/>
          </a:prstGeom>
        </p:spPr>
        <p:txBody>
          <a:bodyPr vert="horz" lIns="91440" tIns="45720" rIns="91440" bIns="45720" rtlCol="0" anchor="ctr"/>
          <a:lstStyle>
            <a:lvl1pPr algn="r">
              <a:defRPr sz="1000" b="1">
                <a:solidFill>
                  <a:schemeClr val="tx1"/>
                </a:solidFill>
              </a:defRPr>
            </a:lvl1pPr>
          </a:lstStyle>
          <a:p>
            <a:fld id="{CB1E4CB7-CB13-4810-BF18-BE31AFC64F93}" type="slidenum">
              <a:rPr lang="en-US" smtClean="0"/>
              <a:pPr/>
              <a:t>‹#›</a:t>
            </a:fld>
            <a:endParaRPr lang="en-US" sz="1000" dirty="0"/>
          </a:p>
        </p:txBody>
      </p:sp>
      <p:sp>
        <p:nvSpPr>
          <p:cNvPr id="8" name="Freeform: Shape 7">
            <a:extLst>
              <a:ext uri="{FF2B5EF4-FFF2-40B4-BE49-F238E27FC236}">
                <a16:creationId xmlns:a16="http://schemas.microsoft.com/office/drawing/2014/main" id="{49306479-8C4D-4E4A-A330-DFC80A8A01BE}"/>
              </a:ext>
            </a:extLst>
          </p:cNvPr>
          <p:cNvSpPr/>
          <p:nvPr/>
        </p:nvSpPr>
        <p:spPr>
          <a:xfrm>
            <a:off x="0" y="0"/>
            <a:ext cx="12192000" cy="6105524"/>
          </a:xfrm>
          <a:custGeom>
            <a:avLst/>
            <a:gdLst>
              <a:gd name="connsiteX0" fmla="*/ 0 w 12192000"/>
              <a:gd name="connsiteY0" fmla="*/ 0 h 6105524"/>
              <a:gd name="connsiteX1" fmla="*/ 12192000 w 12192000"/>
              <a:gd name="connsiteY1" fmla="*/ 0 h 6105524"/>
              <a:gd name="connsiteX2" fmla="*/ 12192000 w 12192000"/>
              <a:gd name="connsiteY2" fmla="*/ 6105524 h 6105524"/>
              <a:gd name="connsiteX3" fmla="*/ 11435080 w 12192000"/>
              <a:gd name="connsiteY3" fmla="*/ 6105524 h 6105524"/>
              <a:gd name="connsiteX4" fmla="*/ 11435080 w 12192000"/>
              <a:gd name="connsiteY4" fmla="*/ 771523 h 6105524"/>
              <a:gd name="connsiteX5" fmla="*/ 767080 w 12192000"/>
              <a:gd name="connsiteY5" fmla="*/ 771523 h 6105524"/>
              <a:gd name="connsiteX6" fmla="*/ 767080 w 12192000"/>
              <a:gd name="connsiteY6" fmla="*/ 6105524 h 6105524"/>
              <a:gd name="connsiteX7" fmla="*/ 0 w 12192000"/>
              <a:gd name="connsiteY7" fmla="*/ 6105524 h 6105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105524">
                <a:moveTo>
                  <a:pt x="0" y="0"/>
                </a:moveTo>
                <a:lnTo>
                  <a:pt x="12192000" y="0"/>
                </a:lnTo>
                <a:lnTo>
                  <a:pt x="12192000" y="6105524"/>
                </a:lnTo>
                <a:lnTo>
                  <a:pt x="11435080" y="6105524"/>
                </a:lnTo>
                <a:lnTo>
                  <a:pt x="11435080" y="771523"/>
                </a:lnTo>
                <a:lnTo>
                  <a:pt x="767080" y="771523"/>
                </a:lnTo>
                <a:lnTo>
                  <a:pt x="767080" y="6105524"/>
                </a:lnTo>
                <a:lnTo>
                  <a:pt x="0" y="6105524"/>
                </a:lnTo>
                <a:close/>
              </a:path>
            </a:pathLst>
          </a:custGeom>
          <a:gradFill flip="none" rotWithShape="1">
            <a:gsLst>
              <a:gs pos="10000">
                <a:schemeClr val="accent5"/>
              </a:gs>
              <a:gs pos="90000">
                <a:schemeClr val="accent1"/>
              </a:gs>
              <a:gs pos="70000">
                <a:schemeClr val="accent2"/>
              </a:gs>
              <a:gs pos="30000">
                <a:schemeClr val="accent4"/>
              </a:gs>
              <a:gs pos="50000">
                <a:schemeClr val="accent3">
                  <a:lumMod val="60000"/>
                  <a:lumOff val="40000"/>
                </a:schemeClr>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908618741"/>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914400" rtl="0" eaLnBrk="1" latinLnBrk="0" hangingPunct="1">
        <a:lnSpc>
          <a:spcPct val="95000"/>
        </a:lnSpc>
        <a:spcBef>
          <a:spcPct val="0"/>
        </a:spcBef>
        <a:buNone/>
        <a:defRPr sz="4200" kern="1200" spc="-50" baseline="0">
          <a:solidFill>
            <a:schemeClr val="tx1"/>
          </a:solidFill>
          <a:latin typeface="+mj-lt"/>
          <a:ea typeface="+mj-ea"/>
          <a:cs typeface="+mj-cs"/>
        </a:defRPr>
      </a:lvl1pPr>
    </p:titleStyle>
    <p:bodyStyle>
      <a:lvl1pPr marL="365760" indent="-365760" algn="l" defTabSz="914400" rtl="0" eaLnBrk="1" latinLnBrk="0" hangingPunct="1">
        <a:lnSpc>
          <a:spcPct val="105000"/>
        </a:lnSpc>
        <a:spcBef>
          <a:spcPts val="900"/>
        </a:spcBef>
        <a:buClr>
          <a:schemeClr val="accent5"/>
        </a:buClr>
        <a:buFont typeface="Avenir Next LT Pro" panose="020B0504020202020204" pitchFamily="34" charset="0"/>
        <a:buChar char="+"/>
        <a:defRPr sz="2600" kern="1200">
          <a:solidFill>
            <a:schemeClr val="tx1"/>
          </a:solidFill>
          <a:latin typeface="+mn-lt"/>
          <a:ea typeface="+mn-ea"/>
          <a:cs typeface="+mn-cs"/>
        </a:defRPr>
      </a:lvl1pPr>
      <a:lvl2pPr marL="365760" indent="0" algn="l" defTabSz="914400" rtl="0" eaLnBrk="1" latinLnBrk="0" hangingPunct="1">
        <a:lnSpc>
          <a:spcPct val="105000"/>
        </a:lnSpc>
        <a:spcBef>
          <a:spcPts val="9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640080" indent="-274320" algn="l" defTabSz="914400" rtl="0" eaLnBrk="1" latinLnBrk="0" hangingPunct="1">
        <a:lnSpc>
          <a:spcPct val="105000"/>
        </a:lnSpc>
        <a:spcBef>
          <a:spcPts val="600"/>
        </a:spcBef>
        <a:buClr>
          <a:schemeClr val="accent5"/>
        </a:buClr>
        <a:buFont typeface="Avenir Next LT Pro" panose="020B0504020202020204" pitchFamily="34" charset="0"/>
        <a:buChar char="+"/>
        <a:defRPr sz="2000" kern="1200">
          <a:solidFill>
            <a:schemeClr val="tx1"/>
          </a:solidFill>
          <a:latin typeface="+mn-lt"/>
          <a:ea typeface="+mn-ea"/>
          <a:cs typeface="+mn-cs"/>
        </a:defRPr>
      </a:lvl3pPr>
      <a:lvl4pPr marL="640080" indent="0" algn="l" defTabSz="914400" rtl="0" eaLnBrk="1" latinLnBrk="0" hangingPunct="1">
        <a:lnSpc>
          <a:spcPct val="105000"/>
        </a:lnSpc>
        <a:spcBef>
          <a:spcPts val="600"/>
        </a:spcBef>
        <a:buFontTx/>
        <a:buNone/>
        <a:defRPr sz="1800" i="1" kern="1200">
          <a:solidFill>
            <a:schemeClr val="tx1">
              <a:lumMod val="75000"/>
              <a:lumOff val="25000"/>
            </a:schemeClr>
          </a:solidFill>
          <a:latin typeface="+mn-lt"/>
          <a:ea typeface="+mn-ea"/>
          <a:cs typeface="+mn-cs"/>
        </a:defRPr>
      </a:lvl4pPr>
      <a:lvl5pPr marL="886968" indent="-274320" algn="l" defTabSz="914400" rtl="0" eaLnBrk="1" latinLnBrk="0" hangingPunct="1">
        <a:lnSpc>
          <a:spcPct val="105000"/>
        </a:lnSpc>
        <a:spcBef>
          <a:spcPts val="600"/>
        </a:spcBef>
        <a:buClr>
          <a:schemeClr val="accent5"/>
        </a:buClr>
        <a:buFont typeface="Avenir Next LT Pro" panose="020B05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B45BA4C-9B54-4496-821F-9E0985CA98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82856FA-126A-224E-F251-D2F90107A988}"/>
              </a:ext>
            </a:extLst>
          </p:cNvPr>
          <p:cNvSpPr>
            <a:spLocks noGrp="1"/>
          </p:cNvSpPr>
          <p:nvPr>
            <p:ph type="ctrTitle"/>
          </p:nvPr>
        </p:nvSpPr>
        <p:spPr>
          <a:xfrm>
            <a:off x="6047980" y="1030406"/>
            <a:ext cx="5068121" cy="3506879"/>
          </a:xfrm>
        </p:spPr>
        <p:txBody>
          <a:bodyPr anchor="ctr">
            <a:normAutofit/>
          </a:bodyPr>
          <a:lstStyle/>
          <a:p>
            <a:pPr algn="l"/>
            <a:r>
              <a:rPr lang="en-US" sz="2800" dirty="0"/>
              <a:t>Technology as a Mediator of Physical Activity Consumption Practices Among Disadvantaged Young Women</a:t>
            </a:r>
          </a:p>
        </p:txBody>
      </p:sp>
      <p:sp>
        <p:nvSpPr>
          <p:cNvPr id="3" name="Subtitle 2">
            <a:extLst>
              <a:ext uri="{FF2B5EF4-FFF2-40B4-BE49-F238E27FC236}">
                <a16:creationId xmlns:a16="http://schemas.microsoft.com/office/drawing/2014/main" id="{E17D7F17-7D41-41BB-CDB5-A1DE89B1205F}"/>
              </a:ext>
            </a:extLst>
          </p:cNvPr>
          <p:cNvSpPr>
            <a:spLocks noGrp="1"/>
          </p:cNvSpPr>
          <p:nvPr>
            <p:ph type="subTitle" idx="1"/>
          </p:nvPr>
        </p:nvSpPr>
        <p:spPr>
          <a:xfrm>
            <a:off x="6047980" y="4139114"/>
            <a:ext cx="5068121" cy="1887366"/>
          </a:xfrm>
        </p:spPr>
        <p:txBody>
          <a:bodyPr>
            <a:normAutofit lnSpcReduction="10000"/>
          </a:bodyPr>
          <a:lstStyle/>
          <a:p>
            <a:pPr algn="l"/>
            <a:r>
              <a:rPr lang="en-US" sz="1800" dirty="0" err="1"/>
              <a:t>Ellyse</a:t>
            </a:r>
            <a:r>
              <a:rPr lang="en-US" sz="1800" dirty="0"/>
              <a:t> Hopkins </a:t>
            </a:r>
            <a:r>
              <a:rPr lang="en-US" sz="1800" baseline="30000" dirty="0"/>
              <a:t>1</a:t>
            </a:r>
            <a:r>
              <a:rPr lang="en-US" sz="1800" dirty="0"/>
              <a:t>,</a:t>
            </a:r>
            <a:r>
              <a:rPr lang="en-US" sz="1800" baseline="30000" dirty="0"/>
              <a:t> </a:t>
            </a:r>
            <a:r>
              <a:rPr lang="en-US" sz="1800" dirty="0"/>
              <a:t>Professor Nicola Bolton </a:t>
            </a:r>
            <a:r>
              <a:rPr lang="en-US" sz="1800" baseline="30000" dirty="0"/>
              <a:t>2</a:t>
            </a:r>
            <a:r>
              <a:rPr lang="en-US" sz="1800" dirty="0"/>
              <a:t>, Professor David Brown </a:t>
            </a:r>
            <a:r>
              <a:rPr lang="en-US" sz="1800" baseline="30000" dirty="0"/>
              <a:t>1</a:t>
            </a:r>
            <a:r>
              <a:rPr lang="en-US" sz="1800" dirty="0"/>
              <a:t>, Dr Nic Matthews </a:t>
            </a:r>
            <a:r>
              <a:rPr lang="en-US" sz="1800" baseline="30000" dirty="0"/>
              <a:t>2</a:t>
            </a:r>
            <a:r>
              <a:rPr lang="en-US" sz="1800" dirty="0"/>
              <a:t> &amp; Melissa Anderson </a:t>
            </a:r>
            <a:r>
              <a:rPr lang="en-US" sz="1800" baseline="30000" dirty="0"/>
              <a:t>3</a:t>
            </a:r>
          </a:p>
          <a:p>
            <a:pPr algn="l"/>
            <a:endParaRPr lang="en-US" dirty="0"/>
          </a:p>
          <a:p>
            <a:pPr algn="l"/>
            <a:r>
              <a:rPr lang="en-US" sz="1400" baseline="30000" dirty="0"/>
              <a:t>1</a:t>
            </a:r>
            <a:r>
              <a:rPr lang="en-US" sz="1400" dirty="0"/>
              <a:t>Cardiff School of Sport and Health Sciences, </a:t>
            </a:r>
            <a:r>
              <a:rPr lang="en-US" sz="1400" baseline="30000" dirty="0"/>
              <a:t>2  </a:t>
            </a:r>
            <a:r>
              <a:rPr lang="en-US" sz="1400" dirty="0"/>
              <a:t>Cardiff School of Management, </a:t>
            </a:r>
            <a:r>
              <a:rPr lang="en-US" sz="1400" baseline="30000" dirty="0"/>
              <a:t>3 </a:t>
            </a:r>
            <a:r>
              <a:rPr lang="en-US" sz="1400" dirty="0"/>
              <a:t>Valleys Gymnastics Academy</a:t>
            </a:r>
            <a:endParaRPr lang="en-US" sz="1400" baseline="30000" dirty="0"/>
          </a:p>
          <a:p>
            <a:pPr algn="l"/>
            <a:endParaRPr lang="en-US" sz="1500" baseline="30000" dirty="0"/>
          </a:p>
        </p:txBody>
      </p:sp>
      <p:pic>
        <p:nvPicPr>
          <p:cNvPr id="4" name="Picture 3" descr="Colourful leaf patterns">
            <a:extLst>
              <a:ext uri="{FF2B5EF4-FFF2-40B4-BE49-F238E27FC236}">
                <a16:creationId xmlns:a16="http://schemas.microsoft.com/office/drawing/2014/main" id="{FDB3C9CA-C723-2E8E-462D-EA4A619CFC35}"/>
              </a:ext>
            </a:extLst>
          </p:cNvPr>
          <p:cNvPicPr>
            <a:picLocks noChangeAspect="1"/>
          </p:cNvPicPr>
          <p:nvPr/>
        </p:nvPicPr>
        <p:blipFill rotWithShape="1">
          <a:blip r:embed="rId2"/>
          <a:srcRect l="16802" r="28035" b="1"/>
          <a:stretch/>
        </p:blipFill>
        <p:spPr>
          <a:xfrm>
            <a:off x="20" y="10"/>
            <a:ext cx="5404493" cy="6857990"/>
          </a:xfrm>
          <a:prstGeom prst="rect">
            <a:avLst/>
          </a:prstGeom>
        </p:spPr>
      </p:pic>
      <p:pic>
        <p:nvPicPr>
          <p:cNvPr id="5" name="Picture 2" descr="/var/folders/f1/f4hs56mn3zs8q1_9t98znbjw0000gn/T/com.microsoft.Powerpoint/WebArchiveCopyPasteTempFiles/StudentEmailBanner-CMet.png">
            <a:extLst>
              <a:ext uri="{FF2B5EF4-FFF2-40B4-BE49-F238E27FC236}">
                <a16:creationId xmlns:a16="http://schemas.microsoft.com/office/drawing/2014/main" id="{6637AA95-E5D6-5A66-D664-A85719A9C7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279070"/>
            <a:ext cx="4385130" cy="9241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77678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08702602-400E-1B15-96C4-A483A1E87764}"/>
              </a:ext>
            </a:extLst>
          </p:cNvPr>
          <p:cNvSpPr txBox="1">
            <a:spLocks noGrp="1"/>
          </p:cNvSpPr>
          <p:nvPr>
            <p:ph idx="1"/>
          </p:nvPr>
        </p:nvSpPr>
        <p:spPr>
          <a:xfrm>
            <a:off x="1517904" y="933450"/>
            <a:ext cx="9144000" cy="5165598"/>
          </a:xfrm>
          <a:prstGeom prst="rect">
            <a:avLst/>
          </a:prstGeom>
        </p:spPr>
        <p:txBody>
          <a:bodyPr vert="horz" lIns="91440" tIns="45720" rIns="91440" bIns="45720" rtlCol="0">
            <a:normAutofit/>
          </a:bodyPr>
          <a:lstStyle>
            <a:lvl1pPr marL="365760" indent="-365760" algn="l" defTabSz="914400" rtl="0" eaLnBrk="1" latinLnBrk="0" hangingPunct="1">
              <a:lnSpc>
                <a:spcPct val="105000"/>
              </a:lnSpc>
              <a:spcBef>
                <a:spcPts val="900"/>
              </a:spcBef>
              <a:buClr>
                <a:schemeClr val="accent5"/>
              </a:buClr>
              <a:buFont typeface="Avenir Next LT Pro" panose="020B0504020202020204" pitchFamily="34" charset="0"/>
              <a:buChar char="+"/>
              <a:defRPr sz="2600" kern="1200">
                <a:solidFill>
                  <a:schemeClr val="tx1"/>
                </a:solidFill>
                <a:latin typeface="+mn-lt"/>
                <a:ea typeface="+mn-ea"/>
                <a:cs typeface="+mn-cs"/>
              </a:defRPr>
            </a:lvl1pPr>
            <a:lvl2pPr marL="365760" indent="0" algn="l" defTabSz="914400" rtl="0" eaLnBrk="1" latinLnBrk="0" hangingPunct="1">
              <a:lnSpc>
                <a:spcPct val="105000"/>
              </a:lnSpc>
              <a:spcBef>
                <a:spcPts val="9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640080" indent="-274320" algn="l" defTabSz="914400" rtl="0" eaLnBrk="1" latinLnBrk="0" hangingPunct="1">
              <a:lnSpc>
                <a:spcPct val="105000"/>
              </a:lnSpc>
              <a:spcBef>
                <a:spcPts val="600"/>
              </a:spcBef>
              <a:buClr>
                <a:schemeClr val="accent5"/>
              </a:buClr>
              <a:buFont typeface="Avenir Next LT Pro" panose="020B0504020202020204" pitchFamily="34" charset="0"/>
              <a:buChar char="+"/>
              <a:defRPr sz="2000" kern="1200">
                <a:solidFill>
                  <a:schemeClr val="tx1"/>
                </a:solidFill>
                <a:latin typeface="+mn-lt"/>
                <a:ea typeface="+mn-ea"/>
                <a:cs typeface="+mn-cs"/>
              </a:defRPr>
            </a:lvl3pPr>
            <a:lvl4pPr marL="640080" indent="0" algn="l" defTabSz="914400" rtl="0" eaLnBrk="1" latinLnBrk="0" hangingPunct="1">
              <a:lnSpc>
                <a:spcPct val="105000"/>
              </a:lnSpc>
              <a:spcBef>
                <a:spcPts val="600"/>
              </a:spcBef>
              <a:buFontTx/>
              <a:buNone/>
              <a:defRPr sz="1800" i="1" kern="1200">
                <a:solidFill>
                  <a:schemeClr val="tx1">
                    <a:lumMod val="75000"/>
                    <a:lumOff val="25000"/>
                  </a:schemeClr>
                </a:solidFill>
                <a:latin typeface="+mn-lt"/>
                <a:ea typeface="+mn-ea"/>
                <a:cs typeface="+mn-cs"/>
              </a:defRPr>
            </a:lvl4pPr>
            <a:lvl5pPr marL="886968" indent="-274320" algn="l" defTabSz="914400" rtl="0" eaLnBrk="1" latinLnBrk="0" hangingPunct="1">
              <a:lnSpc>
                <a:spcPct val="105000"/>
              </a:lnSpc>
              <a:spcBef>
                <a:spcPts val="600"/>
              </a:spcBef>
              <a:buClr>
                <a:schemeClr val="accent5"/>
              </a:buClr>
              <a:buFont typeface="Avenir Next LT Pro" panose="020B05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venir Next LT Pro" panose="020B0504020202020204" pitchFamily="34" charset="0"/>
              <a:buNone/>
            </a:pPr>
            <a:endParaRPr lang="en-US" sz="1600" i="1" dirty="0"/>
          </a:p>
          <a:p>
            <a:pPr marL="0" indent="0">
              <a:buFont typeface="Avenir Next LT Pro" panose="020B0504020202020204" pitchFamily="34" charset="0"/>
              <a:buNone/>
            </a:pPr>
            <a:r>
              <a:rPr lang="en-US" sz="2400" i="1" dirty="0"/>
              <a:t>Some are doing laps (C25K group). Most get distracted and stop halfway though. Instead, they do handstands and take photos mid-jump. </a:t>
            </a:r>
          </a:p>
          <a:p>
            <a:pPr marL="0" indent="0">
              <a:buFont typeface="Avenir Next LT Pro" panose="020B0504020202020204" pitchFamily="34" charset="0"/>
              <a:buNone/>
            </a:pPr>
            <a:endParaRPr lang="en-US" sz="2400" i="1" dirty="0"/>
          </a:p>
          <a:p>
            <a:pPr marL="0" indent="0">
              <a:buFont typeface="Avenir Next LT Pro" panose="020B0504020202020204" pitchFamily="34" charset="0"/>
              <a:buNone/>
            </a:pPr>
            <a:r>
              <a:rPr lang="en-US" sz="2400" i="1" dirty="0"/>
              <a:t>Let’s do a boomerang!</a:t>
            </a:r>
          </a:p>
          <a:p>
            <a:pPr marL="0" indent="0">
              <a:buFont typeface="Avenir Next LT Pro" panose="020B0504020202020204" pitchFamily="34" charset="0"/>
              <a:buNone/>
            </a:pPr>
            <a:endParaRPr lang="en-US" sz="2400" i="1" dirty="0"/>
          </a:p>
          <a:p>
            <a:pPr marL="0" indent="0">
              <a:buFont typeface="Avenir Next LT Pro" panose="020B0504020202020204" pitchFamily="34" charset="0"/>
              <a:buNone/>
            </a:pPr>
            <a:r>
              <a:rPr lang="en-US" sz="2400" i="1" dirty="0"/>
              <a:t>(Discussing before and after photos) Obviously at the start you’re not as happy but you get happy because you’ve seen how far you’ve come or how you’ve made amendments to everything …  I get sad for a bit and I’m like ‘Actually, I don’t want to look like that. Let’s fix it.’</a:t>
            </a:r>
          </a:p>
          <a:p>
            <a:pPr marL="0" indent="0">
              <a:buFont typeface="Avenir Next LT Pro" panose="020B0504020202020204" pitchFamily="34" charset="0"/>
              <a:buNone/>
            </a:pPr>
            <a:endParaRPr lang="en-US" sz="1600" i="1" dirty="0"/>
          </a:p>
          <a:p>
            <a:pPr marL="0" indent="0">
              <a:buFont typeface="Avenir Next LT Pro" panose="020B0504020202020204" pitchFamily="34" charset="0"/>
              <a:buNone/>
            </a:pPr>
            <a:endParaRPr lang="en-US" sz="1600" i="1" dirty="0"/>
          </a:p>
          <a:p>
            <a:pPr marL="0" indent="0">
              <a:buFont typeface="Avenir Next LT Pro" panose="020B0504020202020204" pitchFamily="34" charset="0"/>
              <a:buNone/>
            </a:pPr>
            <a:endParaRPr lang="en-US" sz="1600" i="1" dirty="0"/>
          </a:p>
        </p:txBody>
      </p:sp>
    </p:spTree>
    <p:extLst>
      <p:ext uri="{BB962C8B-B14F-4D97-AF65-F5344CB8AC3E}">
        <p14:creationId xmlns:p14="http://schemas.microsoft.com/office/powerpoint/2010/main" val="4096719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093F3-34B8-533D-27FD-1CE4E507A7BA}"/>
              </a:ext>
            </a:extLst>
          </p:cNvPr>
          <p:cNvSpPr>
            <a:spLocks noGrp="1"/>
          </p:cNvSpPr>
          <p:nvPr>
            <p:ph type="title"/>
          </p:nvPr>
        </p:nvSpPr>
        <p:spPr/>
        <p:txBody>
          <a:bodyPr/>
          <a:lstStyle/>
          <a:p>
            <a:r>
              <a:rPr lang="en-US" dirty="0"/>
              <a:t>Findings</a:t>
            </a:r>
          </a:p>
        </p:txBody>
      </p:sp>
      <p:sp>
        <p:nvSpPr>
          <p:cNvPr id="3" name="Content Placeholder 2">
            <a:extLst>
              <a:ext uri="{FF2B5EF4-FFF2-40B4-BE49-F238E27FC236}">
                <a16:creationId xmlns:a16="http://schemas.microsoft.com/office/drawing/2014/main" id="{71A1712D-0AFA-0333-52E2-6C0977B0212D}"/>
              </a:ext>
            </a:extLst>
          </p:cNvPr>
          <p:cNvSpPr>
            <a:spLocks noGrp="1"/>
          </p:cNvSpPr>
          <p:nvPr>
            <p:ph idx="1"/>
          </p:nvPr>
        </p:nvSpPr>
        <p:spPr>
          <a:xfrm>
            <a:off x="1517904" y="2305050"/>
            <a:ext cx="9144000" cy="3793998"/>
          </a:xfrm>
        </p:spPr>
        <p:txBody>
          <a:bodyPr/>
          <a:lstStyle/>
          <a:p>
            <a:pPr marL="0" indent="0">
              <a:buNone/>
            </a:pPr>
            <a:r>
              <a:rPr lang="en-US" u="sng" dirty="0"/>
              <a:t>Leaders and Governing </a:t>
            </a:r>
            <a:r>
              <a:rPr lang="en-US" u="sng" dirty="0" err="1"/>
              <a:t>Organisations</a:t>
            </a:r>
            <a:endParaRPr lang="en-US" u="sng" dirty="0"/>
          </a:p>
          <a:p>
            <a:r>
              <a:rPr lang="en-US" dirty="0"/>
              <a:t>Adapting since Covid-19</a:t>
            </a:r>
          </a:p>
          <a:p>
            <a:r>
              <a:rPr lang="en-US" dirty="0"/>
              <a:t>Infrastructure and digital inequalities</a:t>
            </a:r>
          </a:p>
          <a:p>
            <a:r>
              <a:rPr lang="en-US" dirty="0"/>
              <a:t>Monitoring devices and competitions</a:t>
            </a:r>
          </a:p>
          <a:p>
            <a:r>
              <a:rPr lang="en-US" dirty="0"/>
              <a:t>Performance analysis</a:t>
            </a:r>
          </a:p>
          <a:p>
            <a:r>
              <a:rPr lang="en-US" dirty="0"/>
              <a:t>Safeguarding</a:t>
            </a:r>
          </a:p>
          <a:p>
            <a:endParaRPr lang="en-US" dirty="0"/>
          </a:p>
          <a:p>
            <a:endParaRPr lang="en-US" dirty="0"/>
          </a:p>
        </p:txBody>
      </p:sp>
    </p:spTree>
    <p:extLst>
      <p:ext uri="{BB962C8B-B14F-4D97-AF65-F5344CB8AC3E}">
        <p14:creationId xmlns:p14="http://schemas.microsoft.com/office/powerpoint/2010/main" val="14351894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9082442-C9D0-113C-9D92-02866883AC76}"/>
              </a:ext>
            </a:extLst>
          </p:cNvPr>
          <p:cNvSpPr>
            <a:spLocks noGrp="1"/>
          </p:cNvSpPr>
          <p:nvPr>
            <p:ph idx="1"/>
          </p:nvPr>
        </p:nvSpPr>
        <p:spPr>
          <a:xfrm>
            <a:off x="1517904" y="1066800"/>
            <a:ext cx="9144000" cy="5486400"/>
          </a:xfrm>
        </p:spPr>
        <p:txBody>
          <a:bodyPr>
            <a:normAutofit fontScale="85000" lnSpcReduction="20000"/>
          </a:bodyPr>
          <a:lstStyle/>
          <a:p>
            <a:pPr marL="0" indent="0">
              <a:buNone/>
            </a:pPr>
            <a:r>
              <a:rPr lang="en-US" i="1" dirty="0"/>
              <a:t>As a coach I’ll say 15 times ‘your leg is bent’ and you’ve only got to film one and show them and they have a massive </a:t>
            </a:r>
            <a:r>
              <a:rPr lang="en-US" i="1" dirty="0" err="1"/>
              <a:t>realisation</a:t>
            </a:r>
            <a:r>
              <a:rPr lang="en-US" i="1" dirty="0"/>
              <a:t> and correct it then quite quickly.</a:t>
            </a:r>
          </a:p>
          <a:p>
            <a:pPr marL="0" indent="0">
              <a:buNone/>
            </a:pPr>
            <a:endParaRPr lang="en-US" i="1" dirty="0"/>
          </a:p>
          <a:p>
            <a:pPr marL="0" indent="0">
              <a:buNone/>
            </a:pPr>
            <a:r>
              <a:rPr lang="en-US" i="1" dirty="0"/>
              <a:t>There’s something in gymnastics that your parents and friends can’t see what you can do, so they do like to be able to film and celebrate it.</a:t>
            </a:r>
          </a:p>
          <a:p>
            <a:pPr marL="0" indent="0">
              <a:buNone/>
            </a:pPr>
            <a:endParaRPr lang="en-US" i="1" dirty="0"/>
          </a:p>
          <a:p>
            <a:pPr marL="0" indent="0">
              <a:buNone/>
            </a:pPr>
            <a:r>
              <a:rPr lang="en-US" i="1" dirty="0"/>
              <a:t>Don’t say ‘right, stop taking pictures’ because they’re going to, and they want to and it’s fine. But ‘come on, let’s get moving after it. Let’s walk and take a video.’ It’s not going to go away, so just use it as a tool rather than trying to fight it, I guess.</a:t>
            </a:r>
          </a:p>
          <a:p>
            <a:pPr marL="0" indent="0">
              <a:buNone/>
            </a:pPr>
            <a:endParaRPr lang="en-US" i="1" dirty="0"/>
          </a:p>
          <a:p>
            <a:pPr marL="0" indent="0">
              <a:buNone/>
            </a:pPr>
            <a:r>
              <a:rPr lang="en-US" i="1" dirty="0"/>
              <a:t>We had over 40 participants who took part in the month’s challenge and sent videos of them doing online workouts. We gave them all Fitbits and they were able to keep that Fitbit.</a:t>
            </a:r>
          </a:p>
        </p:txBody>
      </p:sp>
    </p:spTree>
    <p:extLst>
      <p:ext uri="{BB962C8B-B14F-4D97-AF65-F5344CB8AC3E}">
        <p14:creationId xmlns:p14="http://schemas.microsoft.com/office/powerpoint/2010/main" val="28387314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FE1936A-D61D-5525-AB43-BBBEC58C77A2}"/>
              </a:ext>
            </a:extLst>
          </p:cNvPr>
          <p:cNvSpPr>
            <a:spLocks noGrp="1"/>
          </p:cNvSpPr>
          <p:nvPr>
            <p:ph idx="1"/>
          </p:nvPr>
        </p:nvSpPr>
        <p:spPr>
          <a:xfrm>
            <a:off x="1517904" y="1047750"/>
            <a:ext cx="9144000" cy="5051298"/>
          </a:xfrm>
        </p:spPr>
        <p:txBody>
          <a:bodyPr>
            <a:normAutofit fontScale="92500" lnSpcReduction="20000"/>
          </a:bodyPr>
          <a:lstStyle/>
          <a:p>
            <a:pPr marL="0" indent="0">
              <a:buNone/>
            </a:pPr>
            <a:r>
              <a:rPr lang="en-US" i="1" dirty="0"/>
              <a:t>We’ve actually worked with social media influencers around targeted messaging around return to sport. Those mechanisms were much better at reaching young audiences. </a:t>
            </a:r>
          </a:p>
          <a:p>
            <a:pPr marL="0" indent="0">
              <a:buNone/>
            </a:pPr>
            <a:endParaRPr lang="en-US" i="1" dirty="0"/>
          </a:p>
          <a:p>
            <a:pPr marL="0" indent="0">
              <a:buNone/>
            </a:pPr>
            <a:r>
              <a:rPr lang="en-US" i="1" dirty="0"/>
              <a:t>There’s an opportunity for clubs to do more with technology but they need to get that infrastructure in right and that’s something we identified during the pandemic. We </a:t>
            </a:r>
            <a:r>
              <a:rPr lang="en-US" i="1" dirty="0" err="1"/>
              <a:t>realised</a:t>
            </a:r>
            <a:r>
              <a:rPr lang="en-US" i="1" dirty="0"/>
              <a:t> how poor people were with regards to technology.</a:t>
            </a:r>
          </a:p>
          <a:p>
            <a:pPr marL="0" indent="0">
              <a:buNone/>
            </a:pPr>
            <a:endParaRPr lang="en-US" i="1" dirty="0"/>
          </a:p>
          <a:p>
            <a:pPr marL="0" indent="0">
              <a:buNone/>
            </a:pPr>
            <a:r>
              <a:rPr lang="en-US" i="1" dirty="0"/>
              <a:t>How many of us have told kids to get off their phone during a session? What if we allow kids to embrace the technology within the sessions? What if we work with young people and ask them how a session could be better, embracing technology and social media platforms that you care about?</a:t>
            </a:r>
          </a:p>
        </p:txBody>
      </p:sp>
    </p:spTree>
    <p:extLst>
      <p:ext uri="{BB962C8B-B14F-4D97-AF65-F5344CB8AC3E}">
        <p14:creationId xmlns:p14="http://schemas.microsoft.com/office/powerpoint/2010/main" val="26761445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48627CF-3453-602E-77D2-4CE32AC406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8277" y="2038420"/>
            <a:ext cx="3791531" cy="3332274"/>
          </a:xfrm>
          <a:prstGeom prst="rect">
            <a:avLst/>
          </a:prstGeom>
        </p:spPr>
      </p:pic>
      <p:sp>
        <p:nvSpPr>
          <p:cNvPr id="5" name="TextBox 4">
            <a:extLst>
              <a:ext uri="{FF2B5EF4-FFF2-40B4-BE49-F238E27FC236}">
                <a16:creationId xmlns:a16="http://schemas.microsoft.com/office/drawing/2014/main" id="{54EA99F6-643B-5A60-4C2A-5771C56BC497}"/>
              </a:ext>
            </a:extLst>
          </p:cNvPr>
          <p:cNvSpPr txBox="1"/>
          <p:nvPr/>
        </p:nvSpPr>
        <p:spPr>
          <a:xfrm>
            <a:off x="5461306" y="2117764"/>
            <a:ext cx="5592417" cy="4524315"/>
          </a:xfrm>
          <a:prstGeom prst="rect">
            <a:avLst/>
          </a:prstGeom>
          <a:noFill/>
        </p:spPr>
        <p:txBody>
          <a:bodyPr wrap="square" rtlCol="0">
            <a:spAutoFit/>
          </a:bodyPr>
          <a:lstStyle/>
          <a:p>
            <a:r>
              <a:rPr lang="en-US" sz="1600" dirty="0"/>
              <a:t>Materials:</a:t>
            </a:r>
          </a:p>
          <a:p>
            <a:r>
              <a:rPr lang="en-US" sz="1600" dirty="0">
                <a:solidFill>
                  <a:srgbClr val="0070C0"/>
                </a:solidFill>
              </a:rPr>
              <a:t>Inequality of digital resource. </a:t>
            </a:r>
          </a:p>
          <a:p>
            <a:r>
              <a:rPr lang="en-US" sz="1600" dirty="0">
                <a:solidFill>
                  <a:srgbClr val="00B050"/>
                </a:solidFill>
              </a:rPr>
              <a:t>All had material access to technology (smartphones).</a:t>
            </a:r>
          </a:p>
          <a:p>
            <a:endParaRPr lang="en-US" sz="1600" dirty="0"/>
          </a:p>
          <a:p>
            <a:endParaRPr lang="en-US" sz="1600" dirty="0"/>
          </a:p>
          <a:p>
            <a:r>
              <a:rPr lang="en-US" sz="1600" dirty="0"/>
              <a:t>Competencies: </a:t>
            </a:r>
          </a:p>
          <a:p>
            <a:r>
              <a:rPr lang="en-US" sz="1600" dirty="0">
                <a:solidFill>
                  <a:srgbClr val="0070C0"/>
                </a:solidFill>
              </a:rPr>
              <a:t>Lack of staff competency. Lack of materials limited opportunity to develop competency.</a:t>
            </a:r>
          </a:p>
          <a:p>
            <a:r>
              <a:rPr lang="en-US" sz="1600" dirty="0">
                <a:solidFill>
                  <a:srgbClr val="00B050"/>
                </a:solidFill>
              </a:rPr>
              <a:t>High competency with technology. Low competency being active with technology = anchored by tech, not PA = insufficiently active.</a:t>
            </a:r>
          </a:p>
          <a:p>
            <a:endParaRPr lang="en-US" sz="1600" dirty="0"/>
          </a:p>
          <a:p>
            <a:endParaRPr lang="en-US" sz="1600" dirty="0"/>
          </a:p>
          <a:p>
            <a:r>
              <a:rPr lang="en-US" sz="1600" dirty="0"/>
              <a:t>Meanings: </a:t>
            </a:r>
          </a:p>
          <a:p>
            <a:r>
              <a:rPr lang="en-US" sz="1600" dirty="0">
                <a:solidFill>
                  <a:srgbClr val="0070C0"/>
                </a:solidFill>
              </a:rPr>
              <a:t>Social media understood as potentially unsafe/dangerous for young people. </a:t>
            </a:r>
          </a:p>
          <a:p>
            <a:r>
              <a:rPr lang="en-US" sz="1600" dirty="0">
                <a:solidFill>
                  <a:srgbClr val="00B050"/>
                </a:solidFill>
              </a:rPr>
              <a:t>Misconceptions of physical activity and how to be sufficiently active.</a:t>
            </a:r>
          </a:p>
        </p:txBody>
      </p:sp>
      <p:sp>
        <p:nvSpPr>
          <p:cNvPr id="6" name="TextBox 5">
            <a:extLst>
              <a:ext uri="{FF2B5EF4-FFF2-40B4-BE49-F238E27FC236}">
                <a16:creationId xmlns:a16="http://schemas.microsoft.com/office/drawing/2014/main" id="{F0716C89-1FF0-94EF-66BF-9C99B5F52AD1}"/>
              </a:ext>
            </a:extLst>
          </p:cNvPr>
          <p:cNvSpPr txBox="1"/>
          <p:nvPr/>
        </p:nvSpPr>
        <p:spPr>
          <a:xfrm>
            <a:off x="1138277" y="917435"/>
            <a:ext cx="6778739" cy="1200329"/>
          </a:xfrm>
          <a:prstGeom prst="rect">
            <a:avLst/>
          </a:prstGeom>
          <a:noFill/>
        </p:spPr>
        <p:txBody>
          <a:bodyPr wrap="square" rtlCol="0">
            <a:spAutoFit/>
          </a:bodyPr>
          <a:lstStyle/>
          <a:p>
            <a:r>
              <a:rPr lang="en-US" sz="3600" b="1" dirty="0"/>
              <a:t>Technology and The Three Elements in Practice</a:t>
            </a:r>
          </a:p>
        </p:txBody>
      </p:sp>
      <p:sp>
        <p:nvSpPr>
          <p:cNvPr id="7" name="TextBox 6">
            <a:extLst>
              <a:ext uri="{FF2B5EF4-FFF2-40B4-BE49-F238E27FC236}">
                <a16:creationId xmlns:a16="http://schemas.microsoft.com/office/drawing/2014/main" id="{5B88F73B-FEE5-BF9A-147A-B5C0E227F8FA}"/>
              </a:ext>
            </a:extLst>
          </p:cNvPr>
          <p:cNvSpPr txBox="1"/>
          <p:nvPr/>
        </p:nvSpPr>
        <p:spPr>
          <a:xfrm>
            <a:off x="1632030" y="5891514"/>
            <a:ext cx="2696902" cy="584775"/>
          </a:xfrm>
          <a:prstGeom prst="rect">
            <a:avLst/>
          </a:prstGeom>
          <a:noFill/>
        </p:spPr>
        <p:txBody>
          <a:bodyPr wrap="square" rtlCol="0">
            <a:spAutoFit/>
          </a:bodyPr>
          <a:lstStyle/>
          <a:p>
            <a:r>
              <a:rPr lang="en-US" sz="1600" dirty="0">
                <a:solidFill>
                  <a:srgbClr val="0070C0"/>
                </a:solidFill>
              </a:rPr>
              <a:t>Community Providers</a:t>
            </a:r>
          </a:p>
          <a:p>
            <a:r>
              <a:rPr lang="en-US" sz="1600" dirty="0">
                <a:solidFill>
                  <a:srgbClr val="00B050"/>
                </a:solidFill>
              </a:rPr>
              <a:t>Inactive Young People</a:t>
            </a:r>
          </a:p>
        </p:txBody>
      </p:sp>
    </p:spTree>
    <p:extLst>
      <p:ext uri="{BB962C8B-B14F-4D97-AF65-F5344CB8AC3E}">
        <p14:creationId xmlns:p14="http://schemas.microsoft.com/office/powerpoint/2010/main" val="8089222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36382-3B4B-6AA3-6716-EB9A43B92759}"/>
              </a:ext>
            </a:extLst>
          </p:cNvPr>
          <p:cNvSpPr>
            <a:spLocks noGrp="1"/>
          </p:cNvSpPr>
          <p:nvPr>
            <p:ph type="title"/>
          </p:nvPr>
        </p:nvSpPr>
        <p:spPr>
          <a:xfrm>
            <a:off x="1517904" y="1022604"/>
            <a:ext cx="9144000" cy="1344168"/>
          </a:xfrm>
        </p:spPr>
        <p:txBody>
          <a:bodyPr/>
          <a:lstStyle/>
          <a:p>
            <a:r>
              <a:rPr lang="en-US" dirty="0"/>
              <a:t>Discussion / Contribution</a:t>
            </a:r>
          </a:p>
        </p:txBody>
      </p:sp>
      <p:sp>
        <p:nvSpPr>
          <p:cNvPr id="3" name="Content Placeholder 2">
            <a:extLst>
              <a:ext uri="{FF2B5EF4-FFF2-40B4-BE49-F238E27FC236}">
                <a16:creationId xmlns:a16="http://schemas.microsoft.com/office/drawing/2014/main" id="{6C09457F-24BA-3978-5FBD-A959CC590DA3}"/>
              </a:ext>
            </a:extLst>
          </p:cNvPr>
          <p:cNvSpPr>
            <a:spLocks noGrp="1"/>
          </p:cNvSpPr>
          <p:nvPr>
            <p:ph idx="1"/>
          </p:nvPr>
        </p:nvSpPr>
        <p:spPr>
          <a:xfrm>
            <a:off x="1517904" y="2095500"/>
            <a:ext cx="9144000" cy="4003548"/>
          </a:xfrm>
        </p:spPr>
        <p:txBody>
          <a:bodyPr>
            <a:normAutofit fontScale="70000" lnSpcReduction="20000"/>
          </a:bodyPr>
          <a:lstStyle/>
          <a:p>
            <a:r>
              <a:rPr lang="en-US" dirty="0"/>
              <a:t>Given the ‘pandemic’ of physical inactivity and global focus on increasing PA to improve health, it is crucial that providers understand and </a:t>
            </a:r>
            <a:r>
              <a:rPr lang="en-US" dirty="0" err="1"/>
              <a:t>utilise</a:t>
            </a:r>
            <a:r>
              <a:rPr lang="en-US" dirty="0"/>
              <a:t> technology in the most effective way, to </a:t>
            </a:r>
            <a:r>
              <a:rPr lang="en-US" dirty="0" err="1"/>
              <a:t>maximise</a:t>
            </a:r>
            <a:r>
              <a:rPr lang="en-US" dirty="0"/>
              <a:t> its potential as a facilitator and limit its power as an anchor of sedentary practice. </a:t>
            </a:r>
          </a:p>
          <a:p>
            <a:endParaRPr lang="en-US" dirty="0"/>
          </a:p>
          <a:p>
            <a:r>
              <a:rPr lang="en-US" dirty="0"/>
              <a:t>This work contributes to an understanding of how practice theory offers a novel approach to address a ‘wicked problem’ – entrenched lower participation and the need to understand how to improve physical activity consumption in the double jeopardy population. </a:t>
            </a:r>
          </a:p>
          <a:p>
            <a:pPr marL="0" indent="0">
              <a:buNone/>
            </a:pPr>
            <a:endParaRPr lang="en-US" dirty="0"/>
          </a:p>
          <a:p>
            <a:r>
              <a:rPr lang="en-US" dirty="0"/>
              <a:t>Primarily, it highlights the role of technology in leisure consumption and indicates where providers could adapt sessions and incorporate technology to promote active practice and consumption in young, disadvantaged girls.</a:t>
            </a:r>
          </a:p>
        </p:txBody>
      </p:sp>
    </p:spTree>
    <p:extLst>
      <p:ext uri="{BB962C8B-B14F-4D97-AF65-F5344CB8AC3E}">
        <p14:creationId xmlns:p14="http://schemas.microsoft.com/office/powerpoint/2010/main" val="18042491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CD762D-7FE7-873C-8178-373C0E3D15BE}"/>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0994351A-FE90-25A3-3EBB-3D30686C9C34}"/>
              </a:ext>
            </a:extLst>
          </p:cNvPr>
          <p:cNvSpPr>
            <a:spLocks noGrp="1"/>
          </p:cNvSpPr>
          <p:nvPr>
            <p:ph idx="1"/>
          </p:nvPr>
        </p:nvSpPr>
        <p:spPr>
          <a:xfrm>
            <a:off x="1517904" y="2280213"/>
            <a:ext cx="9144000" cy="3818835"/>
          </a:xfrm>
        </p:spPr>
        <p:txBody>
          <a:bodyPr>
            <a:normAutofit fontScale="85000" lnSpcReduction="10000"/>
          </a:bodyPr>
          <a:lstStyle/>
          <a:p>
            <a:r>
              <a:rPr lang="en-GB" sz="1800" dirty="0">
                <a:effectLst/>
                <a:latin typeface="Arial" panose="020B0604020202020204" pitchFamily="34" charset="0"/>
                <a:ea typeface="Times New Roman" panose="02020603050405020304" pitchFamily="18" charset="0"/>
              </a:rPr>
              <a:t>Shove, E., </a:t>
            </a:r>
            <a:r>
              <a:rPr lang="en-GB" sz="1800" dirty="0" err="1">
                <a:effectLst/>
                <a:latin typeface="Arial" panose="020B0604020202020204" pitchFamily="34" charset="0"/>
                <a:ea typeface="Times New Roman" panose="02020603050405020304" pitchFamily="18" charset="0"/>
              </a:rPr>
              <a:t>Pantzar</a:t>
            </a:r>
            <a:r>
              <a:rPr lang="en-GB" sz="1800" dirty="0">
                <a:effectLst/>
                <a:latin typeface="Arial" panose="020B0604020202020204" pitchFamily="34" charset="0"/>
                <a:ea typeface="Times New Roman" panose="02020603050405020304" pitchFamily="18" charset="0"/>
              </a:rPr>
              <a:t>, M., Watson, M. (2012). </a:t>
            </a:r>
            <a:r>
              <a:rPr lang="en-GB" sz="1800" i="1" dirty="0">
                <a:effectLst/>
                <a:latin typeface="Arial" panose="020B0604020202020204" pitchFamily="34" charset="0"/>
                <a:ea typeface="Times New Roman" panose="02020603050405020304" pitchFamily="18" charset="0"/>
              </a:rPr>
              <a:t>The Dynamics of Social Practice: Everyday Life and How it Changes. </a:t>
            </a:r>
            <a:r>
              <a:rPr lang="en-GB" sz="1800" dirty="0">
                <a:effectLst/>
                <a:latin typeface="Arial" panose="020B0604020202020204" pitchFamily="34" charset="0"/>
                <a:ea typeface="Times New Roman" panose="02020603050405020304" pitchFamily="18" charset="0"/>
              </a:rPr>
              <a:t>London: SAGE.</a:t>
            </a:r>
          </a:p>
          <a:p>
            <a:r>
              <a:rPr lang="en-GB" sz="1800" dirty="0" err="1">
                <a:effectLst/>
                <a:latin typeface="Arial" panose="020B0604020202020204" pitchFamily="34" charset="0"/>
                <a:ea typeface="Times New Roman" panose="02020603050405020304" pitchFamily="18" charset="0"/>
              </a:rPr>
              <a:t>Swidler</a:t>
            </a:r>
            <a:r>
              <a:rPr lang="en-GB" sz="1800" dirty="0">
                <a:effectLst/>
                <a:latin typeface="Arial" panose="020B0604020202020204" pitchFamily="34" charset="0"/>
                <a:ea typeface="Times New Roman" panose="02020603050405020304" pitchFamily="18" charset="0"/>
              </a:rPr>
              <a:t>, A. (2001). What Anchors Cultural Practices. In: T. Schatzki, K. Knorr </a:t>
            </a:r>
            <a:r>
              <a:rPr lang="en-GB" sz="1800" dirty="0" err="1">
                <a:effectLst/>
                <a:latin typeface="Arial" panose="020B0604020202020204" pitchFamily="34" charset="0"/>
                <a:ea typeface="Times New Roman" panose="02020603050405020304" pitchFamily="18" charset="0"/>
              </a:rPr>
              <a:t>Cetina</a:t>
            </a:r>
            <a:r>
              <a:rPr lang="en-GB" sz="1800" dirty="0">
                <a:effectLst/>
                <a:latin typeface="Arial" panose="020B0604020202020204" pitchFamily="34" charset="0"/>
                <a:ea typeface="Times New Roman" panose="02020603050405020304" pitchFamily="18" charset="0"/>
              </a:rPr>
              <a:t> and E. Von Savigny, eds. </a:t>
            </a:r>
            <a:r>
              <a:rPr lang="en-GB" sz="1800" i="1" dirty="0">
                <a:effectLst/>
                <a:latin typeface="Arial" panose="020B0604020202020204" pitchFamily="34" charset="0"/>
                <a:ea typeface="Times New Roman" panose="02020603050405020304" pitchFamily="18" charset="0"/>
              </a:rPr>
              <a:t>The Practice Turn in Contemporary Theory.</a:t>
            </a:r>
            <a:r>
              <a:rPr lang="en-GB" sz="1800" dirty="0">
                <a:effectLst/>
                <a:latin typeface="Arial" panose="020B0604020202020204" pitchFamily="34" charset="0"/>
                <a:ea typeface="Times New Roman" panose="02020603050405020304" pitchFamily="18" charset="0"/>
              </a:rPr>
              <a:t> London: Routledge.</a:t>
            </a:r>
            <a:endParaRPr lang="en-GB" sz="1800" dirty="0">
              <a:effectLst/>
              <a:latin typeface="Times New Roman" panose="02020603050405020304" pitchFamily="18" charset="0"/>
              <a:ea typeface="Times New Roman" panose="02020603050405020304" pitchFamily="18" charset="0"/>
            </a:endParaRPr>
          </a:p>
          <a:p>
            <a:r>
              <a:rPr lang="en-GB" sz="1800" dirty="0">
                <a:solidFill>
                  <a:srgbClr val="000000"/>
                </a:solidFill>
                <a:effectLst/>
                <a:latin typeface="Arial" panose="020B0604020202020204" pitchFamily="34" charset="0"/>
                <a:ea typeface="Times New Roman" panose="02020603050405020304" pitchFamily="18" charset="0"/>
              </a:rPr>
              <a:t>Shove, E. (2010). Beyond the ABC: Climate Change Policy and Theories of Social Change. </a:t>
            </a:r>
            <a:r>
              <a:rPr lang="en-GB" sz="1800" i="1" dirty="0">
                <a:solidFill>
                  <a:srgbClr val="000000"/>
                </a:solidFill>
                <a:effectLst/>
                <a:latin typeface="Arial" panose="020B0604020202020204" pitchFamily="34" charset="0"/>
                <a:ea typeface="Times New Roman" panose="02020603050405020304" pitchFamily="18" charset="0"/>
              </a:rPr>
              <a:t>Environment and Planning. </a:t>
            </a:r>
            <a:r>
              <a:rPr lang="en-GB" sz="1800" dirty="0">
                <a:solidFill>
                  <a:srgbClr val="000000"/>
                </a:solidFill>
                <a:effectLst/>
                <a:latin typeface="Arial" panose="020B0604020202020204" pitchFamily="34" charset="0"/>
                <a:ea typeface="Times New Roman" panose="02020603050405020304" pitchFamily="18" charset="0"/>
              </a:rPr>
              <a:t>42 (6), p.1273-1285.</a:t>
            </a:r>
          </a:p>
          <a:p>
            <a:r>
              <a:rPr lang="en-GB" sz="1800" dirty="0">
                <a:solidFill>
                  <a:srgbClr val="000000"/>
                </a:solidFill>
                <a:effectLst/>
                <a:latin typeface="Arial" panose="020B0604020202020204" pitchFamily="34" charset="0"/>
                <a:ea typeface="Times New Roman" panose="02020603050405020304" pitchFamily="18" charset="0"/>
              </a:rPr>
              <a:t>Street Games. (2017). </a:t>
            </a:r>
            <a:r>
              <a:rPr lang="en-GB" sz="1800" i="1" dirty="0">
                <a:solidFill>
                  <a:srgbClr val="000000"/>
                </a:solidFill>
                <a:effectLst/>
                <a:latin typeface="Arial" panose="020B0604020202020204" pitchFamily="34" charset="0"/>
                <a:ea typeface="Times New Roman" panose="02020603050405020304" pitchFamily="18" charset="0"/>
              </a:rPr>
              <a:t>Us Girls Wales Programme Report, 2015-2017. </a:t>
            </a:r>
            <a:r>
              <a:rPr lang="en-GB" sz="1800" dirty="0">
                <a:solidFill>
                  <a:srgbClr val="000000"/>
                </a:solidFill>
                <a:effectLst/>
                <a:latin typeface="Arial" panose="020B0604020202020204" pitchFamily="34" charset="0"/>
                <a:ea typeface="Times New Roman" panose="02020603050405020304" pitchFamily="18" charset="0"/>
              </a:rPr>
              <a:t>Cardiff: Sport Wales and Street Games.</a:t>
            </a:r>
          </a:p>
          <a:p>
            <a:r>
              <a:rPr lang="en-GB" sz="1800" dirty="0">
                <a:solidFill>
                  <a:srgbClr val="000000"/>
                </a:solidFill>
                <a:effectLst/>
                <a:latin typeface="Arial" panose="020B0604020202020204" pitchFamily="34" charset="0"/>
                <a:ea typeface="Times New Roman" panose="02020603050405020304" pitchFamily="18" charset="0"/>
              </a:rPr>
              <a:t>Giddens, A. (1984). </a:t>
            </a:r>
            <a:r>
              <a:rPr lang="en-GB" sz="1800" i="1" dirty="0">
                <a:solidFill>
                  <a:srgbClr val="000000"/>
                </a:solidFill>
                <a:effectLst/>
                <a:latin typeface="Arial" panose="020B0604020202020204" pitchFamily="34" charset="0"/>
                <a:ea typeface="Times New Roman" panose="02020603050405020304" pitchFamily="18" charset="0"/>
              </a:rPr>
              <a:t>The Constitution of Society: Outline of the Theory of Structuration. </a:t>
            </a:r>
            <a:r>
              <a:rPr lang="en-GB" sz="1800" dirty="0">
                <a:solidFill>
                  <a:srgbClr val="000000"/>
                </a:solidFill>
                <a:effectLst/>
                <a:latin typeface="Arial" panose="020B0604020202020204" pitchFamily="34" charset="0"/>
                <a:ea typeface="Times New Roman" panose="02020603050405020304" pitchFamily="18" charset="0"/>
              </a:rPr>
              <a:t> California: University of California Press.</a:t>
            </a:r>
          </a:p>
          <a:p>
            <a:r>
              <a:rPr lang="en-GB" sz="1800" dirty="0">
                <a:effectLst/>
                <a:latin typeface="Arial" panose="020B0604020202020204" pitchFamily="34" charset="0"/>
                <a:ea typeface="Times New Roman" panose="02020603050405020304" pitchFamily="18" charset="0"/>
              </a:rPr>
              <a:t>Schatzki, T. (2001). Introduction: Practice Theory. In: T. Schatzki, K. Knorr </a:t>
            </a:r>
            <a:r>
              <a:rPr lang="en-GB" sz="1800" dirty="0" err="1">
                <a:effectLst/>
                <a:latin typeface="Arial" panose="020B0604020202020204" pitchFamily="34" charset="0"/>
                <a:ea typeface="Times New Roman" panose="02020603050405020304" pitchFamily="18" charset="0"/>
              </a:rPr>
              <a:t>Cetina</a:t>
            </a:r>
            <a:r>
              <a:rPr lang="en-GB" sz="1800" dirty="0">
                <a:effectLst/>
                <a:latin typeface="Arial" panose="020B0604020202020204" pitchFamily="34" charset="0"/>
                <a:ea typeface="Times New Roman" panose="02020603050405020304" pitchFamily="18" charset="0"/>
              </a:rPr>
              <a:t> and E. Von Savigny, eds. </a:t>
            </a:r>
            <a:r>
              <a:rPr lang="en-GB" sz="1800" i="1" dirty="0">
                <a:effectLst/>
                <a:latin typeface="Arial" panose="020B0604020202020204" pitchFamily="34" charset="0"/>
                <a:ea typeface="Times New Roman" panose="02020603050405020304" pitchFamily="18" charset="0"/>
              </a:rPr>
              <a:t>The Practice Turn in Contemporary Theory.</a:t>
            </a:r>
            <a:r>
              <a:rPr lang="en-GB" sz="1800" dirty="0">
                <a:effectLst/>
                <a:latin typeface="Arial" panose="020B0604020202020204" pitchFamily="34" charset="0"/>
                <a:ea typeface="Times New Roman" panose="02020603050405020304" pitchFamily="18" charset="0"/>
              </a:rPr>
              <a:t> London: Routledge.</a:t>
            </a:r>
          </a:p>
          <a:p>
            <a:r>
              <a:rPr lang="en-GB" sz="1800" dirty="0">
                <a:effectLst/>
                <a:latin typeface="Arial" panose="020B0604020202020204" pitchFamily="34" charset="0"/>
                <a:ea typeface="ArialUnicodeMS" panose="020B0604020202020204" pitchFamily="34" charset="-128"/>
              </a:rPr>
              <a:t>Cohn, S. (2014). From Health Behaviours to Health Practices: An Introduction. </a:t>
            </a:r>
            <a:r>
              <a:rPr lang="en-GB" sz="1800" i="1" dirty="0">
                <a:effectLst/>
                <a:latin typeface="Arial" panose="020B0604020202020204" pitchFamily="34" charset="0"/>
                <a:ea typeface="ArialUnicodeMS" panose="020B0604020202020204" pitchFamily="34" charset="-128"/>
              </a:rPr>
              <a:t>Sociology of Health and Illness. </a:t>
            </a:r>
            <a:r>
              <a:rPr lang="en-GB" sz="1800" dirty="0">
                <a:effectLst/>
                <a:latin typeface="Arial" panose="020B0604020202020204" pitchFamily="34" charset="0"/>
                <a:ea typeface="ArialUnicodeMS" panose="020B0604020202020204" pitchFamily="34" charset="-128"/>
              </a:rPr>
              <a:t>36 (1), p. 157-162.</a:t>
            </a:r>
            <a:endParaRPr lang="en-GB" sz="1800" dirty="0">
              <a:effectLst/>
              <a:latin typeface="Times New Roman" panose="02020603050405020304" pitchFamily="18" charset="0"/>
              <a:ea typeface="Times New Roman" panose="02020603050405020304" pitchFamily="18" charset="0"/>
            </a:endParaRPr>
          </a:p>
          <a:p>
            <a:endParaRPr lang="en-GB" sz="1800" dirty="0">
              <a:effectLst/>
              <a:latin typeface="Times New Roman" panose="02020603050405020304" pitchFamily="18" charset="0"/>
              <a:ea typeface="Times New Roman" panose="02020603050405020304" pitchFamily="18" charset="0"/>
            </a:endParaRPr>
          </a:p>
          <a:p>
            <a:endParaRPr lang="en-GB" sz="1800" dirty="0">
              <a:effectLst/>
              <a:latin typeface="Times New Roman" panose="02020603050405020304" pitchFamily="18" charset="0"/>
              <a:ea typeface="Times New Roman" panose="02020603050405020304" pitchFamily="18" charset="0"/>
            </a:endParaRPr>
          </a:p>
          <a:p>
            <a:endParaRPr lang="en-GB" sz="1800" dirty="0">
              <a:effectLst/>
              <a:latin typeface="Times New Roman" panose="02020603050405020304" pitchFamily="18" charset="0"/>
              <a:ea typeface="Times New Roman" panose="02020603050405020304" pitchFamily="18" charset="0"/>
            </a:endParaRPr>
          </a:p>
          <a:p>
            <a:endParaRPr lang="en-GB" sz="1800" dirty="0">
              <a:effectLst/>
              <a:latin typeface="Times New Roman" panose="02020603050405020304" pitchFamily="18" charset="0"/>
              <a:ea typeface="Times New Roman" panose="02020603050405020304" pitchFamily="18" charset="0"/>
            </a:endParaRPr>
          </a:p>
          <a:p>
            <a:endParaRPr lang="en-GB" sz="1800" dirty="0">
              <a:effectLst/>
              <a:latin typeface="Times New Roman" panose="02020603050405020304" pitchFamily="18" charset="0"/>
              <a:ea typeface="Times New Roman" panose="02020603050405020304" pitchFamily="18" charset="0"/>
            </a:endParaRPr>
          </a:p>
          <a:p>
            <a:endParaRPr lang="en-US" dirty="0"/>
          </a:p>
        </p:txBody>
      </p:sp>
    </p:spTree>
    <p:extLst>
      <p:ext uri="{BB962C8B-B14F-4D97-AF65-F5344CB8AC3E}">
        <p14:creationId xmlns:p14="http://schemas.microsoft.com/office/powerpoint/2010/main" val="42519736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11FE9-F2AF-0683-DA12-1BA26C2D1733}"/>
              </a:ext>
            </a:extLst>
          </p:cNvPr>
          <p:cNvSpPr>
            <a:spLocks noGrp="1"/>
          </p:cNvSpPr>
          <p:nvPr>
            <p:ph type="title"/>
          </p:nvPr>
        </p:nvSpPr>
        <p:spPr>
          <a:xfrm>
            <a:off x="1517904" y="1517904"/>
            <a:ext cx="9144000" cy="3111246"/>
          </a:xfrm>
        </p:spPr>
        <p:txBody>
          <a:bodyPr>
            <a:normAutofit/>
          </a:bodyPr>
          <a:lstStyle/>
          <a:p>
            <a:r>
              <a:rPr lang="en-US" dirty="0"/>
              <a:t>Thank you for listening. </a:t>
            </a:r>
            <a:br>
              <a:rPr lang="en-US" dirty="0"/>
            </a:br>
            <a:br>
              <a:rPr lang="en-US" dirty="0"/>
            </a:br>
            <a:r>
              <a:rPr lang="en-US" dirty="0"/>
              <a:t>Any questions?</a:t>
            </a:r>
          </a:p>
        </p:txBody>
      </p:sp>
    </p:spTree>
    <p:extLst>
      <p:ext uri="{BB962C8B-B14F-4D97-AF65-F5344CB8AC3E}">
        <p14:creationId xmlns:p14="http://schemas.microsoft.com/office/powerpoint/2010/main" val="21185870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184447-9100-1EB9-5751-013D849336A2}"/>
              </a:ext>
            </a:extLst>
          </p:cNvPr>
          <p:cNvSpPr>
            <a:spLocks noGrp="1"/>
          </p:cNvSpPr>
          <p:nvPr>
            <p:ph type="title"/>
          </p:nvPr>
        </p:nvSpPr>
        <p:spPr/>
        <p:txBody>
          <a:bodyPr/>
          <a:lstStyle/>
          <a:p>
            <a:r>
              <a:rPr lang="en-US" dirty="0"/>
              <a:t>An Introduction to the Research</a:t>
            </a:r>
          </a:p>
        </p:txBody>
      </p:sp>
      <p:sp>
        <p:nvSpPr>
          <p:cNvPr id="3" name="Content Placeholder 2">
            <a:extLst>
              <a:ext uri="{FF2B5EF4-FFF2-40B4-BE49-F238E27FC236}">
                <a16:creationId xmlns:a16="http://schemas.microsoft.com/office/drawing/2014/main" id="{2333F667-8A0B-D07D-ECED-40833D55E9FB}"/>
              </a:ext>
            </a:extLst>
          </p:cNvPr>
          <p:cNvSpPr>
            <a:spLocks noGrp="1"/>
          </p:cNvSpPr>
          <p:nvPr>
            <p:ph idx="1"/>
          </p:nvPr>
        </p:nvSpPr>
        <p:spPr>
          <a:xfrm>
            <a:off x="1517904" y="2493818"/>
            <a:ext cx="9144000" cy="3605230"/>
          </a:xfrm>
        </p:spPr>
        <p:txBody>
          <a:bodyPr>
            <a:normAutofit fontScale="92500" lnSpcReduction="10000"/>
          </a:bodyPr>
          <a:lstStyle/>
          <a:p>
            <a:pPr>
              <a:lnSpc>
                <a:spcPct val="160000"/>
              </a:lnSpc>
            </a:pPr>
            <a:r>
              <a:rPr lang="en-US" sz="2100" dirty="0"/>
              <a:t>Knowledge Economy Skills Scholarship (KESS) funded PhD project</a:t>
            </a:r>
          </a:p>
          <a:p>
            <a:pPr>
              <a:lnSpc>
                <a:spcPct val="160000"/>
              </a:lnSpc>
            </a:pPr>
            <a:r>
              <a:rPr lang="en-US" sz="2100" dirty="0"/>
              <a:t>25% of girls from disadvantaged backgrounds meeting PA recommendations = double jeopardy (StreetGames, 2017)</a:t>
            </a:r>
          </a:p>
          <a:p>
            <a:pPr>
              <a:lnSpc>
                <a:spcPct val="160000"/>
              </a:lnSpc>
            </a:pPr>
            <a:r>
              <a:rPr lang="en-US" sz="2100" dirty="0"/>
              <a:t>Previous research based on </a:t>
            </a:r>
            <a:r>
              <a:rPr lang="en-US" sz="2100" dirty="0" err="1"/>
              <a:t>behaviour</a:t>
            </a:r>
            <a:r>
              <a:rPr lang="en-US" sz="2100" dirty="0"/>
              <a:t> change approaches (Transtheoretical model, ABC framework) = Limited (Shove, 2010)</a:t>
            </a:r>
          </a:p>
          <a:p>
            <a:pPr>
              <a:lnSpc>
                <a:spcPct val="160000"/>
              </a:lnSpc>
            </a:pPr>
            <a:r>
              <a:rPr lang="en-US" sz="2100" dirty="0"/>
              <a:t>Novel approach needed = Practice Theory (Shove, </a:t>
            </a:r>
            <a:r>
              <a:rPr lang="en-US" sz="2100" dirty="0" err="1"/>
              <a:t>Pantzar</a:t>
            </a:r>
            <a:r>
              <a:rPr lang="en-US" sz="2100" dirty="0"/>
              <a:t> and Watson, 2012)</a:t>
            </a:r>
          </a:p>
          <a:p>
            <a:pPr>
              <a:lnSpc>
                <a:spcPct val="160000"/>
              </a:lnSpc>
            </a:pPr>
            <a:r>
              <a:rPr lang="en-US" sz="2100" dirty="0" err="1"/>
              <a:t>Utilising</a:t>
            </a:r>
            <a:r>
              <a:rPr lang="en-US" sz="2100" dirty="0"/>
              <a:t> technology = Key practice within the double jeopardy population</a:t>
            </a:r>
          </a:p>
          <a:p>
            <a:endParaRPr lang="en-US" sz="2400" dirty="0"/>
          </a:p>
          <a:p>
            <a:endParaRPr lang="en-US" sz="2400" dirty="0"/>
          </a:p>
          <a:p>
            <a:endParaRPr lang="en-US" dirty="0"/>
          </a:p>
        </p:txBody>
      </p:sp>
    </p:spTree>
    <p:extLst>
      <p:ext uri="{BB962C8B-B14F-4D97-AF65-F5344CB8AC3E}">
        <p14:creationId xmlns:p14="http://schemas.microsoft.com/office/powerpoint/2010/main" val="4475582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3FCF2-A8AC-BAAC-3D0D-A61D95D88D35}"/>
              </a:ext>
            </a:extLst>
          </p:cNvPr>
          <p:cNvSpPr>
            <a:spLocks noGrp="1"/>
          </p:cNvSpPr>
          <p:nvPr>
            <p:ph type="title"/>
          </p:nvPr>
        </p:nvSpPr>
        <p:spPr>
          <a:xfrm>
            <a:off x="1517904" y="946404"/>
            <a:ext cx="9144000" cy="1344168"/>
          </a:xfrm>
        </p:spPr>
        <p:txBody>
          <a:bodyPr/>
          <a:lstStyle/>
          <a:p>
            <a:r>
              <a:rPr lang="en-US" dirty="0"/>
              <a:t>Introducing Practice Theory</a:t>
            </a:r>
          </a:p>
        </p:txBody>
      </p:sp>
      <p:sp>
        <p:nvSpPr>
          <p:cNvPr id="7" name="Content Placeholder 2">
            <a:extLst>
              <a:ext uri="{FF2B5EF4-FFF2-40B4-BE49-F238E27FC236}">
                <a16:creationId xmlns:a16="http://schemas.microsoft.com/office/drawing/2014/main" id="{57648086-FBF8-2C30-BCB3-9039A7E46458}"/>
              </a:ext>
            </a:extLst>
          </p:cNvPr>
          <p:cNvSpPr>
            <a:spLocks noGrp="1"/>
          </p:cNvSpPr>
          <p:nvPr>
            <p:ph idx="1"/>
          </p:nvPr>
        </p:nvSpPr>
        <p:spPr>
          <a:xfrm>
            <a:off x="1517904" y="1695450"/>
            <a:ext cx="9144000" cy="4819650"/>
          </a:xfrm>
        </p:spPr>
        <p:txBody>
          <a:bodyPr>
            <a:normAutofit/>
          </a:bodyPr>
          <a:lstStyle/>
          <a:p>
            <a:r>
              <a:rPr lang="en-US" sz="1800" dirty="0"/>
              <a:t>TTM and ABC frameworks are incapable of shedding light on the ‘</a:t>
            </a:r>
            <a:r>
              <a:rPr lang="en-US" sz="1800" b="1" dirty="0"/>
              <a:t>social</a:t>
            </a:r>
            <a:r>
              <a:rPr lang="en-US" sz="1800" dirty="0"/>
              <a:t>, </a:t>
            </a:r>
            <a:r>
              <a:rPr lang="en-US" sz="1800" b="1" dirty="0"/>
              <a:t>affective</a:t>
            </a:r>
            <a:r>
              <a:rPr lang="en-US" sz="1800" dirty="0"/>
              <a:t>, </a:t>
            </a:r>
            <a:r>
              <a:rPr lang="en-US" sz="1800" b="1" dirty="0"/>
              <a:t>material</a:t>
            </a:r>
            <a:r>
              <a:rPr lang="en-US" sz="1800" dirty="0"/>
              <a:t> and </a:t>
            </a:r>
            <a:r>
              <a:rPr lang="en-US" sz="1800" b="1" dirty="0" err="1"/>
              <a:t>interrelational</a:t>
            </a:r>
            <a:r>
              <a:rPr lang="en-US" sz="1800" dirty="0"/>
              <a:t> features of human activity’ that occur in between the TTM and ABC stages (Cohn, 2014, p.159). </a:t>
            </a:r>
          </a:p>
          <a:p>
            <a:endParaRPr lang="en-US" sz="1800" dirty="0"/>
          </a:p>
          <a:p>
            <a:r>
              <a:rPr lang="en-US" sz="1800" dirty="0"/>
              <a:t>We need a more sophisticated account of how the social world comes to be, where the basic domain of enquiry is ‘</a:t>
            </a:r>
            <a:r>
              <a:rPr lang="en-US" sz="1800" dirty="0">
                <a:ea typeface="Arial Unicode MS" panose="020B0604020202020204" pitchFamily="34" charset="-128"/>
                <a:cs typeface="Times New Roman" panose="02020603050405020304" pitchFamily="18" charset="0"/>
              </a:rPr>
              <a:t>neither the experience of the individual actor, nor the existence of any societal totality, but </a:t>
            </a:r>
            <a:r>
              <a:rPr lang="en-US" sz="1800" b="1" dirty="0">
                <a:ea typeface="Arial Unicode MS" panose="020B0604020202020204" pitchFamily="34" charset="-128"/>
                <a:cs typeface="Times New Roman" panose="02020603050405020304" pitchFamily="18" charset="0"/>
              </a:rPr>
              <a:t>social practices ordered across space and time</a:t>
            </a:r>
            <a:r>
              <a:rPr lang="en-US" sz="1800" dirty="0">
                <a:ea typeface="Arial Unicode MS" panose="020B0604020202020204" pitchFamily="34" charset="-128"/>
                <a:cs typeface="Times New Roman" panose="02020603050405020304" pitchFamily="18" charset="0"/>
              </a:rPr>
              <a:t>’ </a:t>
            </a:r>
            <a:r>
              <a:rPr lang="nl-NL" sz="1800" dirty="0">
                <a:ea typeface="Arial Unicode MS" panose="020B0604020202020204" pitchFamily="34" charset="-128"/>
                <a:cs typeface="Times New Roman" panose="02020603050405020304" pitchFamily="18" charset="0"/>
              </a:rPr>
              <a:t>(</a:t>
            </a:r>
            <a:r>
              <a:rPr lang="nl-NL" sz="1800" dirty="0" err="1">
                <a:ea typeface="Arial Unicode MS" panose="020B0604020202020204" pitchFamily="34" charset="-128"/>
                <a:cs typeface="Times New Roman" panose="02020603050405020304" pitchFamily="18" charset="0"/>
              </a:rPr>
              <a:t>Giddens</a:t>
            </a:r>
            <a:r>
              <a:rPr lang="nl-NL" sz="1800" dirty="0">
                <a:ea typeface="Arial Unicode MS" panose="020B0604020202020204" pitchFamily="34" charset="-128"/>
                <a:cs typeface="Times New Roman" panose="02020603050405020304" pitchFamily="18" charset="0"/>
              </a:rPr>
              <a:t> 1984, p.</a:t>
            </a:r>
            <a:r>
              <a:rPr lang="en-US" sz="1800" dirty="0">
                <a:ea typeface="Arial Unicode MS" panose="020B0604020202020204" pitchFamily="34" charset="-128"/>
                <a:cs typeface="Times New Roman" panose="02020603050405020304" pitchFamily="18" charset="0"/>
              </a:rPr>
              <a:t>2).</a:t>
            </a:r>
            <a:r>
              <a:rPr lang="en-GB" sz="1800" dirty="0"/>
              <a:t> </a:t>
            </a:r>
          </a:p>
          <a:p>
            <a:endParaRPr lang="en-GB" sz="1800" dirty="0"/>
          </a:p>
          <a:p>
            <a:r>
              <a:rPr lang="en-GB" sz="1800" dirty="0"/>
              <a:t>A family of theories, ‘joined in the belief that such phenomena as knowledge, meaning, human activity, science, power, language, social institutions, and historical transformations occur within and are aspects or components of the field of practices’ (Schatzki, 2001, p.1).</a:t>
            </a:r>
            <a:endParaRPr lang="en-US" sz="1800" dirty="0"/>
          </a:p>
        </p:txBody>
      </p:sp>
    </p:spTree>
    <p:extLst>
      <p:ext uri="{BB962C8B-B14F-4D97-AF65-F5344CB8AC3E}">
        <p14:creationId xmlns:p14="http://schemas.microsoft.com/office/powerpoint/2010/main" val="39600095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4136905-015B-4510-B514-027CBA846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36CD0F97-2E5B-4E84-8544-EB24DED104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8001"/>
          </a:xfrm>
          <a:prstGeom prst="rect">
            <a:avLst/>
          </a:prstGeom>
          <a:gradFill flip="none" rotWithShape="1">
            <a:gsLst>
              <a:gs pos="10000">
                <a:schemeClr val="accent5"/>
              </a:gs>
              <a:gs pos="90000">
                <a:schemeClr val="accent1"/>
              </a:gs>
              <a:gs pos="70000">
                <a:schemeClr val="accent2"/>
              </a:gs>
              <a:gs pos="30000">
                <a:schemeClr val="accent4"/>
              </a:gs>
              <a:gs pos="50000">
                <a:schemeClr val="accent3">
                  <a:lumMod val="60000"/>
                  <a:lumOff val="40000"/>
                </a:schemeClr>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3B272257-593A-402F-88FA-F1DECD9E3F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00" y="758952"/>
            <a:ext cx="10668000" cy="5340096"/>
          </a:xfrm>
          <a:prstGeom prst="rect">
            <a:avLst/>
          </a:prstGeom>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599D6BC-8D7A-BBE4-828F-2C632C13673F}"/>
              </a:ext>
            </a:extLst>
          </p:cNvPr>
          <p:cNvSpPr>
            <a:spLocks noGrp="1"/>
          </p:cNvSpPr>
          <p:nvPr>
            <p:ph type="title"/>
          </p:nvPr>
        </p:nvSpPr>
        <p:spPr>
          <a:xfrm>
            <a:off x="5411874" y="1107052"/>
            <a:ext cx="5250030" cy="1345115"/>
          </a:xfrm>
        </p:spPr>
        <p:txBody>
          <a:bodyPr>
            <a:normAutofit/>
          </a:bodyPr>
          <a:lstStyle/>
          <a:p>
            <a:r>
              <a:rPr lang="en-US" sz="3300" dirty="0"/>
              <a:t>The Three Elements Model (Shove et al., 2012)</a:t>
            </a:r>
          </a:p>
        </p:txBody>
      </p:sp>
      <p:pic>
        <p:nvPicPr>
          <p:cNvPr id="5" name="Picture 4">
            <a:extLst>
              <a:ext uri="{FF2B5EF4-FFF2-40B4-BE49-F238E27FC236}">
                <a16:creationId xmlns:a16="http://schemas.microsoft.com/office/drawing/2014/main" id="{6B32CE53-C0A7-D51A-C481-7316CCACCB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 y="1762863"/>
            <a:ext cx="3791531" cy="3332274"/>
          </a:xfrm>
          <a:prstGeom prst="rect">
            <a:avLst/>
          </a:prstGeom>
        </p:spPr>
      </p:pic>
      <p:sp>
        <p:nvSpPr>
          <p:cNvPr id="4" name="Content Placeholder 2">
            <a:extLst>
              <a:ext uri="{FF2B5EF4-FFF2-40B4-BE49-F238E27FC236}">
                <a16:creationId xmlns:a16="http://schemas.microsoft.com/office/drawing/2014/main" id="{5AEAC369-E987-DAA3-9A90-FAD413FB9B06}"/>
              </a:ext>
            </a:extLst>
          </p:cNvPr>
          <p:cNvSpPr>
            <a:spLocks noGrp="1"/>
          </p:cNvSpPr>
          <p:nvPr>
            <p:ph idx="1"/>
          </p:nvPr>
        </p:nvSpPr>
        <p:spPr>
          <a:xfrm>
            <a:off x="5411874" y="2190750"/>
            <a:ext cx="5250030" cy="3714750"/>
          </a:xfrm>
        </p:spPr>
        <p:txBody>
          <a:bodyPr>
            <a:normAutofit/>
          </a:bodyPr>
          <a:lstStyle/>
          <a:p>
            <a:pPr lvl="3">
              <a:lnSpc>
                <a:spcPct val="95000"/>
              </a:lnSpc>
            </a:pPr>
            <a:endParaRPr lang="en-US" sz="1100" i="0" dirty="0"/>
          </a:p>
          <a:p>
            <a:pPr lvl="3">
              <a:lnSpc>
                <a:spcPct val="95000"/>
              </a:lnSpc>
            </a:pPr>
            <a:r>
              <a:rPr lang="en-US" sz="1400" i="0" dirty="0"/>
              <a:t>Practices are contextual and processual, emerging, persisting, shifting and disappearing when links between materials, meanings and competencies are made, sustained or broken. </a:t>
            </a:r>
          </a:p>
          <a:p>
            <a:pPr lvl="3">
              <a:lnSpc>
                <a:spcPct val="95000"/>
              </a:lnSpc>
            </a:pPr>
            <a:endParaRPr lang="en-US" sz="1400" i="0" dirty="0"/>
          </a:p>
          <a:p>
            <a:pPr lvl="3">
              <a:lnSpc>
                <a:spcPct val="95000"/>
              </a:lnSpc>
            </a:pPr>
            <a:r>
              <a:rPr lang="en-US" sz="1400" i="0" dirty="0"/>
              <a:t>Embedding considerations of how the three elements infiltrate subjectivity has the potential to reveal a more detailed and complex, yet realistic picture of PA </a:t>
            </a:r>
            <a:r>
              <a:rPr lang="en-US" sz="1400" i="0" dirty="0" err="1"/>
              <a:t>behaviour</a:t>
            </a:r>
            <a:r>
              <a:rPr lang="en-US" sz="1400" i="0" dirty="0"/>
              <a:t>.</a:t>
            </a:r>
          </a:p>
          <a:p>
            <a:pPr marL="1371600" lvl="3" indent="0">
              <a:lnSpc>
                <a:spcPct val="95000"/>
              </a:lnSpc>
              <a:buNone/>
            </a:pPr>
            <a:endParaRPr lang="en-US" sz="1400" i="0" dirty="0"/>
          </a:p>
          <a:p>
            <a:pPr lvl="3">
              <a:lnSpc>
                <a:spcPct val="95000"/>
              </a:lnSpc>
            </a:pPr>
            <a:r>
              <a:rPr lang="en-US" sz="1400" i="0" dirty="0"/>
              <a:t>Interventions can be designed to challenge existing ‘organized nexuses of actions’, </a:t>
            </a:r>
            <a:r>
              <a:rPr lang="en-US" sz="1400" b="1" i="0" dirty="0"/>
              <a:t>providing or subtracting materials, enhancing specific competencies and shifting meanings</a:t>
            </a:r>
            <a:r>
              <a:rPr lang="en-US" sz="1400" i="0" dirty="0"/>
              <a:t>.</a:t>
            </a:r>
            <a:r>
              <a:rPr lang="en-US" sz="1400" dirty="0"/>
              <a:t>		</a:t>
            </a:r>
          </a:p>
        </p:txBody>
      </p:sp>
    </p:spTree>
    <p:extLst>
      <p:ext uri="{BB962C8B-B14F-4D97-AF65-F5344CB8AC3E}">
        <p14:creationId xmlns:p14="http://schemas.microsoft.com/office/powerpoint/2010/main" val="26520341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0B0CC9-1983-239F-C9A3-AE596EF07581}"/>
              </a:ext>
            </a:extLst>
          </p:cNvPr>
          <p:cNvSpPr>
            <a:spLocks noGrp="1"/>
          </p:cNvSpPr>
          <p:nvPr>
            <p:ph type="title"/>
          </p:nvPr>
        </p:nvSpPr>
        <p:spPr>
          <a:xfrm>
            <a:off x="1517904" y="924138"/>
            <a:ext cx="9144000" cy="1344168"/>
          </a:xfrm>
        </p:spPr>
        <p:txBody>
          <a:bodyPr>
            <a:normAutofit/>
          </a:bodyPr>
          <a:lstStyle/>
          <a:p>
            <a:r>
              <a:rPr lang="en-US" sz="2800" dirty="0"/>
              <a:t>Research Aim: To critically examine the relationship between PA and girls from economically disadvantaged areas via a practice theory approach.</a:t>
            </a:r>
          </a:p>
        </p:txBody>
      </p:sp>
      <p:sp>
        <p:nvSpPr>
          <p:cNvPr id="3" name="Content Placeholder 2">
            <a:extLst>
              <a:ext uri="{FF2B5EF4-FFF2-40B4-BE49-F238E27FC236}">
                <a16:creationId xmlns:a16="http://schemas.microsoft.com/office/drawing/2014/main" id="{EA1AE54B-29A5-D9C6-79A2-B05714EDEC8B}"/>
              </a:ext>
            </a:extLst>
          </p:cNvPr>
          <p:cNvSpPr>
            <a:spLocks noGrp="1"/>
          </p:cNvSpPr>
          <p:nvPr>
            <p:ph idx="1"/>
          </p:nvPr>
        </p:nvSpPr>
        <p:spPr>
          <a:xfrm>
            <a:off x="1517904" y="2354282"/>
            <a:ext cx="9144000" cy="3579579"/>
          </a:xfrm>
        </p:spPr>
        <p:txBody>
          <a:bodyPr>
            <a:normAutofit/>
          </a:bodyPr>
          <a:lstStyle/>
          <a:p>
            <a:pPr marL="0" indent="0">
              <a:buNone/>
            </a:pPr>
            <a:r>
              <a:rPr lang="en-US" sz="1800" u="sng" dirty="0"/>
              <a:t>Objectives</a:t>
            </a:r>
          </a:p>
          <a:p>
            <a:r>
              <a:rPr lang="en-US" sz="1500" dirty="0"/>
              <a:t>To examine collective practices among disadvantaged girls with varying commitments to PA throughout community settings in the South Wales Valleys region</a:t>
            </a:r>
          </a:p>
          <a:p>
            <a:r>
              <a:rPr lang="en-US" sz="1500" dirty="0"/>
              <a:t>To examine practice, policy and provision in community settings and national governing bodies in order to identify alignments and conflicts in needs between girls, club leaders and policymakers.</a:t>
            </a:r>
          </a:p>
          <a:p>
            <a:r>
              <a:rPr lang="en-US" sz="1500" dirty="0"/>
              <a:t>To pilot a coproduced practice-based intervention to increase PA participation in a population of disadvantaged girls.</a:t>
            </a:r>
          </a:p>
          <a:p>
            <a:r>
              <a:rPr lang="en-US" sz="1500" dirty="0"/>
              <a:t>To deploy </a:t>
            </a:r>
            <a:r>
              <a:rPr lang="en-US" sz="1500" dirty="0" err="1"/>
              <a:t>sensitising</a:t>
            </a:r>
            <a:r>
              <a:rPr lang="en-US" sz="1500" dirty="0"/>
              <a:t> concepts such as ‘anchoring practices’ and ‘affective practice’ as tools to assess how and why PA is ordered in practitioners’ lives in a manner which reinforces the double jeopardy.</a:t>
            </a:r>
          </a:p>
          <a:p>
            <a:r>
              <a:rPr lang="en-US" sz="1500" dirty="0"/>
              <a:t>To critically analyse practice theory as a tool to enhance community sport and PA provision as well as its potential for influencing contemporary sport policy.</a:t>
            </a:r>
          </a:p>
        </p:txBody>
      </p:sp>
      <p:sp>
        <p:nvSpPr>
          <p:cNvPr id="5" name="Rectangle 4">
            <a:extLst>
              <a:ext uri="{FF2B5EF4-FFF2-40B4-BE49-F238E27FC236}">
                <a16:creationId xmlns:a16="http://schemas.microsoft.com/office/drawing/2014/main" id="{36CF83CE-AFD8-E3AF-971E-093DE0E131DF}"/>
              </a:ext>
            </a:extLst>
          </p:cNvPr>
          <p:cNvSpPr/>
          <p:nvPr/>
        </p:nvSpPr>
        <p:spPr>
          <a:xfrm>
            <a:off x="1886039" y="2719449"/>
            <a:ext cx="8775865" cy="1211283"/>
          </a:xfrm>
          <a:prstGeom prst="rect">
            <a:avLst/>
          </a:prstGeom>
          <a:noFill/>
          <a:ln w="31750">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07BE4B31-A9F4-9200-3D19-52C9D65B9482}"/>
              </a:ext>
            </a:extLst>
          </p:cNvPr>
          <p:cNvSpPr/>
          <p:nvPr/>
        </p:nvSpPr>
        <p:spPr>
          <a:xfrm>
            <a:off x="1886356" y="4540411"/>
            <a:ext cx="8787740" cy="783771"/>
          </a:xfrm>
          <a:prstGeom prst="rect">
            <a:avLst/>
          </a:prstGeom>
          <a:noFill/>
          <a:ln w="31750">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4067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C8474-E881-75D9-9460-9482544E523F}"/>
              </a:ext>
            </a:extLst>
          </p:cNvPr>
          <p:cNvSpPr>
            <a:spLocks noGrp="1"/>
          </p:cNvSpPr>
          <p:nvPr>
            <p:ph type="title"/>
          </p:nvPr>
        </p:nvSpPr>
        <p:spPr>
          <a:xfrm>
            <a:off x="1517904" y="959645"/>
            <a:ext cx="9144000" cy="1344168"/>
          </a:xfrm>
        </p:spPr>
        <p:txBody>
          <a:bodyPr/>
          <a:lstStyle/>
          <a:p>
            <a:r>
              <a:rPr lang="en-US" dirty="0"/>
              <a:t>Methodology</a:t>
            </a:r>
          </a:p>
        </p:txBody>
      </p:sp>
      <p:sp>
        <p:nvSpPr>
          <p:cNvPr id="3" name="Content Placeholder 2">
            <a:extLst>
              <a:ext uri="{FF2B5EF4-FFF2-40B4-BE49-F238E27FC236}">
                <a16:creationId xmlns:a16="http://schemas.microsoft.com/office/drawing/2014/main" id="{AF0B79AC-C896-DCD2-0955-4D4519942479}"/>
              </a:ext>
            </a:extLst>
          </p:cNvPr>
          <p:cNvSpPr>
            <a:spLocks noGrp="1"/>
          </p:cNvSpPr>
          <p:nvPr>
            <p:ph idx="1"/>
          </p:nvPr>
        </p:nvSpPr>
        <p:spPr>
          <a:xfrm>
            <a:off x="1517904" y="1679171"/>
            <a:ext cx="9144000" cy="4419877"/>
          </a:xfrm>
        </p:spPr>
        <p:txBody>
          <a:bodyPr>
            <a:normAutofit fontScale="92500" lnSpcReduction="10000"/>
          </a:bodyPr>
          <a:lstStyle/>
          <a:p>
            <a:pPr marL="0" indent="0">
              <a:lnSpc>
                <a:spcPct val="150000"/>
              </a:lnSpc>
              <a:buNone/>
            </a:pPr>
            <a:r>
              <a:rPr lang="en-US" u="sng" dirty="0"/>
              <a:t>Study 1</a:t>
            </a:r>
          </a:p>
          <a:p>
            <a:pPr>
              <a:lnSpc>
                <a:spcPct val="150000"/>
              </a:lnSpc>
            </a:pPr>
            <a:r>
              <a:rPr lang="en-US" sz="1900" dirty="0"/>
              <a:t>3 community settings with varying commitment to PA. </a:t>
            </a:r>
          </a:p>
          <a:p>
            <a:pPr marL="651510" lvl="1" indent="-285750">
              <a:lnSpc>
                <a:spcPct val="150000"/>
              </a:lnSpc>
              <a:buFont typeface="Wingdings" pitchFamily="2" charset="2"/>
              <a:buChar char="Ø"/>
            </a:pPr>
            <a:r>
              <a:rPr lang="en-US" sz="1400" dirty="0"/>
              <a:t>Mixed-sex youth club with high levels of sedentary </a:t>
            </a:r>
            <a:r>
              <a:rPr lang="en-US" sz="1400" dirty="0" err="1"/>
              <a:t>behaviour</a:t>
            </a:r>
            <a:r>
              <a:rPr lang="en-US" sz="1400" dirty="0"/>
              <a:t> among girls, despite opportunities to be active.</a:t>
            </a:r>
          </a:p>
          <a:p>
            <a:pPr marL="651510" lvl="1" indent="-285750">
              <a:lnSpc>
                <a:spcPct val="150000"/>
              </a:lnSpc>
              <a:buFont typeface="Wingdings" pitchFamily="2" charset="2"/>
              <a:buChar char="Ø"/>
            </a:pPr>
            <a:r>
              <a:rPr lang="en-US" sz="1400" dirty="0"/>
              <a:t>After-school C25k club with a mix of active and semi-active girls. </a:t>
            </a:r>
          </a:p>
          <a:p>
            <a:pPr marL="651510" lvl="1" indent="-285750">
              <a:lnSpc>
                <a:spcPct val="150000"/>
              </a:lnSpc>
              <a:buFont typeface="Wingdings" pitchFamily="2" charset="2"/>
              <a:buChar char="Ø"/>
            </a:pPr>
            <a:r>
              <a:rPr lang="en-US" sz="1400" dirty="0" err="1"/>
              <a:t>TeamGym</a:t>
            </a:r>
            <a:r>
              <a:rPr lang="en-US" sz="1400" dirty="0"/>
              <a:t> group in a gymnastics academy. Training up to 3 times per week and performing in national and international competitions.</a:t>
            </a:r>
          </a:p>
          <a:p>
            <a:pPr>
              <a:lnSpc>
                <a:spcPct val="150000"/>
              </a:lnSpc>
            </a:pPr>
            <a:r>
              <a:rPr lang="en-US" sz="1900" dirty="0"/>
              <a:t>Participant observation and semi-structured interviews (n = 11) over one year with girls from each setting. </a:t>
            </a:r>
          </a:p>
          <a:p>
            <a:pPr>
              <a:lnSpc>
                <a:spcPct val="150000"/>
              </a:lnSpc>
            </a:pPr>
            <a:r>
              <a:rPr lang="en-US" sz="1900" dirty="0"/>
              <a:t>Aim: To observe and interrogate collective practice among the cohorts at each club, to identify the patterns of practice that underpin daily life.</a:t>
            </a:r>
          </a:p>
          <a:p>
            <a:endParaRPr lang="en-US" u="sng" dirty="0"/>
          </a:p>
        </p:txBody>
      </p:sp>
    </p:spTree>
    <p:extLst>
      <p:ext uri="{BB962C8B-B14F-4D97-AF65-F5344CB8AC3E}">
        <p14:creationId xmlns:p14="http://schemas.microsoft.com/office/powerpoint/2010/main" val="26916600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BAA07-C9D9-4F6C-D3EF-3937217BBF52}"/>
              </a:ext>
            </a:extLst>
          </p:cNvPr>
          <p:cNvSpPr>
            <a:spLocks noGrp="1"/>
          </p:cNvSpPr>
          <p:nvPr>
            <p:ph type="title"/>
          </p:nvPr>
        </p:nvSpPr>
        <p:spPr/>
        <p:txBody>
          <a:bodyPr/>
          <a:lstStyle/>
          <a:p>
            <a:r>
              <a:rPr lang="en-US" dirty="0"/>
              <a:t>Methodology</a:t>
            </a:r>
          </a:p>
        </p:txBody>
      </p:sp>
      <p:sp>
        <p:nvSpPr>
          <p:cNvPr id="3" name="Content Placeholder 2">
            <a:extLst>
              <a:ext uri="{FF2B5EF4-FFF2-40B4-BE49-F238E27FC236}">
                <a16:creationId xmlns:a16="http://schemas.microsoft.com/office/drawing/2014/main" id="{9C48C30C-AFB0-154B-7D01-CC22187B7890}"/>
              </a:ext>
            </a:extLst>
          </p:cNvPr>
          <p:cNvSpPr>
            <a:spLocks noGrp="1"/>
          </p:cNvSpPr>
          <p:nvPr>
            <p:ph idx="1"/>
          </p:nvPr>
        </p:nvSpPr>
        <p:spPr>
          <a:xfrm>
            <a:off x="1517904" y="2208810"/>
            <a:ext cx="9144000" cy="4230090"/>
          </a:xfrm>
        </p:spPr>
        <p:txBody>
          <a:bodyPr>
            <a:normAutofit fontScale="92500"/>
          </a:bodyPr>
          <a:lstStyle/>
          <a:p>
            <a:pPr marL="0" indent="0">
              <a:lnSpc>
                <a:spcPct val="160000"/>
              </a:lnSpc>
              <a:buNone/>
            </a:pPr>
            <a:r>
              <a:rPr lang="en-US" u="sng" dirty="0"/>
              <a:t>Study 2</a:t>
            </a:r>
          </a:p>
          <a:p>
            <a:pPr>
              <a:lnSpc>
                <a:spcPct val="160000"/>
              </a:lnSpc>
            </a:pPr>
            <a:r>
              <a:rPr lang="en-US" sz="1800" dirty="0"/>
              <a:t>Semi-structured interviews (n = 9) with community club leaders and senior employees from their national governing bodies (Boys and Girls Clubs of Wales, StreetGames, British Gymnastics, Welsh Gymnastics, Sport Wales).</a:t>
            </a:r>
          </a:p>
          <a:p>
            <a:pPr>
              <a:lnSpc>
                <a:spcPct val="160000"/>
              </a:lnSpc>
            </a:pPr>
            <a:r>
              <a:rPr lang="en-US" sz="1800" dirty="0"/>
              <a:t>Questions based on findings from Study 1. Technology being one key theme.</a:t>
            </a:r>
          </a:p>
          <a:p>
            <a:pPr>
              <a:lnSpc>
                <a:spcPct val="160000"/>
              </a:lnSpc>
            </a:pPr>
            <a:r>
              <a:rPr lang="en-US" sz="1800" dirty="0"/>
              <a:t>Aim: To compare and contrast the practices and needs of the girls, community leaders and governing </a:t>
            </a:r>
            <a:r>
              <a:rPr lang="en-US" sz="1800" dirty="0" err="1"/>
              <a:t>organisations</a:t>
            </a:r>
            <a:r>
              <a:rPr lang="en-US" sz="1800" dirty="0"/>
              <a:t>, in order to identify alignments, conflicts and fertile areas for intervention to improve physical activity levels for disadvantaged girls.</a:t>
            </a:r>
          </a:p>
          <a:p>
            <a:endParaRPr lang="en-US" dirty="0"/>
          </a:p>
          <a:p>
            <a:endParaRPr lang="en-US" u="sng" dirty="0"/>
          </a:p>
        </p:txBody>
      </p:sp>
    </p:spTree>
    <p:extLst>
      <p:ext uri="{BB962C8B-B14F-4D97-AF65-F5344CB8AC3E}">
        <p14:creationId xmlns:p14="http://schemas.microsoft.com/office/powerpoint/2010/main" val="8154395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7926D-4CE8-0CE6-9291-B5346B806531}"/>
              </a:ext>
            </a:extLst>
          </p:cNvPr>
          <p:cNvSpPr>
            <a:spLocks noGrp="1"/>
          </p:cNvSpPr>
          <p:nvPr>
            <p:ph type="title"/>
          </p:nvPr>
        </p:nvSpPr>
        <p:spPr/>
        <p:txBody>
          <a:bodyPr/>
          <a:lstStyle/>
          <a:p>
            <a:r>
              <a:rPr lang="en-US" dirty="0"/>
              <a:t>Findings</a:t>
            </a:r>
          </a:p>
        </p:txBody>
      </p:sp>
      <p:sp>
        <p:nvSpPr>
          <p:cNvPr id="3" name="Content Placeholder 2">
            <a:extLst>
              <a:ext uri="{FF2B5EF4-FFF2-40B4-BE49-F238E27FC236}">
                <a16:creationId xmlns:a16="http://schemas.microsoft.com/office/drawing/2014/main" id="{49F3BC44-70F0-C78A-EF8A-47DC2311BCC8}"/>
              </a:ext>
            </a:extLst>
          </p:cNvPr>
          <p:cNvSpPr>
            <a:spLocks noGrp="1"/>
          </p:cNvSpPr>
          <p:nvPr>
            <p:ph idx="1"/>
          </p:nvPr>
        </p:nvSpPr>
        <p:spPr>
          <a:xfrm>
            <a:off x="1517904" y="2400300"/>
            <a:ext cx="9144000" cy="3698748"/>
          </a:xfrm>
        </p:spPr>
        <p:txBody>
          <a:bodyPr/>
          <a:lstStyle/>
          <a:p>
            <a:pPr marL="0" indent="0">
              <a:buNone/>
            </a:pPr>
            <a:r>
              <a:rPr lang="en-US" u="sng" dirty="0"/>
              <a:t>Young People</a:t>
            </a:r>
          </a:p>
          <a:p>
            <a:r>
              <a:rPr lang="en-US" dirty="0"/>
              <a:t>Performance analysis</a:t>
            </a:r>
          </a:p>
          <a:p>
            <a:r>
              <a:rPr lang="en-US" dirty="0"/>
              <a:t>Lifestyle monitoring</a:t>
            </a:r>
          </a:p>
          <a:p>
            <a:r>
              <a:rPr lang="en-US" dirty="0"/>
              <a:t>Social media &amp; communication</a:t>
            </a:r>
          </a:p>
          <a:p>
            <a:r>
              <a:rPr lang="en-US" dirty="0"/>
              <a:t>Capturing images, videos &amp; ‘body projects’</a:t>
            </a:r>
          </a:p>
          <a:p>
            <a:r>
              <a:rPr lang="en-US" dirty="0"/>
              <a:t>Sourcing information </a:t>
            </a:r>
          </a:p>
        </p:txBody>
      </p:sp>
    </p:spTree>
    <p:extLst>
      <p:ext uri="{BB962C8B-B14F-4D97-AF65-F5344CB8AC3E}">
        <p14:creationId xmlns:p14="http://schemas.microsoft.com/office/powerpoint/2010/main" val="12407892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4FA7B409-796A-3A3E-CB88-09B98A2992BF}"/>
              </a:ext>
            </a:extLst>
          </p:cNvPr>
          <p:cNvSpPr txBox="1">
            <a:spLocks/>
          </p:cNvSpPr>
          <p:nvPr/>
        </p:nvSpPr>
        <p:spPr>
          <a:xfrm>
            <a:off x="1022604" y="1447800"/>
            <a:ext cx="9144000" cy="5924550"/>
          </a:xfrm>
          <a:prstGeom prst="rect">
            <a:avLst/>
          </a:prstGeom>
        </p:spPr>
        <p:txBody>
          <a:bodyPr vert="horz" lIns="91440" tIns="45720" rIns="91440" bIns="45720" rtlCol="0">
            <a:normAutofit/>
          </a:bodyPr>
          <a:lstStyle>
            <a:lvl1pPr marL="365760" indent="-365760" algn="l" defTabSz="914400" rtl="0" eaLnBrk="1" latinLnBrk="0" hangingPunct="1">
              <a:lnSpc>
                <a:spcPct val="105000"/>
              </a:lnSpc>
              <a:spcBef>
                <a:spcPts val="900"/>
              </a:spcBef>
              <a:buClr>
                <a:schemeClr val="accent5"/>
              </a:buClr>
              <a:buFont typeface="Avenir Next LT Pro" panose="020B0504020202020204" pitchFamily="34" charset="0"/>
              <a:buChar char="+"/>
              <a:defRPr sz="2600" kern="1200">
                <a:solidFill>
                  <a:schemeClr val="tx1"/>
                </a:solidFill>
                <a:latin typeface="+mn-lt"/>
                <a:ea typeface="+mn-ea"/>
                <a:cs typeface="+mn-cs"/>
              </a:defRPr>
            </a:lvl1pPr>
            <a:lvl2pPr marL="365760" indent="0" algn="l" defTabSz="914400" rtl="0" eaLnBrk="1" latinLnBrk="0" hangingPunct="1">
              <a:lnSpc>
                <a:spcPct val="105000"/>
              </a:lnSpc>
              <a:spcBef>
                <a:spcPts val="9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640080" indent="-274320" algn="l" defTabSz="914400" rtl="0" eaLnBrk="1" latinLnBrk="0" hangingPunct="1">
              <a:lnSpc>
                <a:spcPct val="105000"/>
              </a:lnSpc>
              <a:spcBef>
                <a:spcPts val="600"/>
              </a:spcBef>
              <a:buClr>
                <a:schemeClr val="accent5"/>
              </a:buClr>
              <a:buFont typeface="Avenir Next LT Pro" panose="020B0504020202020204" pitchFamily="34" charset="0"/>
              <a:buChar char="+"/>
              <a:defRPr sz="2000" kern="1200">
                <a:solidFill>
                  <a:schemeClr val="tx1"/>
                </a:solidFill>
                <a:latin typeface="+mn-lt"/>
                <a:ea typeface="+mn-ea"/>
                <a:cs typeface="+mn-cs"/>
              </a:defRPr>
            </a:lvl3pPr>
            <a:lvl4pPr marL="640080" indent="0" algn="l" defTabSz="914400" rtl="0" eaLnBrk="1" latinLnBrk="0" hangingPunct="1">
              <a:lnSpc>
                <a:spcPct val="105000"/>
              </a:lnSpc>
              <a:spcBef>
                <a:spcPts val="600"/>
              </a:spcBef>
              <a:buFontTx/>
              <a:buNone/>
              <a:defRPr sz="1800" i="1" kern="1200">
                <a:solidFill>
                  <a:schemeClr val="tx1">
                    <a:lumMod val="75000"/>
                    <a:lumOff val="25000"/>
                  </a:schemeClr>
                </a:solidFill>
                <a:latin typeface="+mn-lt"/>
                <a:ea typeface="+mn-ea"/>
                <a:cs typeface="+mn-cs"/>
              </a:defRPr>
            </a:lvl4pPr>
            <a:lvl5pPr marL="886968" indent="-274320" algn="l" defTabSz="914400" rtl="0" eaLnBrk="1" latinLnBrk="0" hangingPunct="1">
              <a:lnSpc>
                <a:spcPct val="105000"/>
              </a:lnSpc>
              <a:spcBef>
                <a:spcPts val="600"/>
              </a:spcBef>
              <a:buClr>
                <a:schemeClr val="accent5"/>
              </a:buClr>
              <a:buFont typeface="Avenir Next LT Pro" panose="020B05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i="1" dirty="0"/>
              <a:t>One girl filming herself run on the treadmill. Or at least has front camera on while running. She’s also watching Jeremy Kyle on the treadmill screen. Is it a video or does she just want to see herself running? There’s a wall of mirrors in front of her.</a:t>
            </a:r>
          </a:p>
          <a:p>
            <a:pPr marL="0" indent="0">
              <a:buNone/>
            </a:pPr>
            <a:endParaRPr lang="en-US" sz="2400" i="1" dirty="0"/>
          </a:p>
          <a:p>
            <a:pPr marL="0" indent="0">
              <a:buFont typeface="Avenir Next LT Pro" panose="020B0504020202020204" pitchFamily="34" charset="0"/>
              <a:buNone/>
            </a:pPr>
            <a:r>
              <a:rPr lang="en-US" sz="2400" i="1" dirty="0"/>
              <a:t>Four girls currently on the treadmills. Three are taking selfies.</a:t>
            </a:r>
          </a:p>
          <a:p>
            <a:pPr marL="0" indent="0">
              <a:buFont typeface="Avenir Next LT Pro" panose="020B0504020202020204" pitchFamily="34" charset="0"/>
              <a:buNone/>
            </a:pPr>
            <a:endParaRPr lang="en-US" sz="2400" i="1" dirty="0"/>
          </a:p>
          <a:p>
            <a:pPr marL="0" indent="0">
              <a:buFont typeface="Avenir Next LT Pro" panose="020B0504020202020204" pitchFamily="34" charset="0"/>
              <a:buNone/>
            </a:pPr>
            <a:r>
              <a:rPr lang="en-US" sz="2400" i="1" dirty="0"/>
              <a:t>Rachel tells me about a couple who come here but don’t talk. Instead, they choose to Snapchat each other across the room.</a:t>
            </a:r>
          </a:p>
          <a:p>
            <a:pPr marL="0" indent="0">
              <a:buFont typeface="Avenir Next LT Pro" panose="020B0504020202020204" pitchFamily="34" charset="0"/>
              <a:buNone/>
            </a:pPr>
            <a:endParaRPr lang="en-US" sz="1600" i="1" dirty="0"/>
          </a:p>
          <a:p>
            <a:pPr marL="0" indent="0">
              <a:buFont typeface="Avenir Next LT Pro" panose="020B0504020202020204" pitchFamily="34" charset="0"/>
              <a:buNone/>
            </a:pPr>
            <a:endParaRPr lang="en-US" sz="1600" i="1" dirty="0"/>
          </a:p>
          <a:p>
            <a:pPr marL="0" indent="0">
              <a:buFont typeface="Avenir Next LT Pro" panose="020B0504020202020204" pitchFamily="34" charset="0"/>
              <a:buNone/>
            </a:pPr>
            <a:endParaRPr lang="en-US" sz="1600" i="1" dirty="0"/>
          </a:p>
          <a:p>
            <a:pPr marL="0" indent="0">
              <a:buFont typeface="Avenir Next LT Pro" panose="020B0504020202020204" pitchFamily="34" charset="0"/>
              <a:buNone/>
            </a:pPr>
            <a:endParaRPr lang="en-US" sz="1600" i="1" dirty="0"/>
          </a:p>
        </p:txBody>
      </p:sp>
    </p:spTree>
    <p:extLst>
      <p:ext uri="{BB962C8B-B14F-4D97-AF65-F5344CB8AC3E}">
        <p14:creationId xmlns:p14="http://schemas.microsoft.com/office/powerpoint/2010/main" val="3355303761"/>
      </p:ext>
    </p:extLst>
  </p:cSld>
  <p:clrMapOvr>
    <a:masterClrMapping/>
  </p:clrMapOvr>
</p:sld>
</file>

<file path=ppt/theme/theme1.xml><?xml version="1.0" encoding="utf-8"?>
<a:theme xmlns:a="http://schemas.openxmlformats.org/drawingml/2006/main" name="PrismaticVTI">
  <a:themeElements>
    <a:clrScheme name="AnalogousFromLightSeed_2SEEDS">
      <a:dk1>
        <a:srgbClr val="000000"/>
      </a:dk1>
      <a:lt1>
        <a:srgbClr val="FFFFFF"/>
      </a:lt1>
      <a:dk2>
        <a:srgbClr val="413024"/>
      </a:dk2>
      <a:lt2>
        <a:srgbClr val="E2E6E8"/>
      </a:lt2>
      <a:accent1>
        <a:srgbClr val="D59164"/>
      </a:accent1>
      <a:accent2>
        <a:srgbClr val="DC8081"/>
      </a:accent2>
      <a:accent3>
        <a:srgbClr val="AFA266"/>
      </a:accent3>
      <a:accent4>
        <a:srgbClr val="52AFAF"/>
      </a:accent4>
      <a:accent5>
        <a:srgbClr val="69A8D6"/>
      </a:accent5>
      <a:accent6>
        <a:srgbClr val="6476D5"/>
      </a:accent6>
      <a:hlink>
        <a:srgbClr val="5986A5"/>
      </a:hlink>
      <a:folHlink>
        <a:srgbClr val="7F7F7F"/>
      </a:folHlink>
    </a:clrScheme>
    <a:fontScheme name="Custom 166">
      <a:majorFont>
        <a:latin typeface="Aharoni"/>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ismaticVTI" id="{DA44D624-A564-4DE8-8446-0CD5C485C979}" vid="{8B2B1550-B69C-4156-BAEC-B2E559F94BDB}"/>
    </a:ext>
  </a:extLst>
</a:theme>
</file>

<file path=docProps/app.xml><?xml version="1.0" encoding="utf-8"?>
<Properties xmlns="http://schemas.openxmlformats.org/officeDocument/2006/extended-properties" xmlns:vt="http://schemas.openxmlformats.org/officeDocument/2006/docPropsVTypes">
  <TotalTime>1560</TotalTime>
  <Words>1703</Words>
  <Application>Microsoft Office PowerPoint</Application>
  <PresentationFormat>Widescreen</PresentationFormat>
  <Paragraphs>119</Paragraphs>
  <Slides>17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Aharoni</vt:lpstr>
      <vt:lpstr>Arial</vt:lpstr>
      <vt:lpstr>Arial Unicode MS</vt:lpstr>
      <vt:lpstr>Avenir Next LT Pro</vt:lpstr>
      <vt:lpstr>Times New Roman</vt:lpstr>
      <vt:lpstr>Wingdings</vt:lpstr>
      <vt:lpstr>PrismaticVTI</vt:lpstr>
      <vt:lpstr>Technology as a Mediator of Physical Activity Consumption Practices Among Disadvantaged Young Women</vt:lpstr>
      <vt:lpstr>An Introduction to the Research</vt:lpstr>
      <vt:lpstr>Introducing Practice Theory</vt:lpstr>
      <vt:lpstr>The Three Elements Model (Shove et al., 2012)</vt:lpstr>
      <vt:lpstr>Research Aim: To critically examine the relationship between PA and girls from economically disadvantaged areas via a practice theory approach.</vt:lpstr>
      <vt:lpstr>Methodology</vt:lpstr>
      <vt:lpstr>Methodology</vt:lpstr>
      <vt:lpstr>Findings</vt:lpstr>
      <vt:lpstr>PowerPoint Presentation</vt:lpstr>
      <vt:lpstr>PowerPoint Presentation</vt:lpstr>
      <vt:lpstr>Findings</vt:lpstr>
      <vt:lpstr>PowerPoint Presentation</vt:lpstr>
      <vt:lpstr>PowerPoint Presentation</vt:lpstr>
      <vt:lpstr>PowerPoint Presentation</vt:lpstr>
      <vt:lpstr>Discussion / Contribution</vt:lpstr>
      <vt:lpstr>References</vt:lpstr>
      <vt:lpstr>Thank you for listening.   Any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Technology as a Mediator of Physical Activity Consumption Practices Among Disadvantaged Young Women</dc:title>
  <dc:creator>Ellyse Hopkins</dc:creator>
  <cp:lastModifiedBy>Bolton, Niki</cp:lastModifiedBy>
  <cp:revision>14</cp:revision>
  <dcterms:created xsi:type="dcterms:W3CDTF">2023-08-31T14:00:51Z</dcterms:created>
  <dcterms:modified xsi:type="dcterms:W3CDTF">2024-05-16T22:35:47Z</dcterms:modified>
</cp:coreProperties>
</file>