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0" r:id="rId4"/>
    <p:sldId id="261" r:id="rId5"/>
    <p:sldId id="264" r:id="rId6"/>
    <p:sldId id="265" r:id="rId7"/>
    <p:sldId id="266" r:id="rId8"/>
    <p:sldId id="267" r:id="rId9"/>
    <p:sldId id="262" r:id="rId10"/>
    <p:sldId id="270" r:id="rId11"/>
    <p:sldId id="268" r:id="rId12"/>
    <p:sldId id="269" r:id="rId13"/>
    <p:sldId id="271" r:id="rId14"/>
    <p:sldId id="272" r:id="rId15"/>
    <p:sldId id="257" r:id="rId16"/>
    <p:sldId id="273" r:id="rId17"/>
    <p:sldId id="292" r:id="rId18"/>
    <p:sldId id="287" r:id="rId19"/>
    <p:sldId id="297" r:id="rId20"/>
    <p:sldId id="298" r:id="rId21"/>
    <p:sldId id="299" r:id="rId22"/>
    <p:sldId id="305" r:id="rId23"/>
    <p:sldId id="306" r:id="rId24"/>
    <p:sldId id="307" r:id="rId25"/>
    <p:sldId id="263" r:id="rId26"/>
    <p:sldId id="301" r:id="rId27"/>
    <p:sldId id="302" r:id="rId28"/>
    <p:sldId id="304" r:id="rId29"/>
    <p:sldId id="30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2" d="100"/>
          <a:sy n="82" d="100"/>
        </p:scale>
        <p:origin x="643"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BDD4E0-5A3C-4925-95C5-662F2A5AFF71}"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n-GB"/>
        </a:p>
      </dgm:t>
    </dgm:pt>
    <dgm:pt modelId="{34A84183-8D07-4DD1-8DC0-2C8840C51A2B}">
      <dgm:prSet phldrT="[Text]"/>
      <dgm:spPr/>
      <dgm:t>
        <a:bodyPr/>
        <a:lstStyle/>
        <a:p>
          <a:r>
            <a:rPr lang="en-GB" dirty="0"/>
            <a:t>Recovery</a:t>
          </a:r>
        </a:p>
      </dgm:t>
    </dgm:pt>
    <dgm:pt modelId="{E4EB6463-8FC2-4748-ACDE-6F7AD274EC02}" type="parTrans" cxnId="{F022C99C-1021-4D48-8042-49E46DBA00FA}">
      <dgm:prSet/>
      <dgm:spPr/>
      <dgm:t>
        <a:bodyPr/>
        <a:lstStyle/>
        <a:p>
          <a:endParaRPr lang="en-GB"/>
        </a:p>
      </dgm:t>
    </dgm:pt>
    <dgm:pt modelId="{F8642F43-F287-4AF0-9291-3B4870EF738E}" type="sibTrans" cxnId="{F022C99C-1021-4D48-8042-49E46DBA00FA}">
      <dgm:prSet/>
      <dgm:spPr/>
      <dgm:t>
        <a:bodyPr/>
        <a:lstStyle/>
        <a:p>
          <a:r>
            <a:rPr lang="en-GB" dirty="0"/>
            <a:t>Storytelling</a:t>
          </a:r>
        </a:p>
      </dgm:t>
    </dgm:pt>
    <dgm:pt modelId="{E45E7CF8-F499-4475-A48A-0DB89474BDD6}">
      <dgm:prSet phldrT="[Text]" custT="1"/>
      <dgm:spPr/>
      <dgm:t>
        <a:bodyPr/>
        <a:lstStyle/>
        <a:p>
          <a:pPr algn="ctr"/>
          <a:r>
            <a:rPr lang="en-GB" sz="2800" b="1" dirty="0"/>
            <a:t>Wales</a:t>
          </a:r>
        </a:p>
      </dgm:t>
    </dgm:pt>
    <dgm:pt modelId="{A68875E7-0D3E-4A89-AA2F-6ED09A304C07}" type="parTrans" cxnId="{9F9C13A4-6917-4DCE-B55E-B64BD77D633C}">
      <dgm:prSet/>
      <dgm:spPr/>
      <dgm:t>
        <a:bodyPr/>
        <a:lstStyle/>
        <a:p>
          <a:endParaRPr lang="en-GB"/>
        </a:p>
      </dgm:t>
    </dgm:pt>
    <dgm:pt modelId="{3C47BC95-1FB0-4718-9296-F128785615C9}" type="sibTrans" cxnId="{9F9C13A4-6917-4DCE-B55E-B64BD77D633C}">
      <dgm:prSet/>
      <dgm:spPr/>
      <dgm:t>
        <a:bodyPr/>
        <a:lstStyle/>
        <a:p>
          <a:endParaRPr lang="en-GB"/>
        </a:p>
      </dgm:t>
    </dgm:pt>
    <dgm:pt modelId="{4B3BA17D-508E-4FC6-82B0-8A7F921403B7}">
      <dgm:prSet phldrT="[Text]"/>
      <dgm:spPr/>
      <dgm:t>
        <a:bodyPr/>
        <a:lstStyle/>
        <a:p>
          <a:r>
            <a:rPr lang="en-GB" dirty="0"/>
            <a:t>Tourism</a:t>
          </a:r>
        </a:p>
      </dgm:t>
    </dgm:pt>
    <dgm:pt modelId="{2F5626F7-EFB9-45C4-AB17-4E6B145F896A}" type="parTrans" cxnId="{A6F45187-3872-4155-BB98-39258D3A3415}">
      <dgm:prSet/>
      <dgm:spPr/>
      <dgm:t>
        <a:bodyPr/>
        <a:lstStyle/>
        <a:p>
          <a:endParaRPr lang="en-GB"/>
        </a:p>
      </dgm:t>
    </dgm:pt>
    <dgm:pt modelId="{E3D06BEF-939D-43A8-A770-D18B01A4D48A}" type="sibTrans" cxnId="{A6F45187-3872-4155-BB98-39258D3A3415}">
      <dgm:prSet/>
      <dgm:spPr/>
      <dgm:t>
        <a:bodyPr/>
        <a:lstStyle/>
        <a:p>
          <a:r>
            <a:rPr lang="en-GB" dirty="0"/>
            <a:t>Resilience</a:t>
          </a:r>
        </a:p>
      </dgm:t>
    </dgm:pt>
    <dgm:pt modelId="{1B4BED17-BB6A-4934-A662-8F5504506745}">
      <dgm:prSet phldrT="[Text]" custT="1"/>
      <dgm:spPr/>
      <dgm:t>
        <a:bodyPr/>
        <a:lstStyle/>
        <a:p>
          <a:pPr algn="ctr"/>
          <a:r>
            <a:rPr lang="en-GB" sz="2800" b="1" dirty="0"/>
            <a:t>Bridgend</a:t>
          </a:r>
        </a:p>
      </dgm:t>
    </dgm:pt>
    <dgm:pt modelId="{40DB09E8-715A-4561-B570-62C1C2731C7D}" type="parTrans" cxnId="{8A50FABE-4255-41E4-84AE-7EC6EA028CBF}">
      <dgm:prSet/>
      <dgm:spPr/>
      <dgm:t>
        <a:bodyPr/>
        <a:lstStyle/>
        <a:p>
          <a:endParaRPr lang="en-GB"/>
        </a:p>
      </dgm:t>
    </dgm:pt>
    <dgm:pt modelId="{6E522ED4-68AF-41A7-8BB4-17CAEF3F12AE}" type="sibTrans" cxnId="{8A50FABE-4255-41E4-84AE-7EC6EA028CBF}">
      <dgm:prSet/>
      <dgm:spPr/>
      <dgm:t>
        <a:bodyPr/>
        <a:lstStyle/>
        <a:p>
          <a:endParaRPr lang="en-GB"/>
        </a:p>
      </dgm:t>
    </dgm:pt>
    <dgm:pt modelId="{45961546-713E-4205-AC87-D0DD7710F28E}">
      <dgm:prSet phldrT="[Text]"/>
      <dgm:spPr/>
      <dgm:t>
        <a:bodyPr/>
        <a:lstStyle/>
        <a:p>
          <a:r>
            <a:rPr lang="en-GB" dirty="0"/>
            <a:t>Holograms</a:t>
          </a:r>
        </a:p>
      </dgm:t>
    </dgm:pt>
    <dgm:pt modelId="{BB73E260-0EC9-409D-BA12-EB94F94EDC99}" type="parTrans" cxnId="{BC536502-54E4-454C-83F7-DAA7DB8CC4B7}">
      <dgm:prSet/>
      <dgm:spPr/>
      <dgm:t>
        <a:bodyPr/>
        <a:lstStyle/>
        <a:p>
          <a:endParaRPr lang="en-GB"/>
        </a:p>
      </dgm:t>
    </dgm:pt>
    <dgm:pt modelId="{FA73C18C-3FC1-4894-BC94-D8D12C392B5D}" type="sibTrans" cxnId="{BC536502-54E4-454C-83F7-DAA7DB8CC4B7}">
      <dgm:prSet/>
      <dgm:spPr/>
      <dgm:t>
        <a:bodyPr/>
        <a:lstStyle/>
        <a:p>
          <a:r>
            <a:rPr lang="en-GB" dirty="0"/>
            <a:t>Locals</a:t>
          </a:r>
        </a:p>
      </dgm:t>
    </dgm:pt>
    <dgm:pt modelId="{459FA351-AC19-485C-91FF-BD2AAF7E1E1C}">
      <dgm:prSet phldrT="[Text]" custT="1"/>
      <dgm:spPr/>
      <dgm:t>
        <a:bodyPr/>
        <a:lstStyle/>
        <a:p>
          <a:pPr algn="ctr"/>
          <a:r>
            <a:rPr lang="en-GB" sz="2800" b="1" dirty="0"/>
            <a:t>Sense of Place</a:t>
          </a:r>
        </a:p>
      </dgm:t>
    </dgm:pt>
    <dgm:pt modelId="{D457D6CA-0A33-4DE6-AD29-0A548D037980}" type="parTrans" cxnId="{419A5C2C-95C7-434D-886E-98A8B418AC10}">
      <dgm:prSet/>
      <dgm:spPr/>
      <dgm:t>
        <a:bodyPr/>
        <a:lstStyle/>
        <a:p>
          <a:endParaRPr lang="en-GB"/>
        </a:p>
      </dgm:t>
    </dgm:pt>
    <dgm:pt modelId="{BF118608-6F9B-432F-A398-4C2EDE839A59}" type="sibTrans" cxnId="{419A5C2C-95C7-434D-886E-98A8B418AC10}">
      <dgm:prSet/>
      <dgm:spPr/>
      <dgm:t>
        <a:bodyPr/>
        <a:lstStyle/>
        <a:p>
          <a:endParaRPr lang="en-GB"/>
        </a:p>
      </dgm:t>
    </dgm:pt>
    <dgm:pt modelId="{07F3A5A8-C6D1-4D44-A0CE-6F191D60FE6B}" type="pres">
      <dgm:prSet presAssocID="{45BDD4E0-5A3C-4925-95C5-662F2A5AFF71}" presName="Name0" presStyleCnt="0">
        <dgm:presLayoutVars>
          <dgm:chMax/>
          <dgm:chPref/>
          <dgm:dir/>
          <dgm:animLvl val="lvl"/>
        </dgm:presLayoutVars>
      </dgm:prSet>
      <dgm:spPr/>
    </dgm:pt>
    <dgm:pt modelId="{13CC326F-6B5A-491E-A498-3412C8E1EF2D}" type="pres">
      <dgm:prSet presAssocID="{34A84183-8D07-4DD1-8DC0-2C8840C51A2B}" presName="composite" presStyleCnt="0"/>
      <dgm:spPr/>
    </dgm:pt>
    <dgm:pt modelId="{17EE197C-FFAA-469F-8070-1C8C951715E3}" type="pres">
      <dgm:prSet presAssocID="{34A84183-8D07-4DD1-8DC0-2C8840C51A2B}" presName="Parent1" presStyleLbl="node1" presStyleIdx="0" presStyleCnt="6">
        <dgm:presLayoutVars>
          <dgm:chMax val="1"/>
          <dgm:chPref val="1"/>
          <dgm:bulletEnabled val="1"/>
        </dgm:presLayoutVars>
      </dgm:prSet>
      <dgm:spPr/>
    </dgm:pt>
    <dgm:pt modelId="{EDA75B08-2AEA-4EB9-BAA7-D493C54482C9}" type="pres">
      <dgm:prSet presAssocID="{34A84183-8D07-4DD1-8DC0-2C8840C51A2B}" presName="Childtext1" presStyleLbl="revTx" presStyleIdx="0" presStyleCnt="3" custScaleX="91442">
        <dgm:presLayoutVars>
          <dgm:chMax val="0"/>
          <dgm:chPref val="0"/>
          <dgm:bulletEnabled val="1"/>
        </dgm:presLayoutVars>
      </dgm:prSet>
      <dgm:spPr/>
    </dgm:pt>
    <dgm:pt modelId="{2860F95E-2E62-4102-8D7A-10647786AAFA}" type="pres">
      <dgm:prSet presAssocID="{34A84183-8D07-4DD1-8DC0-2C8840C51A2B}" presName="BalanceSpacing" presStyleCnt="0"/>
      <dgm:spPr/>
    </dgm:pt>
    <dgm:pt modelId="{0CC26691-6291-4ACC-B11C-2DCA3C92686B}" type="pres">
      <dgm:prSet presAssocID="{34A84183-8D07-4DD1-8DC0-2C8840C51A2B}" presName="BalanceSpacing1" presStyleCnt="0"/>
      <dgm:spPr/>
    </dgm:pt>
    <dgm:pt modelId="{3BDE4E28-3104-4C70-A00F-FCF376BC0854}" type="pres">
      <dgm:prSet presAssocID="{F8642F43-F287-4AF0-9291-3B4870EF738E}" presName="Accent1Text" presStyleLbl="node1" presStyleIdx="1" presStyleCnt="6"/>
      <dgm:spPr/>
    </dgm:pt>
    <dgm:pt modelId="{4659EDF6-88CE-4228-9793-4B11D6E050AB}" type="pres">
      <dgm:prSet presAssocID="{F8642F43-F287-4AF0-9291-3B4870EF738E}" presName="spaceBetweenRectangles" presStyleCnt="0"/>
      <dgm:spPr/>
    </dgm:pt>
    <dgm:pt modelId="{D120D455-BB52-48C3-AC62-F9E9ED57DE51}" type="pres">
      <dgm:prSet presAssocID="{4B3BA17D-508E-4FC6-82B0-8A7F921403B7}" presName="composite" presStyleCnt="0"/>
      <dgm:spPr/>
    </dgm:pt>
    <dgm:pt modelId="{044D0390-9572-44E0-B44A-6F9323A3BF80}" type="pres">
      <dgm:prSet presAssocID="{4B3BA17D-508E-4FC6-82B0-8A7F921403B7}" presName="Parent1" presStyleLbl="node1" presStyleIdx="2" presStyleCnt="6">
        <dgm:presLayoutVars>
          <dgm:chMax val="1"/>
          <dgm:chPref val="1"/>
          <dgm:bulletEnabled val="1"/>
        </dgm:presLayoutVars>
      </dgm:prSet>
      <dgm:spPr/>
    </dgm:pt>
    <dgm:pt modelId="{2416130C-1DAA-42FE-BCC6-14EA66A66AFD}" type="pres">
      <dgm:prSet presAssocID="{4B3BA17D-508E-4FC6-82B0-8A7F921403B7}" presName="Childtext1" presStyleLbl="revTx" presStyleIdx="1" presStyleCnt="3">
        <dgm:presLayoutVars>
          <dgm:chMax val="0"/>
          <dgm:chPref val="0"/>
          <dgm:bulletEnabled val="1"/>
        </dgm:presLayoutVars>
      </dgm:prSet>
      <dgm:spPr/>
    </dgm:pt>
    <dgm:pt modelId="{2234FC34-AE3E-4553-A368-A5AD5AD0D8D5}" type="pres">
      <dgm:prSet presAssocID="{4B3BA17D-508E-4FC6-82B0-8A7F921403B7}" presName="BalanceSpacing" presStyleCnt="0"/>
      <dgm:spPr/>
    </dgm:pt>
    <dgm:pt modelId="{1EED0F02-7E10-4A2A-969A-CBF621655900}" type="pres">
      <dgm:prSet presAssocID="{4B3BA17D-508E-4FC6-82B0-8A7F921403B7}" presName="BalanceSpacing1" presStyleCnt="0"/>
      <dgm:spPr/>
    </dgm:pt>
    <dgm:pt modelId="{05513658-0816-480C-B67E-C445989F80C7}" type="pres">
      <dgm:prSet presAssocID="{E3D06BEF-939D-43A8-A770-D18B01A4D48A}" presName="Accent1Text" presStyleLbl="node1" presStyleIdx="3" presStyleCnt="6"/>
      <dgm:spPr/>
    </dgm:pt>
    <dgm:pt modelId="{638E6A90-5D9E-4849-8639-5FE5F4D22294}" type="pres">
      <dgm:prSet presAssocID="{E3D06BEF-939D-43A8-A770-D18B01A4D48A}" presName="spaceBetweenRectangles" presStyleCnt="0"/>
      <dgm:spPr/>
    </dgm:pt>
    <dgm:pt modelId="{A1BCF91F-DEDA-4642-A920-3BF3DE651120}" type="pres">
      <dgm:prSet presAssocID="{45961546-713E-4205-AC87-D0DD7710F28E}" presName="composite" presStyleCnt="0"/>
      <dgm:spPr/>
    </dgm:pt>
    <dgm:pt modelId="{7DA45A4D-D7E7-4D55-BF1C-FBE5EDC7B39E}" type="pres">
      <dgm:prSet presAssocID="{45961546-713E-4205-AC87-D0DD7710F28E}" presName="Parent1" presStyleLbl="node1" presStyleIdx="4" presStyleCnt="6">
        <dgm:presLayoutVars>
          <dgm:chMax val="1"/>
          <dgm:chPref val="1"/>
          <dgm:bulletEnabled val="1"/>
        </dgm:presLayoutVars>
      </dgm:prSet>
      <dgm:spPr/>
    </dgm:pt>
    <dgm:pt modelId="{E91294F9-9530-4D0D-8EE5-569E0F82998D}" type="pres">
      <dgm:prSet presAssocID="{45961546-713E-4205-AC87-D0DD7710F28E}" presName="Childtext1" presStyleLbl="revTx" presStyleIdx="2" presStyleCnt="3" custLinFactNeighborX="6559" custLinFactNeighborY="5084">
        <dgm:presLayoutVars>
          <dgm:chMax val="0"/>
          <dgm:chPref val="0"/>
          <dgm:bulletEnabled val="1"/>
        </dgm:presLayoutVars>
      </dgm:prSet>
      <dgm:spPr/>
    </dgm:pt>
    <dgm:pt modelId="{989EBFF8-382D-4B6D-892E-E67A9075EB2E}" type="pres">
      <dgm:prSet presAssocID="{45961546-713E-4205-AC87-D0DD7710F28E}" presName="BalanceSpacing" presStyleCnt="0"/>
      <dgm:spPr/>
    </dgm:pt>
    <dgm:pt modelId="{E333F7D8-3171-4AD5-AAFF-3D958DC52CAF}" type="pres">
      <dgm:prSet presAssocID="{45961546-713E-4205-AC87-D0DD7710F28E}" presName="BalanceSpacing1" presStyleCnt="0"/>
      <dgm:spPr/>
    </dgm:pt>
    <dgm:pt modelId="{43584F72-A31D-4234-A1AD-0862848666D0}" type="pres">
      <dgm:prSet presAssocID="{FA73C18C-3FC1-4894-BC94-D8D12C392B5D}" presName="Accent1Text" presStyleLbl="node1" presStyleIdx="5" presStyleCnt="6"/>
      <dgm:spPr/>
    </dgm:pt>
  </dgm:ptLst>
  <dgm:cxnLst>
    <dgm:cxn modelId="{BC536502-54E4-454C-83F7-DAA7DB8CC4B7}" srcId="{45BDD4E0-5A3C-4925-95C5-662F2A5AFF71}" destId="{45961546-713E-4205-AC87-D0DD7710F28E}" srcOrd="2" destOrd="0" parTransId="{BB73E260-0EC9-409D-BA12-EB94F94EDC99}" sibTransId="{FA73C18C-3FC1-4894-BC94-D8D12C392B5D}"/>
    <dgm:cxn modelId="{BB14EA13-2E4F-42CF-BABC-EDABED8658B7}" type="presOf" srcId="{E3D06BEF-939D-43A8-A770-D18B01A4D48A}" destId="{05513658-0816-480C-B67E-C445989F80C7}" srcOrd="0" destOrd="0" presId="urn:microsoft.com/office/officeart/2008/layout/AlternatingHexagons"/>
    <dgm:cxn modelId="{922C3D1C-9882-416D-A615-F1DF21D2F946}" type="presOf" srcId="{E45E7CF8-F499-4475-A48A-0DB89474BDD6}" destId="{EDA75B08-2AEA-4EB9-BAA7-D493C54482C9}" srcOrd="0" destOrd="0" presId="urn:microsoft.com/office/officeart/2008/layout/AlternatingHexagons"/>
    <dgm:cxn modelId="{F8D39123-7E99-4C4C-89E9-CB51FCB78A0E}" type="presOf" srcId="{1B4BED17-BB6A-4934-A662-8F5504506745}" destId="{2416130C-1DAA-42FE-BCC6-14EA66A66AFD}" srcOrd="0" destOrd="0" presId="urn:microsoft.com/office/officeart/2008/layout/AlternatingHexagons"/>
    <dgm:cxn modelId="{419A5C2C-95C7-434D-886E-98A8B418AC10}" srcId="{45961546-713E-4205-AC87-D0DD7710F28E}" destId="{459FA351-AC19-485C-91FF-BD2AAF7E1E1C}" srcOrd="0" destOrd="0" parTransId="{D457D6CA-0A33-4DE6-AD29-0A548D037980}" sibTransId="{BF118608-6F9B-432F-A398-4C2EDE839A59}"/>
    <dgm:cxn modelId="{ADA93F42-8D39-4B8E-91C0-12F38BFC2F2B}" type="presOf" srcId="{45961546-713E-4205-AC87-D0DD7710F28E}" destId="{7DA45A4D-D7E7-4D55-BF1C-FBE5EDC7B39E}" srcOrd="0" destOrd="0" presId="urn:microsoft.com/office/officeart/2008/layout/AlternatingHexagons"/>
    <dgm:cxn modelId="{8256A350-2691-416A-BB1D-4794426E4BF3}" type="presOf" srcId="{459FA351-AC19-485C-91FF-BD2AAF7E1E1C}" destId="{E91294F9-9530-4D0D-8EE5-569E0F82998D}" srcOrd="0" destOrd="0" presId="urn:microsoft.com/office/officeart/2008/layout/AlternatingHexagons"/>
    <dgm:cxn modelId="{DC4C8654-C694-4F25-9ED3-1C79CCDD2A27}" type="presOf" srcId="{45BDD4E0-5A3C-4925-95C5-662F2A5AFF71}" destId="{07F3A5A8-C6D1-4D44-A0CE-6F191D60FE6B}" srcOrd="0" destOrd="0" presId="urn:microsoft.com/office/officeart/2008/layout/AlternatingHexagons"/>
    <dgm:cxn modelId="{1CD6517A-C5A6-48CD-B27F-EF8D6DA21AFD}" type="presOf" srcId="{F8642F43-F287-4AF0-9291-3B4870EF738E}" destId="{3BDE4E28-3104-4C70-A00F-FCF376BC0854}" srcOrd="0" destOrd="0" presId="urn:microsoft.com/office/officeart/2008/layout/AlternatingHexagons"/>
    <dgm:cxn modelId="{A6F45187-3872-4155-BB98-39258D3A3415}" srcId="{45BDD4E0-5A3C-4925-95C5-662F2A5AFF71}" destId="{4B3BA17D-508E-4FC6-82B0-8A7F921403B7}" srcOrd="1" destOrd="0" parTransId="{2F5626F7-EFB9-45C4-AB17-4E6B145F896A}" sibTransId="{E3D06BEF-939D-43A8-A770-D18B01A4D48A}"/>
    <dgm:cxn modelId="{C539D193-FBF0-4F6B-B394-A368624198EF}" type="presOf" srcId="{34A84183-8D07-4DD1-8DC0-2C8840C51A2B}" destId="{17EE197C-FFAA-469F-8070-1C8C951715E3}" srcOrd="0" destOrd="0" presId="urn:microsoft.com/office/officeart/2008/layout/AlternatingHexagons"/>
    <dgm:cxn modelId="{05CA4D9C-D588-4E78-B587-8A285F810376}" type="presOf" srcId="{4B3BA17D-508E-4FC6-82B0-8A7F921403B7}" destId="{044D0390-9572-44E0-B44A-6F9323A3BF80}" srcOrd="0" destOrd="0" presId="urn:microsoft.com/office/officeart/2008/layout/AlternatingHexagons"/>
    <dgm:cxn modelId="{F022C99C-1021-4D48-8042-49E46DBA00FA}" srcId="{45BDD4E0-5A3C-4925-95C5-662F2A5AFF71}" destId="{34A84183-8D07-4DD1-8DC0-2C8840C51A2B}" srcOrd="0" destOrd="0" parTransId="{E4EB6463-8FC2-4748-ACDE-6F7AD274EC02}" sibTransId="{F8642F43-F287-4AF0-9291-3B4870EF738E}"/>
    <dgm:cxn modelId="{9F9C13A4-6917-4DCE-B55E-B64BD77D633C}" srcId="{34A84183-8D07-4DD1-8DC0-2C8840C51A2B}" destId="{E45E7CF8-F499-4475-A48A-0DB89474BDD6}" srcOrd="0" destOrd="0" parTransId="{A68875E7-0D3E-4A89-AA2F-6ED09A304C07}" sibTransId="{3C47BC95-1FB0-4718-9296-F128785615C9}"/>
    <dgm:cxn modelId="{8A50FABE-4255-41E4-84AE-7EC6EA028CBF}" srcId="{4B3BA17D-508E-4FC6-82B0-8A7F921403B7}" destId="{1B4BED17-BB6A-4934-A662-8F5504506745}" srcOrd="0" destOrd="0" parTransId="{40DB09E8-715A-4561-B570-62C1C2731C7D}" sibTransId="{6E522ED4-68AF-41A7-8BB4-17CAEF3F12AE}"/>
    <dgm:cxn modelId="{4CCC29DB-BFA4-4CBE-80EB-AED34FBB6013}" type="presOf" srcId="{FA73C18C-3FC1-4894-BC94-D8D12C392B5D}" destId="{43584F72-A31D-4234-A1AD-0862848666D0}" srcOrd="0" destOrd="0" presId="urn:microsoft.com/office/officeart/2008/layout/AlternatingHexagons"/>
    <dgm:cxn modelId="{3BC595A5-E32C-4E63-8D96-E9860FF52085}" type="presParOf" srcId="{07F3A5A8-C6D1-4D44-A0CE-6F191D60FE6B}" destId="{13CC326F-6B5A-491E-A498-3412C8E1EF2D}" srcOrd="0" destOrd="0" presId="urn:microsoft.com/office/officeart/2008/layout/AlternatingHexagons"/>
    <dgm:cxn modelId="{6CC6C255-5FCF-45C0-B1D9-40160A1E1988}" type="presParOf" srcId="{13CC326F-6B5A-491E-A498-3412C8E1EF2D}" destId="{17EE197C-FFAA-469F-8070-1C8C951715E3}" srcOrd="0" destOrd="0" presId="urn:microsoft.com/office/officeart/2008/layout/AlternatingHexagons"/>
    <dgm:cxn modelId="{446BD713-5613-45C7-A67E-CD336484B9AD}" type="presParOf" srcId="{13CC326F-6B5A-491E-A498-3412C8E1EF2D}" destId="{EDA75B08-2AEA-4EB9-BAA7-D493C54482C9}" srcOrd="1" destOrd="0" presId="urn:microsoft.com/office/officeart/2008/layout/AlternatingHexagons"/>
    <dgm:cxn modelId="{983D9FAD-15DF-49B4-9E72-53852FFBB6F9}" type="presParOf" srcId="{13CC326F-6B5A-491E-A498-3412C8E1EF2D}" destId="{2860F95E-2E62-4102-8D7A-10647786AAFA}" srcOrd="2" destOrd="0" presId="urn:microsoft.com/office/officeart/2008/layout/AlternatingHexagons"/>
    <dgm:cxn modelId="{01548A12-477B-4A3E-B209-706D326688DF}" type="presParOf" srcId="{13CC326F-6B5A-491E-A498-3412C8E1EF2D}" destId="{0CC26691-6291-4ACC-B11C-2DCA3C92686B}" srcOrd="3" destOrd="0" presId="urn:microsoft.com/office/officeart/2008/layout/AlternatingHexagons"/>
    <dgm:cxn modelId="{5970A891-6315-44ED-BA83-DBA60FEF6FC4}" type="presParOf" srcId="{13CC326F-6B5A-491E-A498-3412C8E1EF2D}" destId="{3BDE4E28-3104-4C70-A00F-FCF376BC0854}" srcOrd="4" destOrd="0" presId="urn:microsoft.com/office/officeart/2008/layout/AlternatingHexagons"/>
    <dgm:cxn modelId="{FA298B00-6085-4A58-920D-F6403F2AC6FB}" type="presParOf" srcId="{07F3A5A8-C6D1-4D44-A0CE-6F191D60FE6B}" destId="{4659EDF6-88CE-4228-9793-4B11D6E050AB}" srcOrd="1" destOrd="0" presId="urn:microsoft.com/office/officeart/2008/layout/AlternatingHexagons"/>
    <dgm:cxn modelId="{9D4A66C9-C4DA-4620-A2A7-9C35F4937E66}" type="presParOf" srcId="{07F3A5A8-C6D1-4D44-A0CE-6F191D60FE6B}" destId="{D120D455-BB52-48C3-AC62-F9E9ED57DE51}" srcOrd="2" destOrd="0" presId="urn:microsoft.com/office/officeart/2008/layout/AlternatingHexagons"/>
    <dgm:cxn modelId="{D17FB5BF-662F-4183-BED8-A55210957779}" type="presParOf" srcId="{D120D455-BB52-48C3-AC62-F9E9ED57DE51}" destId="{044D0390-9572-44E0-B44A-6F9323A3BF80}" srcOrd="0" destOrd="0" presId="urn:microsoft.com/office/officeart/2008/layout/AlternatingHexagons"/>
    <dgm:cxn modelId="{1251D4E4-DCAB-4AA1-BF0B-AA58675EF4FE}" type="presParOf" srcId="{D120D455-BB52-48C3-AC62-F9E9ED57DE51}" destId="{2416130C-1DAA-42FE-BCC6-14EA66A66AFD}" srcOrd="1" destOrd="0" presId="urn:microsoft.com/office/officeart/2008/layout/AlternatingHexagons"/>
    <dgm:cxn modelId="{846936E0-7DA8-4410-8F88-79C68E73423B}" type="presParOf" srcId="{D120D455-BB52-48C3-AC62-F9E9ED57DE51}" destId="{2234FC34-AE3E-4553-A368-A5AD5AD0D8D5}" srcOrd="2" destOrd="0" presId="urn:microsoft.com/office/officeart/2008/layout/AlternatingHexagons"/>
    <dgm:cxn modelId="{9143CF5C-E12C-4AE6-9AE7-E51CE1FFC29F}" type="presParOf" srcId="{D120D455-BB52-48C3-AC62-F9E9ED57DE51}" destId="{1EED0F02-7E10-4A2A-969A-CBF621655900}" srcOrd="3" destOrd="0" presId="urn:microsoft.com/office/officeart/2008/layout/AlternatingHexagons"/>
    <dgm:cxn modelId="{01ACD9EE-1253-40E9-A3A7-E1001BEC943B}" type="presParOf" srcId="{D120D455-BB52-48C3-AC62-F9E9ED57DE51}" destId="{05513658-0816-480C-B67E-C445989F80C7}" srcOrd="4" destOrd="0" presId="urn:microsoft.com/office/officeart/2008/layout/AlternatingHexagons"/>
    <dgm:cxn modelId="{7C6EC66D-EF2A-4B17-837B-F3785CD2F63B}" type="presParOf" srcId="{07F3A5A8-C6D1-4D44-A0CE-6F191D60FE6B}" destId="{638E6A90-5D9E-4849-8639-5FE5F4D22294}" srcOrd="3" destOrd="0" presId="urn:microsoft.com/office/officeart/2008/layout/AlternatingHexagons"/>
    <dgm:cxn modelId="{F5DC2EBC-D03B-441C-9A61-10442B32D83F}" type="presParOf" srcId="{07F3A5A8-C6D1-4D44-A0CE-6F191D60FE6B}" destId="{A1BCF91F-DEDA-4642-A920-3BF3DE651120}" srcOrd="4" destOrd="0" presId="urn:microsoft.com/office/officeart/2008/layout/AlternatingHexagons"/>
    <dgm:cxn modelId="{9EC6669D-0BE9-467C-BDDA-FB93B8F63154}" type="presParOf" srcId="{A1BCF91F-DEDA-4642-A920-3BF3DE651120}" destId="{7DA45A4D-D7E7-4D55-BF1C-FBE5EDC7B39E}" srcOrd="0" destOrd="0" presId="urn:microsoft.com/office/officeart/2008/layout/AlternatingHexagons"/>
    <dgm:cxn modelId="{CD89DA16-C425-4323-A74F-A51A7CD000F2}" type="presParOf" srcId="{A1BCF91F-DEDA-4642-A920-3BF3DE651120}" destId="{E91294F9-9530-4D0D-8EE5-569E0F82998D}" srcOrd="1" destOrd="0" presId="urn:microsoft.com/office/officeart/2008/layout/AlternatingHexagons"/>
    <dgm:cxn modelId="{4FBE19E2-B18B-496B-AE29-F20CD9711573}" type="presParOf" srcId="{A1BCF91F-DEDA-4642-A920-3BF3DE651120}" destId="{989EBFF8-382D-4B6D-892E-E67A9075EB2E}" srcOrd="2" destOrd="0" presId="urn:microsoft.com/office/officeart/2008/layout/AlternatingHexagons"/>
    <dgm:cxn modelId="{B08DEE62-DF81-41C5-831C-E5F33B95C194}" type="presParOf" srcId="{A1BCF91F-DEDA-4642-A920-3BF3DE651120}" destId="{E333F7D8-3171-4AD5-AAFF-3D958DC52CAF}" srcOrd="3" destOrd="0" presId="urn:microsoft.com/office/officeart/2008/layout/AlternatingHexagons"/>
    <dgm:cxn modelId="{3B9232E5-4082-4FA9-A254-9CC0A1022E44}" type="presParOf" srcId="{A1BCF91F-DEDA-4642-A920-3BF3DE651120}" destId="{43584F72-A31D-4234-A1AD-0862848666D0}"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EE197C-FFAA-469F-8070-1C8C951715E3}">
      <dsp:nvSpPr>
        <dsp:cNvPr id="0" name=""/>
        <dsp:cNvSpPr/>
      </dsp:nvSpPr>
      <dsp:spPr>
        <a:xfrm rot="5400000">
          <a:off x="4810718" y="106588"/>
          <a:ext cx="1611684" cy="140216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Recovery</a:t>
          </a:r>
        </a:p>
      </dsp:txBody>
      <dsp:txXfrm rot="-5400000">
        <a:off x="5133981" y="252983"/>
        <a:ext cx="965157" cy="1109376"/>
      </dsp:txXfrm>
    </dsp:sp>
    <dsp:sp modelId="{EDA75B08-2AEA-4EB9-BAA7-D493C54482C9}">
      <dsp:nvSpPr>
        <dsp:cNvPr id="0" name=""/>
        <dsp:cNvSpPr/>
      </dsp:nvSpPr>
      <dsp:spPr>
        <a:xfrm>
          <a:off x="6437156" y="324165"/>
          <a:ext cx="1644712" cy="967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dirty="0"/>
            <a:t>Wales</a:t>
          </a:r>
        </a:p>
      </dsp:txBody>
      <dsp:txXfrm>
        <a:off x="6437156" y="324165"/>
        <a:ext cx="1644712" cy="967010"/>
      </dsp:txXfrm>
    </dsp:sp>
    <dsp:sp modelId="{3BDE4E28-3104-4C70-A00F-FCF376BC0854}">
      <dsp:nvSpPr>
        <dsp:cNvPr id="0" name=""/>
        <dsp:cNvSpPr/>
      </dsp:nvSpPr>
      <dsp:spPr>
        <a:xfrm rot="5400000">
          <a:off x="3296379" y="106588"/>
          <a:ext cx="1611684" cy="140216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GB" sz="1600" kern="1200" dirty="0"/>
            <a:t>Storytelling</a:t>
          </a:r>
        </a:p>
      </dsp:txBody>
      <dsp:txXfrm rot="-5400000">
        <a:off x="3619642" y="252983"/>
        <a:ext cx="965157" cy="1109376"/>
      </dsp:txXfrm>
    </dsp:sp>
    <dsp:sp modelId="{044D0390-9572-44E0-B44A-6F9323A3BF80}">
      <dsp:nvSpPr>
        <dsp:cNvPr id="0" name=""/>
        <dsp:cNvSpPr/>
      </dsp:nvSpPr>
      <dsp:spPr>
        <a:xfrm rot="5400000">
          <a:off x="4050648" y="1474586"/>
          <a:ext cx="1611684" cy="140216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Tourism</a:t>
          </a:r>
        </a:p>
      </dsp:txBody>
      <dsp:txXfrm rot="-5400000">
        <a:off x="4373911" y="1620981"/>
        <a:ext cx="965157" cy="1109376"/>
      </dsp:txXfrm>
    </dsp:sp>
    <dsp:sp modelId="{2416130C-1DAA-42FE-BCC6-14EA66A66AFD}">
      <dsp:nvSpPr>
        <dsp:cNvPr id="0" name=""/>
        <dsp:cNvSpPr/>
      </dsp:nvSpPr>
      <dsp:spPr>
        <a:xfrm>
          <a:off x="2356767" y="1692163"/>
          <a:ext cx="1740619" cy="967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dirty="0"/>
            <a:t>Bridgend</a:t>
          </a:r>
        </a:p>
      </dsp:txBody>
      <dsp:txXfrm>
        <a:off x="2356767" y="1692163"/>
        <a:ext cx="1740619" cy="967010"/>
      </dsp:txXfrm>
    </dsp:sp>
    <dsp:sp modelId="{05513658-0816-480C-B67E-C445989F80C7}">
      <dsp:nvSpPr>
        <dsp:cNvPr id="0" name=""/>
        <dsp:cNvSpPr/>
      </dsp:nvSpPr>
      <dsp:spPr>
        <a:xfrm rot="5400000">
          <a:off x="5564987" y="1474586"/>
          <a:ext cx="1611684" cy="140216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GB" sz="1800" kern="1200" dirty="0"/>
            <a:t>Resilience</a:t>
          </a:r>
        </a:p>
      </dsp:txBody>
      <dsp:txXfrm rot="-5400000">
        <a:off x="5888250" y="1620981"/>
        <a:ext cx="965157" cy="1109376"/>
      </dsp:txXfrm>
    </dsp:sp>
    <dsp:sp modelId="{7DA45A4D-D7E7-4D55-BF1C-FBE5EDC7B39E}">
      <dsp:nvSpPr>
        <dsp:cNvPr id="0" name=""/>
        <dsp:cNvSpPr/>
      </dsp:nvSpPr>
      <dsp:spPr>
        <a:xfrm rot="5400000">
          <a:off x="4810718" y="2842584"/>
          <a:ext cx="1611684" cy="140216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Holograms</a:t>
          </a:r>
        </a:p>
      </dsp:txBody>
      <dsp:txXfrm rot="-5400000">
        <a:off x="5133981" y="2988979"/>
        <a:ext cx="965157" cy="1109376"/>
      </dsp:txXfrm>
    </dsp:sp>
    <dsp:sp modelId="{E91294F9-9530-4D0D-8EE5-569E0F82998D}">
      <dsp:nvSpPr>
        <dsp:cNvPr id="0" name=""/>
        <dsp:cNvSpPr/>
      </dsp:nvSpPr>
      <dsp:spPr>
        <a:xfrm>
          <a:off x="6478165" y="3109324"/>
          <a:ext cx="1798639" cy="967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dirty="0"/>
            <a:t>Sense of Place</a:t>
          </a:r>
        </a:p>
      </dsp:txBody>
      <dsp:txXfrm>
        <a:off x="6478165" y="3109324"/>
        <a:ext cx="1798639" cy="967010"/>
      </dsp:txXfrm>
    </dsp:sp>
    <dsp:sp modelId="{43584F72-A31D-4234-A1AD-0862848666D0}">
      <dsp:nvSpPr>
        <dsp:cNvPr id="0" name=""/>
        <dsp:cNvSpPr/>
      </dsp:nvSpPr>
      <dsp:spPr>
        <a:xfrm rot="5400000">
          <a:off x="3296379" y="2842584"/>
          <a:ext cx="1611684" cy="140216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r>
            <a:rPr lang="en-GB" sz="3000" kern="1200" dirty="0"/>
            <a:t>Locals</a:t>
          </a:r>
        </a:p>
      </dsp:txBody>
      <dsp:txXfrm rot="-5400000">
        <a:off x="3619642" y="2988979"/>
        <a:ext cx="965157" cy="1109376"/>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2-08T17:43:29.422"/>
    </inkml:context>
    <inkml:brush xml:id="br0">
      <inkml:brushProperty name="width" value="0.1" units="cm"/>
      <inkml:brushProperty name="height" value="0.1" units="cm"/>
      <inkml:brushProperty name="color" value="#E71224"/>
    </inkml:brush>
  </inkml:definitions>
  <inkml:trace contextRef="#ctx0" brushRef="#br0">21262 6927 16383 0 0,'0'0'0'0'0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2-08T17:43:29.927"/>
    </inkml:context>
    <inkml:brush xml:id="br0">
      <inkml:brushProperty name="width" value="0.1" units="cm"/>
      <inkml:brushProperty name="height" value="0.1" units="cm"/>
      <inkml:brushProperty name="color" value="#E71224"/>
    </inkml:brush>
  </inkml:definitions>
  <inkml:trace contextRef="#ctx0" brushRef="#br0">15265 12233 16383 0 0,'0'-10'0'0'0,"0"-7"0"0"0,0-11 0 0 0,0-6 0 0 0,0-6 0 0 0,0-1 0 0 0,0-4 0 0 0,0 2 0 0 0,0 3 0 0 0,0 3 0 0 0,0-1 0 0 0,0 1 0 0 0,0 2 0 0 0,5-3 0 0 0,1 0 0 0 0,5 7 0 0 0,1-1 0 0 0,2 0 0 0 0,4-4 0 0 0,4 4 0 0 0,3-2 0 0 0,2 5 0 0 0,1 2 0 0 0,1 6 0 0 0,0-8 0 0 0,-1 1 0 0 0,1 6 0 0 0,5 1 0 0 0,1-1 0 0 0,-1-1 0 0 0,-1 4 0 0 0,-6-1 0 0 0,-3 4 0 0 0,-1 0 0 0 0,1 2 0 0 0,-4-1 0 0 0,0 2 0 0 0,0 3 0 0 0,3 4 0 0 0,1-3 0 0 0,2 1 0 0 0,-3-3 0 0 0,-1 0 0 0 0,0 2 0 0 0,2 2 0 0 0,1 3 0 0 0,1-3 0 0 0,1 0 0 0 0,1 1 0 0 0,1 1 0 0 0,-1 2 0 0 0,5 1 0 0 0,2 2 0 0 0,0-1 0 0 0,-2 2 0 0 0,4-6 0 0 0,-1-1 0 0 0,5 0 0 0 0,3 2 0 0 0,1 0 0 0 0,1 2 0 0 0,7-4 0 0 0,0-1 0 0 0,5 1 0 0 0,-3 1 0 0 0,-5-3 0 0 0,3 0 0 0 0,-3 1 0 0 0,-5 2 0 0 0,-1 2 0 0 0,-2 1 0 0 0,0 1 0 0 0,-2 1 0 0 0,-2 0 0 0 0,-4 0 0 0 0,-2 0 0 0 0,-2 1 0 0 0,3-1 0 0 0,2 0 0 0 0,-1 0 0 0 0,-2 0 0 0 0,-1 0 0 0 0,-1 0 0 0 0,4 0 0 0 0,1 0 0 0 0,-1 0 0 0 0,4 0 0 0 0,0 0 0 0 0,-2 0 0 0 0,8 5 0 0 0,1 1 0 0 0,-3 0 0 0 0,-8 4 0 0 0,0 0 0 0 0,-1-2 0 0 0,-2-2 0 0 0,-1-2 0 0 0,-1-2 0 0 0,-5 4 0 0 0,-2 1 0 0 0,0-1 0 0 0,1-2 0 0 0,1-1 0 0 0,-3 4 0 0 0,0 0 0 0 0,1 4 0 0 0,1 0 0 0 0,-3 4 0 0 0,0-2 0 0 0,-4 2 0 0 0,1-1 0 0 0,2-4 0 0 0,-3 2 0 0 0,2-1 0 0 0,7-3 0 0 0,3-2 0 0 0,3 2 0 0 0,-4 5 0 0 0,-3 0 0 0 0,1-2 0 0 0,-1-3 0 0 0,-3 1 0 0 0,-5 6 0 0 0,3 3 0 0 0,4 4 0 0 0,-2 4 0 0 0,-4 1 0 0 0,-1-3 0 0 0,-3-2 0 0 0,1 1 0 0 0,-1 1 0 0 0,-4 7 0 0 0,2-3 0 0 0,-1-1 0 0 0,3-1 0 0 0,-1 1 0 0 0,2-5 0 0 0,-1 0 0 0 0,-3-1 0 0 0,1-3 0 0 0,0 6 0 0 0,2 2 0 0 0,-1 2 0 0 0,-2 1 0 0 0,1-4 0 0 0,-1-2 0 0 0,-1 0 0 0 0,-4 2 0 0 0,-1 0 0 0 0,-3 1 0 0 0,0 1 0 0 0,4-4 0 0 0,1-1 0 0 0,-1 0 0 0 0,0 2 0 0 0,-2 1 0 0 0,-1 1 0 0 0,-1 1 0 0 0,-1 1 0 0 0,5 0 0 0 0,1 1 0 0 0,0 4 0 0 0,-1 2 0 0 0,-2-1 0 0 0,-1 0 0 0 0,-1-3 0 0 0,-1 0 0 0 0,0-2 0 0 0,0 0 0 0 0,0-1 0 0 0,0 0 0 0 0,-1 0 0 0 0,1 0 0 0 0,0 0 0 0 0,0 0 0 0 0,0 0 0 0 0,0 0 0 0 0,0 1 0 0 0,0-1 0 0 0,-5 0 0 0 0,-1 0 0 0 0,-5 1 0 0 0,0 4 0 0 0,1 1 0 0 0,3 0 0 0 0,-2 0 0 0 0,0-3 0 0 0,-3-5 0 0 0,0-3 0 0 0,-2-5 0 0 0,1 3 0 0 0,-2 4 0 0 0,-3 2 0 0 0,1 1 0 0 0,4 1 0 0 0,-1-4 0 0 0,2-3 0 0 0,-2 1 0 0 0,2 1 0 0 0,-3 1 0 0 0,3 1 0 0 0,-8-4 0 0 0,-4 0 0 0 0,1 0 0 0 0,0-3 0 0 0,4-1 0 0 0,1-2 0 0 0,3-1 0 0 0,-1 9 0 0 0,-2-2 0 0 0,-3 2 0 0 0,-3-4 0 0 0,-2-1 0 0 0,-1-3 0 0 0,-1-4 0 0 0,4 0 0 0 0,1-2 0 0 0,1-2 0 0 0,-2 2 0 0 0,-1-1 0 0 0,-1-1 0 0 0,-2-3 0 0 0,1 3 0 0 0,-2 0 0 0 0,1-1 0 0 0,4 7 0 0 0,2 2 0 0 0,-5-2 0 0 0,-3-3 0 0 0,-1-4 0 0 0,0-3 0 0 0,1-2 0 0 0,0-2 0 0 0,-4 0 0 0 0,-6-1 0 0 0,-1 1 0 0 0,1-1 0 0 0,-1 1 0 0 0,1-1 0 0 0,2 1 0 0 0,4 0 0 0 0,2 0 0 0 0,-3 0 0 0 0,-1 0 0 0 0,2 0 0 0 0,-3 0 0 0 0,-1 0 0 0 0,2 0 0 0 0,2 0 0 0 0,3 0 0 0 0,-5 0 0 0 0,1 0 0 0 0,1 0 0 0 0,1 0 0 0 0,1 0 0 0 0,2 0 0 0 0,1 0 0 0 0,1 0 0 0 0,0 0 0 0 0,0 0 0 0 0,0 0 0 0 0,0 0 0 0 0,0 0 0 0 0,0 0 0 0 0,0 0 0 0 0,0 0 0 0 0,-1 0 0 0 0,1 0 0 0 0,0 0 0 0 0,0 0 0 0 0,-1 0 0 0 0,1 0 0 0 0,0 0 0 0 0,0 0 0 0 0,0 0 0 0 0,-1 0 0 0 0,1 0 0 0 0,0 0 0 0 0,-5-5 0 0 0,-2-1 0 0 0,1 0 0 0 0,1 1 0 0 0,6-3 0 0 0,3-1 0 0 0,1 2 0 0 0,-6 2 0 0 0,-2 1 0 0 0,-1 2 0 0 0,0 1 0 0 0,1-4 0 0 0,1-1 0 0 0,1 0 0 0 0,5-3 0 0 0,2-1 0 0 0,-1 2 0 0 0,0 3 0 0 0,-1 1 0 0 0,-2 2 0 0 0,-1-4 0 0 0,-1-1 0 0 0,0 1 0 0 0,4-3 0 0 0,2 0 0 0 0,0-4 0 0 0,3-4 0 0 0,1 1 0 0 0,-2 3 0 0 0,2-1 0 0 0,0 1 0 0 0,-2-1 0 0 0,3-3 0 0 0,-6 1 0 0 0,1-1 0 0 0,0 1 0 0 0,-2 0 0 0 0,4-3 0 0 0,0-2 0 0 0,-1-4 0 0 0,-2-1 0 0 0,-2-1 0 0 0,4-2 0 0 0,0 1 0 0 0,4-1 0 0 0,0 5 0 0 0,2 2 0 0 0,5-1 0 0 0,-1 4 0 0 0,1 1 0 0 0,-3-2 0 0 0,2-2 0 0 0,2-2 0 0 0,-3 2 0 0 0,2 1 0 0 0,2-5 0 0 0,2-4 0 0 0,3-1 0 0 0,1-1 0 0 0,2 1 0 0 0,0 1 0 0 0,0-4 0 0 0,1-2 0 0 0,-1 2 0 0 0,0 1 0 0 0,1 1 0 0 0,-1 2 0 0 0,0 0 0 0 0,0 2 0 0 0,0 0 0 0 0,0 0 0 0 0,0 0 0 0 0,0 0 0 0 0,0 0 0 0 0,0 0 0 0 0,0 0 0 0 0,0-1 0 0 0,0 1 0 0 0,0 0 0 0 0,0 0 0 0 0,0 0 0 0 0,0-1 0 0 0,0 1 0 0 0,0 5 0 0 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B3901-4C38-C2E8-48BD-2E184866D5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2EA4D05-0AB0-523F-D1B4-5CD8C6BA23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6B5E03E-7C7D-B93B-86D8-5638B30D06E6}"/>
              </a:ext>
            </a:extLst>
          </p:cNvPr>
          <p:cNvSpPr>
            <a:spLocks noGrp="1"/>
          </p:cNvSpPr>
          <p:nvPr>
            <p:ph type="dt" sz="half" idx="10"/>
          </p:nvPr>
        </p:nvSpPr>
        <p:spPr/>
        <p:txBody>
          <a:bodyPr/>
          <a:lstStyle/>
          <a:p>
            <a:fld id="{5205CD3E-5A72-4EA0-A554-83FF08CA5F39}" type="datetimeFigureOut">
              <a:rPr lang="en-GB" smtClean="0"/>
              <a:t>15/05/2024</a:t>
            </a:fld>
            <a:endParaRPr lang="en-GB"/>
          </a:p>
        </p:txBody>
      </p:sp>
      <p:sp>
        <p:nvSpPr>
          <p:cNvPr id="5" name="Footer Placeholder 4">
            <a:extLst>
              <a:ext uri="{FF2B5EF4-FFF2-40B4-BE49-F238E27FC236}">
                <a16:creationId xmlns:a16="http://schemas.microsoft.com/office/drawing/2014/main" id="{C02B699B-631D-6587-150F-8E20E314DB0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F77FD4-53CF-D882-6FAD-3A794B334C92}"/>
              </a:ext>
            </a:extLst>
          </p:cNvPr>
          <p:cNvSpPr>
            <a:spLocks noGrp="1"/>
          </p:cNvSpPr>
          <p:nvPr>
            <p:ph type="sldNum" sz="quarter" idx="12"/>
          </p:nvPr>
        </p:nvSpPr>
        <p:spPr/>
        <p:txBody>
          <a:bodyPr/>
          <a:lstStyle/>
          <a:p>
            <a:fld id="{5269A672-4E1F-4476-85BE-9C9D146C9F1D}" type="slidenum">
              <a:rPr lang="en-GB" smtClean="0"/>
              <a:t>‹#›</a:t>
            </a:fld>
            <a:endParaRPr lang="en-GB"/>
          </a:p>
        </p:txBody>
      </p:sp>
    </p:spTree>
    <p:extLst>
      <p:ext uri="{BB962C8B-B14F-4D97-AF65-F5344CB8AC3E}">
        <p14:creationId xmlns:p14="http://schemas.microsoft.com/office/powerpoint/2010/main" val="3696831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71034-7C4C-F1A3-FA49-A6F3F8C294D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10D73C2-F17C-77E3-D354-94CEB7513E2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5C72E6-3CB8-46BA-10E0-597510BB7E73}"/>
              </a:ext>
            </a:extLst>
          </p:cNvPr>
          <p:cNvSpPr>
            <a:spLocks noGrp="1"/>
          </p:cNvSpPr>
          <p:nvPr>
            <p:ph type="dt" sz="half" idx="10"/>
          </p:nvPr>
        </p:nvSpPr>
        <p:spPr/>
        <p:txBody>
          <a:bodyPr/>
          <a:lstStyle/>
          <a:p>
            <a:fld id="{5205CD3E-5A72-4EA0-A554-83FF08CA5F39}" type="datetimeFigureOut">
              <a:rPr lang="en-GB" smtClean="0"/>
              <a:t>15/05/2024</a:t>
            </a:fld>
            <a:endParaRPr lang="en-GB"/>
          </a:p>
        </p:txBody>
      </p:sp>
      <p:sp>
        <p:nvSpPr>
          <p:cNvPr id="5" name="Footer Placeholder 4">
            <a:extLst>
              <a:ext uri="{FF2B5EF4-FFF2-40B4-BE49-F238E27FC236}">
                <a16:creationId xmlns:a16="http://schemas.microsoft.com/office/drawing/2014/main" id="{C45638C3-0D59-A8FE-C82B-C25109B76C7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3441BDD-58DB-CBE8-D9A4-D6473E205F6F}"/>
              </a:ext>
            </a:extLst>
          </p:cNvPr>
          <p:cNvSpPr>
            <a:spLocks noGrp="1"/>
          </p:cNvSpPr>
          <p:nvPr>
            <p:ph type="sldNum" sz="quarter" idx="12"/>
          </p:nvPr>
        </p:nvSpPr>
        <p:spPr/>
        <p:txBody>
          <a:bodyPr/>
          <a:lstStyle/>
          <a:p>
            <a:fld id="{5269A672-4E1F-4476-85BE-9C9D146C9F1D}" type="slidenum">
              <a:rPr lang="en-GB" smtClean="0"/>
              <a:t>‹#›</a:t>
            </a:fld>
            <a:endParaRPr lang="en-GB"/>
          </a:p>
        </p:txBody>
      </p:sp>
    </p:spTree>
    <p:extLst>
      <p:ext uri="{BB962C8B-B14F-4D97-AF65-F5344CB8AC3E}">
        <p14:creationId xmlns:p14="http://schemas.microsoft.com/office/powerpoint/2010/main" val="192089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49BB37-DAB8-4E23-A509-85EB0E13CB4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EA7A25E-F410-0942-AF3B-092D74E033F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3A05FBB-19FA-FA8A-F15C-8D195539A00A}"/>
              </a:ext>
            </a:extLst>
          </p:cNvPr>
          <p:cNvSpPr>
            <a:spLocks noGrp="1"/>
          </p:cNvSpPr>
          <p:nvPr>
            <p:ph type="dt" sz="half" idx="10"/>
          </p:nvPr>
        </p:nvSpPr>
        <p:spPr/>
        <p:txBody>
          <a:bodyPr/>
          <a:lstStyle/>
          <a:p>
            <a:fld id="{5205CD3E-5A72-4EA0-A554-83FF08CA5F39}" type="datetimeFigureOut">
              <a:rPr lang="en-GB" smtClean="0"/>
              <a:t>15/05/2024</a:t>
            </a:fld>
            <a:endParaRPr lang="en-GB"/>
          </a:p>
        </p:txBody>
      </p:sp>
      <p:sp>
        <p:nvSpPr>
          <p:cNvPr id="5" name="Footer Placeholder 4">
            <a:extLst>
              <a:ext uri="{FF2B5EF4-FFF2-40B4-BE49-F238E27FC236}">
                <a16:creationId xmlns:a16="http://schemas.microsoft.com/office/drawing/2014/main" id="{1956C6DC-210A-3552-454B-34CD18D1BDB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C045D51-C948-731D-6D07-68FEEEA05C87}"/>
              </a:ext>
            </a:extLst>
          </p:cNvPr>
          <p:cNvSpPr>
            <a:spLocks noGrp="1"/>
          </p:cNvSpPr>
          <p:nvPr>
            <p:ph type="sldNum" sz="quarter" idx="12"/>
          </p:nvPr>
        </p:nvSpPr>
        <p:spPr/>
        <p:txBody>
          <a:bodyPr/>
          <a:lstStyle/>
          <a:p>
            <a:fld id="{5269A672-4E1F-4476-85BE-9C9D146C9F1D}" type="slidenum">
              <a:rPr lang="en-GB" smtClean="0"/>
              <a:t>‹#›</a:t>
            </a:fld>
            <a:endParaRPr lang="en-GB"/>
          </a:p>
        </p:txBody>
      </p:sp>
    </p:spTree>
    <p:extLst>
      <p:ext uri="{BB962C8B-B14F-4D97-AF65-F5344CB8AC3E}">
        <p14:creationId xmlns:p14="http://schemas.microsoft.com/office/powerpoint/2010/main" val="495933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A3228-1FE4-7015-AC47-C0B21C107DE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FD57464-A6AE-F8A0-8753-81A67B8E48E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67E5E81-C045-19D0-2025-F52B655CF13B}"/>
              </a:ext>
            </a:extLst>
          </p:cNvPr>
          <p:cNvSpPr>
            <a:spLocks noGrp="1"/>
          </p:cNvSpPr>
          <p:nvPr>
            <p:ph type="dt" sz="half" idx="10"/>
          </p:nvPr>
        </p:nvSpPr>
        <p:spPr/>
        <p:txBody>
          <a:bodyPr/>
          <a:lstStyle/>
          <a:p>
            <a:fld id="{5205CD3E-5A72-4EA0-A554-83FF08CA5F39}" type="datetimeFigureOut">
              <a:rPr lang="en-GB" smtClean="0"/>
              <a:t>15/05/2024</a:t>
            </a:fld>
            <a:endParaRPr lang="en-GB"/>
          </a:p>
        </p:txBody>
      </p:sp>
      <p:sp>
        <p:nvSpPr>
          <p:cNvPr id="5" name="Footer Placeholder 4">
            <a:extLst>
              <a:ext uri="{FF2B5EF4-FFF2-40B4-BE49-F238E27FC236}">
                <a16:creationId xmlns:a16="http://schemas.microsoft.com/office/drawing/2014/main" id="{F2042707-D7A2-FBA6-3180-9D67D99268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E8C191-78FC-8B4B-689F-A88AF8A1F831}"/>
              </a:ext>
            </a:extLst>
          </p:cNvPr>
          <p:cNvSpPr>
            <a:spLocks noGrp="1"/>
          </p:cNvSpPr>
          <p:nvPr>
            <p:ph type="sldNum" sz="quarter" idx="12"/>
          </p:nvPr>
        </p:nvSpPr>
        <p:spPr/>
        <p:txBody>
          <a:bodyPr/>
          <a:lstStyle/>
          <a:p>
            <a:fld id="{5269A672-4E1F-4476-85BE-9C9D146C9F1D}" type="slidenum">
              <a:rPr lang="en-GB" smtClean="0"/>
              <a:t>‹#›</a:t>
            </a:fld>
            <a:endParaRPr lang="en-GB"/>
          </a:p>
        </p:txBody>
      </p:sp>
    </p:spTree>
    <p:extLst>
      <p:ext uri="{BB962C8B-B14F-4D97-AF65-F5344CB8AC3E}">
        <p14:creationId xmlns:p14="http://schemas.microsoft.com/office/powerpoint/2010/main" val="2006624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908FD-7395-3A46-BDBC-6D80B0CD082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0AB6A0D-6106-395B-21A8-D1D24EBDCBB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21164B-7DCF-E5A3-3570-A262FF0A2312}"/>
              </a:ext>
            </a:extLst>
          </p:cNvPr>
          <p:cNvSpPr>
            <a:spLocks noGrp="1"/>
          </p:cNvSpPr>
          <p:nvPr>
            <p:ph type="dt" sz="half" idx="10"/>
          </p:nvPr>
        </p:nvSpPr>
        <p:spPr/>
        <p:txBody>
          <a:bodyPr/>
          <a:lstStyle/>
          <a:p>
            <a:fld id="{5205CD3E-5A72-4EA0-A554-83FF08CA5F39}" type="datetimeFigureOut">
              <a:rPr lang="en-GB" smtClean="0"/>
              <a:t>15/05/2024</a:t>
            </a:fld>
            <a:endParaRPr lang="en-GB"/>
          </a:p>
        </p:txBody>
      </p:sp>
      <p:sp>
        <p:nvSpPr>
          <p:cNvPr id="5" name="Footer Placeholder 4">
            <a:extLst>
              <a:ext uri="{FF2B5EF4-FFF2-40B4-BE49-F238E27FC236}">
                <a16:creationId xmlns:a16="http://schemas.microsoft.com/office/drawing/2014/main" id="{B7174B54-5BF6-75E1-0E19-C1DF98FFF49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67E7491-9716-B6DB-CB73-22EA1FD43C1A}"/>
              </a:ext>
            </a:extLst>
          </p:cNvPr>
          <p:cNvSpPr>
            <a:spLocks noGrp="1"/>
          </p:cNvSpPr>
          <p:nvPr>
            <p:ph type="sldNum" sz="quarter" idx="12"/>
          </p:nvPr>
        </p:nvSpPr>
        <p:spPr/>
        <p:txBody>
          <a:bodyPr/>
          <a:lstStyle/>
          <a:p>
            <a:fld id="{5269A672-4E1F-4476-85BE-9C9D146C9F1D}" type="slidenum">
              <a:rPr lang="en-GB" smtClean="0"/>
              <a:t>‹#›</a:t>
            </a:fld>
            <a:endParaRPr lang="en-GB"/>
          </a:p>
        </p:txBody>
      </p:sp>
    </p:spTree>
    <p:extLst>
      <p:ext uri="{BB962C8B-B14F-4D97-AF65-F5344CB8AC3E}">
        <p14:creationId xmlns:p14="http://schemas.microsoft.com/office/powerpoint/2010/main" val="913211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394BF-DF3F-1AB2-BF08-C0D762C2515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6363BA8-FE33-F8F2-ABD5-F85BB5BC5CC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FC27EEC-F01F-58AE-0136-F9E5F1D3B28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0B03FFE-4B74-48D9-403A-B3D8886B8CBC}"/>
              </a:ext>
            </a:extLst>
          </p:cNvPr>
          <p:cNvSpPr>
            <a:spLocks noGrp="1"/>
          </p:cNvSpPr>
          <p:nvPr>
            <p:ph type="dt" sz="half" idx="10"/>
          </p:nvPr>
        </p:nvSpPr>
        <p:spPr/>
        <p:txBody>
          <a:bodyPr/>
          <a:lstStyle/>
          <a:p>
            <a:fld id="{5205CD3E-5A72-4EA0-A554-83FF08CA5F39}" type="datetimeFigureOut">
              <a:rPr lang="en-GB" smtClean="0"/>
              <a:t>15/05/2024</a:t>
            </a:fld>
            <a:endParaRPr lang="en-GB"/>
          </a:p>
        </p:txBody>
      </p:sp>
      <p:sp>
        <p:nvSpPr>
          <p:cNvPr id="6" name="Footer Placeholder 5">
            <a:extLst>
              <a:ext uri="{FF2B5EF4-FFF2-40B4-BE49-F238E27FC236}">
                <a16:creationId xmlns:a16="http://schemas.microsoft.com/office/drawing/2014/main" id="{2C3CA42D-7495-3DF9-2D19-6731643F5D2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4D131C5-7AEB-51B5-2362-E7EFD30008B0}"/>
              </a:ext>
            </a:extLst>
          </p:cNvPr>
          <p:cNvSpPr>
            <a:spLocks noGrp="1"/>
          </p:cNvSpPr>
          <p:nvPr>
            <p:ph type="sldNum" sz="quarter" idx="12"/>
          </p:nvPr>
        </p:nvSpPr>
        <p:spPr/>
        <p:txBody>
          <a:bodyPr/>
          <a:lstStyle/>
          <a:p>
            <a:fld id="{5269A672-4E1F-4476-85BE-9C9D146C9F1D}" type="slidenum">
              <a:rPr lang="en-GB" smtClean="0"/>
              <a:t>‹#›</a:t>
            </a:fld>
            <a:endParaRPr lang="en-GB"/>
          </a:p>
        </p:txBody>
      </p:sp>
    </p:spTree>
    <p:extLst>
      <p:ext uri="{BB962C8B-B14F-4D97-AF65-F5344CB8AC3E}">
        <p14:creationId xmlns:p14="http://schemas.microsoft.com/office/powerpoint/2010/main" val="339902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5814A-7961-FDE2-351F-DC9E0B688BD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677A02A-5B47-7CD1-1C11-362E514801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037CF16-F01C-EE1D-40A8-D3DECEE4ADA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BC5C1351-F0F3-1D04-57FC-0515B93FE5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41B3E40-3155-49E1-F594-FCC2F47242E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2FFDDE4-9985-C09C-6D6A-FF76559C6E6B}"/>
              </a:ext>
            </a:extLst>
          </p:cNvPr>
          <p:cNvSpPr>
            <a:spLocks noGrp="1"/>
          </p:cNvSpPr>
          <p:nvPr>
            <p:ph type="dt" sz="half" idx="10"/>
          </p:nvPr>
        </p:nvSpPr>
        <p:spPr/>
        <p:txBody>
          <a:bodyPr/>
          <a:lstStyle/>
          <a:p>
            <a:fld id="{5205CD3E-5A72-4EA0-A554-83FF08CA5F39}" type="datetimeFigureOut">
              <a:rPr lang="en-GB" smtClean="0"/>
              <a:t>15/05/2024</a:t>
            </a:fld>
            <a:endParaRPr lang="en-GB"/>
          </a:p>
        </p:txBody>
      </p:sp>
      <p:sp>
        <p:nvSpPr>
          <p:cNvPr id="8" name="Footer Placeholder 7">
            <a:extLst>
              <a:ext uri="{FF2B5EF4-FFF2-40B4-BE49-F238E27FC236}">
                <a16:creationId xmlns:a16="http://schemas.microsoft.com/office/drawing/2014/main" id="{869B4303-C450-52E1-D0F6-080D84D9DC4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58B1167-B933-29DA-F64A-DA2C587A19B1}"/>
              </a:ext>
            </a:extLst>
          </p:cNvPr>
          <p:cNvSpPr>
            <a:spLocks noGrp="1"/>
          </p:cNvSpPr>
          <p:nvPr>
            <p:ph type="sldNum" sz="quarter" idx="12"/>
          </p:nvPr>
        </p:nvSpPr>
        <p:spPr/>
        <p:txBody>
          <a:bodyPr/>
          <a:lstStyle/>
          <a:p>
            <a:fld id="{5269A672-4E1F-4476-85BE-9C9D146C9F1D}" type="slidenum">
              <a:rPr lang="en-GB" smtClean="0"/>
              <a:t>‹#›</a:t>
            </a:fld>
            <a:endParaRPr lang="en-GB"/>
          </a:p>
        </p:txBody>
      </p:sp>
    </p:spTree>
    <p:extLst>
      <p:ext uri="{BB962C8B-B14F-4D97-AF65-F5344CB8AC3E}">
        <p14:creationId xmlns:p14="http://schemas.microsoft.com/office/powerpoint/2010/main" val="4235939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05C55-243A-AD15-84BA-7CFA3AD1DF6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5DD053A-B35A-6EFA-D79E-4F015568143D}"/>
              </a:ext>
            </a:extLst>
          </p:cNvPr>
          <p:cNvSpPr>
            <a:spLocks noGrp="1"/>
          </p:cNvSpPr>
          <p:nvPr>
            <p:ph type="dt" sz="half" idx="10"/>
          </p:nvPr>
        </p:nvSpPr>
        <p:spPr/>
        <p:txBody>
          <a:bodyPr/>
          <a:lstStyle/>
          <a:p>
            <a:fld id="{5205CD3E-5A72-4EA0-A554-83FF08CA5F39}" type="datetimeFigureOut">
              <a:rPr lang="en-GB" smtClean="0"/>
              <a:t>15/05/2024</a:t>
            </a:fld>
            <a:endParaRPr lang="en-GB"/>
          </a:p>
        </p:txBody>
      </p:sp>
      <p:sp>
        <p:nvSpPr>
          <p:cNvPr id="4" name="Footer Placeholder 3">
            <a:extLst>
              <a:ext uri="{FF2B5EF4-FFF2-40B4-BE49-F238E27FC236}">
                <a16:creationId xmlns:a16="http://schemas.microsoft.com/office/drawing/2014/main" id="{3BB6BC5D-D931-7D29-1D69-06F5119B4CE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46493A5-F9D7-1090-347D-177238184E7E}"/>
              </a:ext>
            </a:extLst>
          </p:cNvPr>
          <p:cNvSpPr>
            <a:spLocks noGrp="1"/>
          </p:cNvSpPr>
          <p:nvPr>
            <p:ph type="sldNum" sz="quarter" idx="12"/>
          </p:nvPr>
        </p:nvSpPr>
        <p:spPr/>
        <p:txBody>
          <a:bodyPr/>
          <a:lstStyle/>
          <a:p>
            <a:fld id="{5269A672-4E1F-4476-85BE-9C9D146C9F1D}" type="slidenum">
              <a:rPr lang="en-GB" smtClean="0"/>
              <a:t>‹#›</a:t>
            </a:fld>
            <a:endParaRPr lang="en-GB"/>
          </a:p>
        </p:txBody>
      </p:sp>
    </p:spTree>
    <p:extLst>
      <p:ext uri="{BB962C8B-B14F-4D97-AF65-F5344CB8AC3E}">
        <p14:creationId xmlns:p14="http://schemas.microsoft.com/office/powerpoint/2010/main" val="137615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A506C2-D7CB-9BD2-BAA1-D7FE8C14425B}"/>
              </a:ext>
            </a:extLst>
          </p:cNvPr>
          <p:cNvSpPr>
            <a:spLocks noGrp="1"/>
          </p:cNvSpPr>
          <p:nvPr>
            <p:ph type="dt" sz="half" idx="10"/>
          </p:nvPr>
        </p:nvSpPr>
        <p:spPr/>
        <p:txBody>
          <a:bodyPr/>
          <a:lstStyle/>
          <a:p>
            <a:fld id="{5205CD3E-5A72-4EA0-A554-83FF08CA5F39}" type="datetimeFigureOut">
              <a:rPr lang="en-GB" smtClean="0"/>
              <a:t>15/05/2024</a:t>
            </a:fld>
            <a:endParaRPr lang="en-GB"/>
          </a:p>
        </p:txBody>
      </p:sp>
      <p:sp>
        <p:nvSpPr>
          <p:cNvPr id="3" name="Footer Placeholder 2">
            <a:extLst>
              <a:ext uri="{FF2B5EF4-FFF2-40B4-BE49-F238E27FC236}">
                <a16:creationId xmlns:a16="http://schemas.microsoft.com/office/drawing/2014/main" id="{F8BFF166-E722-ADAF-7629-5804F6273F9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E193B80-10F2-8AC4-7578-0BE91CA7449B}"/>
              </a:ext>
            </a:extLst>
          </p:cNvPr>
          <p:cNvSpPr>
            <a:spLocks noGrp="1"/>
          </p:cNvSpPr>
          <p:nvPr>
            <p:ph type="sldNum" sz="quarter" idx="12"/>
          </p:nvPr>
        </p:nvSpPr>
        <p:spPr/>
        <p:txBody>
          <a:bodyPr/>
          <a:lstStyle/>
          <a:p>
            <a:fld id="{5269A672-4E1F-4476-85BE-9C9D146C9F1D}" type="slidenum">
              <a:rPr lang="en-GB" smtClean="0"/>
              <a:t>‹#›</a:t>
            </a:fld>
            <a:endParaRPr lang="en-GB"/>
          </a:p>
        </p:txBody>
      </p:sp>
    </p:spTree>
    <p:extLst>
      <p:ext uri="{BB962C8B-B14F-4D97-AF65-F5344CB8AC3E}">
        <p14:creationId xmlns:p14="http://schemas.microsoft.com/office/powerpoint/2010/main" val="595348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D0C56-8E65-0974-190A-B141EF66CFE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A73BF3C-BA1A-641C-150B-C02BFEF03E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0CEF2C0-8459-1EBB-006C-133CD222AE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F7E9EE-C078-7F38-F926-5AE773EBCEC4}"/>
              </a:ext>
            </a:extLst>
          </p:cNvPr>
          <p:cNvSpPr>
            <a:spLocks noGrp="1"/>
          </p:cNvSpPr>
          <p:nvPr>
            <p:ph type="dt" sz="half" idx="10"/>
          </p:nvPr>
        </p:nvSpPr>
        <p:spPr/>
        <p:txBody>
          <a:bodyPr/>
          <a:lstStyle/>
          <a:p>
            <a:fld id="{5205CD3E-5A72-4EA0-A554-83FF08CA5F39}" type="datetimeFigureOut">
              <a:rPr lang="en-GB" smtClean="0"/>
              <a:t>15/05/2024</a:t>
            </a:fld>
            <a:endParaRPr lang="en-GB"/>
          </a:p>
        </p:txBody>
      </p:sp>
      <p:sp>
        <p:nvSpPr>
          <p:cNvPr id="6" name="Footer Placeholder 5">
            <a:extLst>
              <a:ext uri="{FF2B5EF4-FFF2-40B4-BE49-F238E27FC236}">
                <a16:creationId xmlns:a16="http://schemas.microsoft.com/office/drawing/2014/main" id="{8EED8567-7D93-3DD3-AD0B-AD38B94A437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DB439A2-159E-93F0-9D0E-6E3D930B2788}"/>
              </a:ext>
            </a:extLst>
          </p:cNvPr>
          <p:cNvSpPr>
            <a:spLocks noGrp="1"/>
          </p:cNvSpPr>
          <p:nvPr>
            <p:ph type="sldNum" sz="quarter" idx="12"/>
          </p:nvPr>
        </p:nvSpPr>
        <p:spPr/>
        <p:txBody>
          <a:bodyPr/>
          <a:lstStyle/>
          <a:p>
            <a:fld id="{5269A672-4E1F-4476-85BE-9C9D146C9F1D}" type="slidenum">
              <a:rPr lang="en-GB" smtClean="0"/>
              <a:t>‹#›</a:t>
            </a:fld>
            <a:endParaRPr lang="en-GB"/>
          </a:p>
        </p:txBody>
      </p:sp>
    </p:spTree>
    <p:extLst>
      <p:ext uri="{BB962C8B-B14F-4D97-AF65-F5344CB8AC3E}">
        <p14:creationId xmlns:p14="http://schemas.microsoft.com/office/powerpoint/2010/main" val="117326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263F2-248D-0535-D7B8-89C039D290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BF5DDBA-A010-62C0-E57B-92C88CC87D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9B4E721-7631-B432-C2F6-B07DBA8DFF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A5CD82-F4C2-12C3-9A79-B1C52F6120B9}"/>
              </a:ext>
            </a:extLst>
          </p:cNvPr>
          <p:cNvSpPr>
            <a:spLocks noGrp="1"/>
          </p:cNvSpPr>
          <p:nvPr>
            <p:ph type="dt" sz="half" idx="10"/>
          </p:nvPr>
        </p:nvSpPr>
        <p:spPr/>
        <p:txBody>
          <a:bodyPr/>
          <a:lstStyle/>
          <a:p>
            <a:fld id="{5205CD3E-5A72-4EA0-A554-83FF08CA5F39}" type="datetimeFigureOut">
              <a:rPr lang="en-GB" smtClean="0"/>
              <a:t>15/05/2024</a:t>
            </a:fld>
            <a:endParaRPr lang="en-GB"/>
          </a:p>
        </p:txBody>
      </p:sp>
      <p:sp>
        <p:nvSpPr>
          <p:cNvPr id="6" name="Footer Placeholder 5">
            <a:extLst>
              <a:ext uri="{FF2B5EF4-FFF2-40B4-BE49-F238E27FC236}">
                <a16:creationId xmlns:a16="http://schemas.microsoft.com/office/drawing/2014/main" id="{19E26943-883E-602D-A535-8F34158DA1A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A2CA760-F8DC-CC20-CFD4-092FC34D0B16}"/>
              </a:ext>
            </a:extLst>
          </p:cNvPr>
          <p:cNvSpPr>
            <a:spLocks noGrp="1"/>
          </p:cNvSpPr>
          <p:nvPr>
            <p:ph type="sldNum" sz="quarter" idx="12"/>
          </p:nvPr>
        </p:nvSpPr>
        <p:spPr/>
        <p:txBody>
          <a:bodyPr/>
          <a:lstStyle/>
          <a:p>
            <a:fld id="{5269A672-4E1F-4476-85BE-9C9D146C9F1D}" type="slidenum">
              <a:rPr lang="en-GB" smtClean="0"/>
              <a:t>‹#›</a:t>
            </a:fld>
            <a:endParaRPr lang="en-GB"/>
          </a:p>
        </p:txBody>
      </p:sp>
    </p:spTree>
    <p:extLst>
      <p:ext uri="{BB962C8B-B14F-4D97-AF65-F5344CB8AC3E}">
        <p14:creationId xmlns:p14="http://schemas.microsoft.com/office/powerpoint/2010/main" val="3413571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67D1CB-ADC9-E8BB-2945-B080B76F40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FCC5C63-F91E-C16F-78F1-436E17DB5D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F8DD74-3768-0659-F4C2-6AAC03605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05CD3E-5A72-4EA0-A554-83FF08CA5F39}" type="datetimeFigureOut">
              <a:rPr lang="en-GB" smtClean="0"/>
              <a:t>15/05/2024</a:t>
            </a:fld>
            <a:endParaRPr lang="en-GB"/>
          </a:p>
        </p:txBody>
      </p:sp>
      <p:sp>
        <p:nvSpPr>
          <p:cNvPr id="5" name="Footer Placeholder 4">
            <a:extLst>
              <a:ext uri="{FF2B5EF4-FFF2-40B4-BE49-F238E27FC236}">
                <a16:creationId xmlns:a16="http://schemas.microsoft.com/office/drawing/2014/main" id="{A1A393E1-AA88-536C-C7DA-3A66495FB0C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98FAB8C-83E0-CBBB-626C-96DB95B52B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69A672-4E1F-4476-85BE-9C9D146C9F1D}" type="slidenum">
              <a:rPr lang="en-GB" smtClean="0"/>
              <a:t>‹#›</a:t>
            </a:fld>
            <a:endParaRPr lang="en-GB"/>
          </a:p>
        </p:txBody>
      </p:sp>
    </p:spTree>
    <p:extLst>
      <p:ext uri="{BB962C8B-B14F-4D97-AF65-F5344CB8AC3E}">
        <p14:creationId xmlns:p14="http://schemas.microsoft.com/office/powerpoint/2010/main" val="1744394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www.bridgend.gov.uk/visit-us/nature-reserves/nature-keeper-statues-and-adventures/" TargetMode="External"/><Relationship Id="rId3" Type="http://schemas.openxmlformats.org/officeDocument/2006/relationships/image" Target="../media/image26.png"/><Relationship Id="rId7" Type="http://schemas.openxmlformats.org/officeDocument/2006/relationships/hyperlink" Target="https://offthebeatentrackinwales.wordpress.com/2015/08/07/digital-bridgend-app-brings-history-to-life-for-the-whole-family/" TargetMode="External"/><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hyperlink" Target="https://www.youtube.com/watch?v=t0JEnelEWcA" TargetMode="External"/><Relationship Id="rId5" Type="http://schemas.openxmlformats.org/officeDocument/2006/relationships/hyperlink" Target="https://geotourist.com/tours/6827/Newquay_Discovery_Trail" TargetMode="External"/><Relationship Id="rId4" Type="http://schemas.openxmlformats.org/officeDocument/2006/relationships/image" Target="../media/image27.png"/><Relationship Id="rId9"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customXml" Target="../ink/ink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87723DD-F585-94C9-B6CA-A75FEF875734}"/>
              </a:ext>
            </a:extLst>
          </p:cNvPr>
          <p:cNvPicPr>
            <a:picLocks noChangeAspect="1"/>
          </p:cNvPicPr>
          <p:nvPr/>
        </p:nvPicPr>
        <p:blipFill rotWithShape="1">
          <a:blip r:embed="rId2"/>
          <a:srcRect r="3112" b="1"/>
          <a:stretch/>
        </p:blipFill>
        <p:spPr>
          <a:xfrm>
            <a:off x="20" y="10"/>
            <a:ext cx="12191981" cy="6857990"/>
          </a:xfrm>
          <a:prstGeom prst="rect">
            <a:avLst/>
          </a:prstGeom>
        </p:spPr>
      </p:pic>
      <p:sp>
        <p:nvSpPr>
          <p:cNvPr id="11" name="Rectangle 10">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5" y="-1524511"/>
            <a:ext cx="4592270"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825E334-D450-F0D8-471D-53F599C6291C}"/>
              </a:ext>
            </a:extLst>
          </p:cNvPr>
          <p:cNvSpPr>
            <a:spLocks noGrp="1"/>
          </p:cNvSpPr>
          <p:nvPr>
            <p:ph type="ctrTitle"/>
          </p:nvPr>
        </p:nvSpPr>
        <p:spPr>
          <a:xfrm>
            <a:off x="233265" y="3144520"/>
            <a:ext cx="9542591" cy="2387600"/>
          </a:xfrm>
        </p:spPr>
        <p:txBody>
          <a:bodyPr>
            <a:normAutofit/>
          </a:bodyPr>
          <a:lstStyle/>
          <a:p>
            <a:pPr algn="just"/>
            <a:r>
              <a:rPr lang="en-AU" sz="3600" b="1" i="1" dirty="0">
                <a:solidFill>
                  <a:schemeClr val="bg1"/>
                </a:solidFill>
                <a:effectLst/>
                <a:latin typeface="Calibri" panose="020F0502020204030204" pitchFamily="34" charset="0"/>
                <a:ea typeface="Times New Roman" panose="02020603050405020304" pitchFamily="18" charset="0"/>
              </a:rPr>
              <a:t>Locals’ tales and tourist trails: a regenerative tourism approach for Bridgend, South Wales</a:t>
            </a:r>
            <a:r>
              <a:rPr lang="en-AU" sz="3600" b="1" dirty="0">
                <a:solidFill>
                  <a:schemeClr val="bg1"/>
                </a:solidFill>
                <a:effectLst/>
                <a:latin typeface="Calibri" panose="020F0502020204030204" pitchFamily="34" charset="0"/>
                <a:ea typeface="Times New Roman" panose="02020603050405020304" pitchFamily="18" charset="0"/>
              </a:rPr>
              <a:t> </a:t>
            </a:r>
            <a:endParaRPr lang="en-GB" sz="3600" dirty="0">
              <a:solidFill>
                <a:schemeClr val="bg1"/>
              </a:solidFill>
              <a:effectLst/>
              <a:latin typeface="Times New Roman" panose="02020603050405020304" pitchFamily="18" charset="0"/>
              <a:ea typeface="Times New Roman" panose="02020603050405020304" pitchFamily="18" charset="0"/>
            </a:endParaRPr>
          </a:p>
        </p:txBody>
      </p:sp>
      <p:sp>
        <p:nvSpPr>
          <p:cNvPr id="13" name="Rectangle: Rounded Corners 12">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C120B404-00AC-DEDD-303A-2C585ADA9A96}"/>
              </a:ext>
            </a:extLst>
          </p:cNvPr>
          <p:cNvSpPr>
            <a:spLocks noGrp="1"/>
          </p:cNvSpPr>
          <p:nvPr>
            <p:ph type="subTitle" idx="1"/>
          </p:nvPr>
        </p:nvSpPr>
        <p:spPr>
          <a:xfrm>
            <a:off x="233265" y="5624945"/>
            <a:ext cx="9377266" cy="592975"/>
          </a:xfrm>
        </p:spPr>
        <p:txBody>
          <a:bodyPr anchor="ctr">
            <a:normAutofit fontScale="92500"/>
          </a:bodyPr>
          <a:lstStyle/>
          <a:p>
            <a:pPr algn="l"/>
            <a:r>
              <a:rPr lang="en-GB" dirty="0" err="1">
                <a:solidFill>
                  <a:schemeClr val="bg1"/>
                </a:solidFill>
              </a:rPr>
              <a:t>Dr.</a:t>
            </a:r>
            <a:r>
              <a:rPr lang="en-GB" dirty="0">
                <a:solidFill>
                  <a:schemeClr val="bg1"/>
                </a:solidFill>
              </a:rPr>
              <a:t> K. Davies; </a:t>
            </a:r>
            <a:r>
              <a:rPr lang="en-GB" dirty="0" err="1">
                <a:solidFill>
                  <a:schemeClr val="bg1"/>
                </a:solidFill>
              </a:rPr>
              <a:t>Dr.</a:t>
            </a:r>
            <a:r>
              <a:rPr lang="en-GB" dirty="0">
                <a:solidFill>
                  <a:schemeClr val="bg1"/>
                </a:solidFill>
              </a:rPr>
              <a:t> C. Thatcher; </a:t>
            </a:r>
            <a:r>
              <a:rPr lang="en-GB" dirty="0" err="1">
                <a:solidFill>
                  <a:schemeClr val="bg1"/>
                </a:solidFill>
              </a:rPr>
              <a:t>Dr.</a:t>
            </a:r>
            <a:r>
              <a:rPr lang="en-GB" dirty="0">
                <a:solidFill>
                  <a:schemeClr val="bg1"/>
                </a:solidFill>
              </a:rPr>
              <a:t> R. Packer; Prof. C. Haven-Tang; </a:t>
            </a:r>
            <a:r>
              <a:rPr lang="en-GB" dirty="0" err="1">
                <a:solidFill>
                  <a:schemeClr val="bg1"/>
                </a:solidFill>
              </a:rPr>
              <a:t>Dr.</a:t>
            </a:r>
            <a:r>
              <a:rPr lang="en-GB" dirty="0">
                <a:solidFill>
                  <a:schemeClr val="bg1"/>
                </a:solidFill>
              </a:rPr>
              <a:t> A. Thomas </a:t>
            </a:r>
          </a:p>
        </p:txBody>
      </p:sp>
      <p:pic>
        <p:nvPicPr>
          <p:cNvPr id="6" name="Content Placeholder 4" descr="A green and white logo&#10;&#10;Description automatically generated">
            <a:extLst>
              <a:ext uri="{FF2B5EF4-FFF2-40B4-BE49-F238E27FC236}">
                <a16:creationId xmlns:a16="http://schemas.microsoft.com/office/drawing/2014/main" id="{02E338E7-01F9-A3AF-9B0A-8FBCDD25A5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3776" y="5575039"/>
            <a:ext cx="1360318" cy="700564"/>
          </a:xfrm>
          <a:prstGeom prst="rect">
            <a:avLst/>
          </a:prstGeom>
        </p:spPr>
      </p:pic>
    </p:spTree>
    <p:extLst>
      <p:ext uri="{BB962C8B-B14F-4D97-AF65-F5344CB8AC3E}">
        <p14:creationId xmlns:p14="http://schemas.microsoft.com/office/powerpoint/2010/main" val="11600626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Photo">
            <a:extLst>
              <a:ext uri="{FF2B5EF4-FFF2-40B4-BE49-F238E27FC236}">
                <a16:creationId xmlns:a16="http://schemas.microsoft.com/office/drawing/2014/main" id="{BF30DE7D-F085-DABE-3F51-A5D8EF4EC020}"/>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2648" b="-1"/>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552CF8E-178C-658E-2AAB-7C96D89A148B}"/>
              </a:ext>
            </a:extLst>
          </p:cNvPr>
          <p:cNvSpPr txBox="1"/>
          <p:nvPr/>
        </p:nvSpPr>
        <p:spPr>
          <a:xfrm>
            <a:off x="7959012" y="317240"/>
            <a:ext cx="4232987" cy="830997"/>
          </a:xfrm>
          <a:prstGeom prst="rect">
            <a:avLst/>
          </a:prstGeom>
          <a:solidFill>
            <a:schemeClr val="accent1">
              <a:lumMod val="75000"/>
            </a:schemeClr>
          </a:solidFill>
        </p:spPr>
        <p:txBody>
          <a:bodyPr wrap="square" rtlCol="0">
            <a:spAutoFit/>
          </a:bodyPr>
          <a:lstStyle/>
          <a:p>
            <a:r>
              <a:rPr lang="en-GB" sz="2400" dirty="0">
                <a:solidFill>
                  <a:schemeClr val="bg1"/>
                </a:solidFill>
              </a:rPr>
              <a:t>BETWEEN THE TREES FESTIVAL</a:t>
            </a:r>
          </a:p>
          <a:p>
            <a:r>
              <a:rPr lang="en-GB" sz="2400" dirty="0">
                <a:solidFill>
                  <a:schemeClr val="bg1"/>
                </a:solidFill>
              </a:rPr>
              <a:t>MERTHYR MAWR, BRIDGEND</a:t>
            </a:r>
          </a:p>
        </p:txBody>
      </p:sp>
    </p:spTree>
    <p:extLst>
      <p:ext uri="{BB962C8B-B14F-4D97-AF65-F5344CB8AC3E}">
        <p14:creationId xmlns:p14="http://schemas.microsoft.com/office/powerpoint/2010/main" val="1657266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green and white logo&#10;&#10;Description automatically generated">
            <a:extLst>
              <a:ext uri="{FF2B5EF4-FFF2-40B4-BE49-F238E27FC236}">
                <a16:creationId xmlns:a16="http://schemas.microsoft.com/office/drawing/2014/main" id="{E45451DD-5143-495F-FB16-E6FD0CA5B5D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5515" y="457200"/>
            <a:ext cx="11600155" cy="5974080"/>
          </a:xfrm>
          <a:prstGeom prst="rect">
            <a:avLst/>
          </a:prstGeom>
        </p:spPr>
      </p:pic>
    </p:spTree>
    <p:extLst>
      <p:ext uri="{BB962C8B-B14F-4D97-AF65-F5344CB8AC3E}">
        <p14:creationId xmlns:p14="http://schemas.microsoft.com/office/powerpoint/2010/main" val="21990801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4F7B9026-36AD-42E4-B172-8D68F3A33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descr="A map on a wall with post-it notes&#10;&#10;Description automatically generated">
            <a:extLst>
              <a:ext uri="{FF2B5EF4-FFF2-40B4-BE49-F238E27FC236}">
                <a16:creationId xmlns:a16="http://schemas.microsoft.com/office/drawing/2014/main" id="{00C0852F-34DD-A577-16CA-4C2D8C5B8E88}"/>
              </a:ext>
            </a:extLst>
          </p:cNvPr>
          <p:cNvPicPr>
            <a:picLocks noChangeAspect="1"/>
          </p:cNvPicPr>
          <p:nvPr/>
        </p:nvPicPr>
        <p:blipFill rotWithShape="1">
          <a:blip r:embed="rId2">
            <a:extLst>
              <a:ext uri="{28A0092B-C50C-407E-A947-70E740481C1C}">
                <a14:useLocalDpi xmlns:a14="http://schemas.microsoft.com/office/drawing/2010/main" val="0"/>
              </a:ext>
            </a:extLst>
          </a:blip>
          <a:srcRect l="31792" r="9979" b="-3"/>
          <a:stretch/>
        </p:blipFill>
        <p:spPr bwMode="auto">
          <a:xfrm>
            <a:off x="192528" y="171716"/>
            <a:ext cx="3793268" cy="6514565"/>
          </a:xfrm>
          <a:prstGeom prst="rect">
            <a:avLst/>
          </a:prstGeom>
          <a:noFill/>
        </p:spPr>
      </p:pic>
      <p:pic>
        <p:nvPicPr>
          <p:cNvPr id="5" name="Content Placeholder 4" descr="A map with post-it notes&#10;&#10;Description automatically generated">
            <a:extLst>
              <a:ext uri="{FF2B5EF4-FFF2-40B4-BE49-F238E27FC236}">
                <a16:creationId xmlns:a16="http://schemas.microsoft.com/office/drawing/2014/main" id="{C0FE8BE6-E747-5E16-8550-E5B1815D671C}"/>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2787" r="6547" b="-3"/>
          <a:stretch/>
        </p:blipFill>
        <p:spPr>
          <a:xfrm>
            <a:off x="4184538" y="171716"/>
            <a:ext cx="3822924" cy="6514565"/>
          </a:xfrm>
          <a:prstGeom prst="rect">
            <a:avLst/>
          </a:prstGeom>
        </p:spPr>
      </p:pic>
      <p:pic>
        <p:nvPicPr>
          <p:cNvPr id="8" name="image1.png" descr="Map&#10;&#10;Description automatically generated">
            <a:extLst>
              <a:ext uri="{FF2B5EF4-FFF2-40B4-BE49-F238E27FC236}">
                <a16:creationId xmlns:a16="http://schemas.microsoft.com/office/drawing/2014/main" id="{4AFD69CC-C214-95F8-9E75-C5CBD0865C02}"/>
              </a:ext>
            </a:extLst>
          </p:cNvPr>
          <p:cNvPicPr/>
          <p:nvPr/>
        </p:nvPicPr>
        <p:blipFill rotWithShape="1">
          <a:blip r:embed="rId4"/>
          <a:srcRect l="31304" r="28457" b="-2"/>
          <a:stretch/>
        </p:blipFill>
        <p:spPr>
          <a:xfrm>
            <a:off x="8188032" y="171716"/>
            <a:ext cx="3799007" cy="6514565"/>
          </a:xfrm>
          <a:prstGeom prst="rect">
            <a:avLst/>
          </a:prstGeom>
        </p:spPr>
      </p:pic>
      <p:sp>
        <p:nvSpPr>
          <p:cNvPr id="6" name="Arrow: Left 5">
            <a:extLst>
              <a:ext uri="{FF2B5EF4-FFF2-40B4-BE49-F238E27FC236}">
                <a16:creationId xmlns:a16="http://schemas.microsoft.com/office/drawing/2014/main" id="{B27229D8-9880-98CC-92A7-EB9DE176DA5C}"/>
              </a:ext>
            </a:extLst>
          </p:cNvPr>
          <p:cNvSpPr/>
          <p:nvPr/>
        </p:nvSpPr>
        <p:spPr>
          <a:xfrm rot="19005904">
            <a:off x="8734327" y="4177438"/>
            <a:ext cx="841407" cy="611333"/>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08286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5E71BED-9C3C-EB2C-2731-0A93BEE61A75}"/>
              </a:ext>
            </a:extLst>
          </p:cNvPr>
          <p:cNvPicPr>
            <a:picLocks noGrp="1" noChangeAspect="1"/>
          </p:cNvPicPr>
          <p:nvPr>
            <p:ph idx="1"/>
          </p:nvPr>
        </p:nvPicPr>
        <p:blipFill rotWithShape="1">
          <a:blip r:embed="rId2"/>
          <a:srcRect l="11361" t="23861" r="31268" b="6274"/>
          <a:stretch/>
        </p:blipFill>
        <p:spPr>
          <a:xfrm>
            <a:off x="4090219" y="1110039"/>
            <a:ext cx="7817163" cy="5400335"/>
          </a:xfrm>
        </p:spPr>
      </p:pic>
      <p:sp>
        <p:nvSpPr>
          <p:cNvPr id="12" name="TextBox 11">
            <a:extLst>
              <a:ext uri="{FF2B5EF4-FFF2-40B4-BE49-F238E27FC236}">
                <a16:creationId xmlns:a16="http://schemas.microsoft.com/office/drawing/2014/main" id="{0EE73232-E1FD-19C9-4642-9599DF34860E}"/>
              </a:ext>
            </a:extLst>
          </p:cNvPr>
          <p:cNvSpPr txBox="1"/>
          <p:nvPr/>
        </p:nvSpPr>
        <p:spPr>
          <a:xfrm>
            <a:off x="245807" y="426284"/>
            <a:ext cx="4188542" cy="523220"/>
          </a:xfrm>
          <a:prstGeom prst="rect">
            <a:avLst/>
          </a:prstGeom>
          <a:noFill/>
        </p:spPr>
        <p:txBody>
          <a:bodyPr wrap="square" rtlCol="0">
            <a:spAutoFit/>
          </a:bodyPr>
          <a:lstStyle/>
          <a:p>
            <a:r>
              <a:rPr lang="en-GB" sz="2800" b="1" dirty="0"/>
              <a:t>PUBLICATION NUMBER 1</a:t>
            </a:r>
          </a:p>
        </p:txBody>
      </p:sp>
    </p:spTree>
    <p:extLst>
      <p:ext uri="{BB962C8B-B14F-4D97-AF65-F5344CB8AC3E}">
        <p14:creationId xmlns:p14="http://schemas.microsoft.com/office/powerpoint/2010/main" val="833858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V gif. A crowd of Peanuts characters applause and cheers in You're Not Elected, Charlie Brown.">
            <a:extLst>
              <a:ext uri="{FF2B5EF4-FFF2-40B4-BE49-F238E27FC236}">
                <a16:creationId xmlns:a16="http://schemas.microsoft.com/office/drawing/2014/main" id="{E9D6E61D-CF68-C469-866C-B08F3324E0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975" y="294691"/>
            <a:ext cx="11262049" cy="6268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227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BA8D71-8B8C-06DA-31F2-B8243E108E67}"/>
              </a:ext>
            </a:extLst>
          </p:cNvPr>
          <p:cNvSpPr>
            <a:spLocks noGrp="1"/>
          </p:cNvSpPr>
          <p:nvPr>
            <p:ph type="title"/>
          </p:nvPr>
        </p:nvSpPr>
        <p:spPr>
          <a:xfrm>
            <a:off x="793662" y="386930"/>
            <a:ext cx="10066122" cy="1298448"/>
          </a:xfrm>
        </p:spPr>
        <p:txBody>
          <a:bodyPr vert="horz" lIns="91440" tIns="45720" rIns="91440" bIns="45720" rtlCol="0" anchor="b">
            <a:normAutofit/>
          </a:bodyPr>
          <a:lstStyle/>
          <a:p>
            <a:r>
              <a:rPr lang="en-US" sz="4800" b="1" kern="1200">
                <a:solidFill>
                  <a:schemeClr val="tx1"/>
                </a:solidFill>
                <a:latin typeface="+mj-lt"/>
                <a:ea typeface="+mj-ea"/>
                <a:cs typeface="+mj-cs"/>
              </a:rPr>
              <a:t>Regenerative tourism</a:t>
            </a:r>
          </a:p>
        </p:txBody>
      </p:sp>
      <p:sp>
        <p:nvSpPr>
          <p:cNvPr id="12" name="Rectangle 11">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9FFBEDE-237C-7C58-EAC4-5509877F3B35}"/>
              </a:ext>
            </a:extLst>
          </p:cNvPr>
          <p:cNvSpPr txBox="1"/>
          <p:nvPr/>
        </p:nvSpPr>
        <p:spPr>
          <a:xfrm>
            <a:off x="808638" y="2294709"/>
            <a:ext cx="4530898" cy="3639450"/>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1900" b="0" i="0" dirty="0">
                <a:effectLst/>
              </a:rPr>
              <a:t>Any future value that can be derived from the travel and hospitality sectors will not be associated with efficiency but with the expression of our humanity in the form of such feelings and meaning (Pollock, 2019)</a:t>
            </a:r>
          </a:p>
          <a:p>
            <a:pPr indent="-228600">
              <a:lnSpc>
                <a:spcPct val="90000"/>
              </a:lnSpc>
              <a:spcAft>
                <a:spcPts val="600"/>
              </a:spcAft>
              <a:buFont typeface="Arial" panose="020B0604020202020204" pitchFamily="34" charset="0"/>
              <a:buChar char="•"/>
            </a:pPr>
            <a:endParaRPr lang="en-US" sz="1900" dirty="0"/>
          </a:p>
          <a:p>
            <a:pPr indent="-228600">
              <a:lnSpc>
                <a:spcPct val="90000"/>
              </a:lnSpc>
              <a:spcAft>
                <a:spcPts val="600"/>
              </a:spcAft>
              <a:buFont typeface="Arial" panose="020B0604020202020204" pitchFamily="34" charset="0"/>
              <a:buChar char="•"/>
            </a:pPr>
            <a:endParaRPr lang="en-US" sz="1900" dirty="0"/>
          </a:p>
          <a:p>
            <a:pPr indent="-228600">
              <a:lnSpc>
                <a:spcPct val="90000"/>
              </a:lnSpc>
              <a:spcAft>
                <a:spcPts val="600"/>
              </a:spcAft>
              <a:buFont typeface="Arial" panose="020B0604020202020204" pitchFamily="34" charset="0"/>
              <a:buChar char="•"/>
            </a:pPr>
            <a:r>
              <a:rPr lang="en-US" sz="1900" dirty="0"/>
              <a:t>The image displays to me the nexus of storytelling and regenerative tourism</a:t>
            </a:r>
          </a:p>
        </p:txBody>
      </p:sp>
      <p:pic>
        <p:nvPicPr>
          <p:cNvPr id="4" name="Content Placeholder 3" descr="A computer screen shot of a yellow square with a black heart and text&#10;&#10;Description automatically generated">
            <a:extLst>
              <a:ext uri="{FF2B5EF4-FFF2-40B4-BE49-F238E27FC236}">
                <a16:creationId xmlns:a16="http://schemas.microsoft.com/office/drawing/2014/main" id="{AFE2E6C9-707C-29F9-B559-4D564F288201}"/>
              </a:ext>
            </a:extLst>
          </p:cNvPr>
          <p:cNvPicPr>
            <a:picLocks noGrp="1" noChangeAspect="1"/>
          </p:cNvPicPr>
          <p:nvPr>
            <p:ph idx="1"/>
          </p:nvPr>
        </p:nvPicPr>
        <p:blipFill rotWithShape="1">
          <a:blip r:embed="rId2"/>
          <a:srcRect l="32017" t="25850" r="33043" b="28889"/>
          <a:stretch/>
        </p:blipFill>
        <p:spPr bwMode="auto">
          <a:xfrm>
            <a:off x="5937984" y="2484255"/>
            <a:ext cx="5097373" cy="3714244"/>
          </a:xfrm>
          <a:prstGeom prst="rect">
            <a:avLst/>
          </a:prstGeom>
          <a:extLst>
            <a:ext uri="{53640926-AAD7-44D8-BBD7-CCE9431645EC}">
              <a14:shadowObscured xmlns:a14="http://schemas.microsoft.com/office/drawing/2010/main"/>
            </a:ext>
          </a:extLst>
        </p:spPr>
      </p:pic>
      <p:sp>
        <p:nvSpPr>
          <p:cNvPr id="16" name="Rectangle 15">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89511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FAFA2-FE96-4ED8-AD89-893147067EEA}"/>
              </a:ext>
            </a:extLst>
          </p:cNvPr>
          <p:cNvSpPr>
            <a:spLocks noGrp="1"/>
          </p:cNvSpPr>
          <p:nvPr>
            <p:ph type="title"/>
          </p:nvPr>
        </p:nvSpPr>
        <p:spPr/>
        <p:txBody>
          <a:bodyPr/>
          <a:lstStyle/>
          <a:p>
            <a:r>
              <a:rPr lang="en-GB" b="1" dirty="0"/>
              <a:t>Schools’ workshops – Christina &amp; Rhiannon</a:t>
            </a:r>
          </a:p>
        </p:txBody>
      </p:sp>
      <p:pic>
        <p:nvPicPr>
          <p:cNvPr id="1026" name="Picture 2" descr="Workshop Collage to EDIT">
            <a:extLst>
              <a:ext uri="{FF2B5EF4-FFF2-40B4-BE49-F238E27FC236}">
                <a16:creationId xmlns:a16="http://schemas.microsoft.com/office/drawing/2014/main" id="{F432E555-EBA7-4B25-89BC-98EBB37464A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758950"/>
            <a:ext cx="7742594" cy="43513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5427201-0C42-4AD9-B459-5F69D927CE2B}"/>
              </a:ext>
            </a:extLst>
          </p:cNvPr>
          <p:cNvSpPr txBox="1"/>
          <p:nvPr/>
        </p:nvSpPr>
        <p:spPr>
          <a:xfrm>
            <a:off x="8963025" y="2228747"/>
            <a:ext cx="2647950" cy="646331"/>
          </a:xfrm>
          <a:prstGeom prst="rect">
            <a:avLst/>
          </a:prstGeom>
          <a:solidFill>
            <a:schemeClr val="accent5">
              <a:lumMod val="50000"/>
            </a:schemeClr>
          </a:solidFill>
        </p:spPr>
        <p:txBody>
          <a:bodyPr wrap="square" rtlCol="0">
            <a:spAutoFit/>
          </a:bodyPr>
          <a:lstStyle/>
          <a:p>
            <a:pPr algn="ctr"/>
            <a:r>
              <a:rPr lang="en-GB" sz="3600" dirty="0">
                <a:solidFill>
                  <a:schemeClr val="bg1"/>
                </a:solidFill>
              </a:rPr>
              <a:t>WRITER</a:t>
            </a:r>
          </a:p>
        </p:txBody>
      </p:sp>
      <p:sp>
        <p:nvSpPr>
          <p:cNvPr id="8" name="TextBox 7">
            <a:extLst>
              <a:ext uri="{FF2B5EF4-FFF2-40B4-BE49-F238E27FC236}">
                <a16:creationId xmlns:a16="http://schemas.microsoft.com/office/drawing/2014/main" id="{4626C936-9825-4B1C-B63B-D733A322B90C}"/>
              </a:ext>
            </a:extLst>
          </p:cNvPr>
          <p:cNvSpPr txBox="1"/>
          <p:nvPr/>
        </p:nvSpPr>
        <p:spPr>
          <a:xfrm>
            <a:off x="8963025" y="3186665"/>
            <a:ext cx="2647950" cy="646331"/>
          </a:xfrm>
          <a:prstGeom prst="rect">
            <a:avLst/>
          </a:prstGeom>
          <a:solidFill>
            <a:schemeClr val="accent5">
              <a:lumMod val="75000"/>
            </a:schemeClr>
          </a:solidFill>
        </p:spPr>
        <p:txBody>
          <a:bodyPr wrap="square" rtlCol="0">
            <a:spAutoFit/>
          </a:bodyPr>
          <a:lstStyle/>
          <a:p>
            <a:pPr algn="ctr"/>
            <a:r>
              <a:rPr lang="en-GB" sz="3600" dirty="0">
                <a:solidFill>
                  <a:schemeClr val="bg1"/>
                </a:solidFill>
              </a:rPr>
              <a:t>TEACHER</a:t>
            </a:r>
          </a:p>
        </p:txBody>
      </p:sp>
      <p:sp>
        <p:nvSpPr>
          <p:cNvPr id="9" name="TextBox 8">
            <a:extLst>
              <a:ext uri="{FF2B5EF4-FFF2-40B4-BE49-F238E27FC236}">
                <a16:creationId xmlns:a16="http://schemas.microsoft.com/office/drawing/2014/main" id="{2453982B-22D2-48EF-8579-F84C1F7F7DCA}"/>
              </a:ext>
            </a:extLst>
          </p:cNvPr>
          <p:cNvSpPr txBox="1"/>
          <p:nvPr/>
        </p:nvSpPr>
        <p:spPr>
          <a:xfrm>
            <a:off x="8963025" y="4144583"/>
            <a:ext cx="2647950" cy="646331"/>
          </a:xfrm>
          <a:prstGeom prst="rect">
            <a:avLst/>
          </a:prstGeom>
          <a:solidFill>
            <a:schemeClr val="accent5">
              <a:lumMod val="60000"/>
              <a:lumOff val="40000"/>
            </a:schemeClr>
          </a:solidFill>
        </p:spPr>
        <p:txBody>
          <a:bodyPr wrap="square" rtlCol="0">
            <a:spAutoFit/>
          </a:bodyPr>
          <a:lstStyle/>
          <a:p>
            <a:pPr algn="ctr"/>
            <a:r>
              <a:rPr lang="en-GB" sz="3600" dirty="0">
                <a:solidFill>
                  <a:schemeClr val="bg1"/>
                </a:solidFill>
              </a:rPr>
              <a:t>RESEARCHER</a:t>
            </a:r>
          </a:p>
        </p:txBody>
      </p:sp>
      <p:sp>
        <p:nvSpPr>
          <p:cNvPr id="10" name="TextBox 9">
            <a:extLst>
              <a:ext uri="{FF2B5EF4-FFF2-40B4-BE49-F238E27FC236}">
                <a16:creationId xmlns:a16="http://schemas.microsoft.com/office/drawing/2014/main" id="{43084B06-D75C-402C-ACFB-3BF28AB81E93}"/>
              </a:ext>
            </a:extLst>
          </p:cNvPr>
          <p:cNvSpPr txBox="1"/>
          <p:nvPr/>
        </p:nvSpPr>
        <p:spPr>
          <a:xfrm>
            <a:off x="8963025" y="5102501"/>
            <a:ext cx="2647950" cy="646331"/>
          </a:xfrm>
          <a:prstGeom prst="rect">
            <a:avLst/>
          </a:prstGeom>
          <a:solidFill>
            <a:schemeClr val="accent5">
              <a:lumMod val="40000"/>
              <a:lumOff val="60000"/>
            </a:schemeClr>
          </a:solidFill>
        </p:spPr>
        <p:txBody>
          <a:bodyPr wrap="square" rtlCol="0">
            <a:spAutoFit/>
          </a:bodyPr>
          <a:lstStyle/>
          <a:p>
            <a:pPr algn="ctr"/>
            <a:r>
              <a:rPr lang="en-GB" sz="3600" dirty="0"/>
              <a:t>LEARNER</a:t>
            </a:r>
          </a:p>
        </p:txBody>
      </p:sp>
    </p:spTree>
    <p:extLst>
      <p:ext uri="{BB962C8B-B14F-4D97-AF65-F5344CB8AC3E}">
        <p14:creationId xmlns:p14="http://schemas.microsoft.com/office/powerpoint/2010/main" val="1969363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25C80-DB18-1825-890A-5DBB2311A82E}"/>
              </a:ext>
            </a:extLst>
          </p:cNvPr>
          <p:cNvSpPr>
            <a:spLocks noGrp="1"/>
          </p:cNvSpPr>
          <p:nvPr>
            <p:ph type="title"/>
          </p:nvPr>
        </p:nvSpPr>
        <p:spPr>
          <a:xfrm>
            <a:off x="577573" y="2140560"/>
            <a:ext cx="4368602" cy="1083553"/>
          </a:xfrm>
        </p:spPr>
        <p:txBody>
          <a:bodyPr anchor="b">
            <a:normAutofit fontScale="90000"/>
          </a:bodyPr>
          <a:lstStyle/>
          <a:p>
            <a:br>
              <a:rPr lang="en-GB" sz="5400"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br>
            <a:endParaRPr lang="en-GB" sz="5400" b="1" dirty="0"/>
          </a:p>
        </p:txBody>
      </p:sp>
      <p:sp>
        <p:nvSpPr>
          <p:cNvPr id="3" name="Content Placeholder 2">
            <a:extLst>
              <a:ext uri="{FF2B5EF4-FFF2-40B4-BE49-F238E27FC236}">
                <a16:creationId xmlns:a16="http://schemas.microsoft.com/office/drawing/2014/main" id="{93819ED6-9F06-7A67-883C-BC0F42BDC413}"/>
              </a:ext>
            </a:extLst>
          </p:cNvPr>
          <p:cNvSpPr>
            <a:spLocks noGrp="1"/>
          </p:cNvSpPr>
          <p:nvPr>
            <p:ph idx="1"/>
          </p:nvPr>
        </p:nvSpPr>
        <p:spPr>
          <a:xfrm>
            <a:off x="577572" y="2384863"/>
            <a:ext cx="4243589" cy="1083553"/>
          </a:xfrm>
        </p:spPr>
        <p:txBody>
          <a:bodyPr>
            <a:normAutofit/>
          </a:bodyPr>
          <a:lstStyle/>
          <a:p>
            <a:pPr marL="0" indent="0">
              <a:buNone/>
            </a:pPr>
            <a:r>
              <a:rPr lang="en-GB" sz="1800" dirty="0">
                <a:solidFill>
                  <a:schemeClr val="accent2"/>
                </a:solidFill>
              </a:rPr>
              <a:t>Where do you live? What details could you give a stranger to help them picture your town and understand what it's like to live there? </a:t>
            </a:r>
          </a:p>
          <a:p>
            <a:pPr marL="0" indent="0">
              <a:buNone/>
            </a:pPr>
            <a:endParaRPr lang="en-GB" sz="1600" dirty="0">
              <a:solidFill>
                <a:schemeClr val="accent2"/>
              </a:solidFill>
            </a:endParaRPr>
          </a:p>
          <a:p>
            <a:pPr marL="0" indent="0">
              <a:buNone/>
            </a:pPr>
            <a:endParaRPr lang="en-GB" sz="1500" dirty="0"/>
          </a:p>
        </p:txBody>
      </p:sp>
      <p:sp>
        <p:nvSpPr>
          <p:cNvPr id="6" name="TextBox 5">
            <a:extLst>
              <a:ext uri="{FF2B5EF4-FFF2-40B4-BE49-F238E27FC236}">
                <a16:creationId xmlns:a16="http://schemas.microsoft.com/office/drawing/2014/main" id="{E3E4A44B-F0E9-9874-8C7D-F9AC4D8806FA}"/>
              </a:ext>
            </a:extLst>
          </p:cNvPr>
          <p:cNvSpPr txBox="1"/>
          <p:nvPr/>
        </p:nvSpPr>
        <p:spPr>
          <a:xfrm>
            <a:off x="573831" y="1909722"/>
            <a:ext cx="6097554" cy="369332"/>
          </a:xfrm>
          <a:prstGeom prst="rect">
            <a:avLst/>
          </a:prstGeom>
          <a:noFill/>
        </p:spPr>
        <p:txBody>
          <a:bodyPr wrap="square">
            <a:spAutoFit/>
          </a:bodyPr>
          <a:lstStyle/>
          <a:p>
            <a:r>
              <a:rPr lang="en-GB" sz="1800" b="1" dirty="0"/>
              <a:t>Let’s Get Specific! </a:t>
            </a:r>
            <a:endParaRPr lang="en-GB" dirty="0"/>
          </a:p>
        </p:txBody>
      </p:sp>
      <p:sp>
        <p:nvSpPr>
          <p:cNvPr id="9" name="Title 1">
            <a:extLst>
              <a:ext uri="{FF2B5EF4-FFF2-40B4-BE49-F238E27FC236}">
                <a16:creationId xmlns:a16="http://schemas.microsoft.com/office/drawing/2014/main" id="{BBFF4E72-1CEC-FAC0-F4E5-9CD714BF6736}"/>
              </a:ext>
            </a:extLst>
          </p:cNvPr>
          <p:cNvSpPr txBox="1">
            <a:spLocks/>
          </p:cNvSpPr>
          <p:nvPr/>
        </p:nvSpPr>
        <p:spPr>
          <a:xfrm>
            <a:off x="577572" y="3473263"/>
            <a:ext cx="4243589" cy="5210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b="1" dirty="0">
                <a:latin typeface="+mn-lt"/>
              </a:rPr>
              <a:t>List Poem</a:t>
            </a:r>
          </a:p>
        </p:txBody>
      </p:sp>
      <p:pic>
        <p:nvPicPr>
          <p:cNvPr id="10" name="Picture 9" descr="A person walking in the rain&#10;&#10;Description automatically generated with low confidence">
            <a:extLst>
              <a:ext uri="{FF2B5EF4-FFF2-40B4-BE49-F238E27FC236}">
                <a16:creationId xmlns:a16="http://schemas.microsoft.com/office/drawing/2014/main" id="{2226BD47-D3F6-9362-62FA-4BFC25B50CA4}"/>
              </a:ext>
            </a:extLst>
          </p:cNvPr>
          <p:cNvPicPr>
            <a:picLocks noChangeAspect="1"/>
          </p:cNvPicPr>
          <p:nvPr/>
        </p:nvPicPr>
        <p:blipFill rotWithShape="1">
          <a:blip r:embed="rId2">
            <a:extLst>
              <a:ext uri="{28A0092B-C50C-407E-A947-70E740481C1C}">
                <a14:useLocalDpi xmlns:a14="http://schemas.microsoft.com/office/drawing/2010/main" val="0"/>
              </a:ext>
            </a:extLst>
          </a:blip>
          <a:srcRect l="9870" r="19257"/>
          <a:stretch/>
        </p:blipFill>
        <p:spPr>
          <a:xfrm>
            <a:off x="4883022" y="10"/>
            <a:ext cx="7308978" cy="6857990"/>
          </a:xfrm>
          <a:custGeom>
            <a:avLst/>
            <a:gdLst/>
            <a:ahLst/>
            <a:cxnLst/>
            <a:rect l="l" t="t" r="r" b="b"/>
            <a:pathLst>
              <a:path w="7308978" h="6858000">
                <a:moveTo>
                  <a:pt x="0" y="0"/>
                </a:moveTo>
                <a:lnTo>
                  <a:pt x="7308978" y="0"/>
                </a:lnTo>
                <a:lnTo>
                  <a:pt x="7308978" y="6858000"/>
                </a:lnTo>
                <a:lnTo>
                  <a:pt x="0" y="6858000"/>
                </a:lnTo>
                <a:lnTo>
                  <a:pt x="62983" y="6788730"/>
                </a:lnTo>
                <a:cubicBezTo>
                  <a:pt x="773509" y="5928900"/>
                  <a:pt x="1212978" y="4741056"/>
                  <a:pt x="1212978" y="3429000"/>
                </a:cubicBezTo>
                <a:cubicBezTo>
                  <a:pt x="1212978" y="2116944"/>
                  <a:pt x="773509" y="929100"/>
                  <a:pt x="62983" y="69271"/>
                </a:cubicBezTo>
                <a:close/>
              </a:path>
            </a:pathLst>
          </a:custGeom>
        </p:spPr>
      </p:pic>
      <p:sp>
        <p:nvSpPr>
          <p:cNvPr id="11" name="TextBox 10">
            <a:extLst>
              <a:ext uri="{FF2B5EF4-FFF2-40B4-BE49-F238E27FC236}">
                <a16:creationId xmlns:a16="http://schemas.microsoft.com/office/drawing/2014/main" id="{5580B861-D5E3-EDE7-FFA1-0F8C68E0881D}"/>
              </a:ext>
            </a:extLst>
          </p:cNvPr>
          <p:cNvSpPr txBox="1"/>
          <p:nvPr/>
        </p:nvSpPr>
        <p:spPr>
          <a:xfrm>
            <a:off x="573831" y="3888418"/>
            <a:ext cx="4628909" cy="1477328"/>
          </a:xfrm>
          <a:prstGeom prst="rect">
            <a:avLst/>
          </a:prstGeom>
          <a:noFill/>
        </p:spPr>
        <p:txBody>
          <a:bodyPr wrap="square" rtlCol="0">
            <a:spAutoFit/>
          </a:bodyPr>
          <a:lstStyle/>
          <a:p>
            <a:pPr marL="0" indent="0">
              <a:buNone/>
            </a:pPr>
            <a:r>
              <a:rPr lang="en-GB" sz="1800" dirty="0">
                <a:solidFill>
                  <a:schemeClr val="accent2"/>
                </a:solidFill>
              </a:rPr>
              <a:t>A list poem is just what it sounds like—by listing details about where you live, you’ll create a vivid picture of that place. All you need to do is add “My town is” to the left hand side of each of your lines and go from there. </a:t>
            </a:r>
          </a:p>
        </p:txBody>
      </p:sp>
      <p:sp>
        <p:nvSpPr>
          <p:cNvPr id="12" name="TextBox 11">
            <a:extLst>
              <a:ext uri="{FF2B5EF4-FFF2-40B4-BE49-F238E27FC236}">
                <a16:creationId xmlns:a16="http://schemas.microsoft.com/office/drawing/2014/main" id="{97E026FA-B3EC-FEE4-4E5D-9CD17ED4B9D6}"/>
              </a:ext>
            </a:extLst>
          </p:cNvPr>
          <p:cNvSpPr txBox="1"/>
          <p:nvPr/>
        </p:nvSpPr>
        <p:spPr>
          <a:xfrm>
            <a:off x="577572" y="241706"/>
            <a:ext cx="3387012" cy="365877"/>
          </a:xfrm>
          <a:prstGeom prst="rect">
            <a:avLst/>
          </a:prstGeom>
          <a:noFill/>
        </p:spPr>
        <p:txBody>
          <a:bodyPr wrap="square" rtlCol="0">
            <a:spAutoFit/>
          </a:bodyPr>
          <a:lstStyle/>
          <a:p>
            <a:r>
              <a:rPr lang="en-GB" b="1" dirty="0"/>
              <a:t>Free write</a:t>
            </a:r>
          </a:p>
        </p:txBody>
      </p:sp>
      <p:sp>
        <p:nvSpPr>
          <p:cNvPr id="13" name="TextBox 12">
            <a:extLst>
              <a:ext uri="{FF2B5EF4-FFF2-40B4-BE49-F238E27FC236}">
                <a16:creationId xmlns:a16="http://schemas.microsoft.com/office/drawing/2014/main" id="{F05A5A6E-D494-D45F-689D-5879C8CEA7C3}"/>
              </a:ext>
            </a:extLst>
          </p:cNvPr>
          <p:cNvSpPr txBox="1"/>
          <p:nvPr/>
        </p:nvSpPr>
        <p:spPr>
          <a:xfrm>
            <a:off x="573831" y="637539"/>
            <a:ext cx="4058817" cy="1200329"/>
          </a:xfrm>
          <a:prstGeom prst="rect">
            <a:avLst/>
          </a:prstGeom>
          <a:noFill/>
        </p:spPr>
        <p:txBody>
          <a:bodyPr wrap="square" rtlCol="0">
            <a:spAutoFit/>
          </a:bodyPr>
          <a:lstStyle/>
          <a:p>
            <a:r>
              <a:rPr lang="en-GB" sz="1800"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You might choose a street you think is beautiful, a shop, a park, a restaurant, a river, etc. What does it look like, sound like, feel like when you are there?</a:t>
            </a:r>
            <a:endParaRPr lang="en-GB" dirty="0"/>
          </a:p>
        </p:txBody>
      </p:sp>
      <p:sp>
        <p:nvSpPr>
          <p:cNvPr id="14" name="TextBox 13">
            <a:extLst>
              <a:ext uri="{FF2B5EF4-FFF2-40B4-BE49-F238E27FC236}">
                <a16:creationId xmlns:a16="http://schemas.microsoft.com/office/drawing/2014/main" id="{282A0956-5191-9622-EE08-346E39D2C7FE}"/>
              </a:ext>
            </a:extLst>
          </p:cNvPr>
          <p:cNvSpPr txBox="1"/>
          <p:nvPr/>
        </p:nvSpPr>
        <p:spPr>
          <a:xfrm>
            <a:off x="624223" y="5411569"/>
            <a:ext cx="1492898" cy="369332"/>
          </a:xfrm>
          <a:prstGeom prst="rect">
            <a:avLst/>
          </a:prstGeom>
          <a:noFill/>
        </p:spPr>
        <p:txBody>
          <a:bodyPr wrap="square" rtlCol="0">
            <a:spAutoFit/>
          </a:bodyPr>
          <a:lstStyle/>
          <a:p>
            <a:r>
              <a:rPr lang="en-GB" b="1" dirty="0"/>
              <a:t>Top spots</a:t>
            </a:r>
          </a:p>
        </p:txBody>
      </p:sp>
      <p:sp>
        <p:nvSpPr>
          <p:cNvPr id="15" name="TextBox 14">
            <a:extLst>
              <a:ext uri="{FF2B5EF4-FFF2-40B4-BE49-F238E27FC236}">
                <a16:creationId xmlns:a16="http://schemas.microsoft.com/office/drawing/2014/main" id="{2EEEE374-1EC0-DFA6-91AF-1D779A482243}"/>
              </a:ext>
            </a:extLst>
          </p:cNvPr>
          <p:cNvSpPr txBox="1"/>
          <p:nvPr/>
        </p:nvSpPr>
        <p:spPr>
          <a:xfrm>
            <a:off x="624223" y="5758796"/>
            <a:ext cx="3918857" cy="923330"/>
          </a:xfrm>
          <a:prstGeom prst="rect">
            <a:avLst/>
          </a:prstGeom>
          <a:noFill/>
        </p:spPr>
        <p:txBody>
          <a:bodyPr wrap="square" rtlCol="0">
            <a:spAutoFit/>
          </a:bodyPr>
          <a:lstStyle/>
          <a:p>
            <a:pPr marL="0" indent="0">
              <a:buNone/>
            </a:pPr>
            <a:r>
              <a:rPr lang="en-GB" sz="1800" dirty="0">
                <a:solidFill>
                  <a:schemeClr val="accent2"/>
                </a:solidFill>
              </a:rPr>
              <a:t>Think about one place in and around Bridgend that you think visitors would really enjoy. </a:t>
            </a:r>
          </a:p>
        </p:txBody>
      </p:sp>
    </p:spTree>
    <p:extLst>
      <p:ext uri="{BB962C8B-B14F-4D97-AF65-F5344CB8AC3E}">
        <p14:creationId xmlns:p14="http://schemas.microsoft.com/office/powerpoint/2010/main" val="3004445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ky&#10;&#10;Description automatically generated">
            <a:extLst>
              <a:ext uri="{FF2B5EF4-FFF2-40B4-BE49-F238E27FC236}">
                <a16:creationId xmlns:a16="http://schemas.microsoft.com/office/drawing/2014/main" id="{84067621-DA94-66CC-E124-9807BE8C9702}"/>
              </a:ext>
            </a:extLst>
          </p:cNvPr>
          <p:cNvPicPr>
            <a:picLocks noChangeAspect="1"/>
          </p:cNvPicPr>
          <p:nvPr/>
        </p:nvPicPr>
        <p:blipFill rotWithShape="1">
          <a:blip r:embed="rId2">
            <a:extLst>
              <a:ext uri="{28A0092B-C50C-407E-A947-70E740481C1C}">
                <a14:useLocalDpi xmlns:a14="http://schemas.microsoft.com/office/drawing/2010/main" val="0"/>
              </a:ext>
            </a:extLst>
          </a:blip>
          <a:srcRect l="15209" r="13650" b="-1"/>
          <a:stretch/>
        </p:blipFill>
        <p:spPr>
          <a:xfrm>
            <a:off x="4883022" y="10"/>
            <a:ext cx="7308978" cy="6857990"/>
          </a:xfrm>
          <a:custGeom>
            <a:avLst/>
            <a:gdLst/>
            <a:ahLst/>
            <a:cxnLst/>
            <a:rect l="l" t="t" r="r" b="b"/>
            <a:pathLst>
              <a:path w="7308978" h="6858000">
                <a:moveTo>
                  <a:pt x="0" y="0"/>
                </a:moveTo>
                <a:lnTo>
                  <a:pt x="7308978" y="0"/>
                </a:lnTo>
                <a:lnTo>
                  <a:pt x="7308978" y="6858000"/>
                </a:lnTo>
                <a:lnTo>
                  <a:pt x="0" y="6858000"/>
                </a:lnTo>
                <a:lnTo>
                  <a:pt x="62983" y="6788730"/>
                </a:lnTo>
                <a:cubicBezTo>
                  <a:pt x="773509" y="5928900"/>
                  <a:pt x="1212978" y="4741056"/>
                  <a:pt x="1212978" y="3429000"/>
                </a:cubicBezTo>
                <a:cubicBezTo>
                  <a:pt x="1212978" y="2116944"/>
                  <a:pt x="773509" y="929100"/>
                  <a:pt x="62983" y="69271"/>
                </a:cubicBezTo>
                <a:close/>
              </a:path>
            </a:pathLst>
          </a:custGeom>
        </p:spPr>
      </p:pic>
      <p:sp>
        <p:nvSpPr>
          <p:cNvPr id="2" name="Title 1">
            <a:extLst>
              <a:ext uri="{FF2B5EF4-FFF2-40B4-BE49-F238E27FC236}">
                <a16:creationId xmlns:a16="http://schemas.microsoft.com/office/drawing/2014/main" id="{694A2FF4-2E7C-4F37-9686-6AAD1AC70DB8}"/>
              </a:ext>
            </a:extLst>
          </p:cNvPr>
          <p:cNvSpPr>
            <a:spLocks noGrp="1"/>
          </p:cNvSpPr>
          <p:nvPr>
            <p:ph type="title"/>
          </p:nvPr>
        </p:nvSpPr>
        <p:spPr>
          <a:xfrm>
            <a:off x="374904" y="595231"/>
            <a:ext cx="4992624" cy="1243584"/>
          </a:xfrm>
        </p:spPr>
        <p:txBody>
          <a:bodyPr anchor="ctr">
            <a:normAutofit/>
          </a:bodyPr>
          <a:lstStyle/>
          <a:p>
            <a:r>
              <a:rPr lang="en-GB" sz="4800" b="1" dirty="0"/>
              <a:t>Let’s Write!</a:t>
            </a:r>
          </a:p>
        </p:txBody>
      </p:sp>
      <p:sp>
        <p:nvSpPr>
          <p:cNvPr id="3" name="Content Placeholder 2">
            <a:extLst>
              <a:ext uri="{FF2B5EF4-FFF2-40B4-BE49-F238E27FC236}">
                <a16:creationId xmlns:a16="http://schemas.microsoft.com/office/drawing/2014/main" id="{4C7C6B25-EE30-4172-B116-C3D506675BCC}"/>
              </a:ext>
            </a:extLst>
          </p:cNvPr>
          <p:cNvSpPr>
            <a:spLocks noGrp="1"/>
          </p:cNvSpPr>
          <p:nvPr>
            <p:ph idx="1"/>
          </p:nvPr>
        </p:nvSpPr>
        <p:spPr>
          <a:xfrm>
            <a:off x="374904" y="1836805"/>
            <a:ext cx="5214238" cy="4425964"/>
          </a:xfrm>
        </p:spPr>
        <p:txBody>
          <a:bodyPr anchor="t">
            <a:noAutofit/>
          </a:bodyPr>
          <a:lstStyle/>
          <a:p>
            <a:pPr marL="0" indent="0">
              <a:buNone/>
            </a:pPr>
            <a:r>
              <a:rPr lang="en-GB" sz="1800" b="1" dirty="0">
                <a:solidFill>
                  <a:schemeClr val="accent2"/>
                </a:solidFill>
              </a:rPr>
              <a:t>Write a persuasive piece which invites visitors to your chosen landscape</a:t>
            </a:r>
            <a:r>
              <a:rPr lang="en-GB" sz="1800" dirty="0">
                <a:solidFill>
                  <a:schemeClr val="accent2"/>
                </a:solidFill>
              </a:rPr>
              <a:t>. </a:t>
            </a:r>
          </a:p>
          <a:p>
            <a:pPr marL="0" indent="0">
              <a:buNone/>
            </a:pPr>
            <a:r>
              <a:rPr lang="en-GB" sz="1800" dirty="0"/>
              <a:t>Write a paragraph or two describing the landscape you’ve chosen. Include things which happen there and reasons why people might want to visit.</a:t>
            </a:r>
          </a:p>
          <a:p>
            <a:pPr marL="0" indent="0">
              <a:buNone/>
            </a:pPr>
            <a:r>
              <a:rPr lang="en-GB" sz="1800" dirty="0"/>
              <a:t>Try to answer some of these questions in your work:</a:t>
            </a:r>
          </a:p>
          <a:p>
            <a:pPr lvl="1"/>
            <a:r>
              <a:rPr lang="en-GB" sz="1800" dirty="0"/>
              <a:t>What do the animals or people do in this place?</a:t>
            </a:r>
          </a:p>
          <a:p>
            <a:pPr lvl="1"/>
            <a:r>
              <a:rPr lang="en-GB" sz="1800" dirty="0"/>
              <a:t>What does it look like, smell like, feel like? </a:t>
            </a:r>
          </a:p>
          <a:p>
            <a:pPr lvl="1"/>
            <a:r>
              <a:rPr lang="en-GB" sz="1800" dirty="0"/>
              <a:t>What does it taste like (if it’s a good place to eat or have picnics!)?</a:t>
            </a:r>
          </a:p>
          <a:p>
            <a:pPr lvl="1"/>
            <a:r>
              <a:rPr lang="en-GB" sz="1800" dirty="0"/>
              <a:t>What kind of dialogue might you overhear? Or what kinds of sounds might there be? </a:t>
            </a:r>
          </a:p>
          <a:p>
            <a:pPr lvl="1"/>
            <a:r>
              <a:rPr lang="en-GB" sz="1800" dirty="0"/>
              <a:t>What memories do you have there? </a:t>
            </a:r>
          </a:p>
          <a:p>
            <a:pPr lvl="1"/>
            <a:r>
              <a:rPr lang="en-GB" sz="1800" dirty="0"/>
              <a:t>Why should people visit? </a:t>
            </a:r>
          </a:p>
        </p:txBody>
      </p:sp>
    </p:spTree>
    <p:extLst>
      <p:ext uri="{BB962C8B-B14F-4D97-AF65-F5344CB8AC3E}">
        <p14:creationId xmlns:p14="http://schemas.microsoft.com/office/powerpoint/2010/main" val="1488530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descr="A piece of paper with writing on it&#10;&#10;Description automatically generated">
            <a:extLst>
              <a:ext uri="{FF2B5EF4-FFF2-40B4-BE49-F238E27FC236}">
                <a16:creationId xmlns:a16="http://schemas.microsoft.com/office/drawing/2014/main" id="{6668043A-BA5C-CBEF-6E91-78EADD2445F6}"/>
              </a:ext>
            </a:extLst>
          </p:cNvPr>
          <p:cNvPicPr>
            <a:picLocks noGrp="1" noChangeAspect="1"/>
          </p:cNvPicPr>
          <p:nvPr>
            <p:ph idx="1"/>
          </p:nvPr>
        </p:nvPicPr>
        <p:blipFill rotWithShape="1">
          <a:blip r:embed="rId2"/>
          <a:srcRect t="1342" b="423"/>
          <a:stretch/>
        </p:blipFill>
        <p:spPr>
          <a:xfrm>
            <a:off x="20" y="1282"/>
            <a:ext cx="12191980" cy="6856718"/>
          </a:xfrm>
          <a:prstGeom prst="rect">
            <a:avLst/>
          </a:prstGeom>
        </p:spPr>
      </p:pic>
    </p:spTree>
    <p:extLst>
      <p:ext uri="{BB962C8B-B14F-4D97-AF65-F5344CB8AC3E}">
        <p14:creationId xmlns:p14="http://schemas.microsoft.com/office/powerpoint/2010/main" val="33990430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8320351-9FA2-4A26-885B-BB8F3E4902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68CD2EFB-78C2-4C6E-A6B9-4ED12FAD5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Picture 4" descr="Vehicle speeding down a mountain road at dusk">
            <a:extLst>
              <a:ext uri="{FF2B5EF4-FFF2-40B4-BE49-F238E27FC236}">
                <a16:creationId xmlns:a16="http://schemas.microsoft.com/office/drawing/2014/main" id="{0ECD4BFB-64FD-A615-3FD8-AB2572F57FAA}"/>
              </a:ext>
            </a:extLst>
          </p:cNvPr>
          <p:cNvPicPr>
            <a:picLocks noChangeAspect="1"/>
          </p:cNvPicPr>
          <p:nvPr/>
        </p:nvPicPr>
        <p:blipFill rotWithShape="1">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837372EB-B769-48B2-4CA8-5439E4153552}"/>
              </a:ext>
            </a:extLst>
          </p:cNvPr>
          <p:cNvSpPr>
            <a:spLocks noGrp="1"/>
          </p:cNvSpPr>
          <p:nvPr>
            <p:ph type="title"/>
          </p:nvPr>
        </p:nvSpPr>
        <p:spPr>
          <a:xfrm>
            <a:off x="841248" y="600427"/>
            <a:ext cx="9875520" cy="2191934"/>
          </a:xfrm>
        </p:spPr>
        <p:txBody>
          <a:bodyPr vert="horz" lIns="91440" tIns="45720" rIns="91440" bIns="45720" rtlCol="0" anchor="b">
            <a:normAutofit/>
          </a:bodyPr>
          <a:lstStyle/>
          <a:p>
            <a:r>
              <a:rPr lang="en-US" sz="8200" dirty="0">
                <a:solidFill>
                  <a:srgbClr val="FFFFFF"/>
                </a:solidFill>
              </a:rPr>
              <a:t>The journey</a:t>
            </a:r>
          </a:p>
        </p:txBody>
      </p:sp>
    </p:spTree>
    <p:extLst>
      <p:ext uri="{BB962C8B-B14F-4D97-AF65-F5344CB8AC3E}">
        <p14:creationId xmlns:p14="http://schemas.microsoft.com/office/powerpoint/2010/main" val="41930365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EE5C857-3E34-22DB-0044-AF00912575C4}"/>
              </a:ext>
            </a:extLst>
          </p:cNvPr>
          <p:cNvPicPr>
            <a:picLocks noGrp="1" noChangeAspect="1"/>
          </p:cNvPicPr>
          <p:nvPr>
            <p:ph idx="1"/>
          </p:nvPr>
        </p:nvPicPr>
        <p:blipFill>
          <a:blip r:embed="rId2"/>
          <a:stretch>
            <a:fillRect/>
          </a:stretch>
        </p:blipFill>
        <p:spPr>
          <a:xfrm>
            <a:off x="1473566" y="364490"/>
            <a:ext cx="9244867" cy="6402070"/>
          </a:xfrm>
          <a:prstGeom prst="rect">
            <a:avLst/>
          </a:prstGeom>
        </p:spPr>
      </p:pic>
    </p:spTree>
    <p:extLst>
      <p:ext uri="{BB962C8B-B14F-4D97-AF65-F5344CB8AC3E}">
        <p14:creationId xmlns:p14="http://schemas.microsoft.com/office/powerpoint/2010/main" val="32436040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5CD65-E0F3-6F79-C825-A40893F5296C}"/>
              </a:ext>
            </a:extLst>
          </p:cNvPr>
          <p:cNvSpPr>
            <a:spLocks noGrp="1"/>
          </p:cNvSpPr>
          <p:nvPr>
            <p:ph type="title"/>
          </p:nvPr>
        </p:nvSpPr>
        <p:spPr>
          <a:xfrm>
            <a:off x="838200" y="365126"/>
            <a:ext cx="10515600" cy="755752"/>
          </a:xfrm>
        </p:spPr>
        <p:txBody>
          <a:bodyPr/>
          <a:lstStyle/>
          <a:p>
            <a:r>
              <a:rPr lang="en-GB" b="1" dirty="0"/>
              <a:t>INTERVIEWS:</a:t>
            </a:r>
          </a:p>
        </p:txBody>
      </p:sp>
      <p:sp>
        <p:nvSpPr>
          <p:cNvPr id="3" name="Content Placeholder 2">
            <a:extLst>
              <a:ext uri="{FF2B5EF4-FFF2-40B4-BE49-F238E27FC236}">
                <a16:creationId xmlns:a16="http://schemas.microsoft.com/office/drawing/2014/main" id="{A5A9D712-E17A-AC06-2BD4-D271487E4C98}"/>
              </a:ext>
            </a:extLst>
          </p:cNvPr>
          <p:cNvSpPr>
            <a:spLocks noGrp="1"/>
          </p:cNvSpPr>
          <p:nvPr>
            <p:ph idx="1"/>
          </p:nvPr>
        </p:nvSpPr>
        <p:spPr>
          <a:xfrm>
            <a:off x="838199" y="1278194"/>
            <a:ext cx="10852355" cy="5214681"/>
          </a:xfrm>
        </p:spPr>
        <p:txBody>
          <a:bodyPr>
            <a:normAutofit fontScale="85000" lnSpcReduction="10000"/>
          </a:bodyPr>
          <a:lstStyle/>
          <a:p>
            <a:pPr marL="0" indent="0">
              <a:buNone/>
            </a:pPr>
            <a:r>
              <a:rPr lang="en-GB" dirty="0"/>
              <a:t>Organisations and individuals that had been recommended during the story-mapping exercise</a:t>
            </a:r>
          </a:p>
          <a:p>
            <a:pPr marL="0" indent="0">
              <a:buNone/>
            </a:pPr>
            <a:endParaRPr lang="en-GB" dirty="0"/>
          </a:p>
          <a:p>
            <a:pPr marL="895350" indent="-895350">
              <a:lnSpc>
                <a:spcPct val="115000"/>
              </a:lnSpc>
              <a:spcAft>
                <a:spcPts val="1000"/>
              </a:spcAft>
              <a:buAutoNum type="arabicPeriod"/>
            </a:pPr>
            <a:r>
              <a:rPr lang="en-GB" sz="1800" u="none" strike="noStrike" dirty="0">
                <a:effectLst/>
                <a:latin typeface="Calibri" panose="020F0502020204030204" pitchFamily="34" charset="0"/>
                <a:ea typeface="Times New Roman" panose="02020603050405020304" pitchFamily="18" charset="0"/>
                <a:cs typeface="Calibri" panose="020F0502020204030204" pitchFamily="34" charset="0"/>
              </a:rPr>
              <a:t>O</a:t>
            </a:r>
            <a:r>
              <a:rPr lang="en-GB" sz="1800" dirty="0">
                <a:effectLst/>
                <a:latin typeface="Calibri" panose="020F0502020204030204" pitchFamily="34" charset="0"/>
                <a:ea typeface="Times New Roman" panose="02020603050405020304" pitchFamily="18" charset="0"/>
                <a:cs typeface="Calibri" panose="020F0502020204030204" pitchFamily="34" charset="0"/>
              </a:rPr>
              <a:t>pportunities for tourism development </a:t>
            </a: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15000"/>
              </a:lnSpc>
              <a:spcAft>
                <a:spcPts val="1000"/>
              </a:spcAft>
              <a:buNone/>
            </a:pPr>
            <a:r>
              <a:rPr lang="en-GB" sz="1800" u="none" strike="noStrike" dirty="0">
                <a:effectLst/>
                <a:latin typeface="Calibri" panose="020F0502020204030204" pitchFamily="34" charset="0"/>
                <a:ea typeface="Times New Roman" panose="02020603050405020304" pitchFamily="18" charset="0"/>
                <a:cs typeface="Calibri" panose="020F0502020204030204" pitchFamily="34" charset="0"/>
              </a:rPr>
              <a:t>2.	Hidden gems in the County Borough of Bridgend that could be developed more from a tourism perspective</a:t>
            </a: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15000"/>
              </a:lnSpc>
              <a:spcAft>
                <a:spcPts val="1000"/>
              </a:spcAft>
              <a:buNone/>
            </a:pPr>
            <a:r>
              <a:rPr lang="en-GB" sz="1800" u="none" strike="noStrike" dirty="0">
                <a:effectLst/>
                <a:latin typeface="Calibri" panose="020F0502020204030204" pitchFamily="34" charset="0"/>
                <a:ea typeface="Times New Roman" panose="02020603050405020304" pitchFamily="18" charset="0"/>
                <a:cs typeface="Calibri" panose="020F0502020204030204" pitchFamily="34" charset="0"/>
              </a:rPr>
              <a:t>3.	Specific aspects of culture and heritage and the environment (including food and drink and the natural environment)</a:t>
            </a: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15000"/>
              </a:lnSpc>
              <a:spcAft>
                <a:spcPts val="1000"/>
              </a:spcAft>
              <a:buNone/>
            </a:pPr>
            <a:r>
              <a:rPr lang="en-GB" sz="1800" dirty="0">
                <a:latin typeface="Calibri" panose="020F0502020204030204" pitchFamily="34" charset="0"/>
                <a:ea typeface="Times New Roman" panose="02020603050405020304" pitchFamily="18" charset="0"/>
                <a:cs typeface="Calibri" panose="020F0502020204030204" pitchFamily="34" charset="0"/>
              </a:rPr>
              <a:t>4</a:t>
            </a:r>
            <a:r>
              <a:rPr lang="en-GB" sz="1800" u="none" strike="noStrike" dirty="0">
                <a:effectLst/>
                <a:latin typeface="Calibri" panose="020F0502020204030204" pitchFamily="34" charset="0"/>
                <a:ea typeface="Times New Roman" panose="02020603050405020304" pitchFamily="18" charset="0"/>
                <a:cs typeface="Calibri" panose="020F0502020204030204" pitchFamily="34" charset="0"/>
              </a:rPr>
              <a:t>.	What do you think is meant by the term ‘grassroots recovery’?</a:t>
            </a: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15000"/>
              </a:lnSpc>
              <a:spcAft>
                <a:spcPts val="1000"/>
              </a:spcAft>
              <a:buNone/>
            </a:pPr>
            <a:r>
              <a:rPr lang="en-GB" sz="1800" u="none" strike="noStrike" dirty="0">
                <a:effectLst/>
                <a:latin typeface="Calibri" panose="020F0502020204030204" pitchFamily="34" charset="0"/>
                <a:ea typeface="Times New Roman" panose="02020603050405020304" pitchFamily="18" charset="0"/>
                <a:cs typeface="Calibri" panose="020F0502020204030204" pitchFamily="34" charset="0"/>
              </a:rPr>
              <a:t>6.	In what ways do you feel that communities can be involved in grassroots tourism recovery post Covid-19 in the Borough?</a:t>
            </a: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15000"/>
              </a:lnSpc>
              <a:spcAft>
                <a:spcPts val="1000"/>
              </a:spcAft>
              <a:buNone/>
            </a:pPr>
            <a:r>
              <a:rPr lang="en-GB" sz="1800" u="none" strike="noStrike" dirty="0">
                <a:effectLst/>
                <a:latin typeface="Calibri" panose="020F0502020204030204" pitchFamily="34" charset="0"/>
                <a:ea typeface="Times New Roman" panose="02020603050405020304" pitchFamily="18" charset="0"/>
                <a:cs typeface="Calibri" panose="020F0502020204030204" pitchFamily="34" charset="0"/>
              </a:rPr>
              <a:t>7.  	If you were a tourist visiting Bridgend with an interest in having the least impact on the environment as possible, what sorts of 	travel networks would you expect to use?  To your knowledge, are these currently available to visitors?</a:t>
            </a: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15000"/>
              </a:lnSpc>
              <a:spcAft>
                <a:spcPts val="1000"/>
              </a:spcAft>
              <a:buNone/>
            </a:pPr>
            <a:r>
              <a:rPr lang="en-GB" sz="1800" u="none" strike="noStrike" dirty="0">
                <a:effectLst/>
                <a:latin typeface="Calibri" panose="020F0502020204030204" pitchFamily="34" charset="0"/>
                <a:ea typeface="Times New Roman" panose="02020603050405020304" pitchFamily="18" charset="0"/>
                <a:cs typeface="Calibri" panose="020F0502020204030204" pitchFamily="34" charset="0"/>
              </a:rPr>
              <a:t>8.	What do you feel a tourism package for visitors to the Borough that is sustainable in terms of both the communities and 	impacts on 	the environment might look like?</a:t>
            </a: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3967653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8" name="Rectangle 1037">
            <a:extLst>
              <a:ext uri="{FF2B5EF4-FFF2-40B4-BE49-F238E27FC236}">
                <a16:creationId xmlns:a16="http://schemas.microsoft.com/office/drawing/2014/main" id="{5EBC18B6-E5C3-4AD1-97A4-E6A3477A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66F34C-CB0B-9E9F-6D83-EE6C7E1A159F}"/>
              </a:ext>
            </a:extLst>
          </p:cNvPr>
          <p:cNvSpPr>
            <a:spLocks noGrp="1"/>
          </p:cNvSpPr>
          <p:nvPr>
            <p:ph type="title"/>
          </p:nvPr>
        </p:nvSpPr>
        <p:spPr>
          <a:xfrm>
            <a:off x="612648" y="1078992"/>
            <a:ext cx="6272784" cy="1545336"/>
          </a:xfrm>
        </p:spPr>
        <p:txBody>
          <a:bodyPr anchor="b">
            <a:normAutofit/>
          </a:bodyPr>
          <a:lstStyle/>
          <a:p>
            <a:r>
              <a:rPr lang="en-GB" sz="5200" b="1" dirty="0"/>
              <a:t>INTERVIEWS – </a:t>
            </a:r>
            <a:r>
              <a:rPr lang="en-GB" sz="3200" b="1" dirty="0"/>
              <a:t>places to visit</a:t>
            </a:r>
          </a:p>
        </p:txBody>
      </p:sp>
      <p:sp>
        <p:nvSpPr>
          <p:cNvPr id="1040" name="Rectangle 1039">
            <a:extLst>
              <a:ext uri="{FF2B5EF4-FFF2-40B4-BE49-F238E27FC236}">
                <a16:creationId xmlns:a16="http://schemas.microsoft.com/office/drawing/2014/main" id="{136A4AB6-B72B-4CC6-ADCF-BE807B6C3D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0392" y="36338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Visit Bridgend | Island Farm Open Weekend">
            <a:extLst>
              <a:ext uri="{FF2B5EF4-FFF2-40B4-BE49-F238E27FC236}">
                <a16:creationId xmlns:a16="http://schemas.microsoft.com/office/drawing/2014/main" id="{11799BE1-737A-A014-2658-818B405A2E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1736" r="2" b="3586"/>
          <a:stretch/>
        </p:blipFill>
        <p:spPr bwMode="auto">
          <a:xfrm>
            <a:off x="7684008" y="1"/>
            <a:ext cx="4507992" cy="2240280"/>
          </a:xfrm>
          <a:prstGeom prst="rect">
            <a:avLst/>
          </a:prstGeom>
          <a:noFill/>
          <a:extLst>
            <a:ext uri="{909E8E84-426E-40DD-AFC4-6F175D3DCCD1}">
              <a14:hiddenFill xmlns:a14="http://schemas.microsoft.com/office/drawing/2010/main">
                <a:solidFill>
                  <a:srgbClr val="FFFFFF"/>
                </a:solidFill>
              </a14:hiddenFill>
            </a:ext>
          </a:extLst>
        </p:spPr>
      </p:pic>
      <p:sp>
        <p:nvSpPr>
          <p:cNvPr id="1042" name="Rectangle 1041">
            <a:extLst>
              <a:ext uri="{FF2B5EF4-FFF2-40B4-BE49-F238E27FC236}">
                <a16:creationId xmlns:a16="http://schemas.microsoft.com/office/drawing/2014/main" id="{B35D540D-9486-4236-952A-F72DC52D79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1792" y="2935541"/>
            <a:ext cx="62179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0B0B5D55-316D-643D-94BC-5A4C66D0AB3A}"/>
              </a:ext>
            </a:extLst>
          </p:cNvPr>
          <p:cNvSpPr>
            <a:spLocks noGrp="1"/>
          </p:cNvSpPr>
          <p:nvPr>
            <p:ph idx="1"/>
          </p:nvPr>
        </p:nvSpPr>
        <p:spPr>
          <a:xfrm>
            <a:off x="612648" y="3355848"/>
            <a:ext cx="6272784" cy="2825496"/>
          </a:xfrm>
        </p:spPr>
        <p:txBody>
          <a:bodyPr>
            <a:normAutofit/>
          </a:bodyPr>
          <a:lstStyle/>
          <a:p>
            <a:pPr marL="0" indent="0">
              <a:buNone/>
            </a:pPr>
            <a:r>
              <a:rPr lang="en-GB" sz="2000" dirty="0" err="1"/>
              <a:t>Garw</a:t>
            </a:r>
            <a:r>
              <a:rPr lang="en-GB" sz="2000" dirty="0"/>
              <a:t>, </a:t>
            </a:r>
            <a:r>
              <a:rPr lang="en-GB" sz="2000" dirty="0" err="1"/>
              <a:t>Llynfi</a:t>
            </a:r>
            <a:r>
              <a:rPr lang="en-GB" sz="2000" dirty="0"/>
              <a:t> and </a:t>
            </a:r>
            <a:r>
              <a:rPr lang="en-GB" sz="2000" dirty="0" err="1"/>
              <a:t>Ogmore</a:t>
            </a:r>
            <a:r>
              <a:rPr lang="en-GB" sz="2000" dirty="0"/>
              <a:t> Valleys</a:t>
            </a:r>
          </a:p>
          <a:p>
            <a:pPr marL="0" indent="0">
              <a:buNone/>
            </a:pPr>
            <a:r>
              <a:rPr lang="en-GB" sz="2000" dirty="0"/>
              <a:t>Merthyr </a:t>
            </a:r>
            <a:r>
              <a:rPr lang="en-GB" sz="2000" dirty="0" err="1"/>
              <a:t>Mawr</a:t>
            </a:r>
            <a:endParaRPr lang="en-GB" sz="2000" dirty="0"/>
          </a:p>
          <a:p>
            <a:pPr marL="0" indent="0">
              <a:buNone/>
            </a:pPr>
            <a:r>
              <a:rPr lang="en-GB" sz="2000" dirty="0" err="1"/>
              <a:t>Kenfig</a:t>
            </a:r>
            <a:r>
              <a:rPr lang="en-GB" sz="2000" dirty="0"/>
              <a:t> Nature Reserve</a:t>
            </a:r>
          </a:p>
          <a:p>
            <a:pPr marL="0" indent="0">
              <a:buNone/>
            </a:pPr>
            <a:r>
              <a:rPr lang="en-GB" sz="2000" dirty="0"/>
              <a:t>Island Farm Estate (POW camp)</a:t>
            </a:r>
          </a:p>
          <a:p>
            <a:pPr marL="0" indent="0">
              <a:buNone/>
            </a:pPr>
            <a:r>
              <a:rPr lang="en-GB" sz="2000" dirty="0"/>
              <a:t>Bryn </a:t>
            </a:r>
            <a:r>
              <a:rPr lang="en-GB" sz="2000" dirty="0" err="1"/>
              <a:t>Garw</a:t>
            </a:r>
            <a:r>
              <a:rPr lang="en-GB" sz="2000" dirty="0"/>
              <a:t> Country Park</a:t>
            </a:r>
          </a:p>
          <a:p>
            <a:pPr marL="0" indent="0">
              <a:buNone/>
            </a:pPr>
            <a:r>
              <a:rPr lang="en-GB" sz="2000" dirty="0" err="1"/>
              <a:t>Ogmore</a:t>
            </a:r>
            <a:r>
              <a:rPr lang="en-GB" sz="2000" dirty="0"/>
              <a:t> Estuary</a:t>
            </a:r>
          </a:p>
          <a:p>
            <a:pPr marL="0" indent="0">
              <a:buNone/>
            </a:pPr>
            <a:r>
              <a:rPr lang="en-GB" sz="2000" dirty="0" err="1"/>
              <a:t>Maesteg</a:t>
            </a:r>
            <a:endParaRPr lang="en-GB" sz="2000" dirty="0"/>
          </a:p>
        </p:txBody>
      </p:sp>
      <p:pic>
        <p:nvPicPr>
          <p:cNvPr id="1030" name="Picture 6" descr="Best Hikes and Trails in Merthyr Mawr Warren | AllTrails">
            <a:extLst>
              <a:ext uri="{FF2B5EF4-FFF2-40B4-BE49-F238E27FC236}">
                <a16:creationId xmlns:a16="http://schemas.microsoft.com/office/drawing/2014/main" id="{2AD6FA8C-8531-B864-20D1-25C0279AF6D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454" r="-2" b="19198"/>
          <a:stretch/>
        </p:blipFill>
        <p:spPr bwMode="auto">
          <a:xfrm>
            <a:off x="7684008" y="2308860"/>
            <a:ext cx="4507992" cy="22402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isit Bridgend | Llynfi Valley Inspiration in Bridgend County">
            <a:extLst>
              <a:ext uri="{FF2B5EF4-FFF2-40B4-BE49-F238E27FC236}">
                <a16:creationId xmlns:a16="http://schemas.microsoft.com/office/drawing/2014/main" id="{75EC2FC0-BECC-0493-23F2-BE2E03FE3EF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1257" r="2" b="2"/>
          <a:stretch/>
        </p:blipFill>
        <p:spPr bwMode="auto">
          <a:xfrm>
            <a:off x="7684008" y="4617720"/>
            <a:ext cx="4507992" cy="2240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89438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79" name="Rectangle 2078">
            <a:extLst>
              <a:ext uri="{FF2B5EF4-FFF2-40B4-BE49-F238E27FC236}">
                <a16:creationId xmlns:a16="http://schemas.microsoft.com/office/drawing/2014/main" id="{D7F307E1-26FA-4252-94D1-9711C4518C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LLANGYNWYD VILLAGE SEP 10 -6270 | countrycol | Flickr">
            <a:extLst>
              <a:ext uri="{FF2B5EF4-FFF2-40B4-BE49-F238E27FC236}">
                <a16:creationId xmlns:a16="http://schemas.microsoft.com/office/drawing/2014/main" id="{478B364F-BB0A-84C1-0F20-CE4A849FF6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680" r="10758" b="1"/>
          <a:stretch/>
        </p:blipFill>
        <p:spPr bwMode="auto">
          <a:xfrm>
            <a:off x="5115314" y="10"/>
            <a:ext cx="4118110"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a:noFill/>
          <a:extLst>
            <a:ext uri="{909E8E84-426E-40DD-AFC4-6F175D3DCCD1}">
              <a14:hiddenFill xmlns:a14="http://schemas.microsoft.com/office/drawing/2010/main">
                <a:solidFill>
                  <a:srgbClr val="FFFFFF"/>
                </a:solidFill>
              </a14:hiddenFill>
            </a:ext>
          </a:extLst>
        </p:spPr>
      </p:pic>
      <p:pic>
        <p:nvPicPr>
          <p:cNvPr id="2056" name="Picture 8" descr="Visit Bridgend | Craig y Parcau Local Nature Reserve">
            <a:extLst>
              <a:ext uri="{FF2B5EF4-FFF2-40B4-BE49-F238E27FC236}">
                <a16:creationId xmlns:a16="http://schemas.microsoft.com/office/drawing/2014/main" id="{4FAE265C-3E03-7EF4-CEA6-19DFEF99163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241" r="25472" b="-2"/>
          <a:stretch/>
        </p:blipFill>
        <p:spPr bwMode="auto">
          <a:xfrm>
            <a:off x="8530121" y="3456433"/>
            <a:ext cx="3661880" cy="3401568"/>
          </a:xfrm>
          <a:custGeom>
            <a:avLst/>
            <a:gdLst/>
            <a:ahLst/>
            <a:cxnLst/>
            <a:rect l="l" t="t" r="r" b="b"/>
            <a:pathLst>
              <a:path w="3661880" h="3401568">
                <a:moveTo>
                  <a:pt x="774544" y="0"/>
                </a:moveTo>
                <a:lnTo>
                  <a:pt x="3661880" y="0"/>
                </a:lnTo>
                <a:lnTo>
                  <a:pt x="3661880" y="3401568"/>
                </a:lnTo>
                <a:lnTo>
                  <a:pt x="0" y="3401568"/>
                </a:lnTo>
                <a:lnTo>
                  <a:pt x="104462" y="3186501"/>
                </a:lnTo>
                <a:cubicBezTo>
                  <a:pt x="492537" y="2345513"/>
                  <a:pt x="732594" y="1346092"/>
                  <a:pt x="769909" y="268359"/>
                </a:cubicBezTo>
                <a:close/>
              </a:path>
            </a:pathLst>
          </a:custGeom>
          <a:noFill/>
          <a:extLst>
            <a:ext uri="{909E8E84-426E-40DD-AFC4-6F175D3DCCD1}">
              <a14:hiddenFill xmlns:a14="http://schemas.microsoft.com/office/drawing/2010/main">
                <a:solidFill>
                  <a:srgbClr val="FFFFFF"/>
                </a:solidFill>
              </a14:hiddenFill>
            </a:ext>
          </a:extLst>
        </p:spPr>
      </p:pic>
      <p:pic>
        <p:nvPicPr>
          <p:cNvPr id="2054" name="Picture 6" descr="Nottage House, Porthcawl, Bridgend">
            <a:extLst>
              <a:ext uri="{FF2B5EF4-FFF2-40B4-BE49-F238E27FC236}">
                <a16:creationId xmlns:a16="http://schemas.microsoft.com/office/drawing/2014/main" id="{5AC09891-3977-BEA4-A432-5EE69EDFEC7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78" r="3119" b="1"/>
          <a:stretch/>
        </p:blipFill>
        <p:spPr bwMode="auto">
          <a:xfrm>
            <a:off x="5168353" y="3456432"/>
            <a:ext cx="4064598" cy="3401568"/>
          </a:xfrm>
          <a:custGeom>
            <a:avLst/>
            <a:gdLst/>
            <a:ahLst/>
            <a:cxnLst/>
            <a:rect l="l" t="t" r="r" b="b"/>
            <a:pathLst>
              <a:path w="4064598" h="3401568">
                <a:moveTo>
                  <a:pt x="749132" y="0"/>
                </a:moveTo>
                <a:lnTo>
                  <a:pt x="4064598" y="0"/>
                </a:lnTo>
                <a:lnTo>
                  <a:pt x="4059963" y="268360"/>
                </a:lnTo>
                <a:cubicBezTo>
                  <a:pt x="4022649" y="1346093"/>
                  <a:pt x="3782591" y="2345514"/>
                  <a:pt x="3394516" y="3186502"/>
                </a:cubicBezTo>
                <a:lnTo>
                  <a:pt x="3290055" y="3401568"/>
                </a:lnTo>
                <a:lnTo>
                  <a:pt x="0" y="3401568"/>
                </a:lnTo>
                <a:lnTo>
                  <a:pt x="79008" y="3238906"/>
                </a:lnTo>
                <a:cubicBezTo>
                  <a:pt x="502362" y="2321466"/>
                  <a:pt x="749563" y="1215476"/>
                  <a:pt x="749563" y="24956"/>
                </a:cubicBezTo>
                <a:close/>
              </a:path>
            </a:pathLst>
          </a:custGeom>
          <a:noFill/>
          <a:extLst>
            <a:ext uri="{909E8E84-426E-40DD-AFC4-6F175D3DCCD1}">
              <a14:hiddenFill xmlns:a14="http://schemas.microsoft.com/office/drawing/2010/main">
                <a:solidFill>
                  <a:srgbClr val="FFFFFF"/>
                </a:solidFill>
              </a14:hiddenFill>
            </a:ext>
          </a:extLst>
        </p:spPr>
      </p:pic>
      <p:sp useBgFill="1">
        <p:nvSpPr>
          <p:cNvPr id="2081" name="Freeform: Shape 2080">
            <a:extLst>
              <a:ext uri="{FF2B5EF4-FFF2-40B4-BE49-F238E27FC236}">
                <a16:creationId xmlns:a16="http://schemas.microsoft.com/office/drawing/2014/main" id="{398DFB7A-5FB9-4FBB-8BD1-0DBC6A3652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32965" cy="6858000"/>
          </a:xfrm>
          <a:custGeom>
            <a:avLst/>
            <a:gdLst>
              <a:gd name="connsiteX0" fmla="*/ 0 w 5932965"/>
              <a:gd name="connsiteY0" fmla="*/ 0 h 6858000"/>
              <a:gd name="connsiteX1" fmla="*/ 5140363 w 5932965"/>
              <a:gd name="connsiteY1" fmla="*/ 0 h 6858000"/>
              <a:gd name="connsiteX2" fmla="*/ 5152943 w 5932965"/>
              <a:gd name="connsiteY2" fmla="*/ 23550 h 6858000"/>
              <a:gd name="connsiteX3" fmla="*/ 5932965 w 5932965"/>
              <a:gd name="connsiteY3" fmla="*/ 3479505 h 6858000"/>
              <a:gd name="connsiteX4" fmla="*/ 5262410 w 5932965"/>
              <a:gd name="connsiteY4" fmla="*/ 6708999 h 6858000"/>
              <a:gd name="connsiteX5" fmla="*/ 5190385 w 5932965"/>
              <a:gd name="connsiteY5" fmla="*/ 6858000 h 6858000"/>
              <a:gd name="connsiteX6" fmla="*/ 0 w 593296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2965" h="6858000">
                <a:moveTo>
                  <a:pt x="0" y="0"/>
                </a:moveTo>
                <a:lnTo>
                  <a:pt x="5140363" y="0"/>
                </a:lnTo>
                <a:lnTo>
                  <a:pt x="5152943" y="23550"/>
                </a:lnTo>
                <a:cubicBezTo>
                  <a:pt x="5642847" y="987256"/>
                  <a:pt x="5932965" y="2183538"/>
                  <a:pt x="5932965" y="3479505"/>
                </a:cubicBezTo>
                <a:cubicBezTo>
                  <a:pt x="5932965" y="4675783"/>
                  <a:pt x="5685764" y="5787121"/>
                  <a:pt x="5262410" y="6708999"/>
                </a:cubicBezTo>
                <a:lnTo>
                  <a:pt x="5190385"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83" name="Freeform: Shape 2082">
            <a:extLst>
              <a:ext uri="{FF2B5EF4-FFF2-40B4-BE49-F238E27FC236}">
                <a16:creationId xmlns:a16="http://schemas.microsoft.com/office/drawing/2014/main" id="{357E4EC5-5150-4D8A-B97F-668E90752E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22333" cy="6858000"/>
          </a:xfrm>
          <a:custGeom>
            <a:avLst/>
            <a:gdLst>
              <a:gd name="connsiteX0" fmla="*/ 0 w 5922333"/>
              <a:gd name="connsiteY0" fmla="*/ 0 h 6858000"/>
              <a:gd name="connsiteX1" fmla="*/ 5129731 w 5922333"/>
              <a:gd name="connsiteY1" fmla="*/ 0 h 6858000"/>
              <a:gd name="connsiteX2" fmla="*/ 5142311 w 5922333"/>
              <a:gd name="connsiteY2" fmla="*/ 23550 h 6858000"/>
              <a:gd name="connsiteX3" fmla="*/ 5922333 w 5922333"/>
              <a:gd name="connsiteY3" fmla="*/ 3479505 h 6858000"/>
              <a:gd name="connsiteX4" fmla="*/ 5251778 w 5922333"/>
              <a:gd name="connsiteY4" fmla="*/ 6708999 h 6858000"/>
              <a:gd name="connsiteX5" fmla="*/ 5179753 w 5922333"/>
              <a:gd name="connsiteY5" fmla="*/ 6858000 h 6858000"/>
              <a:gd name="connsiteX6" fmla="*/ 0 w 592233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2333" h="6858000">
                <a:moveTo>
                  <a:pt x="0" y="0"/>
                </a:moveTo>
                <a:lnTo>
                  <a:pt x="5129731" y="0"/>
                </a:lnTo>
                <a:lnTo>
                  <a:pt x="5142311" y="23550"/>
                </a:lnTo>
                <a:cubicBezTo>
                  <a:pt x="5632215" y="987256"/>
                  <a:pt x="5922333" y="2183538"/>
                  <a:pt x="5922333" y="3479505"/>
                </a:cubicBezTo>
                <a:cubicBezTo>
                  <a:pt x="5922333" y="4675783"/>
                  <a:pt x="5675132" y="5787121"/>
                  <a:pt x="5251778" y="6708999"/>
                </a:cubicBezTo>
                <a:lnTo>
                  <a:pt x="5179753"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B8BC039-D29B-BFBE-A58D-26BE649B724E}"/>
              </a:ext>
            </a:extLst>
          </p:cNvPr>
          <p:cNvSpPr>
            <a:spLocks noGrp="1"/>
          </p:cNvSpPr>
          <p:nvPr>
            <p:ph type="title"/>
          </p:nvPr>
        </p:nvSpPr>
        <p:spPr>
          <a:xfrm>
            <a:off x="448056" y="685800"/>
            <a:ext cx="4922338" cy="1325563"/>
          </a:xfrm>
        </p:spPr>
        <p:txBody>
          <a:bodyPr>
            <a:normAutofit/>
          </a:bodyPr>
          <a:lstStyle/>
          <a:p>
            <a:r>
              <a:rPr lang="en-GB" sz="3400" b="1" dirty="0"/>
              <a:t>INTERVIEWS – </a:t>
            </a:r>
            <a:r>
              <a:rPr lang="en-GB" sz="2400" b="1" dirty="0"/>
              <a:t>HIDDEN GEMS</a:t>
            </a:r>
          </a:p>
        </p:txBody>
      </p:sp>
      <p:sp>
        <p:nvSpPr>
          <p:cNvPr id="2085" name="Rectangle 2084">
            <a:extLst>
              <a:ext uri="{FF2B5EF4-FFF2-40B4-BE49-F238E27FC236}">
                <a16:creationId xmlns:a16="http://schemas.microsoft.com/office/drawing/2014/main" id="{8C818ED5-2F56-4171-9445-3AA4F44623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87" name="Rectangle 2086">
            <a:extLst>
              <a:ext uri="{FF2B5EF4-FFF2-40B4-BE49-F238E27FC236}">
                <a16:creationId xmlns:a16="http://schemas.microsoft.com/office/drawing/2014/main" id="{DE74FCE8-866C-4AFA-B45C-FACE2A6094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1" y="2089941"/>
            <a:ext cx="4970439"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05CA7ED4-3342-FA22-86E8-AE0E0CEA51EE}"/>
              </a:ext>
            </a:extLst>
          </p:cNvPr>
          <p:cNvSpPr>
            <a:spLocks noGrp="1"/>
          </p:cNvSpPr>
          <p:nvPr>
            <p:ph idx="1"/>
          </p:nvPr>
        </p:nvSpPr>
        <p:spPr>
          <a:xfrm>
            <a:off x="438911" y="2916400"/>
            <a:ext cx="4922338" cy="3666744"/>
          </a:xfrm>
        </p:spPr>
        <p:txBody>
          <a:bodyPr>
            <a:normAutofit/>
          </a:bodyPr>
          <a:lstStyle/>
          <a:p>
            <a:r>
              <a:rPr lang="en-GB" sz="2000" dirty="0"/>
              <a:t>Criag-Y-</a:t>
            </a:r>
            <a:r>
              <a:rPr lang="en-GB" sz="2000" dirty="0" err="1"/>
              <a:t>Parcau</a:t>
            </a:r>
            <a:r>
              <a:rPr lang="en-GB" sz="2000" dirty="0"/>
              <a:t> local nature reserve</a:t>
            </a:r>
          </a:p>
          <a:p>
            <a:r>
              <a:rPr lang="en-GB" sz="2000" dirty="0"/>
              <a:t>Spirit of </a:t>
            </a:r>
            <a:r>
              <a:rPr lang="en-GB" sz="2000" dirty="0" err="1"/>
              <a:t>Llynfi</a:t>
            </a:r>
            <a:r>
              <a:rPr lang="en-GB" sz="2000" dirty="0"/>
              <a:t> – keeper of the colliery</a:t>
            </a:r>
          </a:p>
          <a:p>
            <a:r>
              <a:rPr lang="en-GB" sz="2000" dirty="0"/>
              <a:t>Nottage and Newton</a:t>
            </a:r>
          </a:p>
          <a:p>
            <a:r>
              <a:rPr lang="en-GB" sz="2000" dirty="0" err="1"/>
              <a:t>Garw</a:t>
            </a:r>
            <a:r>
              <a:rPr lang="en-GB" sz="2000" dirty="0"/>
              <a:t> Valley</a:t>
            </a:r>
          </a:p>
          <a:p>
            <a:r>
              <a:rPr lang="en-GB" sz="2000" dirty="0" err="1"/>
              <a:t>Llangynwyd</a:t>
            </a:r>
            <a:r>
              <a:rPr lang="en-GB" sz="2000" dirty="0"/>
              <a:t> (oldest pub in Wales)</a:t>
            </a:r>
          </a:p>
        </p:txBody>
      </p:sp>
      <p:pic>
        <p:nvPicPr>
          <p:cNvPr id="2052" name="Picture 4" descr="Natural Resources Wales / The Spirit of Llynfi Woodland, near Maesteg">
            <a:extLst>
              <a:ext uri="{FF2B5EF4-FFF2-40B4-BE49-F238E27FC236}">
                <a16:creationId xmlns:a16="http://schemas.microsoft.com/office/drawing/2014/main" id="{1140C901-B35B-000A-BFF1-FAECFA91457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4567" r="15133" b="-2"/>
          <a:stretch/>
        </p:blipFill>
        <p:spPr bwMode="auto">
          <a:xfrm>
            <a:off x="8529321" y="10"/>
            <a:ext cx="3662680"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6224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FC241-C080-7802-8067-72E890F1C2B0}"/>
              </a:ext>
            </a:extLst>
          </p:cNvPr>
          <p:cNvSpPr>
            <a:spLocks noGrp="1"/>
          </p:cNvSpPr>
          <p:nvPr>
            <p:ph type="title"/>
          </p:nvPr>
        </p:nvSpPr>
        <p:spPr/>
        <p:txBody>
          <a:bodyPr/>
          <a:lstStyle/>
          <a:p>
            <a:r>
              <a:rPr lang="en-GB" b="1" dirty="0"/>
              <a:t>GRASSROOTS RECOVERY</a:t>
            </a:r>
          </a:p>
        </p:txBody>
      </p:sp>
      <p:sp>
        <p:nvSpPr>
          <p:cNvPr id="3" name="Content Placeholder 2">
            <a:extLst>
              <a:ext uri="{FF2B5EF4-FFF2-40B4-BE49-F238E27FC236}">
                <a16:creationId xmlns:a16="http://schemas.microsoft.com/office/drawing/2014/main" id="{34F7B8B3-57DA-A614-2D71-F9CF9B9A9F86}"/>
              </a:ext>
            </a:extLst>
          </p:cNvPr>
          <p:cNvSpPr>
            <a:spLocks noGrp="1"/>
          </p:cNvSpPr>
          <p:nvPr>
            <p:ph idx="1"/>
          </p:nvPr>
        </p:nvSpPr>
        <p:spPr/>
        <p:txBody>
          <a:bodyPr/>
          <a:lstStyle/>
          <a:p>
            <a:pPr marL="0" indent="0">
              <a:buNone/>
            </a:pPr>
            <a:r>
              <a:rPr lang="en-GB" dirty="0"/>
              <a:t>“</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It’s about what belongs to your upbringing, where you were brought up, who you were brought up with, who influenced you and what was the things that you enjoyed growing up”</a:t>
            </a:r>
          </a:p>
          <a:p>
            <a:pPr marL="0" indent="0">
              <a:buNone/>
            </a:pPr>
            <a:endParaRPr lang="en-US" sz="1800" dirty="0">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“I think that's get getting the sort of the basics in place.  And not expecting too much too soon in terms of the recovery….</a:t>
            </a:r>
            <a:r>
              <a:rPr lang="en-US" sz="1800" kern="100" dirty="0">
                <a:effectLst/>
                <a:latin typeface="Calibri" panose="020F0502020204030204" pitchFamily="34" charset="0"/>
                <a:ea typeface="Times New Roman" panose="02020603050405020304" pitchFamily="18" charset="0"/>
                <a:cs typeface="Times New Roman" panose="02020603050405020304" pitchFamily="18" charset="0"/>
              </a:rPr>
              <a:t> And we've found that in the past it's getting out and talking to people to tell them what's available, because they often just don't know.”</a:t>
            </a:r>
          </a:p>
          <a:p>
            <a:pPr marL="0" indent="0">
              <a:buNone/>
            </a:pPr>
            <a:endParaRPr lang="en-US" sz="1800" kern="100" dirty="0">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“For me, it would be recovery led by at least by conversations with people at the sharp end - people within communities as opposed to kind of imposed large scale levelling up kind of nonsense.” </a:t>
            </a:r>
            <a:endParaRPr lang="en-US"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en-US" sz="1800" kern="100" dirty="0">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there are still probably some very local stories that are only known by sort of people within a few streets of each other. And I think there's something to be said for gathering stories like that”</a:t>
            </a:r>
            <a:endParaRPr lang="en-GB" sz="1800" kern="1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en-US" sz="1800" dirty="0">
              <a:latin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837455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Vehicle speeding down a mountain road at dusk">
            <a:extLst>
              <a:ext uri="{FF2B5EF4-FFF2-40B4-BE49-F238E27FC236}">
                <a16:creationId xmlns:a16="http://schemas.microsoft.com/office/drawing/2014/main" id="{0ECD4BFB-64FD-A615-3FD8-AB2572F57FAA}"/>
              </a:ext>
            </a:extLst>
          </p:cNvPr>
          <p:cNvPicPr>
            <a:picLocks noChangeAspect="1"/>
          </p:cNvPicPr>
          <p:nvPr/>
        </p:nvPicPr>
        <p:blipFill rotWithShape="1">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837372EB-B769-48B2-4CA8-5439E4153552}"/>
              </a:ext>
            </a:extLst>
          </p:cNvPr>
          <p:cNvSpPr>
            <a:spLocks noGrp="1"/>
          </p:cNvSpPr>
          <p:nvPr>
            <p:ph type="title"/>
          </p:nvPr>
        </p:nvSpPr>
        <p:spPr>
          <a:xfrm>
            <a:off x="290742" y="609758"/>
            <a:ext cx="10532768" cy="2180095"/>
          </a:xfrm>
        </p:spPr>
        <p:txBody>
          <a:bodyPr vert="horz" lIns="91440" tIns="45720" rIns="91440" bIns="45720" rtlCol="0" anchor="b">
            <a:normAutofit fontScale="90000"/>
          </a:bodyPr>
          <a:lstStyle/>
          <a:p>
            <a:r>
              <a:rPr lang="en-US" sz="8200" dirty="0">
                <a:solidFill>
                  <a:srgbClr val="FFFFFF"/>
                </a:solidFill>
              </a:rPr>
              <a:t>Where are we going next?</a:t>
            </a:r>
          </a:p>
        </p:txBody>
      </p:sp>
    </p:spTree>
    <p:extLst>
      <p:ext uri="{BB962C8B-B14F-4D97-AF65-F5344CB8AC3E}">
        <p14:creationId xmlns:p14="http://schemas.microsoft.com/office/powerpoint/2010/main" val="23722849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96416-75B9-F3AA-8454-B3334F4F7975}"/>
              </a:ext>
            </a:extLst>
          </p:cNvPr>
          <p:cNvSpPr>
            <a:spLocks noGrp="1"/>
          </p:cNvSpPr>
          <p:nvPr>
            <p:ph type="title"/>
          </p:nvPr>
        </p:nvSpPr>
        <p:spPr>
          <a:xfrm>
            <a:off x="524201" y="355338"/>
            <a:ext cx="10601834" cy="913873"/>
          </a:xfrm>
        </p:spPr>
        <p:txBody>
          <a:bodyPr>
            <a:normAutofit/>
          </a:bodyPr>
          <a:lstStyle/>
          <a:p>
            <a:r>
              <a:rPr lang="en-GB" b="1" dirty="0"/>
              <a:t>Funding, collaborators and similar projects </a:t>
            </a:r>
          </a:p>
        </p:txBody>
      </p:sp>
      <p:pic>
        <p:nvPicPr>
          <p:cNvPr id="5" name="Content Placeholder 4">
            <a:extLst>
              <a:ext uri="{FF2B5EF4-FFF2-40B4-BE49-F238E27FC236}">
                <a16:creationId xmlns:a16="http://schemas.microsoft.com/office/drawing/2014/main" id="{9A9A2037-8CE2-774E-F117-282A8F9E52C1}"/>
              </a:ext>
            </a:extLst>
          </p:cNvPr>
          <p:cNvPicPr>
            <a:picLocks noGrp="1" noChangeAspect="1"/>
          </p:cNvPicPr>
          <p:nvPr>
            <p:ph idx="1"/>
          </p:nvPr>
        </p:nvPicPr>
        <p:blipFill>
          <a:blip r:embed="rId2"/>
          <a:stretch>
            <a:fillRect/>
          </a:stretch>
        </p:blipFill>
        <p:spPr>
          <a:xfrm>
            <a:off x="524201" y="5302333"/>
            <a:ext cx="1282919" cy="1470664"/>
          </a:xfrm>
        </p:spPr>
      </p:pic>
      <p:pic>
        <p:nvPicPr>
          <p:cNvPr id="6" name="Picture 5" descr="A screenshot of a computer&#10;&#10;Description automatically generated">
            <a:extLst>
              <a:ext uri="{FF2B5EF4-FFF2-40B4-BE49-F238E27FC236}">
                <a16:creationId xmlns:a16="http://schemas.microsoft.com/office/drawing/2014/main" id="{1ACD0BB2-8276-F36C-7713-2F28BAF0FDCA}"/>
              </a:ext>
            </a:extLst>
          </p:cNvPr>
          <p:cNvPicPr>
            <a:picLocks noChangeAspect="1"/>
          </p:cNvPicPr>
          <p:nvPr/>
        </p:nvPicPr>
        <p:blipFill rotWithShape="1">
          <a:blip r:embed="rId3"/>
          <a:srcRect l="1011" t="9514" r="78673" b="80431"/>
          <a:stretch/>
        </p:blipFill>
        <p:spPr bwMode="auto">
          <a:xfrm>
            <a:off x="524201" y="2721900"/>
            <a:ext cx="3487962" cy="1008119"/>
          </a:xfrm>
          <a:prstGeom prst="rect">
            <a:avLst/>
          </a:prstGeom>
          <a:ln>
            <a:noFill/>
          </a:ln>
          <a:extLst>
            <a:ext uri="{53640926-AAD7-44D8-BBD7-CCE9431645EC}">
              <a14:shadowObscured xmlns:a14="http://schemas.microsoft.com/office/drawing/2010/main"/>
            </a:ext>
          </a:extLst>
        </p:spPr>
      </p:pic>
      <p:pic>
        <p:nvPicPr>
          <p:cNvPr id="2050" name="Picture 2">
            <a:extLst>
              <a:ext uri="{FF2B5EF4-FFF2-40B4-BE49-F238E27FC236}">
                <a16:creationId xmlns:a16="http://schemas.microsoft.com/office/drawing/2014/main" id="{9011A2D7-CBF5-E52C-D07E-BAFF846F14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201" y="3856920"/>
            <a:ext cx="3011468" cy="119161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AB1B4A2-FDD4-16B8-B2B1-F37D20C05CC9}"/>
              </a:ext>
            </a:extLst>
          </p:cNvPr>
          <p:cNvSpPr txBox="1"/>
          <p:nvPr/>
        </p:nvSpPr>
        <p:spPr>
          <a:xfrm>
            <a:off x="5131839" y="3041293"/>
            <a:ext cx="6096000" cy="369332"/>
          </a:xfrm>
          <a:prstGeom prst="rect">
            <a:avLst/>
          </a:prstGeom>
          <a:noFill/>
        </p:spPr>
        <p:txBody>
          <a:bodyPr wrap="square">
            <a:spAutoFit/>
          </a:bodyPr>
          <a:lstStyle/>
          <a:p>
            <a:pPr marL="0" indent="0" algn="ctr">
              <a:buNone/>
            </a:pPr>
            <a:r>
              <a:rPr lang="en-GB" dirty="0">
                <a:hlinkClick r:id="rId5"/>
              </a:rPr>
              <a:t>Newquay Discovery Trail | Tour Details — </a:t>
            </a:r>
            <a:r>
              <a:rPr lang="en-GB" dirty="0" err="1">
                <a:hlinkClick r:id="rId5"/>
              </a:rPr>
              <a:t>Geotourist</a:t>
            </a:r>
            <a:endParaRPr lang="en-GB" dirty="0"/>
          </a:p>
        </p:txBody>
      </p:sp>
      <p:sp>
        <p:nvSpPr>
          <p:cNvPr id="10" name="TextBox 9">
            <a:extLst>
              <a:ext uri="{FF2B5EF4-FFF2-40B4-BE49-F238E27FC236}">
                <a16:creationId xmlns:a16="http://schemas.microsoft.com/office/drawing/2014/main" id="{B6CE4D29-7EF3-BAAB-CC48-C8B309CD7EFC}"/>
              </a:ext>
            </a:extLst>
          </p:cNvPr>
          <p:cNvSpPr txBox="1"/>
          <p:nvPr/>
        </p:nvSpPr>
        <p:spPr>
          <a:xfrm>
            <a:off x="5592147" y="4379957"/>
            <a:ext cx="6097554" cy="369332"/>
          </a:xfrm>
          <a:prstGeom prst="rect">
            <a:avLst/>
          </a:prstGeom>
          <a:noFill/>
        </p:spPr>
        <p:txBody>
          <a:bodyPr wrap="square">
            <a:spAutoFit/>
          </a:bodyPr>
          <a:lstStyle/>
          <a:p>
            <a:r>
              <a:rPr lang="en-GB" dirty="0">
                <a:hlinkClick r:id="rId6"/>
              </a:rPr>
              <a:t>Voices From Underground A Dying Breed (youtube.com)</a:t>
            </a:r>
            <a:endParaRPr lang="en-GB" dirty="0"/>
          </a:p>
        </p:txBody>
      </p:sp>
      <p:sp>
        <p:nvSpPr>
          <p:cNvPr id="13" name="TextBox 12">
            <a:extLst>
              <a:ext uri="{FF2B5EF4-FFF2-40B4-BE49-F238E27FC236}">
                <a16:creationId xmlns:a16="http://schemas.microsoft.com/office/drawing/2014/main" id="{1C602C85-9DEF-0E1C-C915-C18F7904936F}"/>
              </a:ext>
            </a:extLst>
          </p:cNvPr>
          <p:cNvSpPr txBox="1"/>
          <p:nvPr/>
        </p:nvSpPr>
        <p:spPr>
          <a:xfrm>
            <a:off x="5592147" y="5302333"/>
            <a:ext cx="6097554" cy="1200329"/>
          </a:xfrm>
          <a:prstGeom prst="rect">
            <a:avLst/>
          </a:prstGeom>
          <a:noFill/>
        </p:spPr>
        <p:txBody>
          <a:bodyPr wrap="square">
            <a:spAutoFit/>
          </a:bodyPr>
          <a:lstStyle/>
          <a:p>
            <a:r>
              <a:rPr lang="en-GB" dirty="0">
                <a:hlinkClick r:id="rId7"/>
              </a:rPr>
              <a:t>Digital Bridgend app brings history to life for the whole family! – Bridgend, Coast &amp; Valleys (wordpress.com)</a:t>
            </a:r>
            <a:endParaRPr lang="en-GB" dirty="0"/>
          </a:p>
          <a:p>
            <a:endParaRPr lang="en-GB" dirty="0"/>
          </a:p>
          <a:p>
            <a:r>
              <a:rPr lang="en-GB" dirty="0">
                <a:hlinkClick r:id="rId8"/>
              </a:rPr>
              <a:t>Nature keeper statues and adventures - Bridgend CBC</a:t>
            </a:r>
            <a:endParaRPr lang="en-GB" dirty="0"/>
          </a:p>
        </p:txBody>
      </p:sp>
      <p:pic>
        <p:nvPicPr>
          <p:cNvPr id="3" name="Content Placeholder 4">
            <a:extLst>
              <a:ext uri="{FF2B5EF4-FFF2-40B4-BE49-F238E27FC236}">
                <a16:creationId xmlns:a16="http://schemas.microsoft.com/office/drawing/2014/main" id="{CEF6E6EF-7C25-F25A-5674-A57CEA9F6DAD}"/>
              </a:ext>
            </a:extLst>
          </p:cNvPr>
          <p:cNvPicPr>
            <a:picLocks noChangeAspect="1"/>
          </p:cNvPicPr>
          <p:nvPr/>
        </p:nvPicPr>
        <p:blipFill rotWithShape="1">
          <a:blip r:embed="rId9"/>
          <a:srcRect l="10725" t="12727" r="41739" b="75524"/>
          <a:stretch/>
        </p:blipFill>
        <p:spPr>
          <a:xfrm>
            <a:off x="524201" y="1674117"/>
            <a:ext cx="3677265" cy="511279"/>
          </a:xfrm>
          <a:prstGeom prst="rect">
            <a:avLst/>
          </a:prstGeom>
        </p:spPr>
      </p:pic>
      <p:sp>
        <p:nvSpPr>
          <p:cNvPr id="4" name="TextBox 3">
            <a:extLst>
              <a:ext uri="{FF2B5EF4-FFF2-40B4-BE49-F238E27FC236}">
                <a16:creationId xmlns:a16="http://schemas.microsoft.com/office/drawing/2014/main" id="{8592931F-E21B-9A99-4A05-F1A6E52020FE}"/>
              </a:ext>
            </a:extLst>
          </p:cNvPr>
          <p:cNvSpPr txBox="1"/>
          <p:nvPr/>
        </p:nvSpPr>
        <p:spPr>
          <a:xfrm>
            <a:off x="5592147" y="1785920"/>
            <a:ext cx="5150498" cy="369332"/>
          </a:xfrm>
          <a:prstGeom prst="rect">
            <a:avLst/>
          </a:prstGeom>
          <a:noFill/>
        </p:spPr>
        <p:txBody>
          <a:bodyPr wrap="square" rtlCol="0">
            <a:spAutoFit/>
          </a:bodyPr>
          <a:lstStyle/>
          <a:p>
            <a:r>
              <a:rPr lang="en-GB" b="1" dirty="0"/>
              <a:t>£1000 funding for additional workshops</a:t>
            </a:r>
          </a:p>
        </p:txBody>
      </p:sp>
    </p:spTree>
    <p:extLst>
      <p:ext uri="{BB962C8B-B14F-4D97-AF65-F5344CB8AC3E}">
        <p14:creationId xmlns:p14="http://schemas.microsoft.com/office/powerpoint/2010/main" val="19698476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79387-FA1B-4BFF-0325-68D4CA9FCE48}"/>
              </a:ext>
            </a:extLst>
          </p:cNvPr>
          <p:cNvSpPr>
            <a:spLocks noGrp="1"/>
          </p:cNvSpPr>
          <p:nvPr>
            <p:ph type="title"/>
          </p:nvPr>
        </p:nvSpPr>
        <p:spPr>
          <a:xfrm>
            <a:off x="762000" y="1216528"/>
            <a:ext cx="3893126" cy="690763"/>
          </a:xfrm>
        </p:spPr>
        <p:txBody>
          <a:bodyPr vert="horz" lIns="91440" tIns="45720" rIns="91440" bIns="45720" rtlCol="0" anchor="t">
            <a:normAutofit/>
          </a:bodyPr>
          <a:lstStyle/>
          <a:p>
            <a:pPr algn="ctr"/>
            <a:r>
              <a:rPr lang="en-US" sz="3200" b="1" kern="1200" dirty="0">
                <a:latin typeface="+mj-lt"/>
                <a:ea typeface="+mj-ea"/>
                <a:cs typeface="+mj-cs"/>
              </a:rPr>
              <a:t>PILOT TRAILS</a:t>
            </a:r>
            <a:r>
              <a:rPr lang="en-US" sz="3200" b="1" dirty="0"/>
              <a:t>?</a:t>
            </a:r>
            <a:endParaRPr lang="en-US" sz="3200" b="1" kern="1200" dirty="0">
              <a:latin typeface="+mj-lt"/>
              <a:ea typeface="+mj-ea"/>
              <a:cs typeface="+mj-cs"/>
            </a:endParaRPr>
          </a:p>
        </p:txBody>
      </p:sp>
      <p:cxnSp>
        <p:nvCxnSpPr>
          <p:cNvPr id="4133" name="Straight Connector 4132">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62A0052-155A-FCA3-FDF5-A0939E86CD39}"/>
              </a:ext>
            </a:extLst>
          </p:cNvPr>
          <p:cNvSpPr txBox="1"/>
          <p:nvPr/>
        </p:nvSpPr>
        <p:spPr>
          <a:xfrm>
            <a:off x="762000" y="1846726"/>
            <a:ext cx="3893126" cy="1544963"/>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dirty="0"/>
              <a:t>Merthyr </a:t>
            </a:r>
            <a:r>
              <a:rPr lang="en-US" sz="2000" dirty="0" err="1"/>
              <a:t>Mawr</a:t>
            </a:r>
            <a:r>
              <a:rPr lang="en-US" sz="2000" dirty="0"/>
              <a:t> Nature Reserve</a:t>
            </a:r>
          </a:p>
          <a:p>
            <a:pPr>
              <a:lnSpc>
                <a:spcPct val="90000"/>
              </a:lnSpc>
              <a:spcAft>
                <a:spcPts val="600"/>
              </a:spcAft>
            </a:pPr>
            <a:endParaRPr lang="en-US" sz="2000" dirty="0"/>
          </a:p>
          <a:p>
            <a:pPr indent="-228600">
              <a:lnSpc>
                <a:spcPct val="90000"/>
              </a:lnSpc>
              <a:spcAft>
                <a:spcPts val="600"/>
              </a:spcAft>
              <a:buFont typeface="Arial" panose="020B0604020202020204" pitchFamily="34" charset="0"/>
              <a:buChar char="•"/>
            </a:pPr>
            <a:r>
              <a:rPr lang="en-US" sz="2000" dirty="0"/>
              <a:t>Mining country, </a:t>
            </a:r>
            <a:r>
              <a:rPr lang="en-US" sz="2000" dirty="0" err="1"/>
              <a:t>Blaengarw</a:t>
            </a:r>
            <a:endParaRPr lang="en-US" sz="2000" dirty="0"/>
          </a:p>
        </p:txBody>
      </p:sp>
      <p:pic>
        <p:nvPicPr>
          <p:cNvPr id="4100" name="Picture 4" descr="Best Hikes and Trails in Merthyr Mawr Warren | AllTrails">
            <a:extLst>
              <a:ext uri="{FF2B5EF4-FFF2-40B4-BE49-F238E27FC236}">
                <a16:creationId xmlns:a16="http://schemas.microsoft.com/office/drawing/2014/main" id="{B6E8B7EE-F251-CCF5-F79C-C1E50F03836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868" r="1" b="8616"/>
          <a:stretch/>
        </p:blipFill>
        <p:spPr bwMode="auto">
          <a:xfrm>
            <a:off x="5344391" y="10"/>
            <a:ext cx="6847609" cy="4488855"/>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Return to Merthyr Mawr – wildlifemacro">
            <a:extLst>
              <a:ext uri="{FF2B5EF4-FFF2-40B4-BE49-F238E27FC236}">
                <a16:creationId xmlns:a16="http://schemas.microsoft.com/office/drawing/2014/main" id="{6BD5C9B9-5254-684B-F5BC-D2853B9B225D}"/>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15606" r="2" b="10306"/>
          <a:stretch/>
        </p:blipFill>
        <p:spPr bwMode="auto">
          <a:xfrm>
            <a:off x="5344392" y="4488874"/>
            <a:ext cx="3424845" cy="236912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6E323FF4-9C19-9C8D-F9A8-FA2FC121F4F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801"/>
          <a:stretch/>
        </p:blipFill>
        <p:spPr bwMode="auto">
          <a:xfrm>
            <a:off x="8767155" y="4488873"/>
            <a:ext cx="3424845" cy="2369127"/>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BD139E67-4D63-AAC3-D059-725C20C11093}"/>
              </a:ext>
            </a:extLst>
          </p:cNvPr>
          <p:cNvSpPr txBox="1">
            <a:spLocks/>
          </p:cNvSpPr>
          <p:nvPr/>
        </p:nvSpPr>
        <p:spPr>
          <a:xfrm>
            <a:off x="727286" y="3586075"/>
            <a:ext cx="4061927" cy="690763"/>
          </a:xfrm>
          <a:prstGeom prst="rect">
            <a:avLst/>
          </a:prstGeom>
        </p:spPr>
        <p:txBody>
          <a:bodyPr vert="horz" lIns="91440" tIns="45720" rIns="91440" bIns="45720" rtlCol="0" anchor="t">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STORYTELLING WORKSHOP</a:t>
            </a:r>
            <a:endParaRPr lang="en-US" dirty="0"/>
          </a:p>
        </p:txBody>
      </p:sp>
      <p:pic>
        <p:nvPicPr>
          <p:cNvPr id="10" name="Picture 9">
            <a:extLst>
              <a:ext uri="{FF2B5EF4-FFF2-40B4-BE49-F238E27FC236}">
                <a16:creationId xmlns:a16="http://schemas.microsoft.com/office/drawing/2014/main" id="{2492C248-BADA-7E3F-ECA1-39C4B90377FD}"/>
              </a:ext>
            </a:extLst>
          </p:cNvPr>
          <p:cNvPicPr>
            <a:picLocks noChangeAspect="1"/>
          </p:cNvPicPr>
          <p:nvPr/>
        </p:nvPicPr>
        <p:blipFill rotWithShape="1">
          <a:blip r:embed="rId5"/>
          <a:srcRect l="968" t="8746" r="81371" b="81649"/>
          <a:stretch/>
        </p:blipFill>
        <p:spPr>
          <a:xfrm>
            <a:off x="915940" y="4371719"/>
            <a:ext cx="3493817" cy="1068884"/>
          </a:xfrm>
          <a:prstGeom prst="rect">
            <a:avLst/>
          </a:prstGeom>
        </p:spPr>
      </p:pic>
      <p:sp>
        <p:nvSpPr>
          <p:cNvPr id="3" name="Title 1">
            <a:extLst>
              <a:ext uri="{FF2B5EF4-FFF2-40B4-BE49-F238E27FC236}">
                <a16:creationId xmlns:a16="http://schemas.microsoft.com/office/drawing/2014/main" id="{0299C4A4-18EF-ECFF-A001-A5816A5F4FCB}"/>
              </a:ext>
            </a:extLst>
          </p:cNvPr>
          <p:cNvSpPr txBox="1">
            <a:spLocks/>
          </p:cNvSpPr>
          <p:nvPr/>
        </p:nvSpPr>
        <p:spPr>
          <a:xfrm>
            <a:off x="635846" y="5668875"/>
            <a:ext cx="4061927" cy="690763"/>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PROOF OF CONCEPT</a:t>
            </a:r>
            <a:endParaRPr lang="en-US" dirty="0"/>
          </a:p>
        </p:txBody>
      </p:sp>
    </p:spTree>
    <p:extLst>
      <p:ext uri="{BB962C8B-B14F-4D97-AF65-F5344CB8AC3E}">
        <p14:creationId xmlns:p14="http://schemas.microsoft.com/office/powerpoint/2010/main" val="1500671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24164-6658-8A0A-BAF3-B12978EEFD70}"/>
              </a:ext>
            </a:extLst>
          </p:cNvPr>
          <p:cNvSpPr>
            <a:spLocks noGrp="1"/>
          </p:cNvSpPr>
          <p:nvPr>
            <p:ph type="title"/>
          </p:nvPr>
        </p:nvSpPr>
        <p:spPr>
          <a:xfrm>
            <a:off x="491613" y="335628"/>
            <a:ext cx="11149781" cy="1325563"/>
          </a:xfrm>
          <a:solidFill>
            <a:schemeClr val="accent4">
              <a:lumMod val="60000"/>
              <a:lumOff val="40000"/>
            </a:schemeClr>
          </a:solidFill>
        </p:spPr>
        <p:txBody>
          <a:bodyPr/>
          <a:lstStyle/>
          <a:p>
            <a:r>
              <a:rPr lang="en-GB" b="1" dirty="0"/>
              <a:t>Review - Pilot study Bridgend</a:t>
            </a:r>
          </a:p>
        </p:txBody>
      </p:sp>
      <p:sp>
        <p:nvSpPr>
          <p:cNvPr id="3" name="Content Placeholder 2">
            <a:extLst>
              <a:ext uri="{FF2B5EF4-FFF2-40B4-BE49-F238E27FC236}">
                <a16:creationId xmlns:a16="http://schemas.microsoft.com/office/drawing/2014/main" id="{B87A4DFA-5966-7347-1F7D-70C37D9D953F}"/>
              </a:ext>
            </a:extLst>
          </p:cNvPr>
          <p:cNvSpPr>
            <a:spLocks noGrp="1"/>
          </p:cNvSpPr>
          <p:nvPr>
            <p:ph idx="1"/>
          </p:nvPr>
        </p:nvSpPr>
        <p:spPr/>
        <p:txBody>
          <a:bodyPr>
            <a:normAutofit lnSpcReduction="10000"/>
          </a:bodyPr>
          <a:lstStyle/>
          <a:p>
            <a:pPr marL="0" indent="0" algn="ctr">
              <a:buNone/>
            </a:pPr>
            <a:endParaRPr lang="en-GB" sz="1800" b="1" dirty="0">
              <a:solidFill>
                <a:srgbClr val="000000"/>
              </a:solidFill>
              <a:effectLst/>
              <a:latin typeface="Arial" panose="020B0604020202020204" pitchFamily="34" charset="0"/>
              <a:ea typeface="Times New Roman" panose="02020603050405020304" pitchFamily="18" charset="0"/>
            </a:endParaRPr>
          </a:p>
          <a:p>
            <a:pPr marL="0" indent="0" algn="just">
              <a:buNone/>
            </a:pPr>
            <a:r>
              <a:rPr lang="en-GB" sz="1800" dirty="0">
                <a:solidFill>
                  <a:srgbClr val="000000"/>
                </a:solidFill>
                <a:effectLst/>
                <a:latin typeface="Arial" panose="020B0604020202020204" pitchFamily="34" charset="0"/>
                <a:ea typeface="Calibri" panose="020F0502020204030204" pitchFamily="34" charset="0"/>
              </a:rPr>
              <a:t>Capture grassroots, place-focused data from a cross-section of the local community (schools, colleges, local history and community groups) through interviews, outreach work and pop-up events, during which locals will be encouraged to tell their stories about the area and special places to visit.  The locals will also be asked to voice their opinions on ways to encourage tourism to their areas through the promotion of specific grassroots elements such as heritage, culture, language, food and   drink, and the natural environment.</a:t>
            </a:r>
          </a:p>
          <a:p>
            <a:pPr marL="0" indent="0" algn="just">
              <a:buNone/>
            </a:pPr>
            <a:endParaRPr lang="en-GB" sz="1800" b="1" dirty="0">
              <a:solidFill>
                <a:srgbClr val="000000"/>
              </a:solidFill>
              <a:latin typeface="Arial" panose="020B0604020202020204" pitchFamily="34" charset="0"/>
              <a:ea typeface="Times New Roman" panose="02020603050405020304" pitchFamily="18" charset="0"/>
            </a:endParaRPr>
          </a:p>
          <a:p>
            <a:pPr marL="0" indent="0" algn="just">
              <a:buNone/>
            </a:pPr>
            <a:r>
              <a:rPr lang="en-GB" sz="1800" dirty="0">
                <a:solidFill>
                  <a:srgbClr val="000000"/>
                </a:solidFill>
                <a:effectLst/>
                <a:latin typeface="Arial" panose="020B0604020202020204" pitchFamily="34" charset="0"/>
                <a:ea typeface="Calibri" panose="020F0502020204030204" pitchFamily="34" charset="0"/>
              </a:rPr>
              <a:t>Work with local communities and other stakeholders to develop a series of trails within the County of Bridgend that form the basis of a variety of ‘package’ holidays that focus on sustainability, both in terms of the environment (e.g. encouraging low carbon footprint forms of travel) and of the communities (e.g. including locally produced products, events, hospitality, accommodation etc.). </a:t>
            </a:r>
          </a:p>
          <a:p>
            <a:pPr marL="0" indent="0" algn="just">
              <a:buNone/>
            </a:pPr>
            <a:endParaRPr lang="en-GB" sz="1800" b="1" dirty="0">
              <a:solidFill>
                <a:srgbClr val="000000"/>
              </a:solidFill>
              <a:latin typeface="Arial" panose="020B0604020202020204" pitchFamily="34" charset="0"/>
              <a:ea typeface="Times New Roman" panose="02020603050405020304" pitchFamily="18" charset="0"/>
            </a:endParaRPr>
          </a:p>
          <a:p>
            <a:pPr marL="0" indent="0" algn="just">
              <a:buNone/>
            </a:pPr>
            <a:r>
              <a:rPr lang="en-GB" sz="1800" dirty="0">
                <a:solidFill>
                  <a:srgbClr val="000000"/>
                </a:solidFill>
                <a:effectLst/>
                <a:latin typeface="Arial" panose="020B0604020202020204" pitchFamily="34" charset="0"/>
                <a:ea typeface="Calibri" panose="020F0502020204030204" pitchFamily="34" charset="0"/>
              </a:rPr>
              <a:t>Utilise technology, such as QR codes and holograms to present the grassroots data (stories) in an innovative way, using the voices of local people.</a:t>
            </a:r>
            <a:endParaRPr lang="en-GB" sz="1800" b="1" dirty="0">
              <a:solidFill>
                <a:srgbClr val="000000"/>
              </a:solidFill>
              <a:effectLst/>
              <a:latin typeface="Arial" panose="020B0604020202020204" pitchFamily="34" charset="0"/>
              <a:ea typeface="Times New Roman" panose="02020603050405020304" pitchFamily="18" charset="0"/>
            </a:endParaRPr>
          </a:p>
          <a:p>
            <a:pPr marL="0" indent="0">
              <a:buNone/>
            </a:pPr>
            <a:endParaRPr lang="en-GB" dirty="0"/>
          </a:p>
          <a:p>
            <a:pPr marL="0" indent="0">
              <a:buNone/>
            </a:pPr>
            <a:endParaRPr lang="en-GB" dirty="0"/>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144F93A8-D76A-3A1D-3ED4-9B5F215B0045}"/>
                  </a:ext>
                </a:extLst>
              </p14:cNvPr>
              <p14:cNvContentPartPr/>
              <p14:nvPr/>
            </p14:nvContentPartPr>
            <p14:xfrm>
              <a:off x="5292587" y="4906686"/>
              <a:ext cx="1342318" cy="1007560"/>
            </p14:xfrm>
          </p:contentPart>
        </mc:Choice>
        <mc:Fallback xmlns="">
          <p:pic>
            <p:nvPicPr>
              <p:cNvPr id="4" name="Ink 3">
                <a:extLst>
                  <a:ext uri="{FF2B5EF4-FFF2-40B4-BE49-F238E27FC236}">
                    <a16:creationId xmlns:a16="http://schemas.microsoft.com/office/drawing/2014/main" id="{144F93A8-D76A-3A1D-3ED4-9B5F215B0045}"/>
                  </a:ext>
                </a:extLst>
              </p:cNvPr>
              <p:cNvPicPr/>
              <p:nvPr/>
            </p:nvPicPr>
            <p:blipFill>
              <a:blip r:embed="rId3"/>
              <a:stretch>
                <a:fillRect/>
              </a:stretch>
            </p:blipFill>
            <p:spPr>
              <a:xfrm>
                <a:off x="5274953" y="4889054"/>
                <a:ext cx="1377945" cy="1043184"/>
              </a:xfrm>
              <a:prstGeom prst="rect">
                <a:avLst/>
              </a:prstGeom>
            </p:spPr>
          </p:pic>
        </mc:Fallback>
      </mc:AlternateContent>
    </p:spTree>
    <p:extLst>
      <p:ext uri="{BB962C8B-B14F-4D97-AF65-F5344CB8AC3E}">
        <p14:creationId xmlns:p14="http://schemas.microsoft.com/office/powerpoint/2010/main" val="21935503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Vehicle speeding down a mountain road at dusk">
            <a:extLst>
              <a:ext uri="{FF2B5EF4-FFF2-40B4-BE49-F238E27FC236}">
                <a16:creationId xmlns:a16="http://schemas.microsoft.com/office/drawing/2014/main" id="{0ECD4BFB-64FD-A615-3FD8-AB2572F57FAA}"/>
              </a:ext>
            </a:extLst>
          </p:cNvPr>
          <p:cNvPicPr>
            <a:picLocks noChangeAspect="1"/>
          </p:cNvPicPr>
          <p:nvPr/>
        </p:nvPicPr>
        <p:blipFill rotWithShape="1">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837372EB-B769-48B2-4CA8-5439E4153552}"/>
              </a:ext>
            </a:extLst>
          </p:cNvPr>
          <p:cNvSpPr>
            <a:spLocks noGrp="1"/>
          </p:cNvSpPr>
          <p:nvPr>
            <p:ph type="title"/>
          </p:nvPr>
        </p:nvSpPr>
        <p:spPr>
          <a:xfrm>
            <a:off x="290742" y="609758"/>
            <a:ext cx="10532768" cy="2180095"/>
          </a:xfrm>
        </p:spPr>
        <p:txBody>
          <a:bodyPr vert="horz" lIns="91440" tIns="45720" rIns="91440" bIns="45720" rtlCol="0" anchor="b">
            <a:normAutofit/>
          </a:bodyPr>
          <a:lstStyle/>
          <a:p>
            <a:r>
              <a:rPr lang="en-US" sz="8200" dirty="0">
                <a:solidFill>
                  <a:srgbClr val="FFFFFF"/>
                </a:solidFill>
              </a:rPr>
              <a:t>It’s a long road ahead!</a:t>
            </a:r>
          </a:p>
        </p:txBody>
      </p:sp>
    </p:spTree>
    <p:extLst>
      <p:ext uri="{BB962C8B-B14F-4D97-AF65-F5344CB8AC3E}">
        <p14:creationId xmlns:p14="http://schemas.microsoft.com/office/powerpoint/2010/main" val="479869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63845-72CD-0B82-98EC-EAC30F160021}"/>
              </a:ext>
            </a:extLst>
          </p:cNvPr>
          <p:cNvSpPr>
            <a:spLocks noGrp="1"/>
          </p:cNvSpPr>
          <p:nvPr>
            <p:ph type="title"/>
          </p:nvPr>
        </p:nvSpPr>
        <p:spPr/>
        <p:txBody>
          <a:bodyPr/>
          <a:lstStyle/>
          <a:p>
            <a:r>
              <a:rPr lang="en-GB" b="1" dirty="0"/>
              <a:t>Global Academies Interdisciplinary Research</a:t>
            </a:r>
          </a:p>
        </p:txBody>
      </p:sp>
      <p:sp>
        <p:nvSpPr>
          <p:cNvPr id="3" name="Content Placeholder 2">
            <a:extLst>
              <a:ext uri="{FF2B5EF4-FFF2-40B4-BE49-F238E27FC236}">
                <a16:creationId xmlns:a16="http://schemas.microsoft.com/office/drawing/2014/main" id="{DBE16AA3-D72A-188F-16D1-3174D2E1C18C}"/>
              </a:ext>
            </a:extLst>
          </p:cNvPr>
          <p:cNvSpPr>
            <a:spLocks noGrp="1"/>
          </p:cNvSpPr>
          <p:nvPr>
            <p:ph idx="1"/>
          </p:nvPr>
        </p:nvSpPr>
        <p:spPr/>
        <p:txBody>
          <a:bodyPr vert="horz" lIns="91440" tIns="45720" rIns="91440" bIns="45720" rtlCol="0" anchor="t">
            <a:normAutofit lnSpcReduction="10000"/>
          </a:bodyPr>
          <a:lstStyle/>
          <a:p>
            <a:pPr marL="0" indent="0">
              <a:buNone/>
            </a:pPr>
            <a:r>
              <a:rPr lang="en-GB" dirty="0"/>
              <a:t>Tasked with coming up with a project that included academics from:</a:t>
            </a:r>
          </a:p>
          <a:p>
            <a:pPr marL="0" indent="0">
              <a:buNone/>
            </a:pPr>
            <a:endParaRPr lang="en-GB" dirty="0"/>
          </a:p>
          <a:p>
            <a:pPr marL="0" indent="0">
              <a:buNone/>
            </a:pPr>
            <a:r>
              <a:rPr lang="en-GB" dirty="0"/>
              <a:t>	Cardiff School of Sport and Health Sciences</a:t>
            </a:r>
            <a:endParaRPr lang="en-GB" dirty="0">
              <a:cs typeface="Calibri"/>
            </a:endParaRPr>
          </a:p>
          <a:p>
            <a:pPr marL="0" indent="0">
              <a:buNone/>
            </a:pPr>
            <a:endParaRPr lang="en-GB" dirty="0"/>
          </a:p>
          <a:p>
            <a:pPr marL="0" indent="0">
              <a:buNone/>
            </a:pPr>
            <a:r>
              <a:rPr lang="en-GB" dirty="0"/>
              <a:t>	Cardiff School of Education and Social Policy </a:t>
            </a:r>
            <a:endParaRPr lang="en-GB"/>
          </a:p>
          <a:p>
            <a:pPr marL="0" indent="0">
              <a:buNone/>
            </a:pPr>
            <a:endParaRPr lang="en-GB" dirty="0">
              <a:cs typeface="Calibri" panose="020F0502020204030204"/>
            </a:endParaRPr>
          </a:p>
          <a:p>
            <a:pPr marL="0" indent="0">
              <a:buNone/>
            </a:pPr>
            <a:r>
              <a:rPr lang="en-GB" dirty="0"/>
              <a:t>	Cardiff School of Management </a:t>
            </a:r>
            <a:endParaRPr lang="en-GB">
              <a:cs typeface="Calibri"/>
            </a:endParaRPr>
          </a:p>
          <a:p>
            <a:pPr marL="0" indent="0">
              <a:buNone/>
            </a:pPr>
            <a:endParaRPr lang="en-GB" dirty="0"/>
          </a:p>
          <a:p>
            <a:pPr marL="0" indent="0">
              <a:buNone/>
            </a:pPr>
            <a:r>
              <a:rPr lang="en-GB" dirty="0"/>
              <a:t>	Cardiff School of Technologies </a:t>
            </a:r>
            <a:endParaRPr lang="en-GB">
              <a:cs typeface="Calibri"/>
            </a:endParaRPr>
          </a:p>
          <a:p>
            <a:pPr marL="0" indent="0">
              <a:buNone/>
            </a:pPr>
            <a:endParaRPr lang="en-GB" dirty="0"/>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34E7B787-F20C-3902-EF28-5866830965A4}"/>
                  </a:ext>
                </a:extLst>
              </p14:cNvPr>
              <p14:cNvContentPartPr/>
              <p14:nvPr/>
            </p14:nvContentPartPr>
            <p14:xfrm>
              <a:off x="8199120" y="2956560"/>
              <a:ext cx="12700" cy="12700"/>
            </p14:xfrm>
          </p:contentPart>
        </mc:Choice>
        <mc:Fallback xmlns="">
          <p:pic>
            <p:nvPicPr>
              <p:cNvPr id="4" name="Ink 3">
                <a:extLst>
                  <a:ext uri="{FF2B5EF4-FFF2-40B4-BE49-F238E27FC236}">
                    <a16:creationId xmlns:a16="http://schemas.microsoft.com/office/drawing/2014/main" id="{34E7B787-F20C-3902-EF28-5866830965A4}"/>
                  </a:ext>
                </a:extLst>
              </p:cNvPr>
              <p:cNvPicPr/>
              <p:nvPr/>
            </p:nvPicPr>
            <p:blipFill>
              <a:blip r:embed="rId3"/>
              <a:stretch>
                <a:fillRect/>
              </a:stretch>
            </p:blipFill>
            <p:spPr>
              <a:xfrm>
                <a:off x="7576820" y="2334260"/>
                <a:ext cx="1270000" cy="1270000"/>
              </a:xfrm>
              <a:prstGeom prst="rect">
                <a:avLst/>
              </a:prstGeom>
            </p:spPr>
          </p:pic>
        </mc:Fallback>
      </mc:AlternateContent>
    </p:spTree>
    <p:extLst>
      <p:ext uri="{BB962C8B-B14F-4D97-AF65-F5344CB8AC3E}">
        <p14:creationId xmlns:p14="http://schemas.microsoft.com/office/powerpoint/2010/main" val="125904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Vehicle speeding down a mountain road at dusk">
            <a:extLst>
              <a:ext uri="{FF2B5EF4-FFF2-40B4-BE49-F238E27FC236}">
                <a16:creationId xmlns:a16="http://schemas.microsoft.com/office/drawing/2014/main" id="{0ECD4BFB-64FD-A615-3FD8-AB2572F57FAA}"/>
              </a:ext>
            </a:extLst>
          </p:cNvPr>
          <p:cNvPicPr>
            <a:picLocks noChangeAspect="1"/>
          </p:cNvPicPr>
          <p:nvPr/>
        </p:nvPicPr>
        <p:blipFill rotWithShape="1">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837372EB-B769-48B2-4CA8-5439E4153552}"/>
              </a:ext>
            </a:extLst>
          </p:cNvPr>
          <p:cNvSpPr>
            <a:spLocks noGrp="1"/>
          </p:cNvSpPr>
          <p:nvPr>
            <p:ph type="title"/>
          </p:nvPr>
        </p:nvSpPr>
        <p:spPr>
          <a:xfrm>
            <a:off x="225428" y="833692"/>
            <a:ext cx="8806604" cy="1872185"/>
          </a:xfrm>
        </p:spPr>
        <p:txBody>
          <a:bodyPr vert="horz" lIns="91440" tIns="45720" rIns="91440" bIns="45720" rtlCol="0" anchor="b">
            <a:normAutofit/>
          </a:bodyPr>
          <a:lstStyle/>
          <a:p>
            <a:pPr algn="ctr"/>
            <a:r>
              <a:rPr lang="en-US" sz="8200" dirty="0">
                <a:solidFill>
                  <a:srgbClr val="FFFFFF"/>
                </a:solidFill>
              </a:rPr>
              <a:t>Where do we start?</a:t>
            </a:r>
          </a:p>
        </p:txBody>
      </p:sp>
    </p:spTree>
    <p:extLst>
      <p:ext uri="{BB962C8B-B14F-4D97-AF65-F5344CB8AC3E}">
        <p14:creationId xmlns:p14="http://schemas.microsoft.com/office/powerpoint/2010/main" val="1550660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About Miro | Meet the team | Our mission">
            <a:extLst>
              <a:ext uri="{FF2B5EF4-FFF2-40B4-BE49-F238E27FC236}">
                <a16:creationId xmlns:a16="http://schemas.microsoft.com/office/drawing/2014/main" id="{F01F87E5-CC1F-C8A8-6F0C-3C5EECD4F45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 b="4548"/>
          <a:stretch/>
        </p:blipFill>
        <p:spPr bwMode="auto">
          <a:xfrm>
            <a:off x="93326" y="-121288"/>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1" name="Freeform 24">
            <a:extLst>
              <a:ext uri="{FF2B5EF4-FFF2-40B4-BE49-F238E27FC236}">
                <a16:creationId xmlns:a16="http://schemas.microsoft.com/office/drawing/2014/main" id="{A414F261-E931-45CB-8605-20FFD6826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775200"/>
            <a:ext cx="4838700" cy="1323975"/>
          </a:xfrm>
          <a:custGeom>
            <a:avLst/>
            <a:gdLst>
              <a:gd name="connsiteX0" fmla="*/ 0 w 4838700"/>
              <a:gd name="connsiteY0" fmla="*/ 0 h 1323975"/>
              <a:gd name="connsiteX1" fmla="*/ 4838700 w 4838700"/>
              <a:gd name="connsiteY1" fmla="*/ 0 h 1323975"/>
              <a:gd name="connsiteX2" fmla="*/ 4838700 w 4838700"/>
              <a:gd name="connsiteY2" fmla="*/ 78123 h 1323975"/>
              <a:gd name="connsiteX3" fmla="*/ 4822272 w 4838700"/>
              <a:gd name="connsiteY3" fmla="*/ 81440 h 1323975"/>
              <a:gd name="connsiteX4" fmla="*/ 4781550 w 4838700"/>
              <a:gd name="connsiteY4" fmla="*/ 142875 h 1323975"/>
              <a:gd name="connsiteX5" fmla="*/ 4822272 w 4838700"/>
              <a:gd name="connsiteY5" fmla="*/ 204311 h 1323975"/>
              <a:gd name="connsiteX6" fmla="*/ 4838700 w 4838700"/>
              <a:gd name="connsiteY6" fmla="*/ 207627 h 1323975"/>
              <a:gd name="connsiteX7" fmla="*/ 4838700 w 4838700"/>
              <a:gd name="connsiteY7" fmla="*/ 287197 h 1323975"/>
              <a:gd name="connsiteX8" fmla="*/ 4822272 w 4838700"/>
              <a:gd name="connsiteY8" fmla="*/ 290514 h 1323975"/>
              <a:gd name="connsiteX9" fmla="*/ 4781550 w 4838700"/>
              <a:gd name="connsiteY9" fmla="*/ 351949 h 1323975"/>
              <a:gd name="connsiteX10" fmla="*/ 4822272 w 4838700"/>
              <a:gd name="connsiteY10" fmla="*/ 413385 h 1323975"/>
              <a:gd name="connsiteX11" fmla="*/ 4838700 w 4838700"/>
              <a:gd name="connsiteY11" fmla="*/ 416701 h 1323975"/>
              <a:gd name="connsiteX12" fmla="*/ 4838700 w 4838700"/>
              <a:gd name="connsiteY12" fmla="*/ 496271 h 1323975"/>
              <a:gd name="connsiteX13" fmla="*/ 4822272 w 4838700"/>
              <a:gd name="connsiteY13" fmla="*/ 499588 h 1323975"/>
              <a:gd name="connsiteX14" fmla="*/ 4781550 w 4838700"/>
              <a:gd name="connsiteY14" fmla="*/ 561023 h 1323975"/>
              <a:gd name="connsiteX15" fmla="*/ 4822272 w 4838700"/>
              <a:gd name="connsiteY15" fmla="*/ 622459 h 1323975"/>
              <a:gd name="connsiteX16" fmla="*/ 4838700 w 4838700"/>
              <a:gd name="connsiteY16" fmla="*/ 625775 h 1323975"/>
              <a:gd name="connsiteX17" fmla="*/ 4838700 w 4838700"/>
              <a:gd name="connsiteY17" fmla="*/ 705345 h 1323975"/>
              <a:gd name="connsiteX18" fmla="*/ 4822272 w 4838700"/>
              <a:gd name="connsiteY18" fmla="*/ 708662 h 1323975"/>
              <a:gd name="connsiteX19" fmla="*/ 4781550 w 4838700"/>
              <a:gd name="connsiteY19" fmla="*/ 770097 h 1323975"/>
              <a:gd name="connsiteX20" fmla="*/ 4822272 w 4838700"/>
              <a:gd name="connsiteY20" fmla="*/ 831533 h 1323975"/>
              <a:gd name="connsiteX21" fmla="*/ 4838700 w 4838700"/>
              <a:gd name="connsiteY21" fmla="*/ 834849 h 1323975"/>
              <a:gd name="connsiteX22" fmla="*/ 4838700 w 4838700"/>
              <a:gd name="connsiteY22" fmla="*/ 914419 h 1323975"/>
              <a:gd name="connsiteX23" fmla="*/ 4822272 w 4838700"/>
              <a:gd name="connsiteY23" fmla="*/ 917736 h 1323975"/>
              <a:gd name="connsiteX24" fmla="*/ 4781550 w 4838700"/>
              <a:gd name="connsiteY24" fmla="*/ 979171 h 1323975"/>
              <a:gd name="connsiteX25" fmla="*/ 4822272 w 4838700"/>
              <a:gd name="connsiteY25" fmla="*/ 1040607 h 1323975"/>
              <a:gd name="connsiteX26" fmla="*/ 4838700 w 4838700"/>
              <a:gd name="connsiteY26" fmla="*/ 1043923 h 1323975"/>
              <a:gd name="connsiteX27" fmla="*/ 4838700 w 4838700"/>
              <a:gd name="connsiteY27" fmla="*/ 1123491 h 1323975"/>
              <a:gd name="connsiteX28" fmla="*/ 4822272 w 4838700"/>
              <a:gd name="connsiteY28" fmla="*/ 1126808 h 1323975"/>
              <a:gd name="connsiteX29" fmla="*/ 4781550 w 4838700"/>
              <a:gd name="connsiteY29" fmla="*/ 1188243 h 1323975"/>
              <a:gd name="connsiteX30" fmla="*/ 4822272 w 4838700"/>
              <a:gd name="connsiteY30" fmla="*/ 1249679 h 1323975"/>
              <a:gd name="connsiteX31" fmla="*/ 4838700 w 4838700"/>
              <a:gd name="connsiteY31" fmla="*/ 1252995 h 1323975"/>
              <a:gd name="connsiteX32" fmla="*/ 4838700 w 4838700"/>
              <a:gd name="connsiteY32" fmla="*/ 1323975 h 1323975"/>
              <a:gd name="connsiteX33" fmla="*/ 0 w 4838700"/>
              <a:gd name="connsiteY33" fmla="*/ 1323975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838700" h="1323975">
                <a:moveTo>
                  <a:pt x="0" y="0"/>
                </a:moveTo>
                <a:lnTo>
                  <a:pt x="4838700" y="0"/>
                </a:lnTo>
                <a:lnTo>
                  <a:pt x="4838700" y="78123"/>
                </a:lnTo>
                <a:lnTo>
                  <a:pt x="4822272" y="81440"/>
                </a:lnTo>
                <a:cubicBezTo>
                  <a:pt x="4798341" y="91561"/>
                  <a:pt x="4781550" y="115257"/>
                  <a:pt x="4781550" y="142875"/>
                </a:cubicBezTo>
                <a:cubicBezTo>
                  <a:pt x="4781550" y="170493"/>
                  <a:pt x="4798341" y="194189"/>
                  <a:pt x="4822272" y="204311"/>
                </a:cubicBezTo>
                <a:lnTo>
                  <a:pt x="4838700" y="207627"/>
                </a:lnTo>
                <a:lnTo>
                  <a:pt x="4838700" y="287197"/>
                </a:lnTo>
                <a:lnTo>
                  <a:pt x="4822272" y="290514"/>
                </a:lnTo>
                <a:cubicBezTo>
                  <a:pt x="4798341" y="300635"/>
                  <a:pt x="4781550" y="324331"/>
                  <a:pt x="4781550" y="351949"/>
                </a:cubicBezTo>
                <a:cubicBezTo>
                  <a:pt x="4781550" y="379567"/>
                  <a:pt x="4798341" y="403263"/>
                  <a:pt x="4822272" y="413385"/>
                </a:cubicBezTo>
                <a:lnTo>
                  <a:pt x="4838700" y="416701"/>
                </a:lnTo>
                <a:lnTo>
                  <a:pt x="4838700" y="496271"/>
                </a:lnTo>
                <a:lnTo>
                  <a:pt x="4822272" y="499588"/>
                </a:lnTo>
                <a:cubicBezTo>
                  <a:pt x="4798341" y="509709"/>
                  <a:pt x="4781550" y="533405"/>
                  <a:pt x="4781550" y="561023"/>
                </a:cubicBezTo>
                <a:cubicBezTo>
                  <a:pt x="4781550" y="588641"/>
                  <a:pt x="4798341" y="612337"/>
                  <a:pt x="4822272" y="622459"/>
                </a:cubicBezTo>
                <a:lnTo>
                  <a:pt x="4838700" y="625775"/>
                </a:lnTo>
                <a:lnTo>
                  <a:pt x="4838700" y="705345"/>
                </a:lnTo>
                <a:lnTo>
                  <a:pt x="4822272" y="708662"/>
                </a:lnTo>
                <a:cubicBezTo>
                  <a:pt x="4798341" y="718783"/>
                  <a:pt x="4781550" y="742479"/>
                  <a:pt x="4781550" y="770097"/>
                </a:cubicBezTo>
                <a:cubicBezTo>
                  <a:pt x="4781550" y="797715"/>
                  <a:pt x="4798341" y="821411"/>
                  <a:pt x="4822272" y="831533"/>
                </a:cubicBezTo>
                <a:lnTo>
                  <a:pt x="4838700" y="834849"/>
                </a:lnTo>
                <a:lnTo>
                  <a:pt x="4838700" y="914419"/>
                </a:lnTo>
                <a:lnTo>
                  <a:pt x="4822272" y="917736"/>
                </a:lnTo>
                <a:cubicBezTo>
                  <a:pt x="4798341" y="927857"/>
                  <a:pt x="4781550" y="951553"/>
                  <a:pt x="4781550" y="979171"/>
                </a:cubicBezTo>
                <a:cubicBezTo>
                  <a:pt x="4781550" y="1006789"/>
                  <a:pt x="4798341" y="1030485"/>
                  <a:pt x="4822272" y="1040607"/>
                </a:cubicBezTo>
                <a:lnTo>
                  <a:pt x="4838700" y="1043923"/>
                </a:lnTo>
                <a:lnTo>
                  <a:pt x="4838700" y="1123491"/>
                </a:lnTo>
                <a:lnTo>
                  <a:pt x="4822272" y="1126808"/>
                </a:lnTo>
                <a:cubicBezTo>
                  <a:pt x="4798341" y="1136929"/>
                  <a:pt x="4781550" y="1160625"/>
                  <a:pt x="4781550" y="1188243"/>
                </a:cubicBezTo>
                <a:cubicBezTo>
                  <a:pt x="4781550" y="1215861"/>
                  <a:pt x="4798341" y="1239557"/>
                  <a:pt x="4822272" y="1249679"/>
                </a:cubicBezTo>
                <a:lnTo>
                  <a:pt x="4838700" y="1252995"/>
                </a:lnTo>
                <a:lnTo>
                  <a:pt x="4838700" y="1323975"/>
                </a:lnTo>
                <a:lnTo>
                  <a:pt x="0" y="1323975"/>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79C1304-DE77-7D26-023D-F3808CE49018}"/>
              </a:ext>
            </a:extLst>
          </p:cNvPr>
          <p:cNvSpPr>
            <a:spLocks noGrp="1"/>
          </p:cNvSpPr>
          <p:nvPr>
            <p:ph type="title"/>
          </p:nvPr>
        </p:nvSpPr>
        <p:spPr>
          <a:xfrm>
            <a:off x="162534" y="4994274"/>
            <a:ext cx="4062874" cy="860426"/>
          </a:xfrm>
          <a:prstGeom prst="rect">
            <a:avLst/>
          </a:prstGeom>
          <a:noFill/>
          <a:ln w="174625" cap="sq" cmpd="thinThick">
            <a:noFill/>
            <a:miter lim="800000"/>
          </a:ln>
        </p:spPr>
        <p:txBody>
          <a:bodyPr vert="horz" lIns="91440" tIns="45720" rIns="91440" bIns="45720" rtlCol="0" anchor="ctr">
            <a:normAutofit/>
          </a:bodyPr>
          <a:lstStyle/>
          <a:p>
            <a:r>
              <a:rPr lang="en-US" sz="2400" b="1" dirty="0">
                <a:solidFill>
                  <a:srgbClr val="FFFFFF"/>
                </a:solidFill>
              </a:rPr>
              <a:t>Brainstorming - Miro</a:t>
            </a:r>
          </a:p>
        </p:txBody>
      </p:sp>
      <p:cxnSp>
        <p:nvCxnSpPr>
          <p:cNvPr id="1033" name="Straight Connector 1032">
            <a:extLst>
              <a:ext uri="{FF2B5EF4-FFF2-40B4-BE49-F238E27FC236}">
                <a16:creationId xmlns:a16="http://schemas.microsoft.com/office/drawing/2014/main" id="{B63CF8AD-BB19-4F90-BDE5-B3B3F56F4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 y="4876800"/>
            <a:ext cx="4791456" cy="3175"/>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35" name="Straight Connector 1034">
            <a:extLst>
              <a:ext uri="{FF2B5EF4-FFF2-40B4-BE49-F238E27FC236}">
                <a16:creationId xmlns:a16="http://schemas.microsoft.com/office/drawing/2014/main" id="{224E62CA-FAA3-4628-AEF3-5033C771498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 y="5969000"/>
            <a:ext cx="4791456" cy="3175"/>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5456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872D2-7C7D-9416-FAB2-0EDFA9B8DC7D}"/>
              </a:ext>
            </a:extLst>
          </p:cNvPr>
          <p:cNvSpPr>
            <a:spLocks noGrp="1"/>
          </p:cNvSpPr>
          <p:nvPr>
            <p:ph type="title"/>
          </p:nvPr>
        </p:nvSpPr>
        <p:spPr>
          <a:xfrm>
            <a:off x="452285" y="365125"/>
            <a:ext cx="11405418" cy="1325563"/>
          </a:xfrm>
          <a:solidFill>
            <a:schemeClr val="accent4">
              <a:lumMod val="60000"/>
              <a:lumOff val="40000"/>
            </a:schemeClr>
          </a:solidFill>
        </p:spPr>
        <p:txBody>
          <a:bodyPr/>
          <a:lstStyle/>
          <a:p>
            <a:r>
              <a:rPr lang="en-GB" b="1" dirty="0"/>
              <a:t>Key words</a:t>
            </a:r>
          </a:p>
        </p:txBody>
      </p:sp>
      <p:graphicFrame>
        <p:nvGraphicFramePr>
          <p:cNvPr id="4" name="Content Placeholder 3">
            <a:extLst>
              <a:ext uri="{FF2B5EF4-FFF2-40B4-BE49-F238E27FC236}">
                <a16:creationId xmlns:a16="http://schemas.microsoft.com/office/drawing/2014/main" id="{2493C63E-3949-09E9-FEA3-E1D81F306002}"/>
              </a:ext>
            </a:extLst>
          </p:cNvPr>
          <p:cNvGraphicFramePr>
            <a:graphicFrameLocks noGrp="1"/>
          </p:cNvGraphicFramePr>
          <p:nvPr>
            <p:ph idx="1"/>
            <p:extLst>
              <p:ext uri="{D42A27DB-BD31-4B8C-83A1-F6EECF244321}">
                <p14:modId xmlns:p14="http://schemas.microsoft.com/office/powerpoint/2010/main" val="409310111"/>
              </p:ext>
            </p:extLst>
          </p:nvPr>
        </p:nvGraphicFramePr>
        <p:xfrm>
          <a:off x="838200" y="1992773"/>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96127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24164-6658-8A0A-BAF3-B12978EEFD70}"/>
              </a:ext>
            </a:extLst>
          </p:cNvPr>
          <p:cNvSpPr>
            <a:spLocks noGrp="1"/>
          </p:cNvSpPr>
          <p:nvPr>
            <p:ph type="title"/>
          </p:nvPr>
        </p:nvSpPr>
        <p:spPr>
          <a:xfrm>
            <a:off x="452284" y="817409"/>
            <a:ext cx="11218606" cy="1325563"/>
          </a:xfrm>
          <a:solidFill>
            <a:schemeClr val="accent4">
              <a:lumMod val="60000"/>
              <a:lumOff val="40000"/>
            </a:schemeClr>
          </a:solidFill>
        </p:spPr>
        <p:txBody>
          <a:bodyPr/>
          <a:lstStyle/>
          <a:p>
            <a:r>
              <a:rPr lang="en-GB" b="1" dirty="0"/>
              <a:t>Aim</a:t>
            </a:r>
          </a:p>
        </p:txBody>
      </p:sp>
      <p:sp>
        <p:nvSpPr>
          <p:cNvPr id="3" name="Content Placeholder 2">
            <a:extLst>
              <a:ext uri="{FF2B5EF4-FFF2-40B4-BE49-F238E27FC236}">
                <a16:creationId xmlns:a16="http://schemas.microsoft.com/office/drawing/2014/main" id="{B87A4DFA-5966-7347-1F7D-70C37D9D953F}"/>
              </a:ext>
            </a:extLst>
          </p:cNvPr>
          <p:cNvSpPr>
            <a:spLocks noGrp="1"/>
          </p:cNvSpPr>
          <p:nvPr>
            <p:ph idx="1"/>
          </p:nvPr>
        </p:nvSpPr>
        <p:spPr/>
        <p:txBody>
          <a:bodyPr/>
          <a:lstStyle/>
          <a:p>
            <a:pPr marL="0" indent="0" algn="ctr">
              <a:buNone/>
            </a:pPr>
            <a:endParaRPr lang="en-GB" sz="1800" b="1" dirty="0">
              <a:solidFill>
                <a:srgbClr val="000000"/>
              </a:solidFill>
              <a:effectLst/>
              <a:latin typeface="Arial" panose="020B0604020202020204" pitchFamily="34" charset="0"/>
              <a:ea typeface="Times New Roman" panose="02020603050405020304" pitchFamily="18" charset="0"/>
            </a:endParaRPr>
          </a:p>
          <a:p>
            <a:pPr marL="0" indent="0" algn="ctr">
              <a:buNone/>
            </a:pPr>
            <a:endParaRPr lang="en-GB" sz="1800" b="1" dirty="0">
              <a:solidFill>
                <a:srgbClr val="000000"/>
              </a:solidFill>
              <a:latin typeface="Arial" panose="020B0604020202020204" pitchFamily="34" charset="0"/>
              <a:ea typeface="Times New Roman" panose="02020603050405020304" pitchFamily="18" charset="0"/>
            </a:endParaRPr>
          </a:p>
          <a:p>
            <a:pPr marL="0" indent="0" algn="ctr">
              <a:buNone/>
            </a:pPr>
            <a:endParaRPr lang="en-GB" sz="1800" b="1" dirty="0">
              <a:solidFill>
                <a:srgbClr val="000000"/>
              </a:solidFill>
              <a:effectLst/>
              <a:latin typeface="Arial" panose="020B0604020202020204" pitchFamily="34" charset="0"/>
              <a:ea typeface="Times New Roman" panose="02020603050405020304" pitchFamily="18" charset="0"/>
            </a:endParaRPr>
          </a:p>
          <a:p>
            <a:pPr marL="0" indent="0" algn="ctr">
              <a:buNone/>
            </a:pPr>
            <a:r>
              <a:rPr lang="en-GB" sz="2400" b="1" dirty="0">
                <a:solidFill>
                  <a:srgbClr val="000000"/>
                </a:solidFill>
                <a:effectLst/>
                <a:latin typeface="Arial" panose="020B0604020202020204" pitchFamily="34" charset="0"/>
                <a:ea typeface="Times New Roman" panose="02020603050405020304" pitchFamily="18" charset="0"/>
              </a:rPr>
              <a:t>To develop grassroots-inspired destination packages as a route to post-Covid-19 sustainable tourism recovery throughout Wales which creates visitor experiences that encourage knowledge and awareness of the destination’s local cultural and natural environments, and which help to improve physiological and psychological well-being for both locals and tourists.   </a:t>
            </a:r>
            <a:endParaRPr lang="en-GB" sz="2400" dirty="0">
              <a:effectLst/>
              <a:latin typeface="Times New Roman" panose="02020603050405020304" pitchFamily="18" charset="0"/>
              <a:ea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1285709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24164-6658-8A0A-BAF3-B12978EEFD70}"/>
              </a:ext>
            </a:extLst>
          </p:cNvPr>
          <p:cNvSpPr>
            <a:spLocks noGrp="1"/>
          </p:cNvSpPr>
          <p:nvPr>
            <p:ph type="title"/>
          </p:nvPr>
        </p:nvSpPr>
        <p:spPr>
          <a:xfrm>
            <a:off x="491613" y="335628"/>
            <a:ext cx="11149781" cy="1325563"/>
          </a:xfrm>
          <a:solidFill>
            <a:schemeClr val="accent4">
              <a:lumMod val="60000"/>
              <a:lumOff val="40000"/>
            </a:schemeClr>
          </a:solidFill>
        </p:spPr>
        <p:txBody>
          <a:bodyPr/>
          <a:lstStyle/>
          <a:p>
            <a:r>
              <a:rPr lang="en-GB" b="1" dirty="0"/>
              <a:t>Pilot study Bridgend</a:t>
            </a:r>
          </a:p>
        </p:txBody>
      </p:sp>
      <p:sp>
        <p:nvSpPr>
          <p:cNvPr id="3" name="Content Placeholder 2">
            <a:extLst>
              <a:ext uri="{FF2B5EF4-FFF2-40B4-BE49-F238E27FC236}">
                <a16:creationId xmlns:a16="http://schemas.microsoft.com/office/drawing/2014/main" id="{B87A4DFA-5966-7347-1F7D-70C37D9D953F}"/>
              </a:ext>
            </a:extLst>
          </p:cNvPr>
          <p:cNvSpPr>
            <a:spLocks noGrp="1"/>
          </p:cNvSpPr>
          <p:nvPr>
            <p:ph idx="1"/>
          </p:nvPr>
        </p:nvSpPr>
        <p:spPr/>
        <p:txBody>
          <a:bodyPr>
            <a:normAutofit lnSpcReduction="10000"/>
          </a:bodyPr>
          <a:lstStyle/>
          <a:p>
            <a:pPr marL="0" indent="0" algn="ctr">
              <a:buNone/>
            </a:pPr>
            <a:endParaRPr lang="en-GB" sz="1800" b="1" dirty="0">
              <a:solidFill>
                <a:srgbClr val="000000"/>
              </a:solidFill>
              <a:effectLst/>
              <a:latin typeface="Arial" panose="020B0604020202020204" pitchFamily="34" charset="0"/>
              <a:ea typeface="Times New Roman" panose="02020603050405020304" pitchFamily="18" charset="0"/>
            </a:endParaRPr>
          </a:p>
          <a:p>
            <a:pPr marL="0" indent="0" algn="just">
              <a:buNone/>
            </a:pPr>
            <a:r>
              <a:rPr lang="en-GB" sz="1800" dirty="0">
                <a:solidFill>
                  <a:srgbClr val="000000"/>
                </a:solidFill>
                <a:effectLst/>
                <a:latin typeface="Arial" panose="020B0604020202020204" pitchFamily="34" charset="0"/>
                <a:ea typeface="Calibri" panose="020F0502020204030204" pitchFamily="34" charset="0"/>
              </a:rPr>
              <a:t>Capture grassroots, place-focused data from a cross-section of the local community (schools, colleges, local history and community groups) through interviews, outreach work and pop-up events, during which locals will be encouraged to tell their stories about the area and special places to visit.  The locals will also be asked to voice their opinions on ways to encourage tourism to their areas through the promotion of specific grassroots elements such as heritage, culture, language, food and   drink, and the natural environment.</a:t>
            </a:r>
          </a:p>
          <a:p>
            <a:pPr marL="0" indent="0" algn="just">
              <a:buNone/>
            </a:pPr>
            <a:endParaRPr lang="en-GB" sz="1800" b="1" dirty="0">
              <a:solidFill>
                <a:srgbClr val="000000"/>
              </a:solidFill>
              <a:latin typeface="Arial" panose="020B0604020202020204" pitchFamily="34" charset="0"/>
              <a:ea typeface="Times New Roman" panose="02020603050405020304" pitchFamily="18" charset="0"/>
            </a:endParaRPr>
          </a:p>
          <a:p>
            <a:pPr marL="0" indent="0" algn="just">
              <a:buNone/>
            </a:pPr>
            <a:r>
              <a:rPr lang="en-GB" sz="1800" dirty="0">
                <a:solidFill>
                  <a:srgbClr val="000000"/>
                </a:solidFill>
                <a:effectLst/>
                <a:latin typeface="Arial" panose="020B0604020202020204" pitchFamily="34" charset="0"/>
                <a:ea typeface="Calibri" panose="020F0502020204030204" pitchFamily="34" charset="0"/>
              </a:rPr>
              <a:t>Work with local communities and other stakeholders to develop a series of trails within the County of Bridgend that form the basis of a variety of ‘package’ holidays that focus on sustainability, both in terms of the environment (e.g. encouraging low carbon footprint forms of travel) and of the communities (e.g. including locally produced products, events, hospitality, accommodation etc.). </a:t>
            </a:r>
          </a:p>
          <a:p>
            <a:pPr marL="0" indent="0" algn="just">
              <a:buNone/>
            </a:pPr>
            <a:endParaRPr lang="en-GB" sz="1800" b="1" dirty="0">
              <a:solidFill>
                <a:srgbClr val="000000"/>
              </a:solidFill>
              <a:latin typeface="Arial" panose="020B0604020202020204" pitchFamily="34" charset="0"/>
              <a:ea typeface="Times New Roman" panose="02020603050405020304" pitchFamily="18" charset="0"/>
            </a:endParaRPr>
          </a:p>
          <a:p>
            <a:pPr marL="0" indent="0" algn="just">
              <a:buNone/>
            </a:pPr>
            <a:r>
              <a:rPr lang="en-GB" sz="1800" dirty="0">
                <a:solidFill>
                  <a:srgbClr val="000000"/>
                </a:solidFill>
                <a:effectLst/>
                <a:latin typeface="Arial" panose="020B0604020202020204" pitchFamily="34" charset="0"/>
                <a:ea typeface="Calibri" panose="020F0502020204030204" pitchFamily="34" charset="0"/>
              </a:rPr>
              <a:t>Utilise technology, such as QR codes and holograms to present the grassroots data (stories) in an innovative way, using the voices of local people.</a:t>
            </a:r>
            <a:endParaRPr lang="en-GB" sz="1800" b="1" dirty="0">
              <a:solidFill>
                <a:srgbClr val="000000"/>
              </a:solidFill>
              <a:effectLst/>
              <a:latin typeface="Arial" panose="020B0604020202020204" pitchFamily="34" charset="0"/>
              <a:ea typeface="Times New Roman" panose="02020603050405020304" pitchFamily="18" charset="0"/>
            </a:endParaRPr>
          </a:p>
          <a:p>
            <a:pPr marL="0" indent="0">
              <a:buNone/>
            </a:pPr>
            <a:endParaRPr lang="en-GB" dirty="0"/>
          </a:p>
          <a:p>
            <a:pPr marL="0" indent="0">
              <a:buNone/>
            </a:pPr>
            <a:endParaRPr lang="en-GB" dirty="0"/>
          </a:p>
        </p:txBody>
      </p:sp>
    </p:spTree>
    <p:extLst>
      <p:ext uri="{BB962C8B-B14F-4D97-AF65-F5344CB8AC3E}">
        <p14:creationId xmlns:p14="http://schemas.microsoft.com/office/powerpoint/2010/main" val="489963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Vehicle speeding down a mountain road at dusk">
            <a:extLst>
              <a:ext uri="{FF2B5EF4-FFF2-40B4-BE49-F238E27FC236}">
                <a16:creationId xmlns:a16="http://schemas.microsoft.com/office/drawing/2014/main" id="{0ECD4BFB-64FD-A615-3FD8-AB2572F57FAA}"/>
              </a:ext>
            </a:extLst>
          </p:cNvPr>
          <p:cNvPicPr>
            <a:picLocks noChangeAspect="1"/>
          </p:cNvPicPr>
          <p:nvPr/>
        </p:nvPicPr>
        <p:blipFill rotWithShape="1">
          <a:blip r:embed="rId2">
            <a:alphaModFix amt="60000"/>
          </a:blip>
          <a:srcRect t="15730"/>
          <a:stretch/>
        </p:blipFill>
        <p:spPr>
          <a:xfrm>
            <a:off x="-1" y="10"/>
            <a:ext cx="12192001" cy="6857990"/>
          </a:xfrm>
          <a:prstGeom prst="rect">
            <a:avLst/>
          </a:prstGeom>
        </p:spPr>
      </p:pic>
      <p:sp>
        <p:nvSpPr>
          <p:cNvPr id="2" name="Title 1">
            <a:extLst>
              <a:ext uri="{FF2B5EF4-FFF2-40B4-BE49-F238E27FC236}">
                <a16:creationId xmlns:a16="http://schemas.microsoft.com/office/drawing/2014/main" id="{837372EB-B769-48B2-4CA8-5439E4153552}"/>
              </a:ext>
            </a:extLst>
          </p:cNvPr>
          <p:cNvSpPr>
            <a:spLocks noGrp="1"/>
          </p:cNvSpPr>
          <p:nvPr>
            <p:ph type="title"/>
          </p:nvPr>
        </p:nvSpPr>
        <p:spPr>
          <a:xfrm>
            <a:off x="439782" y="964321"/>
            <a:ext cx="9875520" cy="1701325"/>
          </a:xfrm>
        </p:spPr>
        <p:txBody>
          <a:bodyPr vert="horz" lIns="91440" tIns="45720" rIns="91440" bIns="45720" rtlCol="0" anchor="b">
            <a:normAutofit/>
          </a:bodyPr>
          <a:lstStyle/>
          <a:p>
            <a:r>
              <a:rPr lang="en-US" sz="8200" dirty="0">
                <a:solidFill>
                  <a:srgbClr val="FFFFFF"/>
                </a:solidFill>
              </a:rPr>
              <a:t>Where do we go next?</a:t>
            </a:r>
          </a:p>
        </p:txBody>
      </p:sp>
    </p:spTree>
    <p:extLst>
      <p:ext uri="{BB962C8B-B14F-4D97-AF65-F5344CB8AC3E}">
        <p14:creationId xmlns:p14="http://schemas.microsoft.com/office/powerpoint/2010/main" val="15235157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15881</TotalTime>
  <Words>1408</Words>
  <Application>Microsoft Office PowerPoint</Application>
  <PresentationFormat>Widescreen</PresentationFormat>
  <Paragraphs>127</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Locals’ tales and tourist trails: a regenerative tourism approach for Bridgend, South Wales </vt:lpstr>
      <vt:lpstr>The journey</vt:lpstr>
      <vt:lpstr>Global Academies Interdisciplinary Research</vt:lpstr>
      <vt:lpstr>Where do we start?</vt:lpstr>
      <vt:lpstr>Brainstorming - Miro</vt:lpstr>
      <vt:lpstr>Key words</vt:lpstr>
      <vt:lpstr>Aim</vt:lpstr>
      <vt:lpstr>Pilot study Bridgend</vt:lpstr>
      <vt:lpstr>Where do we go next?</vt:lpstr>
      <vt:lpstr>PowerPoint Presentation</vt:lpstr>
      <vt:lpstr>PowerPoint Presentation</vt:lpstr>
      <vt:lpstr>PowerPoint Presentation</vt:lpstr>
      <vt:lpstr>PowerPoint Presentation</vt:lpstr>
      <vt:lpstr>PowerPoint Presentation</vt:lpstr>
      <vt:lpstr>Regenerative tourism</vt:lpstr>
      <vt:lpstr>Schools’ workshops – Christina &amp; Rhiannon</vt:lpstr>
      <vt:lpstr> </vt:lpstr>
      <vt:lpstr>Let’s Write!</vt:lpstr>
      <vt:lpstr>PowerPoint Presentation</vt:lpstr>
      <vt:lpstr>PowerPoint Presentation</vt:lpstr>
      <vt:lpstr>INTERVIEWS:</vt:lpstr>
      <vt:lpstr>INTERVIEWS – places to visit</vt:lpstr>
      <vt:lpstr>INTERVIEWS – HIDDEN GEMS</vt:lpstr>
      <vt:lpstr>GRASSROOTS RECOVERY</vt:lpstr>
      <vt:lpstr>Where are we going next?</vt:lpstr>
      <vt:lpstr>Funding, collaborators and similar projects </vt:lpstr>
      <vt:lpstr>PILOT TRAILS?</vt:lpstr>
      <vt:lpstr>Review - Pilot study Bridgend</vt:lpstr>
      <vt:lpstr>It’s a long road ahead!</vt:lpstr>
    </vt:vector>
  </TitlesOfParts>
  <Company>Cardiff Metropolitan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Davies, Karen</dc:creator>
  <cp:lastModifiedBy>Karen</cp:lastModifiedBy>
  <cp:revision>26</cp:revision>
  <dcterms:created xsi:type="dcterms:W3CDTF">2024-01-13T12:03:27Z</dcterms:created>
  <dcterms:modified xsi:type="dcterms:W3CDTF">2024-05-15T19:32:04Z</dcterms:modified>
</cp:coreProperties>
</file>