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61" r:id="rId4"/>
    <p:sldId id="262" r:id="rId5"/>
    <p:sldId id="258" r:id="rId6"/>
    <p:sldId id="259" r:id="rId7"/>
    <p:sldId id="260"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8A9EA2-C66C-4691-B0EB-06BEE27A9A89}" v="24" dt="2024-04-29T09:20:10.0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0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185BB-8B07-4DC9-86F3-2A225C77748D}"/>
              </a:ext>
            </a:extLst>
          </p:cNvPr>
          <p:cNvSpPr>
            <a:spLocks noGrp="1"/>
          </p:cNvSpPr>
          <p:nvPr>
            <p:ph type="ctrTitle"/>
          </p:nvPr>
        </p:nvSpPr>
        <p:spPr>
          <a:xfrm>
            <a:off x="1600200" y="1261872"/>
            <a:ext cx="7638222" cy="2852928"/>
          </a:xfrm>
        </p:spPr>
        <p:txBody>
          <a:bodyPr anchor="b">
            <a:normAutofit/>
          </a:bodyPr>
          <a:lstStyle>
            <a:lvl1pPr algn="l">
              <a:lnSpc>
                <a:spcPct val="130000"/>
              </a:lnSpc>
              <a:defRPr sz="3600" spc="1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514D496A-6E7A-4923-8ED5-B4164125DEB6}"/>
              </a:ext>
            </a:extLst>
          </p:cNvPr>
          <p:cNvSpPr>
            <a:spLocks noGrp="1"/>
          </p:cNvSpPr>
          <p:nvPr>
            <p:ph type="subTitle" idx="1"/>
          </p:nvPr>
        </p:nvSpPr>
        <p:spPr>
          <a:xfrm>
            <a:off x="1600200" y="4681728"/>
            <a:ext cx="7638222" cy="929296"/>
          </a:xfrm>
          <a:prstGeom prst="rect">
            <a:avLst/>
          </a:prstGeom>
        </p:spPr>
        <p:txBody>
          <a:bodyPr>
            <a:normAutofit/>
          </a:bodyPr>
          <a:lstStyle>
            <a:lvl1pPr marL="0" indent="0" algn="l">
              <a:lnSpc>
                <a:spcPct val="130000"/>
              </a:lnSpc>
              <a:buNone/>
              <a:defRPr sz="1600" b="1" cap="all" spc="6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F5E3D20-43DC-4C14-8CFF-18545AED1B5B}"/>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5" name="Footer Placeholder 4">
            <a:extLst>
              <a:ext uri="{FF2B5EF4-FFF2-40B4-BE49-F238E27FC236}">
                <a16:creationId xmlns:a16="http://schemas.microsoft.com/office/drawing/2014/main" id="{E34FC300-5AFC-418B-85FD-EFA94BD7AF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9C7E81-ED3C-4DB0-8E74-AD2A87E6BE8A}"/>
              </a:ext>
            </a:extLst>
          </p:cNvPr>
          <p:cNvSpPr>
            <a:spLocks noGrp="1"/>
          </p:cNvSpPr>
          <p:nvPr>
            <p:ph type="sldNum" sz="quarter" idx="12"/>
          </p:nvPr>
        </p:nvSpPr>
        <p:spPr/>
        <p:txBody>
          <a:body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F0C817C9-850F-4FB6-B93B-CF3076C4A5C1}"/>
              </a:ext>
            </a:extLst>
          </p:cNvPr>
          <p:cNvGrpSpPr/>
          <p:nvPr/>
        </p:nvGrpSpPr>
        <p:grpSpPr>
          <a:xfrm flipH="1">
            <a:off x="0" y="0"/>
            <a:ext cx="567782" cy="3306479"/>
            <a:chOff x="11619770" y="-2005"/>
            <a:chExt cx="567782" cy="3306479"/>
          </a:xfrm>
        </p:grpSpPr>
        <p:sp>
          <p:nvSpPr>
            <p:cNvPr id="8" name="Freeform: Shape 7">
              <a:extLst>
                <a:ext uri="{FF2B5EF4-FFF2-40B4-BE49-F238E27FC236}">
                  <a16:creationId xmlns:a16="http://schemas.microsoft.com/office/drawing/2014/main" id="{159433A8-B67D-4675-AFDE-131069A709FC}"/>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2">
                <a:extLst>
                  <a:ext uri="{96DAC541-7B7A-43D3-8B79-37D633B846F1}">
                    <asvg:svgBlip xmlns:asvg="http://schemas.microsoft.com/office/drawing/2016/SVG/main" r:embed="rId3"/>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E1CD1C45-6A4D-4237-B39C-2D58F401A8C5}"/>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29590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958AD-1CAD-45B3-B83D-DC9D33CD61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153F2E-0397-4423-8A88-D0059DEAF0CE}"/>
              </a:ext>
            </a:extLst>
          </p:cNvPr>
          <p:cNvSpPr>
            <a:spLocks noGrp="1"/>
          </p:cNvSpPr>
          <p:nvPr>
            <p:ph type="body" orient="vert" idx="1"/>
          </p:nvPr>
        </p:nvSpPr>
        <p:spPr>
          <a:xfrm>
            <a:off x="808662" y="2019299"/>
            <a:ext cx="10357666" cy="4114801"/>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7ADDE1-7025-4FA9-822D-481685085490}"/>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5" name="Footer Placeholder 4">
            <a:extLst>
              <a:ext uri="{FF2B5EF4-FFF2-40B4-BE49-F238E27FC236}">
                <a16:creationId xmlns:a16="http://schemas.microsoft.com/office/drawing/2014/main" id="{6B2A73E0-F328-46DC-98BE-CA0981F75A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652226-010C-494F-8BE8-BF91F3553DD5}"/>
              </a:ext>
            </a:extLst>
          </p:cNvPr>
          <p:cNvSpPr>
            <a:spLocks noGrp="1"/>
          </p:cNvSpPr>
          <p:nvPr>
            <p:ph type="sldNum" sz="quarter" idx="12"/>
          </p:nvPr>
        </p:nvSpPr>
        <p:spPr/>
        <p:txBody>
          <a:body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9F89E9C4-9D18-4529-BC0C-68EAE507CDF8}"/>
              </a:ext>
            </a:extLst>
          </p:cNvPr>
          <p:cNvGrpSpPr/>
          <p:nvPr/>
        </p:nvGrpSpPr>
        <p:grpSpPr>
          <a:xfrm flipH="1" flipV="1">
            <a:off x="0" y="3551521"/>
            <a:ext cx="567782" cy="3306479"/>
            <a:chOff x="11619770" y="-2005"/>
            <a:chExt cx="567782" cy="3306479"/>
          </a:xfrm>
        </p:grpSpPr>
        <p:sp>
          <p:nvSpPr>
            <p:cNvPr id="8" name="Freeform: Shape 7">
              <a:extLst>
                <a:ext uri="{FF2B5EF4-FFF2-40B4-BE49-F238E27FC236}">
                  <a16:creationId xmlns:a16="http://schemas.microsoft.com/office/drawing/2014/main" id="{D7DF5937-0C03-4786-AB62-3CF7CECB92D6}"/>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2">
                <a:extLst>
                  <a:ext uri="{96DAC541-7B7A-43D3-8B79-37D633B846F1}">
                    <asvg:svgBlip xmlns:asvg="http://schemas.microsoft.com/office/drawing/2016/SVG/main" r:embed="rId3"/>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E9AD93DB-2DB0-4B2D-884B-6EC45344325B}"/>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25303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C635D0-31D9-44E1-911D-F7D5D5400992}"/>
              </a:ext>
            </a:extLst>
          </p:cNvPr>
          <p:cNvSpPr>
            <a:spLocks noGrp="1"/>
          </p:cNvSpPr>
          <p:nvPr>
            <p:ph type="title" orient="vert"/>
          </p:nvPr>
        </p:nvSpPr>
        <p:spPr>
          <a:xfrm>
            <a:off x="8853914" y="624313"/>
            <a:ext cx="2537986" cy="5509787"/>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67F9230-1FA4-439D-A800-B5F006F07C0D}"/>
              </a:ext>
            </a:extLst>
          </p:cNvPr>
          <p:cNvSpPr>
            <a:spLocks noGrp="1"/>
          </p:cNvSpPr>
          <p:nvPr>
            <p:ph type="body" orient="vert" idx="1"/>
          </p:nvPr>
        </p:nvSpPr>
        <p:spPr>
          <a:xfrm>
            <a:off x="800100" y="624313"/>
            <a:ext cx="7816542" cy="550978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5AB2A3-7055-43AF-8BAB-0A9B7444867A}"/>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5" name="Footer Placeholder 4">
            <a:extLst>
              <a:ext uri="{FF2B5EF4-FFF2-40B4-BE49-F238E27FC236}">
                <a16:creationId xmlns:a16="http://schemas.microsoft.com/office/drawing/2014/main" id="{EE9A1821-A311-49CD-BCB4-B4BC886610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37C6A8-813A-486A-AA90-AB28935F2B4F}"/>
              </a:ext>
            </a:extLst>
          </p:cNvPr>
          <p:cNvSpPr>
            <a:spLocks noGrp="1"/>
          </p:cNvSpPr>
          <p:nvPr>
            <p:ph type="sldNum" sz="quarter" idx="12"/>
          </p:nvPr>
        </p:nvSpPr>
        <p:spPr/>
        <p:txBody>
          <a:body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F38C7A17-06CC-442C-A876-A51B2B556508}"/>
              </a:ext>
            </a:extLst>
          </p:cNvPr>
          <p:cNvGrpSpPr/>
          <p:nvPr/>
        </p:nvGrpSpPr>
        <p:grpSpPr>
          <a:xfrm flipH="1" flipV="1">
            <a:off x="0" y="3551521"/>
            <a:ext cx="567782" cy="3306479"/>
            <a:chOff x="11619770" y="-2005"/>
            <a:chExt cx="567782" cy="3306479"/>
          </a:xfrm>
        </p:grpSpPr>
        <p:sp>
          <p:nvSpPr>
            <p:cNvPr id="8" name="Freeform: Shape 7">
              <a:extLst>
                <a:ext uri="{FF2B5EF4-FFF2-40B4-BE49-F238E27FC236}">
                  <a16:creationId xmlns:a16="http://schemas.microsoft.com/office/drawing/2014/main" id="{54C1798A-2980-4F34-8355-7BCB6B295322}"/>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2">
                <a:extLst>
                  <a:ext uri="{96DAC541-7B7A-43D3-8B79-37D633B846F1}">
                    <asvg:svgBlip xmlns:asvg="http://schemas.microsoft.com/office/drawing/2016/SVG/main" r:embed="rId3"/>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59D7542C-E4AE-488F-BC75-2E7ED83910CE}"/>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694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25F8D-0421-4AEC-9C40-A13163EC8AF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2037680-115A-411F-AEF6-4AC2096B4A70}"/>
              </a:ext>
            </a:extLst>
          </p:cNvPr>
          <p:cNvSpPr>
            <a:spLocks noGrp="1"/>
          </p:cNvSpPr>
          <p:nvPr>
            <p:ph idx="1"/>
          </p:nvPr>
        </p:nvSpPr>
        <p:spPr>
          <a:xfrm>
            <a:off x="808662" y="2019299"/>
            <a:ext cx="10357666" cy="4114801"/>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90CC193-1304-4D0F-8331-14D4EC08EFE8}"/>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5" name="Footer Placeholder 4">
            <a:extLst>
              <a:ext uri="{FF2B5EF4-FFF2-40B4-BE49-F238E27FC236}">
                <a16:creationId xmlns:a16="http://schemas.microsoft.com/office/drawing/2014/main" id="{0AF455C1-CD32-4050-BAFF-51CC6B62DF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0AF608-FF11-4CBE-B717-5D56AE67DDE1}"/>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2765250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BD23A02E-6DCF-427A-8CFD-281B2185C7F0}"/>
              </a:ext>
            </a:extLst>
          </p:cNvPr>
          <p:cNvSpPr/>
          <p:nvPr/>
        </p:nvSpPr>
        <p:spPr>
          <a:xfrm>
            <a:off x="3242985" y="511814"/>
            <a:ext cx="5706031" cy="5706031"/>
          </a:xfrm>
          <a:prstGeom prst="ellipse">
            <a:avLst/>
          </a:prstGeom>
          <a:solidFill>
            <a:schemeClr val="accent1">
              <a:lumMod val="20000"/>
              <a:lumOff val="80000"/>
            </a:schemeClr>
          </a:solidFill>
          <a:ln>
            <a:noFill/>
          </a:ln>
          <a:effectLst>
            <a:outerShdw dist="165100" dir="2220000" algn="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6B4C32-F19C-44F3-8EF8-1F506D74DD7A}"/>
              </a:ext>
            </a:extLst>
          </p:cNvPr>
          <p:cNvSpPr>
            <a:spLocks noGrp="1"/>
          </p:cNvSpPr>
          <p:nvPr>
            <p:ph type="title"/>
          </p:nvPr>
        </p:nvSpPr>
        <p:spPr>
          <a:xfrm>
            <a:off x="3649192" y="1709738"/>
            <a:ext cx="4893617" cy="2553893"/>
          </a:xfrm>
        </p:spPr>
        <p:txBody>
          <a:bodyPr anchor="b">
            <a:normAutofit/>
          </a:bodyPr>
          <a:lstStyle>
            <a:lvl1pPr algn="ctr">
              <a:defRPr sz="36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0889729-131C-4F78-9DAA-E9EE28EA912F}"/>
              </a:ext>
            </a:extLst>
          </p:cNvPr>
          <p:cNvSpPr>
            <a:spLocks noGrp="1"/>
          </p:cNvSpPr>
          <p:nvPr>
            <p:ph type="body" idx="1"/>
          </p:nvPr>
        </p:nvSpPr>
        <p:spPr>
          <a:xfrm>
            <a:off x="4062249" y="4540468"/>
            <a:ext cx="4067503" cy="1154037"/>
          </a:xfrm>
          <a:prstGeom prst="rect">
            <a:avLst/>
          </a:prstGeom>
        </p:spPr>
        <p:txBody>
          <a:bodyPr>
            <a:normAutofit/>
          </a:bodyPr>
          <a:lstStyle>
            <a:lvl1pPr marL="0" indent="0" algn="ctr">
              <a:buNone/>
              <a:defRPr sz="1600" b="1" cap="all" spc="600" baseline="0">
                <a:solidFill>
                  <a:schemeClr val="tx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4E608-AC1F-41FB-974A-BD619C6C26B5}"/>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5" name="Footer Placeholder 4">
            <a:extLst>
              <a:ext uri="{FF2B5EF4-FFF2-40B4-BE49-F238E27FC236}">
                <a16:creationId xmlns:a16="http://schemas.microsoft.com/office/drawing/2014/main" id="{C0986158-8B03-45C3-891D-0357B198B6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C3B054-E8A2-43FD-B0FB-B1CCFA4BC0AD}"/>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1559271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4AA7-6D5A-402E-AD1A-880F2BDB7E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0D32B6-F9D8-4A43-B52C-336CFAB00A56}"/>
              </a:ext>
            </a:extLst>
          </p:cNvPr>
          <p:cNvSpPr>
            <a:spLocks noGrp="1"/>
          </p:cNvSpPr>
          <p:nvPr>
            <p:ph sz="half" idx="1"/>
          </p:nvPr>
        </p:nvSpPr>
        <p:spPr>
          <a:xfrm>
            <a:off x="812976" y="2019299"/>
            <a:ext cx="4995019" cy="4157663"/>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BF50CDD9-5742-4A34-BA72-7CCA72D914F4}"/>
              </a:ext>
            </a:extLst>
          </p:cNvPr>
          <p:cNvSpPr>
            <a:spLocks noGrp="1"/>
          </p:cNvSpPr>
          <p:nvPr>
            <p:ph sz="half" idx="2"/>
          </p:nvPr>
        </p:nvSpPr>
        <p:spPr>
          <a:xfrm>
            <a:off x="6293718" y="2019299"/>
            <a:ext cx="5027954" cy="4157663"/>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02783AA-D2AB-4385-A91F-870CB6564611}"/>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6" name="Footer Placeholder 5">
            <a:extLst>
              <a:ext uri="{FF2B5EF4-FFF2-40B4-BE49-F238E27FC236}">
                <a16:creationId xmlns:a16="http://schemas.microsoft.com/office/drawing/2014/main" id="{855AAD9C-5CA2-4DA1-84D3-B1838979F6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1AB3C7-9574-47BC-932D-782BEE9989DA}"/>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927850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C468-781B-4BC5-8DEA-B9EF2BF90DD2}"/>
              </a:ext>
            </a:extLst>
          </p:cNvPr>
          <p:cNvSpPr>
            <a:spLocks noGrp="1"/>
          </p:cNvSpPr>
          <p:nvPr>
            <p:ph type="title"/>
          </p:nvPr>
        </p:nvSpPr>
        <p:spPr>
          <a:xfrm>
            <a:off x="811460" y="369168"/>
            <a:ext cx="10458729" cy="1439818"/>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367223F-48E4-491D-AB5D-5FC8A0C566AF}"/>
              </a:ext>
            </a:extLst>
          </p:cNvPr>
          <p:cNvSpPr>
            <a:spLocks noGrp="1"/>
          </p:cNvSpPr>
          <p:nvPr>
            <p:ph type="body" idx="1"/>
          </p:nvPr>
        </p:nvSpPr>
        <p:spPr>
          <a:xfrm>
            <a:off x="800101" y="1843067"/>
            <a:ext cx="5007894" cy="662007"/>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D6B764-4B87-42FF-ABAA-69B07B88FF40}"/>
              </a:ext>
            </a:extLst>
          </p:cNvPr>
          <p:cNvSpPr>
            <a:spLocks noGrp="1"/>
          </p:cNvSpPr>
          <p:nvPr>
            <p:ph sz="half" idx="2"/>
          </p:nvPr>
        </p:nvSpPr>
        <p:spPr>
          <a:xfrm>
            <a:off x="800101" y="2505075"/>
            <a:ext cx="5007894" cy="3684588"/>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174357B9-406F-4BF9-B8FB-C53421EEF5A6}"/>
              </a:ext>
            </a:extLst>
          </p:cNvPr>
          <p:cNvSpPr>
            <a:spLocks noGrp="1"/>
          </p:cNvSpPr>
          <p:nvPr>
            <p:ph type="body" sz="quarter" idx="3"/>
          </p:nvPr>
        </p:nvSpPr>
        <p:spPr>
          <a:xfrm>
            <a:off x="6276061" y="1843067"/>
            <a:ext cx="4994128" cy="662007"/>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320462B-1939-4DAA-A7DD-6BDC95054A6E}"/>
              </a:ext>
            </a:extLst>
          </p:cNvPr>
          <p:cNvSpPr>
            <a:spLocks noGrp="1"/>
          </p:cNvSpPr>
          <p:nvPr>
            <p:ph sz="quarter" idx="4"/>
          </p:nvPr>
        </p:nvSpPr>
        <p:spPr>
          <a:xfrm>
            <a:off x="6276061" y="2505075"/>
            <a:ext cx="4994128" cy="3684588"/>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6C938B-C4C2-4FA9-85CA-9CD742CD7523}"/>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8" name="Footer Placeholder 7">
            <a:extLst>
              <a:ext uri="{FF2B5EF4-FFF2-40B4-BE49-F238E27FC236}">
                <a16:creationId xmlns:a16="http://schemas.microsoft.com/office/drawing/2014/main" id="{11AD8886-0D28-4D49-8D43-151D37E948E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72FDDE8-E9F8-4B6C-9A40-829617A7C84D}"/>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1178096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AE3D8-6C35-428B-B2F2-251FDE10BD20}"/>
              </a:ext>
            </a:extLst>
          </p:cNvPr>
          <p:cNvSpPr>
            <a:spLocks noGrp="1"/>
          </p:cNvSpPr>
          <p:nvPr>
            <p:ph type="title"/>
          </p:nvPr>
        </p:nvSpPr>
        <p:spPr>
          <a:xfrm>
            <a:off x="800100" y="983769"/>
            <a:ext cx="10094770" cy="1180574"/>
          </a:xfrm>
          <a:solidFill>
            <a:schemeClr val="accent1">
              <a:lumMod val="20000"/>
              <a:lumOff val="80000"/>
            </a:schemeClr>
          </a:solidFill>
          <a:effectLst>
            <a:outerShdw dist="165100" dir="18900000" algn="bl" rotWithShape="0">
              <a:prstClr val="black"/>
            </a:outerShdw>
          </a:effectLst>
        </p:spPr>
        <p:txBody>
          <a:bodyPr/>
          <a:lstStyle>
            <a:lvl1pPr marL="18288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4F0B8015-E11A-42CA-AE88-7BD73F87E566}"/>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4" name="Footer Placeholder 3">
            <a:extLst>
              <a:ext uri="{FF2B5EF4-FFF2-40B4-BE49-F238E27FC236}">
                <a16:creationId xmlns:a16="http://schemas.microsoft.com/office/drawing/2014/main" id="{07309078-34CA-45CD-B479-03906A265C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0D03258-F989-47B2-A643-A60CD8A77BC8}"/>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1488467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DA2F31-48B6-40CE-A364-3CE73FD859B4}"/>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3" name="Footer Placeholder 2">
            <a:extLst>
              <a:ext uri="{FF2B5EF4-FFF2-40B4-BE49-F238E27FC236}">
                <a16:creationId xmlns:a16="http://schemas.microsoft.com/office/drawing/2014/main" id="{117EEA00-F166-41EB-9331-CA99BB70F0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3BB051F-F8FC-4FF6-9783-45F9FE7AC302}"/>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1119424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08635-A5AF-48F4-8CD2-FB0E01113904}"/>
              </a:ext>
            </a:extLst>
          </p:cNvPr>
          <p:cNvSpPr>
            <a:spLocks noGrp="1"/>
          </p:cNvSpPr>
          <p:nvPr>
            <p:ph type="title"/>
          </p:nvPr>
        </p:nvSpPr>
        <p:spPr>
          <a:xfrm>
            <a:off x="839788" y="987425"/>
            <a:ext cx="3932237" cy="1600200"/>
          </a:xfrm>
        </p:spPr>
        <p:txBody>
          <a:bodyPr anchor="t">
            <a:normAutofit/>
          </a:bodyPr>
          <a:lstStyle>
            <a:lvl1pPr>
              <a:defRPr sz="2800" b="1">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5E0E-DCC0-4781-A608-962B1241B5AA}"/>
              </a:ext>
            </a:extLst>
          </p:cNvPr>
          <p:cNvSpPr>
            <a:spLocks noGrp="1"/>
          </p:cNvSpPr>
          <p:nvPr>
            <p:ph idx="1"/>
          </p:nvPr>
        </p:nvSpPr>
        <p:spPr>
          <a:xfrm>
            <a:off x="5309826" y="987425"/>
            <a:ext cx="604556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21F43E-3D50-4A1C-A289-B3D0DD0E710F}"/>
              </a:ext>
            </a:extLst>
          </p:cNvPr>
          <p:cNvSpPr>
            <a:spLocks noGrp="1"/>
          </p:cNvSpPr>
          <p:nvPr>
            <p:ph type="body" sz="half" idx="2"/>
          </p:nvPr>
        </p:nvSpPr>
        <p:spPr>
          <a:xfrm>
            <a:off x="839788" y="2743200"/>
            <a:ext cx="3932237" cy="3127376"/>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E70E3A-6639-4EA0-8305-C1899DAB49EB}"/>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6" name="Footer Placeholder 5">
            <a:extLst>
              <a:ext uri="{FF2B5EF4-FFF2-40B4-BE49-F238E27FC236}">
                <a16:creationId xmlns:a16="http://schemas.microsoft.com/office/drawing/2014/main" id="{5B6AFD57-4189-42FB-B29E-96366E51B4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F5E2EC-8483-4FBC-9D29-C19025FA8F97}"/>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640622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CE581-A090-4AE9-9965-B06BDB52BD95}"/>
              </a:ext>
            </a:extLst>
          </p:cNvPr>
          <p:cNvSpPr>
            <a:spLocks noGrp="1"/>
          </p:cNvSpPr>
          <p:nvPr>
            <p:ph type="title"/>
          </p:nvPr>
        </p:nvSpPr>
        <p:spPr>
          <a:xfrm>
            <a:off x="839788" y="987425"/>
            <a:ext cx="3932237" cy="1600200"/>
          </a:xfrm>
        </p:spPr>
        <p:txBody>
          <a:bodyPr anchor="t">
            <a:normAutofit/>
          </a:bodyPr>
          <a:lstStyle>
            <a:lvl1pPr>
              <a:defRPr sz="2800" b="1">
                <a:latin typeface="+mn-lt"/>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839DEF4-262F-4ACF-9B29-3D4B819E7065}"/>
              </a:ext>
            </a:extLst>
          </p:cNvPr>
          <p:cNvSpPr>
            <a:spLocks noGrp="1"/>
          </p:cNvSpPr>
          <p:nvPr>
            <p:ph type="pic" idx="1"/>
          </p:nvPr>
        </p:nvSpPr>
        <p:spPr>
          <a:xfrm>
            <a:off x="5353969" y="987425"/>
            <a:ext cx="5694503"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4ED7CBB-7A6F-441E-9072-2494B952FA8B}"/>
              </a:ext>
            </a:extLst>
          </p:cNvPr>
          <p:cNvSpPr>
            <a:spLocks noGrp="1"/>
          </p:cNvSpPr>
          <p:nvPr>
            <p:ph type="body" sz="half" idx="2"/>
          </p:nvPr>
        </p:nvSpPr>
        <p:spPr>
          <a:xfrm>
            <a:off x="839788" y="2743200"/>
            <a:ext cx="3932237" cy="3127376"/>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159692-77BE-4A7D-AA70-635007A6E92C}"/>
              </a:ext>
            </a:extLst>
          </p:cNvPr>
          <p:cNvSpPr>
            <a:spLocks noGrp="1"/>
          </p:cNvSpPr>
          <p:nvPr>
            <p:ph type="dt" sz="half" idx="10"/>
          </p:nvPr>
        </p:nvSpPr>
        <p:spPr/>
        <p:txBody>
          <a:bodyPr/>
          <a:lstStyle/>
          <a:p>
            <a:fld id="{E6171E64-FE02-4DE5-B72F-53C3706641C3}" type="datetimeFigureOut">
              <a:rPr lang="en-US" smtClean="0"/>
              <a:t>5/3/2024</a:t>
            </a:fld>
            <a:endParaRPr lang="en-US"/>
          </a:p>
        </p:txBody>
      </p:sp>
      <p:sp>
        <p:nvSpPr>
          <p:cNvPr id="6" name="Footer Placeholder 5">
            <a:extLst>
              <a:ext uri="{FF2B5EF4-FFF2-40B4-BE49-F238E27FC236}">
                <a16:creationId xmlns:a16="http://schemas.microsoft.com/office/drawing/2014/main" id="{FBB9A4DA-63AF-4D6A-98DB-E1D0AC741E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6B7958-B19B-4C23-A82F-DD4E4B912B29}"/>
              </a:ext>
            </a:extLst>
          </p:cNvPr>
          <p:cNvSpPr>
            <a:spLocks noGrp="1"/>
          </p:cNvSpPr>
          <p:nvPr>
            <p:ph type="sldNum" sz="quarter" idx="12"/>
          </p:nvPr>
        </p:nvSpPr>
        <p:spPr/>
        <p:txBody>
          <a:bodyPr/>
          <a:lstStyle/>
          <a:p>
            <a:fld id="{91F18EF7-BE1E-4ECB-84D4-67C2B4D8F095}" type="slidenum">
              <a:rPr lang="en-US" smtClean="0"/>
              <a:t>‹#›</a:t>
            </a:fld>
            <a:endParaRPr lang="en-US"/>
          </a:p>
        </p:txBody>
      </p:sp>
    </p:spTree>
    <p:extLst>
      <p:ext uri="{BB962C8B-B14F-4D97-AF65-F5344CB8AC3E}">
        <p14:creationId xmlns:p14="http://schemas.microsoft.com/office/powerpoint/2010/main" val="330953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86DAE1-1F65-43B8-A400-95E6DEEDCDFC}"/>
              </a:ext>
            </a:extLst>
          </p:cNvPr>
          <p:cNvSpPr>
            <a:spLocks noGrp="1"/>
          </p:cNvSpPr>
          <p:nvPr>
            <p:ph type="title"/>
          </p:nvPr>
        </p:nvSpPr>
        <p:spPr>
          <a:xfrm>
            <a:off x="808661" y="365125"/>
            <a:ext cx="10357666" cy="143845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D75C993-A44B-4C2D-818E-4C9000BB05C1}"/>
              </a:ext>
            </a:extLst>
          </p:cNvPr>
          <p:cNvSpPr>
            <a:spLocks noGrp="1"/>
          </p:cNvSpPr>
          <p:nvPr>
            <p:ph type="body" idx="1"/>
          </p:nvPr>
        </p:nvSpPr>
        <p:spPr>
          <a:xfrm>
            <a:off x="808662" y="2019299"/>
            <a:ext cx="10357666"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5A21B6E-ECC6-47D0-9C14-812B746F1563}"/>
              </a:ext>
            </a:extLst>
          </p:cNvPr>
          <p:cNvSpPr>
            <a:spLocks noGrp="1"/>
          </p:cNvSpPr>
          <p:nvPr>
            <p:ph type="dt" sz="half" idx="2"/>
          </p:nvPr>
        </p:nvSpPr>
        <p:spPr>
          <a:xfrm>
            <a:off x="795014" y="6342042"/>
            <a:ext cx="2743200" cy="365125"/>
          </a:xfrm>
          <a:prstGeom prst="rect">
            <a:avLst/>
          </a:prstGeom>
        </p:spPr>
        <p:txBody>
          <a:bodyPr vert="horz" lIns="91440" tIns="45720" rIns="91440" bIns="45720" rtlCol="0" anchor="ctr"/>
          <a:lstStyle>
            <a:lvl1pPr algn="l">
              <a:defRPr sz="1000" spc="100" baseline="0">
                <a:solidFill>
                  <a:schemeClr val="tx1"/>
                </a:solidFill>
              </a:defRPr>
            </a:lvl1pPr>
          </a:lstStyle>
          <a:p>
            <a:fld id="{E6171E64-FE02-4DE5-B72F-53C3706641C3}" type="datetimeFigureOut">
              <a:rPr lang="en-US" smtClean="0"/>
              <a:t>5/3/2024</a:t>
            </a:fld>
            <a:endParaRPr lang="en-US"/>
          </a:p>
        </p:txBody>
      </p:sp>
      <p:sp>
        <p:nvSpPr>
          <p:cNvPr id="5" name="Footer Placeholder 4">
            <a:extLst>
              <a:ext uri="{FF2B5EF4-FFF2-40B4-BE49-F238E27FC236}">
                <a16:creationId xmlns:a16="http://schemas.microsoft.com/office/drawing/2014/main" id="{5209A716-DEA9-48A9-A5BC-0F392D2B49AC}"/>
              </a:ext>
            </a:extLst>
          </p:cNvPr>
          <p:cNvSpPr>
            <a:spLocks noGrp="1"/>
          </p:cNvSpPr>
          <p:nvPr>
            <p:ph type="ftr" sz="quarter" idx="3"/>
          </p:nvPr>
        </p:nvSpPr>
        <p:spPr>
          <a:xfrm>
            <a:off x="7696200" y="6342042"/>
            <a:ext cx="3470128" cy="365125"/>
          </a:xfrm>
          <a:prstGeom prst="rect">
            <a:avLst/>
          </a:prstGeom>
        </p:spPr>
        <p:txBody>
          <a:bodyPr vert="horz" lIns="91440" tIns="45720" rIns="91440" bIns="45720" rtlCol="0" anchor="ctr"/>
          <a:lstStyle>
            <a:lvl1pPr algn="r">
              <a:defRPr sz="1000" spc="5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C09CB69E-A0E4-4558-9C62-4CD8CDD2A501}"/>
              </a:ext>
            </a:extLst>
          </p:cNvPr>
          <p:cNvSpPr>
            <a:spLocks noGrp="1"/>
          </p:cNvSpPr>
          <p:nvPr>
            <p:ph type="sldNum" sz="quarter" idx="4"/>
          </p:nvPr>
        </p:nvSpPr>
        <p:spPr>
          <a:xfrm>
            <a:off x="11166329" y="6342042"/>
            <a:ext cx="526228" cy="365125"/>
          </a:xfrm>
          <a:prstGeom prst="rect">
            <a:avLst/>
          </a:prstGeom>
        </p:spPr>
        <p:txBody>
          <a:bodyPr vert="horz" lIns="91440" tIns="45720" rIns="91440" bIns="45720" rtlCol="0" anchor="ctr"/>
          <a:lstStyle>
            <a:lvl1pPr algn="r">
              <a:defRPr sz="1000" spc="100" baseline="0">
                <a:solidFill>
                  <a:schemeClr val="tx1"/>
                </a:solidFill>
              </a:defRPr>
            </a:lvl1pPr>
          </a:lstStyle>
          <a:p>
            <a:fld id="{91F18EF7-BE1E-4ECB-84D4-67C2B4D8F095}" type="slidenum">
              <a:rPr lang="en-US" smtClean="0"/>
              <a:t>‹#›</a:t>
            </a:fld>
            <a:endParaRPr lang="en-US"/>
          </a:p>
        </p:txBody>
      </p:sp>
      <p:grpSp>
        <p:nvGrpSpPr>
          <p:cNvPr id="7" name="Group 6">
            <a:extLst>
              <a:ext uri="{FF2B5EF4-FFF2-40B4-BE49-F238E27FC236}">
                <a16:creationId xmlns:a16="http://schemas.microsoft.com/office/drawing/2014/main" id="{EB6ECC43-D65E-4A7B-A76B-D278A2184166}"/>
              </a:ext>
            </a:extLst>
          </p:cNvPr>
          <p:cNvGrpSpPr/>
          <p:nvPr/>
        </p:nvGrpSpPr>
        <p:grpSpPr>
          <a:xfrm flipV="1">
            <a:off x="11626076" y="3551521"/>
            <a:ext cx="567782" cy="3306479"/>
            <a:chOff x="11619770" y="-2005"/>
            <a:chExt cx="567782" cy="3306479"/>
          </a:xfrm>
        </p:grpSpPr>
        <p:sp>
          <p:nvSpPr>
            <p:cNvPr id="8" name="Freeform: Shape 7">
              <a:extLst>
                <a:ext uri="{FF2B5EF4-FFF2-40B4-BE49-F238E27FC236}">
                  <a16:creationId xmlns:a16="http://schemas.microsoft.com/office/drawing/2014/main" id="{7EE443C5-5AB9-407B-A8C3-011BB14FEF06}"/>
                </a:ext>
              </a:extLst>
            </p:cNvPr>
            <p:cNvSpPr/>
            <p:nvPr/>
          </p:nvSpPr>
          <p:spPr>
            <a:xfrm flipV="1">
              <a:off x="11619770" y="373807"/>
              <a:ext cx="526228" cy="2930667"/>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13">
                <a:extLst>
                  <a:ext uri="{96DAC541-7B7A-43D3-8B79-37D633B846F1}">
                    <asvg:svgBlip xmlns:asvg="http://schemas.microsoft.com/office/drawing/2016/SVG/main" r:embed="rId14"/>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4538C9FA-DA5E-4785-8F4A-CA481A3A6526}"/>
                </a:ext>
                <a:ext uri="{C183D7F6-B498-43B3-948B-1728B52AA6E4}">
                  <adec:decorative xmlns:adec="http://schemas.microsoft.com/office/drawing/2017/decorative" val="1"/>
                </a:ext>
              </a:extLst>
            </p:cNvPr>
            <p:cNvSpPr/>
            <p:nvPr/>
          </p:nvSpPr>
          <p:spPr>
            <a:xfrm flipH="1" flipV="1">
              <a:off x="11980943" y="-2005"/>
              <a:ext cx="206609" cy="2021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1550680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24" r:id="rId6"/>
    <p:sldLayoutId id="2147483719" r:id="rId7"/>
    <p:sldLayoutId id="2147483720" r:id="rId8"/>
    <p:sldLayoutId id="2147483721" r:id="rId9"/>
    <p:sldLayoutId id="2147483723" r:id="rId10"/>
    <p:sldLayoutId id="2147483722" r:id="rId11"/>
  </p:sldLayoutIdLst>
  <p:txStyles>
    <p:titleStyle>
      <a:lvl1pPr algn="l" defTabSz="914400" rtl="0" eaLnBrk="1" latinLnBrk="0" hangingPunct="1">
        <a:lnSpc>
          <a:spcPct val="120000"/>
        </a:lnSpc>
        <a:spcBef>
          <a:spcPct val="0"/>
        </a:spcBef>
        <a:buNone/>
        <a:defRPr sz="320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SzPct val="85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30000"/>
        </a:lnSpc>
        <a:spcBef>
          <a:spcPts val="500"/>
        </a:spcBef>
        <a:buSzPct val="10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30000"/>
        </a:lnSpc>
        <a:spcBef>
          <a:spcPts val="500"/>
        </a:spcBef>
        <a:buSzPct val="85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30000"/>
        </a:lnSpc>
        <a:spcBef>
          <a:spcPts val="500"/>
        </a:spcBef>
        <a:buSzPct val="100000"/>
        <a:buFont typeface="Avenir Next LT Pro Light" panose="020B0304020202020204" pitchFamily="34" charset="0"/>
        <a:buChar char="–"/>
        <a:defRPr sz="1400" kern="1200">
          <a:solidFill>
            <a:schemeClr val="tx1"/>
          </a:solidFill>
          <a:latin typeface="+mn-lt"/>
          <a:ea typeface="+mn-ea"/>
          <a:cs typeface="+mn-cs"/>
        </a:defRPr>
      </a:lvl4pPr>
      <a:lvl5pPr marL="1188720" indent="-228600" algn="l" defTabSz="914400" rtl="0" eaLnBrk="1" latinLnBrk="0" hangingPunct="1">
        <a:lnSpc>
          <a:spcPct val="130000"/>
        </a:lnSpc>
        <a:spcBef>
          <a:spcPts val="500"/>
        </a:spcBef>
        <a:buSzPct val="85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hyperlink" Target="https://celticseacluster.com/wp-content/uploads/2022/11/CELTIC-SEA-REGIONAL-STRATEGY-21-11-2022-LQ.pdf" TargetMode="External"/><Relationship Id="rId1" Type="http://schemas.openxmlformats.org/officeDocument/2006/relationships/slideLayout" Target="../slideLayouts/slideLayout2.xml"/><Relationship Id="rId6" Type="http://schemas.openxmlformats.org/officeDocument/2006/relationships/hyperlink" Target="https://www.gov.scot/collections/marine-licensing-and-consent/" TargetMode="External"/><Relationship Id="rId5" Type="http://schemas.openxmlformats.org/officeDocument/2006/relationships/hyperlink" Target="https://gov.wales/sites/default/files/publications/2019-07/future-potential-for-offshore-wind.pdf" TargetMode="External"/><Relationship Id="rId4" Type="http://schemas.openxmlformats.org/officeDocument/2006/relationships/hyperlink" Target="https://assets.publishing.service.gov.uk/government/uploads/system/uploads/attachment_data/file/1069969/british-energy-security-strategy-web-accessibl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E7DCFE-4F50-48FD-A0DF-0B44956E8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7754" y="-179109"/>
            <a:ext cx="12191999" cy="6858000"/>
          </a:xfrm>
          <a:prstGeom prst="rect">
            <a:avLst/>
          </a:prstGeom>
        </p:spPr>
      </p:pic>
      <p:sp>
        <p:nvSpPr>
          <p:cNvPr id="11" name="Freeform: Shape 10">
            <a:extLst>
              <a:ext uri="{FF2B5EF4-FFF2-40B4-BE49-F238E27FC236}">
                <a16:creationId xmlns:a16="http://schemas.microsoft.com/office/drawing/2014/main" id="{92ACA378-7594-4CA7-A0F2-B9D9DB9EE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flipV="1">
            <a:off x="17755" y="3756691"/>
            <a:ext cx="2743200" cy="3101309"/>
          </a:xfrm>
          <a:custGeom>
            <a:avLst/>
            <a:gdLst>
              <a:gd name="connsiteX0" fmla="*/ 757287 w 757287"/>
              <a:gd name="connsiteY0" fmla="*/ 3694096 h 3694096"/>
              <a:gd name="connsiteX1" fmla="*/ 757287 w 757287"/>
              <a:gd name="connsiteY1" fmla="*/ 0 h 3694096"/>
              <a:gd name="connsiteX2" fmla="*/ 0 w 757287"/>
              <a:gd name="connsiteY2" fmla="*/ 0 h 3694096"/>
              <a:gd name="connsiteX3" fmla="*/ 0 w 757287"/>
              <a:gd name="connsiteY3" fmla="*/ 3686094 h 3694096"/>
            </a:gdLst>
            <a:ahLst/>
            <a:cxnLst>
              <a:cxn ang="0">
                <a:pos x="connsiteX0" y="connsiteY0"/>
              </a:cxn>
              <a:cxn ang="0">
                <a:pos x="connsiteX1" y="connsiteY1"/>
              </a:cxn>
              <a:cxn ang="0">
                <a:pos x="connsiteX2" y="connsiteY2"/>
              </a:cxn>
              <a:cxn ang="0">
                <a:pos x="connsiteX3" y="connsiteY3"/>
              </a:cxn>
            </a:cxnLst>
            <a:rect l="l" t="t" r="r" b="b"/>
            <a:pathLst>
              <a:path w="757287" h="3694096">
                <a:moveTo>
                  <a:pt x="757287" y="3694096"/>
                </a:moveTo>
                <a:lnTo>
                  <a:pt x="757287" y="0"/>
                </a:lnTo>
                <a:lnTo>
                  <a:pt x="0" y="0"/>
                </a:lnTo>
                <a:lnTo>
                  <a:pt x="0" y="3686094"/>
                </a:lnTo>
                <a:close/>
              </a:path>
            </a:pathLst>
          </a:custGeom>
          <a:blipFill dpi="0" rotWithShape="1">
            <a:blip r:embed="rId3">
              <a:extLst>
                <a:ext uri="{96DAC541-7B7A-43D3-8B79-37D633B846F1}">
                  <asvg:svgBlip xmlns:asvg="http://schemas.microsoft.com/office/drawing/2016/SVG/main" r:embed="rId4"/>
                </a:ext>
              </a:extLst>
            </a:blip>
            <a:srcRect/>
            <a:tile tx="0" ty="0" sx="6000" sy="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009804D-EEDA-4241-A1DC-D0EE36995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094513" y="0"/>
            <a:ext cx="7097487" cy="6858000"/>
          </a:xfrm>
          <a:custGeom>
            <a:avLst/>
            <a:gdLst>
              <a:gd name="connsiteX0" fmla="*/ 2192785 w 2192785"/>
              <a:gd name="connsiteY0" fmla="*/ 3807381 h 3807381"/>
              <a:gd name="connsiteX1" fmla="*/ 0 w 2192785"/>
              <a:gd name="connsiteY1" fmla="*/ 3807381 h 3807381"/>
              <a:gd name="connsiteX2" fmla="*/ 0 w 2192785"/>
              <a:gd name="connsiteY2" fmla="*/ 0 h 3807381"/>
              <a:gd name="connsiteX3" fmla="*/ 2192785 w 2192785"/>
              <a:gd name="connsiteY3" fmla="*/ 0 h 3807381"/>
            </a:gdLst>
            <a:ahLst/>
            <a:cxnLst>
              <a:cxn ang="0">
                <a:pos x="connsiteX0" y="connsiteY0"/>
              </a:cxn>
              <a:cxn ang="0">
                <a:pos x="connsiteX1" y="connsiteY1"/>
              </a:cxn>
              <a:cxn ang="0">
                <a:pos x="connsiteX2" y="connsiteY2"/>
              </a:cxn>
              <a:cxn ang="0">
                <a:pos x="connsiteX3" y="connsiteY3"/>
              </a:cxn>
            </a:cxnLst>
            <a:rect l="l" t="t" r="r" b="b"/>
            <a:pathLst>
              <a:path w="2192785" h="3807381">
                <a:moveTo>
                  <a:pt x="2192785" y="3807381"/>
                </a:moveTo>
                <a:lnTo>
                  <a:pt x="0" y="3807381"/>
                </a:lnTo>
                <a:lnTo>
                  <a:pt x="0" y="0"/>
                </a:lnTo>
                <a:lnTo>
                  <a:pt x="2192785" y="0"/>
                </a:lnTo>
                <a:close/>
              </a:path>
            </a:pathLst>
          </a:custGeom>
          <a:gradFill>
            <a:gsLst>
              <a:gs pos="0">
                <a:srgbClr val="000000">
                  <a:alpha val="0"/>
                </a:srgbClr>
              </a:gs>
              <a:gs pos="100000">
                <a:srgbClr val="000000">
                  <a:alpha val="55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Oval 14">
            <a:extLst>
              <a:ext uri="{FF2B5EF4-FFF2-40B4-BE49-F238E27FC236}">
                <a16:creationId xmlns:a16="http://schemas.microsoft.com/office/drawing/2014/main" id="{9C455384-AD1E-43F5-A0B6-C938F9564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8686" y="1560529"/>
            <a:ext cx="4527613" cy="4527613"/>
          </a:xfrm>
          <a:prstGeom prst="ellipse">
            <a:avLst/>
          </a:prstGeom>
          <a:solidFill>
            <a:schemeClr val="accent1">
              <a:lumMod val="20000"/>
              <a:lumOff val="80000"/>
            </a:schemeClr>
          </a:solidFill>
          <a:ln>
            <a:noFill/>
          </a:ln>
          <a:effectLst>
            <a:outerShdw dist="165100" dir="8100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1097110" y="2412786"/>
            <a:ext cx="3790765" cy="2823099"/>
          </a:xfrm>
        </p:spPr>
        <p:txBody>
          <a:bodyPr anchor="ctr">
            <a:noAutofit/>
          </a:bodyPr>
          <a:lstStyle/>
          <a:p>
            <a:pPr algn="ctr"/>
            <a:r>
              <a:rPr lang="en-GB" sz="2000" b="1" cap="none" spc="0" dirty="0">
                <a:effectLst/>
                <a:latin typeface="Arial" panose="020B0604020202020204" pitchFamily="34" charset="0"/>
                <a:ea typeface="Calibri" panose="020F0502020204030204" pitchFamily="34" charset="0"/>
                <a:cs typeface="Arial" panose="020B0604020202020204" pitchFamily="34" charset="0"/>
              </a:rPr>
              <a:t>Barriers to Stakeholder </a:t>
            </a:r>
            <a:r>
              <a:rPr lang="en-GB" sz="2000" b="1" cap="none" spc="0" dirty="0">
                <a:latin typeface="Arial" panose="020B0604020202020204" pitchFamily="34" charset="0"/>
                <a:ea typeface="Calibri" panose="020F0502020204030204" pitchFamily="34" charset="0"/>
                <a:cs typeface="Arial" panose="020B0604020202020204" pitchFamily="34" charset="0"/>
              </a:rPr>
              <a:t>E</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ngagement in the Welsh Marine </a:t>
            </a:r>
            <a:r>
              <a:rPr lang="en-GB" sz="2000" b="1" cap="none" spc="0" dirty="0">
                <a:latin typeface="Arial" panose="020B0604020202020204" pitchFamily="34" charset="0"/>
                <a:ea typeface="Calibri" panose="020F0502020204030204" pitchFamily="34" charset="0"/>
                <a:cs typeface="Arial" panose="020B0604020202020204" pitchFamily="34" charset="0"/>
              </a:rPr>
              <a:t>R</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enewable </a:t>
            </a:r>
            <a:r>
              <a:rPr lang="en-GB" sz="2000" b="1" cap="none" spc="0" dirty="0">
                <a:latin typeface="Arial" panose="020B0604020202020204" pitchFamily="34" charset="0"/>
                <a:ea typeface="Calibri" panose="020F0502020204030204" pitchFamily="34" charset="0"/>
                <a:cs typeface="Arial" panose="020B0604020202020204" pitchFamily="34" charset="0"/>
              </a:rPr>
              <a:t>E</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nergy </a:t>
            </a:r>
            <a:r>
              <a:rPr lang="en-GB" sz="2000" b="1" cap="none" spc="0" dirty="0">
                <a:latin typeface="Arial" panose="020B0604020202020204" pitchFamily="34" charset="0"/>
                <a:ea typeface="Calibri" panose="020F0502020204030204" pitchFamily="34" charset="0"/>
                <a:cs typeface="Arial" panose="020B0604020202020204" pitchFamily="34" charset="0"/>
              </a:rPr>
              <a:t>S</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ector</a:t>
            </a:r>
            <a:r>
              <a:rPr lang="en-GB" sz="2000" b="1" cap="none" dirty="0">
                <a:effectLst/>
                <a:latin typeface="Arial" panose="020B0604020202020204" pitchFamily="34" charset="0"/>
                <a:ea typeface="Calibri" panose="020F0502020204030204" pitchFamily="34" charset="0"/>
                <a:cs typeface="Arial" panose="020B0604020202020204" pitchFamily="34" charset="0"/>
              </a:rPr>
              <a:t> </a:t>
            </a:r>
            <a:endParaRPr lang="en-GB" sz="2000" cap="none" dirty="0">
              <a:solidFill>
                <a:srgbClr val="00000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E344D444-4FE5-8A41-DAB3-F7E32A7DB8AF}"/>
              </a:ext>
            </a:extLst>
          </p:cNvPr>
          <p:cNvSpPr>
            <a:spLocks noGrp="1"/>
          </p:cNvSpPr>
          <p:nvPr>
            <p:ph type="subTitle" idx="1"/>
          </p:nvPr>
        </p:nvSpPr>
        <p:spPr>
          <a:xfrm>
            <a:off x="7033283" y="5860127"/>
            <a:ext cx="5140962" cy="1825372"/>
          </a:xfrm>
          <a:noFill/>
        </p:spPr>
        <p:txBody>
          <a:bodyPr anchor="t">
            <a:normAutofit/>
          </a:bodyPr>
          <a:lstStyle/>
          <a:p>
            <a:pPr algn="r"/>
            <a:r>
              <a:rPr lang="en-GB" sz="1800" cap="none" spc="0" dirty="0">
                <a:effectLst/>
                <a:latin typeface="Arial" panose="020B0604020202020204" pitchFamily="34" charset="0"/>
                <a:ea typeface="Calibri" panose="020F0502020204030204" pitchFamily="34" charset="0"/>
                <a:cs typeface="Arial" panose="020B0604020202020204" pitchFamily="34" charset="0"/>
              </a:rPr>
              <a:t>Dr Jeanette Reis, Dr Rachel Mason-Jones, </a:t>
            </a:r>
          </a:p>
          <a:p>
            <a:pPr algn="r"/>
            <a:r>
              <a:rPr lang="en-GB" sz="1800" cap="none" spc="0" dirty="0">
                <a:effectLst/>
                <a:latin typeface="Arial" panose="020B0604020202020204" pitchFamily="34" charset="0"/>
                <a:ea typeface="Calibri" panose="020F0502020204030204" pitchFamily="34" charset="0"/>
                <a:cs typeface="Arial" panose="020B0604020202020204" pitchFamily="34" charset="0"/>
              </a:rPr>
              <a:t>Dr Raja Sreedharan V</a:t>
            </a:r>
            <a:endParaRPr lang="en-GB" cap="none" spc="0" dirty="0">
              <a:solidFill>
                <a:srgbClr val="FFFFFF"/>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5"/>
          <a:stretch>
            <a:fillRect/>
          </a:stretch>
        </p:blipFill>
        <p:spPr>
          <a:xfrm>
            <a:off x="9154899" y="93553"/>
            <a:ext cx="2897203" cy="991235"/>
          </a:xfrm>
          <a:prstGeom prst="rect">
            <a:avLst/>
          </a:prstGeom>
        </p:spPr>
      </p:pic>
    </p:spTree>
    <p:extLst>
      <p:ext uri="{BB962C8B-B14F-4D97-AF65-F5344CB8AC3E}">
        <p14:creationId xmlns:p14="http://schemas.microsoft.com/office/powerpoint/2010/main" val="241630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524456" y="528781"/>
            <a:ext cx="6310454" cy="5800437"/>
          </a:xfrm>
          <a:solidFill>
            <a:schemeClr val="bg1"/>
          </a:solidFill>
        </p:spPr>
        <p:txBody>
          <a:bodyPr anchor="t">
            <a:noAutofit/>
          </a:bodyPr>
          <a:lstStyle/>
          <a:p>
            <a:pPr>
              <a:lnSpc>
                <a:spcPct val="107000"/>
              </a:lnSpc>
              <a:spcAft>
                <a:spcPts val="800"/>
              </a:spcAft>
            </a:pPr>
            <a:r>
              <a:rPr lang="en-GB" sz="2000" b="1" cap="none" spc="0" dirty="0">
                <a:effectLst/>
                <a:latin typeface="Arial" panose="020B0604020202020204" pitchFamily="34" charset="0"/>
                <a:ea typeface="Calibri" panose="020F0502020204030204" pitchFamily="34" charset="0"/>
                <a:cs typeface="Arial" panose="020B0604020202020204" pitchFamily="34" charset="0"/>
              </a:rPr>
              <a:t>INTRODUCTION</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2000" cap="none" spc="0" dirty="0">
                <a:effectLst/>
                <a:latin typeface="Arial" panose="020B0604020202020204" pitchFamily="34" charset="0"/>
                <a:ea typeface="Calibri" panose="020F0502020204030204" pitchFamily="34" charset="0"/>
                <a:cs typeface="Arial" panose="020B0604020202020204" pitchFamily="34" charset="0"/>
              </a:rPr>
              <a:t>Requirement to achieve net zero by 2050 (UK Government, 2022).</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Need to reduce energy consumption and rapidly upscale the deployment of </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marine renewable energy </a:t>
            </a:r>
            <a:r>
              <a:rPr lang="en-GB" sz="2000" cap="none" spc="0" dirty="0">
                <a:effectLst/>
                <a:latin typeface="Arial" panose="020B0604020202020204" pitchFamily="34" charset="0"/>
                <a:ea typeface="Calibri" panose="020F0502020204030204" pitchFamily="34" charset="0"/>
                <a:cs typeface="Arial" panose="020B0604020202020204" pitchFamily="34" charset="0"/>
              </a:rPr>
              <a:t>(MRE) technologies. </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Wales is currently lagging behind rest of UK in terms of energy generation (BEIS), despite having the second highest tidal range in world, large fetch and strong winds. The natural resources are in place to produce vast amounts of offshore wind, wave and tidal energy (</a:t>
            </a:r>
            <a:r>
              <a:rPr lang="en-GB" sz="2000" cap="none" spc="0" dirty="0">
                <a:latin typeface="Arial" panose="020B0604020202020204" pitchFamily="34" charset="0"/>
                <a:ea typeface="Calibri" panose="020F0502020204030204" pitchFamily="34" charset="0"/>
                <a:cs typeface="Arial" panose="020B0604020202020204" pitchFamily="34" charset="0"/>
              </a:rPr>
              <a:t>L</a:t>
            </a:r>
            <a:r>
              <a:rPr lang="en-GB" sz="2000" cap="none" spc="0" dirty="0">
                <a:effectLst/>
                <a:latin typeface="Arial" panose="020B0604020202020204" pitchFamily="34" charset="0"/>
                <a:ea typeface="Calibri" panose="020F0502020204030204" pitchFamily="34" charset="0"/>
                <a:cs typeface="Arial" panose="020B0604020202020204" pitchFamily="34" charset="0"/>
              </a:rPr>
              <a:t>ewis, 2015; James, 2018). </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However, effective use of human resources is also necessary in order to tap into these natural resources. </a:t>
            </a:r>
            <a:br>
              <a:rPr lang="en-GB" sz="14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rPr>
            </a:br>
            <a:endParaRPr lang="en-GB" sz="2000" cap="none"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9277042" y="-94983"/>
            <a:ext cx="2897203" cy="991235"/>
          </a:xfrm>
          <a:prstGeom prst="rect">
            <a:avLst/>
          </a:prstGeom>
        </p:spPr>
      </p:pic>
      <p:pic>
        <p:nvPicPr>
          <p:cNvPr id="10" name="Picture 9" descr="Long shot of a long road&#10;&#10;Description automatically generated">
            <a:extLst>
              <a:ext uri="{FF2B5EF4-FFF2-40B4-BE49-F238E27FC236}">
                <a16:creationId xmlns:a16="http://schemas.microsoft.com/office/drawing/2014/main" id="{4903DC23-CFAD-810E-0772-67DD6977B9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4059" y="3428999"/>
            <a:ext cx="4273485" cy="2564091"/>
          </a:xfrm>
          <a:prstGeom prst="rect">
            <a:avLst/>
          </a:prstGeom>
        </p:spPr>
      </p:pic>
      <p:sp>
        <p:nvSpPr>
          <p:cNvPr id="12" name="TextBox 11">
            <a:extLst>
              <a:ext uri="{FF2B5EF4-FFF2-40B4-BE49-F238E27FC236}">
                <a16:creationId xmlns:a16="http://schemas.microsoft.com/office/drawing/2014/main" id="{60DBCB0B-CE35-5D6C-D048-BD5A3AE26BE0}"/>
              </a:ext>
            </a:extLst>
          </p:cNvPr>
          <p:cNvSpPr txBox="1"/>
          <p:nvPr/>
        </p:nvSpPr>
        <p:spPr>
          <a:xfrm>
            <a:off x="7658100" y="6159941"/>
            <a:ext cx="4095169"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Artist impression of Swansea tidal lagoon.</a:t>
            </a:r>
          </a:p>
        </p:txBody>
      </p:sp>
    </p:spTree>
    <p:extLst>
      <p:ext uri="{BB962C8B-B14F-4D97-AF65-F5344CB8AC3E}">
        <p14:creationId xmlns:p14="http://schemas.microsoft.com/office/powerpoint/2010/main" val="9608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524457" y="528781"/>
            <a:ext cx="7002500" cy="5800437"/>
          </a:xfrm>
          <a:solidFill>
            <a:schemeClr val="bg1"/>
          </a:solidFill>
        </p:spPr>
        <p:txBody>
          <a:bodyPr anchor="t">
            <a:noAutofit/>
          </a:bodyPr>
          <a:lstStyle/>
          <a:p>
            <a:pPr>
              <a:lnSpc>
                <a:spcPct val="107000"/>
              </a:lnSpc>
              <a:spcAft>
                <a:spcPts val="800"/>
              </a:spcAft>
            </a:pPr>
            <a:r>
              <a:rPr lang="en-GB" sz="2000" b="1" cap="none" spc="0" dirty="0">
                <a:effectLst/>
                <a:latin typeface="Arial" panose="020B0604020202020204" pitchFamily="34" charset="0"/>
                <a:ea typeface="Calibri" panose="020F0502020204030204" pitchFamily="34" charset="0"/>
                <a:cs typeface="Arial" panose="020B0604020202020204" pitchFamily="34" charset="0"/>
              </a:rPr>
              <a:t>Stakeholder Engagement</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2000" cap="none" spc="0" dirty="0">
                <a:effectLst/>
                <a:latin typeface="Arial" panose="020B0604020202020204" pitchFamily="34" charset="0"/>
                <a:ea typeface="Calibri" panose="020F0502020204030204" pitchFamily="34" charset="0"/>
                <a:cs typeface="Arial" panose="020B0604020202020204" pitchFamily="34" charset="0"/>
              </a:rPr>
              <a:t>Networking is critical- </a:t>
            </a: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supports knowledge creation and sharing, encourages innovation and reinforces the capacity of organisations to jointly address complex issues (</a:t>
            </a:r>
            <a:r>
              <a:rPr lang="en-GB" sz="2000" cap="none" spc="0" dirty="0">
                <a:latin typeface="Arial" panose="020B0604020202020204" pitchFamily="34" charset="0"/>
                <a:ea typeface="Times New Roman" panose="02020603050405020304" pitchFamily="18" charset="0"/>
                <a:cs typeface="Arial" panose="020B0604020202020204" pitchFamily="34" charset="0"/>
              </a:rPr>
              <a:t>D</a:t>
            </a: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alton, 2020). </a:t>
            </a:r>
            <a:br>
              <a:rPr lang="en-GB" sz="2000" cap="none" spc="0" dirty="0">
                <a:effectLst/>
                <a:latin typeface="Arial" panose="020B0604020202020204" pitchFamily="34" charset="0"/>
                <a:ea typeface="Times New Roman" panose="02020603050405020304" pitchFamily="18" charset="0"/>
                <a:cs typeface="Arial" panose="020B0604020202020204" pitchFamily="34" charset="0"/>
              </a:rPr>
            </a:b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 Developers need fundamental understanding of roles and functions of organisations so they know how best to engage. </a:t>
            </a:r>
            <a:br>
              <a:rPr lang="en-GB" sz="2000" cap="none" spc="0" dirty="0">
                <a:effectLst/>
                <a:latin typeface="Arial" panose="020B0604020202020204" pitchFamily="34" charset="0"/>
                <a:ea typeface="Times New Roman" panose="02020603050405020304" pitchFamily="18" charset="0"/>
                <a:cs typeface="Arial" panose="020B0604020202020204" pitchFamily="34" charset="0"/>
              </a:rPr>
            </a:b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 </a:t>
            </a:r>
            <a:r>
              <a:rPr lang="en-GB" sz="2000" cap="none" spc="0" dirty="0">
                <a:effectLst/>
                <a:latin typeface="Arial" panose="020B0604020202020204" pitchFamily="34" charset="0"/>
                <a:ea typeface="Calibri" panose="020F0502020204030204" pitchFamily="34" charset="0"/>
                <a:cs typeface="Arial" panose="020B0604020202020204" pitchFamily="34" charset="0"/>
              </a:rPr>
              <a:t>It is argued that current stakeholder network and consenting regimes of the MRE sector in </a:t>
            </a:r>
            <a:r>
              <a:rPr lang="en-GB" sz="2000" cap="none" spc="0" dirty="0">
                <a:latin typeface="Arial" panose="020B0604020202020204" pitchFamily="34" charset="0"/>
                <a:ea typeface="Calibri" panose="020F0502020204030204" pitchFamily="34" charset="0"/>
                <a:cs typeface="Arial" panose="020B0604020202020204" pitchFamily="34" charset="0"/>
              </a:rPr>
              <a:t>W</a:t>
            </a:r>
            <a:r>
              <a:rPr lang="en-GB" sz="2000" cap="none" spc="0" dirty="0">
                <a:effectLst/>
                <a:latin typeface="Arial" panose="020B0604020202020204" pitchFamily="34" charset="0"/>
                <a:ea typeface="Calibri" panose="020F0502020204030204" pitchFamily="34" charset="0"/>
                <a:cs typeface="Arial" panose="020B0604020202020204" pitchFamily="34" charset="0"/>
              </a:rPr>
              <a:t>ales are complex, disjointed and at times contradictory with wider UK regimes. </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This paper will aim to identify MRE stakeholders operating in </a:t>
            </a:r>
            <a:r>
              <a:rPr lang="en-GB" sz="2000" b="1" cap="none" spc="0" dirty="0">
                <a:latin typeface="Arial" panose="020B0604020202020204" pitchFamily="34" charset="0"/>
                <a:ea typeface="Calibri" panose="020F0502020204030204" pitchFamily="34" charset="0"/>
                <a:cs typeface="Arial" panose="020B0604020202020204" pitchFamily="34" charset="0"/>
              </a:rPr>
              <a:t>W</a:t>
            </a:r>
            <a:r>
              <a:rPr lang="en-GB" sz="2000" b="1" cap="none" spc="0" dirty="0">
                <a:effectLst/>
                <a:latin typeface="Arial" panose="020B0604020202020204" pitchFamily="34" charset="0"/>
                <a:ea typeface="Calibri" panose="020F0502020204030204" pitchFamily="34" charset="0"/>
                <a:cs typeface="Arial" panose="020B0604020202020204" pitchFamily="34" charset="0"/>
              </a:rPr>
              <a:t>ales, from the developers’ perspective. It will then go on to discuss barriers to engagement and opportunities to overcome barriers.</a:t>
            </a:r>
            <a:br>
              <a:rPr lang="en-GB" sz="1800" b="1"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a:t>
            </a:r>
            <a:br>
              <a:rPr lang="en-GB" sz="14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rPr>
            </a:br>
            <a:endParaRPr lang="en-GB" sz="2000" cap="none"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9277042" y="-94983"/>
            <a:ext cx="2897203" cy="991235"/>
          </a:xfrm>
          <a:prstGeom prst="rect">
            <a:avLst/>
          </a:prstGeom>
        </p:spPr>
      </p:pic>
      <p:pic>
        <p:nvPicPr>
          <p:cNvPr id="6" name="Picture 5">
            <a:extLst>
              <a:ext uri="{FF2B5EF4-FFF2-40B4-BE49-F238E27FC236}">
                <a16:creationId xmlns:a16="http://schemas.microsoft.com/office/drawing/2014/main" id="{BDE758A8-283A-6D99-5B97-9C23CE838417}"/>
              </a:ext>
            </a:extLst>
          </p:cNvPr>
          <p:cNvPicPr>
            <a:picLocks noChangeAspect="1"/>
          </p:cNvPicPr>
          <p:nvPr/>
        </p:nvPicPr>
        <p:blipFill>
          <a:blip r:embed="rId4"/>
          <a:stretch>
            <a:fillRect/>
          </a:stretch>
        </p:blipFill>
        <p:spPr>
          <a:xfrm>
            <a:off x="7869742" y="1703672"/>
            <a:ext cx="4128849" cy="3770496"/>
          </a:xfrm>
          <a:prstGeom prst="rect">
            <a:avLst/>
          </a:prstGeom>
        </p:spPr>
      </p:pic>
    </p:spTree>
    <p:extLst>
      <p:ext uri="{BB962C8B-B14F-4D97-AF65-F5344CB8AC3E}">
        <p14:creationId xmlns:p14="http://schemas.microsoft.com/office/powerpoint/2010/main" val="3832538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460578" y="970081"/>
            <a:ext cx="11022360" cy="5578203"/>
          </a:xfrm>
          <a:solidFill>
            <a:schemeClr val="bg1"/>
          </a:solidFill>
        </p:spPr>
        <p:txBody>
          <a:bodyPr anchor="t">
            <a:noAutofit/>
          </a:bodyPr>
          <a:lstStyle/>
          <a:p>
            <a:pPr marR="0" algn="l" rtl="0"/>
            <a:r>
              <a:rPr lang="en-GB" sz="2000" b="1" cap="none" spc="0" dirty="0">
                <a:effectLst/>
                <a:latin typeface="Arial" panose="020B0604020202020204" pitchFamily="34" charset="0"/>
                <a:ea typeface="Calibri" panose="020F0502020204030204" pitchFamily="34" charset="0"/>
                <a:cs typeface="Arial" panose="020B0604020202020204" pitchFamily="34" charset="0"/>
              </a:rPr>
              <a:t>Research Approach</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1800" b="0" i="0" u="none" strike="noStrike" cap="none" spc="0" baseline="0" dirty="0">
                <a:latin typeface="Arial" panose="020B0604020202020204" pitchFamily="34" charset="0"/>
                <a:cs typeface="Arial" panose="020B0604020202020204" pitchFamily="34" charset="0"/>
              </a:rPr>
              <a:t>A desk-based literature review was undertaken between </a:t>
            </a:r>
            <a:r>
              <a:rPr lang="en-GB" sz="1800" cap="none" spc="0" dirty="0">
                <a:latin typeface="Arial" panose="020B0604020202020204" pitchFamily="34" charset="0"/>
                <a:cs typeface="Arial" panose="020B0604020202020204" pitchFamily="34" charset="0"/>
              </a:rPr>
              <a:t>N</a:t>
            </a:r>
            <a:r>
              <a:rPr lang="en-GB" sz="1800" b="0" i="0" u="none" strike="noStrike" cap="none" spc="0" baseline="0" dirty="0">
                <a:latin typeface="Arial" panose="020B0604020202020204" pitchFamily="34" charset="0"/>
                <a:cs typeface="Arial" panose="020B0604020202020204" pitchFamily="34" charset="0"/>
              </a:rPr>
              <a:t>ovember 2022 and </a:t>
            </a:r>
            <a:r>
              <a:rPr lang="en-GB" sz="1800" cap="none" spc="0" dirty="0">
                <a:latin typeface="Arial" panose="020B0604020202020204" pitchFamily="34" charset="0"/>
                <a:cs typeface="Arial" panose="020B0604020202020204" pitchFamily="34" charset="0"/>
              </a:rPr>
              <a:t>D</a:t>
            </a:r>
            <a:r>
              <a:rPr lang="en-GB" sz="1800" b="0" i="0" u="none" strike="noStrike" cap="none" spc="0" baseline="0" dirty="0">
                <a:latin typeface="Arial" panose="020B0604020202020204" pitchFamily="34" charset="0"/>
                <a:cs typeface="Arial" panose="020B0604020202020204" pitchFamily="34" charset="0"/>
              </a:rPr>
              <a:t>ecember 2023, using </a:t>
            </a:r>
            <a:r>
              <a:rPr lang="en-GB" sz="1800" cap="none" spc="0" dirty="0">
                <a:latin typeface="Arial" panose="020B0604020202020204" pitchFamily="34" charset="0"/>
                <a:cs typeface="Arial" panose="020B0604020202020204" pitchFamily="34" charset="0"/>
              </a:rPr>
              <a:t>S</a:t>
            </a:r>
            <a:r>
              <a:rPr lang="en-GB" sz="1800" b="0" i="0" u="none" strike="noStrike" cap="none" spc="0" baseline="0" dirty="0">
                <a:latin typeface="Arial" panose="020B0604020202020204" pitchFamily="34" charset="0"/>
                <a:cs typeface="Arial" panose="020B0604020202020204" pitchFamily="34" charset="0"/>
              </a:rPr>
              <a:t>copus. </a:t>
            </a:r>
            <a:br>
              <a:rPr lang="en-GB" sz="1800" b="0" i="0" u="none" strike="noStrike" cap="none" spc="0" baseline="0" dirty="0">
                <a:latin typeface="Arial" panose="020B0604020202020204" pitchFamily="34" charset="0"/>
                <a:cs typeface="Arial" panose="020B0604020202020204" pitchFamily="34" charset="0"/>
              </a:rPr>
            </a:br>
            <a:r>
              <a:rPr lang="en-GB" sz="1800" b="0" i="0" u="none" strike="noStrike" cap="none" spc="0" baseline="0" dirty="0">
                <a:latin typeface="Arial" panose="020B0604020202020204" pitchFamily="34" charset="0"/>
                <a:cs typeface="Arial" panose="020B0604020202020204" pitchFamily="34" charset="0"/>
              </a:rPr>
              <a:t>- Search terms included “marine renewable energy” AND “</a:t>
            </a:r>
            <a:r>
              <a:rPr lang="en-GB" sz="1800" cap="none" spc="0" dirty="0">
                <a:latin typeface="Arial" panose="020B0604020202020204" pitchFamily="34" charset="0"/>
                <a:cs typeface="Arial" panose="020B0604020202020204" pitchFamily="34" charset="0"/>
              </a:rPr>
              <a:t>W</a:t>
            </a:r>
            <a:r>
              <a:rPr lang="en-GB" sz="1800" b="0" i="0" u="none" strike="noStrike" cap="none" spc="0" baseline="0" dirty="0">
                <a:latin typeface="Arial" panose="020B0604020202020204" pitchFamily="34" charset="0"/>
                <a:cs typeface="Arial" panose="020B0604020202020204" pitchFamily="34" charset="0"/>
              </a:rPr>
              <a:t>ales”; “offshore renewable energy” AND “</a:t>
            </a:r>
            <a:r>
              <a:rPr lang="en-GB" sz="1800" cap="none" spc="0" dirty="0">
                <a:latin typeface="Arial" panose="020B0604020202020204" pitchFamily="34" charset="0"/>
                <a:cs typeface="Arial" panose="020B0604020202020204" pitchFamily="34" charset="0"/>
              </a:rPr>
              <a:t>W</a:t>
            </a:r>
            <a:r>
              <a:rPr lang="en-GB" sz="1800" b="0" i="0" u="none" strike="noStrike" cap="none" spc="0" baseline="0" dirty="0">
                <a:latin typeface="Arial" panose="020B0604020202020204" pitchFamily="34" charset="0"/>
                <a:cs typeface="Arial" panose="020B0604020202020204" pitchFamily="34" charset="0"/>
              </a:rPr>
              <a:t>ales”; “marine renewable energy” AND “UK”; “offshore renewable energy ”AND “UK”. </a:t>
            </a:r>
            <a:br>
              <a:rPr lang="en-GB" sz="1800" b="0" i="0" u="none" strike="noStrike" cap="none" spc="0" baseline="0" dirty="0">
                <a:latin typeface="Arial" panose="020B0604020202020204" pitchFamily="34" charset="0"/>
                <a:cs typeface="Arial" panose="020B0604020202020204" pitchFamily="34" charset="0"/>
              </a:rPr>
            </a:br>
            <a:r>
              <a:rPr lang="en-GB" sz="1800" b="0" i="0" u="none" strike="noStrike" cap="none" spc="0" baseline="0" dirty="0">
                <a:latin typeface="Arial" panose="020B0604020202020204" pitchFamily="34" charset="0"/>
                <a:cs typeface="Arial" panose="020B0604020202020204" pitchFamily="34" charset="0"/>
              </a:rPr>
              <a:t>- A range of peer reviewed academic papers, conference papers, books and policy documents were identified, published between 2002 and 2023. </a:t>
            </a:r>
            <a:br>
              <a:rPr lang="en-GB" sz="1800" b="0" i="0" u="none" strike="noStrike" cap="none" spc="0" baseline="0" dirty="0">
                <a:latin typeface="Arial" panose="020B0604020202020204" pitchFamily="34" charset="0"/>
                <a:cs typeface="Arial" panose="020B0604020202020204" pitchFamily="34" charset="0"/>
              </a:rPr>
            </a:br>
            <a:r>
              <a:rPr lang="en-GB" sz="1800" b="0" i="0" u="none" strike="noStrike" cap="none" spc="0" baseline="0" dirty="0">
                <a:latin typeface="Arial" panose="020B0604020202020204" pitchFamily="34" charset="0"/>
                <a:cs typeface="Arial" panose="020B0604020202020204" pitchFamily="34" charset="0"/>
              </a:rPr>
              <a:t>- 511 sources were originally identified. This was reduced to 44 following a review of abstracts in order to identify </a:t>
            </a:r>
            <a:r>
              <a:rPr lang="en-GB" sz="1800" cap="none" spc="0" dirty="0">
                <a:latin typeface="Arial" panose="020B0604020202020204" pitchFamily="34" charset="0"/>
                <a:cs typeface="Arial" panose="020B0604020202020204" pitchFamily="34" charset="0"/>
              </a:rPr>
              <a:t>W</a:t>
            </a:r>
            <a:r>
              <a:rPr lang="en-GB" sz="1800" b="0" i="0" u="none" strike="noStrike" cap="none" spc="0" baseline="0" dirty="0">
                <a:latin typeface="Arial" panose="020B0604020202020204" pitchFamily="34" charset="0"/>
                <a:cs typeface="Arial" panose="020B0604020202020204" pitchFamily="34" charset="0"/>
              </a:rPr>
              <a:t>elsh marine renewable energy policy documents. </a:t>
            </a:r>
            <a:br>
              <a:rPr lang="en-GB" sz="1800" b="0" i="0" u="none" strike="noStrike" cap="none" spc="0" baseline="0" dirty="0">
                <a:latin typeface="Arial" panose="020B0604020202020204" pitchFamily="34" charset="0"/>
                <a:cs typeface="Arial" panose="020B0604020202020204" pitchFamily="34" charset="0"/>
              </a:rPr>
            </a:br>
            <a:r>
              <a:rPr lang="en-GB" sz="1800" b="0" i="0" u="none" strike="noStrike" cap="none" spc="0" baseline="0" dirty="0">
                <a:latin typeface="Arial" panose="020B0604020202020204" pitchFamily="34" charset="0"/>
                <a:cs typeface="Arial" panose="020B0604020202020204" pitchFamily="34" charset="0"/>
              </a:rPr>
              <a:t>-The 2023 AMI conference presentation focussed on the barriers to marine renewable energy which came from early stages of that research. This paper will build upon that foundation by updating policy documents and focussing on specific issues associated with stakeholder engagement, namely identification of key stakeholders, identification of barriers to stakeholder engagement and consideration of measures to overcome the barriers identified.</a:t>
            </a:r>
            <a:br>
              <a:rPr lang="en-GB" sz="1800" b="0" i="0" u="none" strike="noStrike" baseline="0" dirty="0">
                <a:latin typeface="Calibri" panose="020F0502020204030204" pitchFamily="34" charset="0"/>
              </a:rPr>
            </a:br>
            <a:br>
              <a:rPr lang="en-GB" sz="1800" b="1"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a:t>
            </a:r>
            <a:br>
              <a:rPr lang="en-GB" sz="14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rPr>
            </a:br>
            <a:endParaRPr lang="en-GB" sz="2000" cap="none"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9277042" y="-94983"/>
            <a:ext cx="2897203" cy="991235"/>
          </a:xfrm>
          <a:prstGeom prst="rect">
            <a:avLst/>
          </a:prstGeom>
        </p:spPr>
      </p:pic>
    </p:spTree>
    <p:extLst>
      <p:ext uri="{BB962C8B-B14F-4D97-AF65-F5344CB8AC3E}">
        <p14:creationId xmlns:p14="http://schemas.microsoft.com/office/powerpoint/2010/main" val="1867484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7911321" y="1117849"/>
            <a:ext cx="4129783" cy="5575181"/>
          </a:xfrm>
          <a:solidFill>
            <a:schemeClr val="bg1"/>
          </a:solidFill>
        </p:spPr>
        <p:txBody>
          <a:bodyPr anchor="t">
            <a:noAutofit/>
          </a:bodyPr>
          <a:lstStyle/>
          <a:p>
            <a:pPr>
              <a:lnSpc>
                <a:spcPct val="107000"/>
              </a:lnSpc>
              <a:spcAft>
                <a:spcPts val="800"/>
              </a:spcAft>
            </a:pPr>
            <a:r>
              <a:rPr lang="en-GB" sz="2000" b="1" cap="none" spc="0" dirty="0">
                <a:effectLst/>
                <a:latin typeface="Arial" panose="020B0604020202020204" pitchFamily="34" charset="0"/>
                <a:ea typeface="Calibri" panose="020F0502020204030204" pitchFamily="34" charset="0"/>
                <a:cs typeface="Arial" panose="020B0604020202020204" pitchFamily="34" charset="0"/>
              </a:rPr>
              <a:t>STAKEHOLDER IDENTIFICATION</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1800" cap="none" spc="0" dirty="0">
                <a:effectLst/>
                <a:latin typeface="Arial" panose="020B0604020202020204" pitchFamily="34" charset="0"/>
                <a:ea typeface="Calibri" panose="020F0502020204030204" pitchFamily="34" charset="0"/>
                <a:cs typeface="Arial" panose="020B0604020202020204" pitchFamily="34" charset="0"/>
              </a:rPr>
              <a:t>Stakeholders are involved at all stages of project proposal, planning, deployment, maintenance and decommissioning</a:t>
            </a:r>
            <a:br>
              <a:rPr lang="en-GB" sz="1800" cap="none" spc="0" dirty="0">
                <a:effectLst/>
                <a:latin typeface="Arial" panose="020B0604020202020204" pitchFamily="34" charset="0"/>
                <a:ea typeface="Calibri" panose="020F0502020204030204" pitchFamily="34" charset="0"/>
                <a:cs typeface="Arial" panose="020B0604020202020204" pitchFamily="34" charset="0"/>
              </a:rPr>
            </a:br>
            <a:r>
              <a:rPr lang="en-GB" sz="1800" cap="none" spc="0" dirty="0">
                <a:effectLst/>
                <a:latin typeface="Arial" panose="020B0604020202020204" pitchFamily="34" charset="0"/>
                <a:ea typeface="Calibri" panose="020F0502020204030204" pitchFamily="34" charset="0"/>
                <a:cs typeface="Arial" panose="020B0604020202020204" pitchFamily="34" charset="0"/>
              </a:rPr>
              <a:t>-</a:t>
            </a:r>
            <a:r>
              <a:rPr lang="en-GB" sz="1800" b="1" u="sng" cap="none" spc="0" dirty="0">
                <a:solidFill>
                  <a:schemeClr val="accent1"/>
                </a:solidFill>
                <a:effectLst/>
                <a:latin typeface="Arial" panose="020B0604020202020204" pitchFamily="34" charset="0"/>
                <a:ea typeface="Times New Roman" panose="02020603050405020304" pitchFamily="18" charset="0"/>
                <a:cs typeface="Arial" panose="020B0604020202020204" pitchFamily="34" charset="0"/>
              </a:rPr>
              <a:t>Developers</a:t>
            </a:r>
            <a:r>
              <a:rPr lang="en-GB" sz="1800" cap="none" spc="0" dirty="0">
                <a:effectLst/>
                <a:latin typeface="Arial" panose="020B0604020202020204" pitchFamily="34" charset="0"/>
                <a:ea typeface="Times New Roman" panose="02020603050405020304" pitchFamily="18" charset="0"/>
                <a:cs typeface="Arial" panose="020B0604020202020204" pitchFamily="34" charset="0"/>
              </a:rPr>
              <a:t> work with at least 10 statutory organisations and dozens of non-statutory organisations, operating at local, regional, national and international levels. </a:t>
            </a:r>
            <a:br>
              <a:rPr lang="en-GB" sz="1800" cap="none" spc="0" dirty="0">
                <a:effectLst/>
                <a:latin typeface="Arial" panose="020B0604020202020204" pitchFamily="34" charset="0"/>
                <a:ea typeface="Times New Roman" panose="02020603050405020304" pitchFamily="18" charset="0"/>
                <a:cs typeface="Arial" panose="020B0604020202020204" pitchFamily="34" charset="0"/>
              </a:rPr>
            </a:br>
            <a:r>
              <a:rPr lang="en-GB" sz="1800" b="1" u="sng" cap="none" spc="0" dirty="0">
                <a:effectLst/>
                <a:latin typeface="Arial" panose="020B0604020202020204" pitchFamily="34" charset="0"/>
                <a:ea typeface="Times New Roman" panose="02020603050405020304" pitchFamily="18" charset="0"/>
                <a:cs typeface="Arial" panose="020B0604020202020204" pitchFamily="34" charset="0"/>
              </a:rPr>
              <a:t>- Networking groups </a:t>
            </a:r>
            <a:r>
              <a:rPr lang="en-GB" sz="1800" cap="none" spc="0" dirty="0">
                <a:effectLst/>
                <a:latin typeface="Arial" panose="020B0604020202020204" pitchFamily="34" charset="0"/>
                <a:ea typeface="Times New Roman" panose="02020603050405020304" pitchFamily="18" charset="0"/>
                <a:cs typeface="Arial" panose="020B0604020202020204" pitchFamily="34" charset="0"/>
              </a:rPr>
              <a:t>such as Marine </a:t>
            </a:r>
            <a:r>
              <a:rPr lang="en-GB" sz="1800" cap="none" spc="0" dirty="0">
                <a:latin typeface="Arial" panose="020B0604020202020204" pitchFamily="34" charset="0"/>
                <a:ea typeface="Times New Roman" panose="02020603050405020304" pitchFamily="18" charset="0"/>
                <a:cs typeface="Arial" panose="020B0604020202020204" pitchFamily="34" charset="0"/>
              </a:rPr>
              <a:t>E</a:t>
            </a:r>
            <a:r>
              <a:rPr lang="en-GB" sz="1800" cap="none" spc="0" dirty="0">
                <a:effectLst/>
                <a:latin typeface="Arial" panose="020B0604020202020204" pitchFamily="34" charset="0"/>
                <a:ea typeface="Times New Roman" panose="02020603050405020304" pitchFamily="18" charset="0"/>
                <a:cs typeface="Arial" panose="020B0604020202020204" pitchFamily="34" charset="0"/>
              </a:rPr>
              <a:t>nergy </a:t>
            </a:r>
            <a:r>
              <a:rPr lang="en-GB" sz="1800" cap="none" spc="0" dirty="0">
                <a:latin typeface="Arial" panose="020B0604020202020204" pitchFamily="34" charset="0"/>
                <a:ea typeface="Times New Roman" panose="02020603050405020304" pitchFamily="18" charset="0"/>
                <a:cs typeface="Arial" panose="020B0604020202020204" pitchFamily="34" charset="0"/>
              </a:rPr>
              <a:t>W</a:t>
            </a:r>
            <a:r>
              <a:rPr lang="en-GB" sz="1800" cap="none" spc="0" dirty="0">
                <a:effectLst/>
                <a:latin typeface="Arial" panose="020B0604020202020204" pitchFamily="34" charset="0"/>
                <a:ea typeface="Times New Roman" panose="02020603050405020304" pitchFamily="18" charset="0"/>
                <a:cs typeface="Arial" panose="020B0604020202020204" pitchFamily="34" charset="0"/>
              </a:rPr>
              <a:t>ales and </a:t>
            </a:r>
            <a:r>
              <a:rPr lang="en-GB" sz="1800" cap="none" spc="0" dirty="0" err="1">
                <a:latin typeface="Arial" panose="020B0604020202020204" pitchFamily="34" charset="0"/>
                <a:ea typeface="Times New Roman" panose="02020603050405020304" pitchFamily="18" charset="0"/>
                <a:cs typeface="Arial" panose="020B0604020202020204" pitchFamily="34" charset="0"/>
              </a:rPr>
              <a:t>R</a:t>
            </a:r>
            <a:r>
              <a:rPr lang="en-GB" sz="1800" cap="none" spc="0" dirty="0" err="1">
                <a:effectLst/>
                <a:latin typeface="Arial" panose="020B0604020202020204" pitchFamily="34" charset="0"/>
                <a:ea typeface="Times New Roman" panose="02020603050405020304" pitchFamily="18" charset="0"/>
                <a:cs typeface="Arial" panose="020B0604020202020204" pitchFamily="34" charset="0"/>
              </a:rPr>
              <a:t>enewableUK</a:t>
            </a:r>
            <a:r>
              <a:rPr lang="en-GB" sz="1800" cap="none" spc="0" dirty="0">
                <a:effectLst/>
                <a:latin typeface="Arial" panose="020B0604020202020204" pitchFamily="34" charset="0"/>
                <a:ea typeface="Times New Roman" panose="02020603050405020304" pitchFamily="18" charset="0"/>
                <a:cs typeface="Arial" panose="020B0604020202020204" pitchFamily="34" charset="0"/>
              </a:rPr>
              <a:t> aim to facilitate engagement although have their own priorities and limitations. </a:t>
            </a:r>
            <a:br>
              <a:rPr lang="en-GB" sz="1800" cap="none" spc="0" dirty="0">
                <a:effectLst/>
                <a:latin typeface="Arial" panose="020B0604020202020204" pitchFamily="34" charset="0"/>
                <a:ea typeface="Times New Roman" panose="02020603050405020304" pitchFamily="18" charset="0"/>
                <a:cs typeface="Arial" panose="020B0604020202020204" pitchFamily="34" charset="0"/>
              </a:rPr>
            </a:br>
            <a:r>
              <a:rPr lang="en-GB" sz="1800" cap="none" spc="0" dirty="0">
                <a:effectLst/>
                <a:latin typeface="Arial" panose="020B0604020202020204" pitchFamily="34" charset="0"/>
                <a:ea typeface="Times New Roman" panose="02020603050405020304" pitchFamily="18" charset="0"/>
                <a:cs typeface="Arial" panose="020B0604020202020204" pitchFamily="34" charset="0"/>
              </a:rPr>
              <a:t>-The context is complicated to say the least. </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cap="none" spc="0" dirty="0">
                <a:effectLst/>
                <a:latin typeface="Calibri" panose="020F0502020204030204" pitchFamily="34" charset="0"/>
                <a:ea typeface="Calibri" panose="020F0502020204030204" pitchFamily="34" charset="0"/>
              </a:rPr>
            </a:br>
            <a:endParaRPr lang="en-GB" sz="2000" cap="none" spc="0"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9277042" y="-94983"/>
            <a:ext cx="2897203" cy="991235"/>
          </a:xfrm>
          <a:prstGeom prst="rect">
            <a:avLst/>
          </a:prstGeom>
        </p:spPr>
      </p:pic>
      <p:pic>
        <p:nvPicPr>
          <p:cNvPr id="6" name="Picture 5">
            <a:extLst>
              <a:ext uri="{FF2B5EF4-FFF2-40B4-BE49-F238E27FC236}">
                <a16:creationId xmlns:a16="http://schemas.microsoft.com/office/drawing/2014/main" id="{6DCE73BA-C3CF-D686-27B1-9A95A751ED7A}"/>
              </a:ext>
            </a:extLst>
          </p:cNvPr>
          <p:cNvPicPr>
            <a:picLocks noChangeAspect="1"/>
          </p:cNvPicPr>
          <p:nvPr/>
        </p:nvPicPr>
        <p:blipFill>
          <a:blip r:embed="rId4"/>
          <a:stretch>
            <a:fillRect/>
          </a:stretch>
        </p:blipFill>
        <p:spPr>
          <a:xfrm>
            <a:off x="135438" y="0"/>
            <a:ext cx="7640446" cy="6693031"/>
          </a:xfrm>
          <a:prstGeom prst="rect">
            <a:avLst/>
          </a:prstGeom>
        </p:spPr>
      </p:pic>
    </p:spTree>
    <p:extLst>
      <p:ext uri="{BB962C8B-B14F-4D97-AF65-F5344CB8AC3E}">
        <p14:creationId xmlns:p14="http://schemas.microsoft.com/office/powerpoint/2010/main" val="1032645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6095999" y="817539"/>
            <a:ext cx="5830675" cy="5800437"/>
          </a:xfrm>
          <a:solidFill>
            <a:schemeClr val="bg1"/>
          </a:solidFill>
        </p:spPr>
        <p:txBody>
          <a:bodyPr anchor="t">
            <a:noAutofit/>
          </a:bodyPr>
          <a:lstStyle/>
          <a:p>
            <a:pPr>
              <a:lnSpc>
                <a:spcPct val="107000"/>
              </a:lnSpc>
              <a:spcAft>
                <a:spcPts val="800"/>
              </a:spcAft>
            </a:pPr>
            <a:r>
              <a:rPr lang="en-GB" sz="2000" b="1" cap="none" spc="0" dirty="0">
                <a:effectLst/>
                <a:latin typeface="Arial" panose="020B0604020202020204" pitchFamily="34" charset="0"/>
                <a:ea typeface="Calibri" panose="020F0502020204030204" pitchFamily="34" charset="0"/>
                <a:cs typeface="Arial" panose="020B0604020202020204" pitchFamily="34" charset="0"/>
              </a:rPr>
              <a:t>BARRIERS TO ENGAGEMENT</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2000" cap="none" spc="0" dirty="0">
                <a:effectLst/>
                <a:latin typeface="Arial" panose="020B0604020202020204" pitchFamily="34" charset="0"/>
                <a:ea typeface="Calibri" panose="020F0502020204030204" pitchFamily="34" charset="0"/>
                <a:cs typeface="Arial" panose="020B0604020202020204" pitchFamily="34" charset="0"/>
              </a:rPr>
              <a:t>Vast number of organisations</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Different organizations have different priorities, legislative and policy requirements, resources and operating timescales, therefore engaging with all at the appropriate stages can be time consuming and prove difficult</a:t>
            </a:r>
            <a:br>
              <a:rPr lang="en-GB" sz="2000" cap="none" spc="0" dirty="0">
                <a:effectLst/>
                <a:latin typeface="Arial" panose="020B0604020202020204" pitchFamily="34" charset="0"/>
                <a:ea typeface="Times New Roman" panose="02020603050405020304" pitchFamily="18" charset="0"/>
                <a:cs typeface="Arial" panose="020B0604020202020204" pitchFamily="34" charset="0"/>
              </a:rPr>
            </a:b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 Different and at times conflicting public sector consenting regimes between Wales and England (particularly problematic for cross border sites)</a:t>
            </a:r>
            <a:br>
              <a:rPr lang="en-GB" sz="2000" cap="none" spc="0" dirty="0">
                <a:effectLst/>
                <a:latin typeface="Arial" panose="020B0604020202020204" pitchFamily="34" charset="0"/>
                <a:ea typeface="Times New Roman" panose="02020603050405020304" pitchFamily="18" charset="0"/>
                <a:cs typeface="Arial" panose="020B0604020202020204" pitchFamily="34" charset="0"/>
              </a:rPr>
            </a:b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 Networking groups have generalised scope, limited geographical reach, reliant on short term funding</a:t>
            </a:r>
            <a:br>
              <a:rPr lang="en-GB" sz="2000" cap="none" spc="0" dirty="0">
                <a:effectLst/>
                <a:latin typeface="Arial" panose="020B0604020202020204" pitchFamily="34" charset="0"/>
                <a:ea typeface="Times New Roman" panose="02020603050405020304" pitchFamily="18" charset="0"/>
                <a:cs typeface="Arial" panose="020B0604020202020204" pitchFamily="34" charset="0"/>
              </a:rPr>
            </a:br>
            <a:r>
              <a:rPr lang="en-GB" sz="2000" cap="none" spc="0" dirty="0">
                <a:effectLst/>
                <a:latin typeface="Arial" panose="020B0604020202020204" pitchFamily="34" charset="0"/>
                <a:ea typeface="Times New Roman" panose="02020603050405020304" pitchFamily="18" charset="0"/>
                <a:cs typeface="Arial" panose="020B0604020202020204" pitchFamily="34" charset="0"/>
              </a:rPr>
              <a:t>- Leadership lacking- no Welsh marine energy champion (but UK offshore wind champion).</a:t>
            </a:r>
            <a:br>
              <a:rPr lang="en-GB" sz="1800" cap="none" spc="0" dirty="0">
                <a:effectLst/>
                <a:latin typeface="Arial" panose="020B0604020202020204" pitchFamily="34" charset="0"/>
                <a:ea typeface="Times New Roman" panose="02020603050405020304" pitchFamily="18" charset="0"/>
                <a:cs typeface="Arial" panose="020B0604020202020204" pitchFamily="34" charset="0"/>
              </a:rPr>
            </a:br>
            <a:br>
              <a:rPr lang="en-GB" sz="1800" dirty="0">
                <a:effectLst/>
                <a:latin typeface="Calibri" panose="020F0502020204030204" pitchFamily="34" charset="0"/>
                <a:ea typeface="Calibri" panose="020F0502020204030204" pitchFamily="34" charset="0"/>
              </a:rPr>
            </a:br>
            <a:br>
              <a:rPr lang="en-GB" sz="14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rPr>
            </a:br>
            <a:endParaRPr lang="en-GB" sz="2000" cap="none"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123417" y="0"/>
            <a:ext cx="2897203" cy="991235"/>
          </a:xfrm>
          <a:prstGeom prst="rect">
            <a:avLst/>
          </a:prstGeom>
        </p:spPr>
      </p:pic>
      <p:pic>
        <p:nvPicPr>
          <p:cNvPr id="6" name="Picture 5">
            <a:extLst>
              <a:ext uri="{FF2B5EF4-FFF2-40B4-BE49-F238E27FC236}">
                <a16:creationId xmlns:a16="http://schemas.microsoft.com/office/drawing/2014/main" id="{D9CBF4C7-2D66-DE7A-2437-3F5A9DB11E24}"/>
              </a:ext>
            </a:extLst>
          </p:cNvPr>
          <p:cNvPicPr>
            <a:picLocks noChangeAspect="1"/>
          </p:cNvPicPr>
          <p:nvPr/>
        </p:nvPicPr>
        <p:blipFill>
          <a:blip r:embed="rId4"/>
          <a:stretch>
            <a:fillRect/>
          </a:stretch>
        </p:blipFill>
        <p:spPr>
          <a:xfrm>
            <a:off x="538104" y="2573969"/>
            <a:ext cx="4534410" cy="4044007"/>
          </a:xfrm>
          <a:prstGeom prst="rect">
            <a:avLst/>
          </a:prstGeom>
        </p:spPr>
      </p:pic>
    </p:spTree>
    <p:extLst>
      <p:ext uri="{BB962C8B-B14F-4D97-AF65-F5344CB8AC3E}">
        <p14:creationId xmlns:p14="http://schemas.microsoft.com/office/powerpoint/2010/main" val="39504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524455" y="1328286"/>
            <a:ext cx="10823730" cy="4379495"/>
          </a:xfrm>
          <a:solidFill>
            <a:schemeClr val="bg1"/>
          </a:solidFill>
        </p:spPr>
        <p:txBody>
          <a:bodyPr anchor="t">
            <a:noAutofit/>
          </a:bodyPr>
          <a:lstStyle/>
          <a:p>
            <a:pPr>
              <a:lnSpc>
                <a:spcPct val="107000"/>
              </a:lnSpc>
              <a:spcAft>
                <a:spcPts val="800"/>
              </a:spcAft>
            </a:pPr>
            <a:r>
              <a:rPr lang="en-GB" sz="2000" b="1" cap="none" spc="0" dirty="0">
                <a:effectLst/>
                <a:latin typeface="Arial" panose="020B0604020202020204" pitchFamily="34" charset="0"/>
                <a:ea typeface="Calibri" panose="020F0502020204030204" pitchFamily="34" charset="0"/>
                <a:cs typeface="Arial" panose="020B0604020202020204" pitchFamily="34" charset="0"/>
              </a:rPr>
              <a:t>Conclusions</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 </a:t>
            </a:r>
            <a:r>
              <a:rPr lang="en-GB" sz="2000" cap="none" spc="0" dirty="0">
                <a:effectLst/>
                <a:latin typeface="Arial" panose="020B0604020202020204" pitchFamily="34" charset="0"/>
                <a:ea typeface="Calibri" panose="020F0502020204030204" pitchFamily="34" charset="0"/>
                <a:cs typeface="Arial" panose="020B0604020202020204" pitchFamily="34" charset="0"/>
              </a:rPr>
              <a:t>The sector is complex</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The sector is disjointed</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a:t>
            </a:r>
            <a:r>
              <a:rPr lang="en-GB" sz="2000" i="1" cap="none" spc="0" dirty="0">
                <a:effectLst/>
                <a:latin typeface="Arial" panose="020B0604020202020204" pitchFamily="34" charset="0"/>
                <a:ea typeface="Calibri" panose="020F0502020204030204" pitchFamily="34" charset="0"/>
                <a:cs typeface="Arial" panose="020B0604020202020204" pitchFamily="34" charset="0"/>
              </a:rPr>
              <a:t>Efforts being made to streamline consenting processes (update-Welsh Infrastructure Planning Bill April 16</a:t>
            </a:r>
            <a:r>
              <a:rPr lang="en-GB" sz="2000" i="1" cap="none" spc="0" baseline="30000" dirty="0">
                <a:effectLst/>
                <a:latin typeface="Arial" panose="020B0604020202020204" pitchFamily="34" charset="0"/>
                <a:ea typeface="Calibri" panose="020F0502020204030204" pitchFamily="34" charset="0"/>
                <a:cs typeface="Arial" panose="020B0604020202020204" pitchFamily="34" charset="0"/>
              </a:rPr>
              <a:t>th</a:t>
            </a:r>
            <a:r>
              <a:rPr lang="en-GB" sz="2000" i="1" cap="none" spc="0" dirty="0">
                <a:effectLst/>
                <a:latin typeface="Arial" panose="020B0604020202020204" pitchFamily="34" charset="0"/>
                <a:ea typeface="Calibri" panose="020F0502020204030204" pitchFamily="34" charset="0"/>
                <a:cs typeface="Arial" panose="020B0604020202020204" pitchFamily="34" charset="0"/>
              </a:rPr>
              <a:t> 2024).</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Recommendations</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Learn from our neighbours- “one stop consenting shop” </a:t>
            </a:r>
            <a:r>
              <a:rPr lang="en-GB" sz="2000" cap="none" spc="0" dirty="0">
                <a:latin typeface="Arial" panose="020B0604020202020204" pitchFamily="34" charset="0"/>
                <a:ea typeface="Calibri" panose="020F0502020204030204" pitchFamily="34" charset="0"/>
                <a:cs typeface="Arial" panose="020B0604020202020204" pitchFamily="34" charset="0"/>
              </a:rPr>
              <a:t>(</a:t>
            </a:r>
            <a:r>
              <a:rPr lang="en-GB" sz="2000" cap="none" spc="0" dirty="0" err="1">
                <a:latin typeface="Arial" panose="020B0604020202020204" pitchFamily="34" charset="0"/>
                <a:ea typeface="Calibri" panose="020F0502020204030204" pitchFamily="34" charset="0"/>
                <a:cs typeface="Arial" panose="020B0604020202020204" pitchFamily="34" charset="0"/>
              </a:rPr>
              <a:t>Eg.</a:t>
            </a:r>
            <a:r>
              <a:rPr lang="en-GB" sz="2000" cap="none" spc="0" dirty="0">
                <a:latin typeface="Arial" panose="020B0604020202020204" pitchFamily="34" charset="0"/>
                <a:ea typeface="Calibri" panose="020F0502020204030204" pitchFamily="34" charset="0"/>
                <a:cs typeface="Arial" panose="020B0604020202020204" pitchFamily="34" charset="0"/>
              </a:rPr>
              <a:t> </a:t>
            </a:r>
            <a:r>
              <a:rPr lang="en-GB" sz="2000" cap="none" spc="0" dirty="0">
                <a:effectLst/>
                <a:latin typeface="Arial" panose="020B0604020202020204" pitchFamily="34" charset="0"/>
                <a:ea typeface="Calibri" panose="020F0502020204030204" pitchFamily="34" charset="0"/>
                <a:cs typeface="Arial" panose="020B0604020202020204" pitchFamily="34" charset="0"/>
              </a:rPr>
              <a:t>Scotland, Ireland and Portugal)</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Really need long-term public-sector funding for networking organisations</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Marine Renewable Energy Wales Commissioner? Raise profile of sector and provide a focal point for stakeholders</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Create certainty for developers and encourage long-term effective relationships</a:t>
            </a:r>
            <a:br>
              <a:rPr lang="en-GB" sz="2000" cap="none" spc="0" dirty="0">
                <a:effectLst/>
                <a:latin typeface="Arial" panose="020B0604020202020204" pitchFamily="34" charset="0"/>
                <a:ea typeface="Calibri" panose="020F0502020204030204" pitchFamily="34" charset="0"/>
                <a:cs typeface="Arial" panose="020B0604020202020204" pitchFamily="34" charset="0"/>
              </a:rPr>
            </a:br>
            <a:r>
              <a:rPr lang="en-GB" sz="2000" cap="none" spc="0" dirty="0">
                <a:effectLst/>
                <a:latin typeface="Arial" panose="020B0604020202020204" pitchFamily="34" charset="0"/>
                <a:ea typeface="Calibri" panose="020F0502020204030204" pitchFamily="34" charset="0"/>
                <a:cs typeface="Arial" panose="020B0604020202020204" pitchFamily="34" charset="0"/>
              </a:rPr>
              <a:t>- Speed is of the essence!</a:t>
            </a:r>
            <a:br>
              <a:rPr lang="en-GB" sz="14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rPr>
            </a:br>
            <a:endParaRPr lang="en-GB" sz="2000" cap="none"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9277042" y="-94983"/>
            <a:ext cx="2897203" cy="991235"/>
          </a:xfrm>
          <a:prstGeom prst="rect">
            <a:avLst/>
          </a:prstGeom>
        </p:spPr>
      </p:pic>
    </p:spTree>
    <p:extLst>
      <p:ext uri="{BB962C8B-B14F-4D97-AF65-F5344CB8AC3E}">
        <p14:creationId xmlns:p14="http://schemas.microsoft.com/office/powerpoint/2010/main" val="608095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wavy lines&#10;&#10;Description automatically generated">
            <a:extLst>
              <a:ext uri="{FF2B5EF4-FFF2-40B4-BE49-F238E27FC236}">
                <a16:creationId xmlns:a16="http://schemas.microsoft.com/office/drawing/2014/main" id="{C583107F-8156-EAEB-A7C4-6AEF2AD5B770}"/>
              </a:ext>
            </a:extLst>
          </p:cNvPr>
          <p:cNvPicPr>
            <a:picLocks noChangeAspect="1"/>
          </p:cNvPicPr>
          <p:nvPr/>
        </p:nvPicPr>
        <p:blipFill rotWithShape="1">
          <a:blip r:embed="rId2"/>
          <a:srcRect t="23986"/>
          <a:stretch/>
        </p:blipFill>
        <p:spPr>
          <a:xfrm>
            <a:off x="-15458" y="-94983"/>
            <a:ext cx="12191999" cy="6858000"/>
          </a:xfrm>
          <a:prstGeom prst="rect">
            <a:avLst/>
          </a:prstGeom>
        </p:spPr>
      </p:pic>
      <p:sp>
        <p:nvSpPr>
          <p:cNvPr id="2" name="Title 1">
            <a:extLst>
              <a:ext uri="{FF2B5EF4-FFF2-40B4-BE49-F238E27FC236}">
                <a16:creationId xmlns:a16="http://schemas.microsoft.com/office/drawing/2014/main" id="{86BAE0FE-318A-A486-7359-D29A53283E55}"/>
              </a:ext>
            </a:extLst>
          </p:cNvPr>
          <p:cNvSpPr>
            <a:spLocks noGrp="1"/>
          </p:cNvSpPr>
          <p:nvPr>
            <p:ph type="ctrTitle"/>
          </p:nvPr>
        </p:nvSpPr>
        <p:spPr>
          <a:xfrm>
            <a:off x="3170227" y="2070677"/>
            <a:ext cx="5433000" cy="2716646"/>
          </a:xfrm>
          <a:solidFill>
            <a:schemeClr val="bg1"/>
          </a:solidFill>
        </p:spPr>
        <p:txBody>
          <a:bodyPr anchor="t">
            <a:noAutofit/>
          </a:bodyPr>
          <a:lstStyle/>
          <a:p>
            <a:pPr algn="ctr">
              <a:lnSpc>
                <a:spcPct val="107000"/>
              </a:lnSpc>
              <a:spcAft>
                <a:spcPts val="800"/>
              </a:spcAft>
            </a:pP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Thank you for your attention.</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Any questions?</a:t>
            </a: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br>
              <a:rPr lang="en-GB" sz="2000" b="1" cap="none" spc="0" dirty="0">
                <a:effectLst/>
                <a:latin typeface="Arial" panose="020B0604020202020204" pitchFamily="34" charset="0"/>
                <a:ea typeface="Calibri" panose="020F0502020204030204" pitchFamily="34" charset="0"/>
                <a:cs typeface="Arial" panose="020B0604020202020204" pitchFamily="34" charset="0"/>
              </a:rPr>
            </a:br>
            <a:r>
              <a:rPr lang="en-GB" sz="2000" b="1" cap="none" spc="0" dirty="0">
                <a:effectLst/>
                <a:latin typeface="Arial" panose="020B0604020202020204" pitchFamily="34" charset="0"/>
                <a:ea typeface="Calibri" panose="020F0502020204030204" pitchFamily="34" charset="0"/>
                <a:cs typeface="Arial" panose="020B0604020202020204" pitchFamily="34" charset="0"/>
              </a:rPr>
              <a:t>JReis@cardiffmet.ac.uk</a:t>
            </a:r>
            <a:br>
              <a:rPr lang="en-GB" sz="1400" cap="none" spc="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rPr>
            </a:br>
            <a:endParaRPr lang="en-GB" sz="2000" cap="none"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3C72F8F-A483-CFF8-72C3-A2CFB6DD66B3}"/>
              </a:ext>
            </a:extLst>
          </p:cNvPr>
          <p:cNvPicPr>
            <a:picLocks noChangeAspect="1"/>
          </p:cNvPicPr>
          <p:nvPr/>
        </p:nvPicPr>
        <p:blipFill>
          <a:blip r:embed="rId3"/>
          <a:stretch>
            <a:fillRect/>
          </a:stretch>
        </p:blipFill>
        <p:spPr>
          <a:xfrm>
            <a:off x="9277042" y="-94983"/>
            <a:ext cx="2897203" cy="991235"/>
          </a:xfrm>
          <a:prstGeom prst="rect">
            <a:avLst/>
          </a:prstGeom>
        </p:spPr>
      </p:pic>
    </p:spTree>
    <p:extLst>
      <p:ext uri="{BB962C8B-B14F-4D97-AF65-F5344CB8AC3E}">
        <p14:creationId xmlns:p14="http://schemas.microsoft.com/office/powerpoint/2010/main" val="2316686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29386-6D46-AD51-6F07-3CCD935DC757}"/>
              </a:ext>
            </a:extLst>
          </p:cNvPr>
          <p:cNvSpPr>
            <a:spLocks noGrp="1"/>
          </p:cNvSpPr>
          <p:nvPr>
            <p:ph type="title"/>
          </p:nvPr>
        </p:nvSpPr>
        <p:spPr>
          <a:xfrm>
            <a:off x="198582" y="317499"/>
            <a:ext cx="10357666" cy="484620"/>
          </a:xfrm>
        </p:spPr>
        <p:txBody>
          <a:bodyPr>
            <a:normAutofit fontScale="90000"/>
          </a:bodyPr>
          <a:lstStyle/>
          <a:p>
            <a:r>
              <a:rPr lang="en-GB" cap="none" spc="0" dirty="0">
                <a:latin typeface="Arial" panose="020B0604020202020204" pitchFamily="34" charset="0"/>
                <a:cs typeface="Arial" panose="020B0604020202020204" pitchFamily="34" charset="0"/>
              </a:rPr>
              <a:t>References</a:t>
            </a:r>
          </a:p>
        </p:txBody>
      </p:sp>
      <p:sp>
        <p:nvSpPr>
          <p:cNvPr id="3" name="Content Placeholder 2">
            <a:extLst>
              <a:ext uri="{FF2B5EF4-FFF2-40B4-BE49-F238E27FC236}">
                <a16:creationId xmlns:a16="http://schemas.microsoft.com/office/drawing/2014/main" id="{2DA331F5-A495-33DF-094D-72098D512750}"/>
              </a:ext>
            </a:extLst>
          </p:cNvPr>
          <p:cNvSpPr>
            <a:spLocks noGrp="1"/>
          </p:cNvSpPr>
          <p:nvPr>
            <p:ph idx="1"/>
          </p:nvPr>
        </p:nvSpPr>
        <p:spPr>
          <a:xfrm>
            <a:off x="198582" y="891021"/>
            <a:ext cx="11794836" cy="5649480"/>
          </a:xfrm>
        </p:spPr>
        <p:txBody>
          <a:bodyPr>
            <a:noAutofit/>
          </a:bodyPr>
          <a:lstStyle/>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BEIS (2022) Energy Trends April to June 2022. Statistical Release 29 September 2022. Downloaded from  https://assets.publishing.service.gov.uk/government/uploads/system/uploads/attachment_data/file/1107456/Energy_Trends_September_2022.pdf . Downloaded 23rd November 2022.</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Celtic Sea Cluster (2022)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CELTIC-SEA-REGIONAL-STRATEGY. Published by the  Celtic Sea Cluster</a:t>
            </a:r>
            <a:r>
              <a:rPr lang="en-GB" sz="1000" dirty="0">
                <a:effectLst/>
                <a:latin typeface="Arial" panose="020B0604020202020204" pitchFamily="34" charset="0"/>
                <a:ea typeface="Calibri" panose="020F0502020204030204" pitchFamily="34" charset="0"/>
                <a:cs typeface="Arial" panose="020B0604020202020204" pitchFamily="34" charset="0"/>
              </a:rPr>
              <a:t>. Downloaded from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https://celticseacluster.com/wp-content/uploads/2022/11/CELTIC-SEA-REGIONAL-STRATEGY-21-11-2022-LQ.pdf</a:t>
            </a:r>
            <a:r>
              <a:rPr lang="en-GB" sz="1000" dirty="0">
                <a:effectLst/>
                <a:latin typeface="Arial" panose="020B0604020202020204" pitchFamily="34" charset="0"/>
                <a:ea typeface="Calibri" panose="020F0502020204030204" pitchFamily="34" charset="0"/>
                <a:cs typeface="Arial" panose="020B0604020202020204" pitchFamily="34" charset="0"/>
              </a:rPr>
              <a:t> .  Downloaded 25</a:t>
            </a:r>
            <a:r>
              <a:rPr lang="en-GB" sz="1000" baseline="30000" dirty="0">
                <a:effectLst/>
                <a:latin typeface="Arial" panose="020B0604020202020204" pitchFamily="34" charset="0"/>
                <a:ea typeface="Calibri" panose="020F0502020204030204" pitchFamily="34" charset="0"/>
                <a:cs typeface="Arial" panose="020B0604020202020204" pitchFamily="34" charset="0"/>
              </a:rPr>
              <a:t>th</a:t>
            </a:r>
            <a:r>
              <a:rPr lang="en-GB" sz="1000" dirty="0">
                <a:effectLst/>
                <a:latin typeface="Arial" panose="020B0604020202020204" pitchFamily="34" charset="0"/>
                <a:ea typeface="Calibri" panose="020F0502020204030204" pitchFamily="34" charset="0"/>
                <a:cs typeface="Arial" panose="020B0604020202020204" pitchFamily="34" charset="0"/>
              </a:rPr>
              <a:t> November 2022</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Celtic Sea Cluster (2022)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CELTIC-SEA-REGIONAL-STRATEGY. Published by the  Celtic Sea Cluster</a:t>
            </a:r>
            <a:r>
              <a:rPr lang="en-GB" sz="1000" dirty="0">
                <a:effectLst/>
                <a:latin typeface="Arial" panose="020B0604020202020204" pitchFamily="34" charset="0"/>
                <a:ea typeface="Calibri" panose="020F0502020204030204" pitchFamily="34" charset="0"/>
                <a:cs typeface="Arial" panose="020B0604020202020204" pitchFamily="34" charset="0"/>
              </a:rPr>
              <a:t>. Downloaded from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https://celticseacluster.com/wp-content/uploads/2022/11/CELTIC-SEA-REGIONAL-STRATEGY-21-11-2022-LQ.pdf</a:t>
            </a:r>
            <a:r>
              <a:rPr lang="en-GB" sz="1000" dirty="0">
                <a:effectLst/>
                <a:latin typeface="Arial" panose="020B0604020202020204" pitchFamily="34" charset="0"/>
                <a:ea typeface="Calibri" panose="020F0502020204030204" pitchFamily="34" charset="0"/>
                <a:cs typeface="Arial" panose="020B0604020202020204" pitchFamily="34" charset="0"/>
              </a:rPr>
              <a:t> .  Downloaded 25</a:t>
            </a:r>
            <a:r>
              <a:rPr lang="en-GB" sz="1000" baseline="30000" dirty="0">
                <a:effectLst/>
                <a:latin typeface="Arial" panose="020B0604020202020204" pitchFamily="34" charset="0"/>
                <a:ea typeface="Calibri" panose="020F0502020204030204" pitchFamily="34" charset="0"/>
                <a:cs typeface="Arial" panose="020B0604020202020204" pitchFamily="34" charset="0"/>
              </a:rPr>
              <a:t>th</a:t>
            </a:r>
            <a:r>
              <a:rPr lang="en-GB" sz="1000" dirty="0">
                <a:effectLst/>
                <a:latin typeface="Arial" panose="020B0604020202020204" pitchFamily="34" charset="0"/>
                <a:ea typeface="Calibri" panose="020F0502020204030204" pitchFamily="34" charset="0"/>
                <a:cs typeface="Arial" panose="020B0604020202020204" pitchFamily="34" charset="0"/>
              </a:rPr>
              <a:t> November 2022</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Crown Estate (2019) Guide to Offshore Wind Farms. Published by Crown Estate. Available at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https://www.thecrownestate.co.uk/media/2861/guide-to-offshore-wind-farm-2019.pdf</a:t>
            </a:r>
            <a:r>
              <a:rPr lang="en-GB" sz="1000" dirty="0">
                <a:effectLst/>
                <a:latin typeface="Arial" panose="020B0604020202020204" pitchFamily="34" charset="0"/>
                <a:ea typeface="Calibri" panose="020F0502020204030204" pitchFamily="34" charset="0"/>
                <a:cs typeface="Arial" panose="020B0604020202020204" pitchFamily="34" charset="0"/>
              </a:rPr>
              <a:t> . Downloaded on 4th August 2023.</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Dalton, K., </a:t>
            </a:r>
            <a:r>
              <a:rPr lang="en-GB" sz="1000" dirty="0" err="1">
                <a:effectLst/>
                <a:latin typeface="Arial" panose="020B0604020202020204" pitchFamily="34" charset="0"/>
                <a:ea typeface="Calibri" panose="020F0502020204030204" pitchFamily="34" charset="0"/>
                <a:cs typeface="Arial" panose="020B0604020202020204" pitchFamily="34" charset="0"/>
              </a:rPr>
              <a:t>Skrobe</a:t>
            </a:r>
            <a:r>
              <a:rPr lang="en-GB" sz="1000" dirty="0">
                <a:effectLst/>
                <a:latin typeface="Arial" panose="020B0604020202020204" pitchFamily="34" charset="0"/>
                <a:ea typeface="Calibri" panose="020F0502020204030204" pitchFamily="34" charset="0"/>
                <a:cs typeface="Arial" panose="020B0604020202020204" pitchFamily="34" charset="0"/>
              </a:rPr>
              <a:t>, M., Bell, H., </a:t>
            </a:r>
            <a:r>
              <a:rPr lang="en-GB" sz="1000" dirty="0" err="1">
                <a:effectLst/>
                <a:latin typeface="Arial" panose="020B0604020202020204" pitchFamily="34" charset="0"/>
                <a:ea typeface="Calibri" panose="020F0502020204030204" pitchFamily="34" charset="0"/>
                <a:cs typeface="Arial" panose="020B0604020202020204" pitchFamily="34" charset="0"/>
              </a:rPr>
              <a:t>Kantner</a:t>
            </a:r>
            <a:r>
              <a:rPr lang="en-GB" sz="1000" dirty="0">
                <a:effectLst/>
                <a:latin typeface="Arial" panose="020B0604020202020204" pitchFamily="34" charset="0"/>
                <a:ea typeface="Calibri" panose="020F0502020204030204" pitchFamily="34" charset="0"/>
                <a:cs typeface="Arial" panose="020B0604020202020204" pitchFamily="34" charset="0"/>
              </a:rPr>
              <a:t>, B., </a:t>
            </a:r>
            <a:r>
              <a:rPr lang="en-GB" sz="1000" dirty="0" err="1">
                <a:effectLst/>
                <a:latin typeface="Arial" panose="020B0604020202020204" pitchFamily="34" charset="0"/>
                <a:ea typeface="Calibri" panose="020F0502020204030204" pitchFamily="34" charset="0"/>
                <a:cs typeface="Arial" panose="020B0604020202020204" pitchFamily="34" charset="0"/>
              </a:rPr>
              <a:t>Berndtson</a:t>
            </a:r>
            <a:r>
              <a:rPr lang="en-GB" sz="1000" dirty="0">
                <a:effectLst/>
                <a:latin typeface="Arial" panose="020B0604020202020204" pitchFamily="34" charset="0"/>
                <a:ea typeface="Calibri" panose="020F0502020204030204" pitchFamily="34" charset="0"/>
                <a:cs typeface="Arial" panose="020B0604020202020204" pitchFamily="34" charset="0"/>
              </a:rPr>
              <a:t>, D., </a:t>
            </a:r>
            <a:r>
              <a:rPr lang="en-GB" sz="1000" dirty="0" err="1">
                <a:effectLst/>
                <a:latin typeface="Arial" panose="020B0604020202020204" pitchFamily="34" charset="0"/>
                <a:ea typeface="Calibri" panose="020F0502020204030204" pitchFamily="34" charset="0"/>
                <a:cs typeface="Arial" panose="020B0604020202020204" pitchFamily="34" charset="0"/>
              </a:rPr>
              <a:t>Gerhardinger</a:t>
            </a:r>
            <a:r>
              <a:rPr lang="en-GB" sz="1000" dirty="0">
                <a:effectLst/>
                <a:latin typeface="Arial" panose="020B0604020202020204" pitchFamily="34" charset="0"/>
                <a:ea typeface="Calibri" panose="020F0502020204030204" pitchFamily="34" charset="0"/>
                <a:cs typeface="Arial" panose="020B0604020202020204" pitchFamily="34" charset="0"/>
              </a:rPr>
              <a:t>, L and Christie, P. (2020) Marine Related Learning Networks: Shifting the Paradigm Toward Collaborative Ocean Governance. Frontiers in Marine Science. Vol. 7. Pp1-16. Doi 10.3389/fmars.2020.595054</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Greaves, D.; Jin, S.; Wong, P.; White, D.; Jeffrey, H.; Scott, B; </a:t>
            </a:r>
            <a:r>
              <a:rPr lang="en-GB" sz="1000" dirty="0" err="1">
                <a:effectLst/>
                <a:latin typeface="Arial" panose="020B0604020202020204" pitchFamily="34" charset="0"/>
                <a:ea typeface="Calibri" panose="020F0502020204030204" pitchFamily="34" charset="0"/>
                <a:cs typeface="Arial" panose="020B0604020202020204" pitchFamily="34" charset="0"/>
              </a:rPr>
              <a:t>Wigg</a:t>
            </a:r>
            <a:r>
              <a:rPr lang="en-GB" sz="1000" dirty="0">
                <a:effectLst/>
                <a:latin typeface="Arial" panose="020B0604020202020204" pitchFamily="34" charset="0"/>
                <a:ea typeface="Calibri" panose="020F0502020204030204" pitchFamily="34" charset="0"/>
                <a:cs typeface="Arial" panose="020B0604020202020204" pitchFamily="34" charset="0"/>
              </a:rPr>
              <a:t>, R. (2022) UK perspective research landscape for offshore renewable energy and its role in delivering Net Zero. Progress in Energy, 4(4). Available at: https://doi.org/10.1088/2516-1083/ac8c19.</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HM Government (2022) British energy security strategy. Downloaded from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https://assets.publishing.service.gov.uk/government/uploads/system/uploads/attachment_data/file/1069969/british-energy-security-strategy-web-accessible.pdf</a:t>
            </a:r>
            <a:r>
              <a:rPr lang="en-GB" sz="1000" dirty="0">
                <a:effectLst/>
                <a:latin typeface="Arial" panose="020B0604020202020204" pitchFamily="34" charset="0"/>
                <a:ea typeface="Calibri" panose="020F0502020204030204" pitchFamily="34" charset="0"/>
                <a:cs typeface="Arial" panose="020B0604020202020204" pitchFamily="34" charset="0"/>
              </a:rPr>
              <a:t> on 8th December 2022.</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James, R.; Martins, E. (2018) Future Potential for Offshore Wind in Wales. The Carbon Trust Prepared for the Welsh Government. Available at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https://gov.wales/sites/default/files/publications/2019-07/future-potential-for-offshore-wind.pdf</a:t>
            </a:r>
            <a:r>
              <a:rPr lang="en-GB" sz="1000" dirty="0">
                <a:effectLst/>
                <a:latin typeface="Arial" panose="020B0604020202020204" pitchFamily="34" charset="0"/>
                <a:ea typeface="Calibri" panose="020F0502020204030204" pitchFamily="34" charset="0"/>
                <a:cs typeface="Arial" panose="020B0604020202020204" pitchFamily="34" charset="0"/>
              </a:rPr>
              <a:t> Downloaded 24th November 2022.</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Lewis, M., Neill, S., Robins, P., Hashemi, M.  (2015) Resource assessment for future generations of tidal-stream energy arrays. Energy. Volume 83, 2015, Pages 403-415. </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MacKinnon, D. et al. (2019) Path creation, global production networks and regional development: A comparative international analysis of the offshore wind sector. Progress in planning, 130, pp. 1–32. Available at: https://doi.org/10.1016/j.progress.2018.01.001.</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MacKinnon, D.; Dawley, S.; Steen, M.; Menzel, M.; Karlsen, A.; Sommer, P.; Hansen, G.; </a:t>
            </a:r>
            <a:r>
              <a:rPr lang="en-GB" sz="1000" dirty="0" err="1">
                <a:effectLst/>
                <a:latin typeface="Arial" panose="020B0604020202020204" pitchFamily="34" charset="0"/>
                <a:ea typeface="Calibri" panose="020F0502020204030204" pitchFamily="34" charset="0"/>
                <a:cs typeface="Arial" panose="020B0604020202020204" pitchFamily="34" charset="0"/>
              </a:rPr>
              <a:t>Normann</a:t>
            </a:r>
            <a:r>
              <a:rPr lang="en-GB" sz="1000" dirty="0">
                <a:effectLst/>
                <a:latin typeface="Arial" panose="020B0604020202020204" pitchFamily="34" charset="0"/>
                <a:ea typeface="Calibri" panose="020F0502020204030204" pitchFamily="34" charset="0"/>
                <a:cs typeface="Arial" panose="020B0604020202020204" pitchFamily="34" charset="0"/>
              </a:rPr>
              <a:t>, H. (2019) Path creation, global production networks and regional development: A comparative international analysis of the offshore wind sector.  Progress in Planning, 130, pp. 1–32. Available at: https://doi.org/10.1016/j.progress.2018.01.001.</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Ramos, V. et al. (2021) Legal framework of marine renewable energy: A review for the Atlantic region of Europe. Renewable &amp; sustainable energy reviews, 137, p. 110608–. Available at: https://doi.org/10.1016/j.rser.2020.110608.</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Ramos, V.; Giannini, G.; </a:t>
            </a:r>
            <a:r>
              <a:rPr lang="en-GB" sz="1000" dirty="0" err="1">
                <a:effectLst/>
                <a:latin typeface="Arial" panose="020B0604020202020204" pitchFamily="34" charset="0"/>
                <a:ea typeface="Calibri" panose="020F0502020204030204" pitchFamily="34" charset="0"/>
                <a:cs typeface="Arial" panose="020B0604020202020204" pitchFamily="34" charset="0"/>
              </a:rPr>
              <a:t>Calheiros</a:t>
            </a:r>
            <a:r>
              <a:rPr lang="en-GB" sz="1000" dirty="0">
                <a:effectLst/>
                <a:latin typeface="Arial" panose="020B0604020202020204" pitchFamily="34" charset="0"/>
                <a:ea typeface="Calibri" panose="020F0502020204030204" pitchFamily="34" charset="0"/>
                <a:cs typeface="Arial" panose="020B0604020202020204" pitchFamily="34" charset="0"/>
              </a:rPr>
              <a:t>-Cabral, T.; Rosa-Santos, P.; </a:t>
            </a:r>
            <a:r>
              <a:rPr lang="en-GB" sz="1000" dirty="0" err="1">
                <a:effectLst/>
                <a:latin typeface="Arial" panose="020B0604020202020204" pitchFamily="34" charset="0"/>
                <a:ea typeface="Calibri" panose="020F0502020204030204" pitchFamily="34" charset="0"/>
                <a:cs typeface="Arial" panose="020B0604020202020204" pitchFamily="34" charset="0"/>
              </a:rPr>
              <a:t>Taveira</a:t>
            </a:r>
            <a:r>
              <a:rPr lang="en-GB" sz="1000" dirty="0">
                <a:effectLst/>
                <a:latin typeface="Arial" panose="020B0604020202020204" pitchFamily="34" charset="0"/>
                <a:ea typeface="Calibri" panose="020F0502020204030204" pitchFamily="34" charset="0"/>
                <a:cs typeface="Arial" panose="020B0604020202020204" pitchFamily="34" charset="0"/>
              </a:rPr>
              <a:t>-Pinto, F. (2021) Legal framework of marine renewable energy: A review for the Atlantic region of Europe. Renewable &amp; Sustainable Energy Reviews. 137, p. 110608–. Available at: https://doi.org/10.1016/j.rser.2020.110608.</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Scottish Government (2023) Marine Environment: Licensing and Consenting Requirements. Published by Marine Directorate. Downloaded from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https://www.gov.scot/collections/marine-licensing-and-consent/</a:t>
            </a:r>
            <a:r>
              <a:rPr lang="en-GB" sz="1000" dirty="0">
                <a:effectLst/>
                <a:latin typeface="Arial" panose="020B0604020202020204" pitchFamily="34" charset="0"/>
                <a:ea typeface="Calibri" panose="020F0502020204030204" pitchFamily="34" charset="0"/>
                <a:cs typeface="Arial" panose="020B0604020202020204" pitchFamily="34" charset="0"/>
              </a:rPr>
              <a:t> on 5</a:t>
            </a:r>
            <a:r>
              <a:rPr lang="en-GB" sz="1000" baseline="30000" dirty="0">
                <a:effectLst/>
                <a:latin typeface="Arial" panose="020B0604020202020204" pitchFamily="34" charset="0"/>
                <a:ea typeface="Calibri" panose="020F0502020204030204" pitchFamily="34" charset="0"/>
                <a:cs typeface="Arial" panose="020B0604020202020204" pitchFamily="34" charset="0"/>
              </a:rPr>
              <a:t>th</a:t>
            </a:r>
            <a:r>
              <a:rPr lang="en-GB" sz="1000" dirty="0">
                <a:effectLst/>
                <a:latin typeface="Arial" panose="020B0604020202020204" pitchFamily="34" charset="0"/>
                <a:ea typeface="Calibri" panose="020F0502020204030204" pitchFamily="34" charset="0"/>
                <a:cs typeface="Arial" panose="020B0604020202020204" pitchFamily="34" charset="0"/>
              </a:rPr>
              <a:t> August 2023.</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UK Government (2008) Planning Act 2008. Available at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https://www.legislation.gov.uk/ukpga/2008/29/contents</a:t>
            </a:r>
            <a:r>
              <a:rPr lang="en-GB" sz="1000" dirty="0">
                <a:effectLst/>
                <a:latin typeface="Arial" panose="020B0604020202020204" pitchFamily="34" charset="0"/>
                <a:ea typeface="Calibri" panose="020F0502020204030204" pitchFamily="34" charset="0"/>
                <a:cs typeface="Arial" panose="020B0604020202020204" pitchFamily="34" charset="0"/>
              </a:rPr>
              <a:t> . Downloaded on 4th August 2023.</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UK Government (2023) Independent Report of the Offshore Wind Champion. Available at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https://assets.publishing.service.gov.uk/government/uploads/system/uploads/attachment_data/file/1148888/independent-report-of-the-offshore-wind-champion.pdf</a:t>
            </a:r>
            <a:r>
              <a:rPr lang="en-GB" sz="1000" dirty="0">
                <a:effectLst/>
                <a:latin typeface="Arial" panose="020B0604020202020204" pitchFamily="34" charset="0"/>
                <a:ea typeface="Calibri" panose="020F0502020204030204" pitchFamily="34" charset="0"/>
                <a:cs typeface="Arial" panose="020B0604020202020204" pitchFamily="34" charset="0"/>
              </a:rPr>
              <a:t> . Downloaded on 5th August 2023.</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Welsh Government (2022) Plenary Transcription. Available at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https://record.senedd.wales/Plenary/12900#A73258</a:t>
            </a:r>
            <a:r>
              <a:rPr lang="en-GB" sz="1000" u="sng" dirty="0">
                <a:effectLst/>
                <a:latin typeface="Arial" panose="020B0604020202020204" pitchFamily="34" charset="0"/>
                <a:ea typeface="Calibri" panose="020F0502020204030204" pitchFamily="34" charset="0"/>
                <a:cs typeface="Arial" panose="020B0604020202020204" pitchFamily="34" charset="0"/>
              </a:rPr>
              <a:t>.</a:t>
            </a:r>
            <a:r>
              <a:rPr lang="en-GB" sz="1000" dirty="0">
                <a:effectLst/>
                <a:latin typeface="Arial" panose="020B0604020202020204" pitchFamily="34" charset="0"/>
                <a:ea typeface="Calibri" panose="020F0502020204030204" pitchFamily="34" charset="0"/>
                <a:cs typeface="Arial" panose="020B0604020202020204" pitchFamily="34" charset="0"/>
              </a:rPr>
              <a:t> Downloaded 30</a:t>
            </a:r>
            <a:r>
              <a:rPr lang="en-GB" sz="1000" baseline="30000" dirty="0">
                <a:effectLst/>
                <a:latin typeface="Arial" panose="020B0604020202020204" pitchFamily="34" charset="0"/>
                <a:ea typeface="Calibri" panose="020F0502020204030204" pitchFamily="34" charset="0"/>
                <a:cs typeface="Arial" panose="020B0604020202020204" pitchFamily="34" charset="0"/>
              </a:rPr>
              <a:t>th</a:t>
            </a:r>
            <a:r>
              <a:rPr lang="en-GB" sz="1000" dirty="0">
                <a:effectLst/>
                <a:latin typeface="Arial" panose="020B0604020202020204" pitchFamily="34" charset="0"/>
                <a:ea typeface="Calibri" panose="020F0502020204030204" pitchFamily="34" charset="0"/>
                <a:cs typeface="Arial" panose="020B0604020202020204" pitchFamily="34" charset="0"/>
              </a:rPr>
              <a:t> November 2022.</a:t>
            </a:r>
          </a:p>
          <a:p>
            <a:pPr marL="0" indent="0">
              <a:lnSpc>
                <a:spcPct val="107000"/>
              </a:lnSpc>
              <a:spcBef>
                <a:spcPts val="0"/>
              </a:spcBef>
              <a:buNone/>
            </a:pPr>
            <a:r>
              <a:rPr lang="en-GB" sz="1000" dirty="0">
                <a:effectLst/>
                <a:latin typeface="Arial" panose="020B0604020202020204" pitchFamily="34" charset="0"/>
                <a:ea typeface="Calibri" panose="020F0502020204030204" pitchFamily="34" charset="0"/>
                <a:cs typeface="Arial" panose="020B0604020202020204" pitchFamily="34" charset="0"/>
              </a:rPr>
              <a:t>Welsh Parliament (2023) The Planning Series. 17- Consenting Energy Infrastructure. Published by Senedd Research. Available at  </a:t>
            </a:r>
            <a:r>
              <a:rPr lang="en-GB"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https://research.senedd.wales/media/t0mlrrol/23-09-consenting-energy-infrastructure.pdf</a:t>
            </a:r>
            <a:r>
              <a:rPr lang="en-GB" sz="1000" dirty="0">
                <a:effectLst/>
                <a:latin typeface="Arial" panose="020B0604020202020204" pitchFamily="34" charset="0"/>
                <a:ea typeface="Calibri" panose="020F0502020204030204" pitchFamily="34" charset="0"/>
                <a:cs typeface="Arial" panose="020B0604020202020204" pitchFamily="34" charset="0"/>
              </a:rPr>
              <a:t> . Downloaded on 4th August 2023.</a:t>
            </a:r>
          </a:p>
        </p:txBody>
      </p:sp>
    </p:spTree>
    <p:extLst>
      <p:ext uri="{BB962C8B-B14F-4D97-AF65-F5344CB8AC3E}">
        <p14:creationId xmlns:p14="http://schemas.microsoft.com/office/powerpoint/2010/main" val="3274257816"/>
      </p:ext>
    </p:extLst>
  </p:cSld>
  <p:clrMapOvr>
    <a:masterClrMapping/>
  </p:clrMapOvr>
</p:sld>
</file>

<file path=ppt/theme/theme1.xml><?xml version="1.0" encoding="utf-8"?>
<a:theme xmlns:a="http://schemas.openxmlformats.org/drawingml/2006/main" name="VeniceBeachVTI">
  <a:themeElements>
    <a:clrScheme name="AnalogousFromDarkSeedLeftStep">
      <a:dk1>
        <a:srgbClr val="000000"/>
      </a:dk1>
      <a:lt1>
        <a:srgbClr val="FFFFFF"/>
      </a:lt1>
      <a:dk2>
        <a:srgbClr val="1B2F30"/>
      </a:dk2>
      <a:lt2>
        <a:srgbClr val="F3F3F0"/>
      </a:lt2>
      <a:accent1>
        <a:srgbClr val="2C42E7"/>
      </a:accent1>
      <a:accent2>
        <a:srgbClr val="177DD5"/>
      </a:accent2>
      <a:accent3>
        <a:srgbClr val="23BEC6"/>
      </a:accent3>
      <a:accent4>
        <a:srgbClr val="15C584"/>
      </a:accent4>
      <a:accent5>
        <a:srgbClr val="23C746"/>
      </a:accent5>
      <a:accent6>
        <a:srgbClr val="39C616"/>
      </a:accent6>
      <a:hlink>
        <a:srgbClr val="349C5C"/>
      </a:hlink>
      <a:folHlink>
        <a:srgbClr val="7F7F7F"/>
      </a:folHlink>
    </a:clrScheme>
    <a:fontScheme name="Avenir 1">
      <a:majorFont>
        <a:latin typeface="Avenir Next LT Pro Ligh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eniceBeachVTI" id="{69839BBA-F383-4FFD-B56A-E36ACE43E09D}" vid="{060D2740-A69C-444A-B833-E03D333ADDA7}"/>
    </a:ext>
  </a:extLst>
</a:theme>
</file>

<file path=docProps/app.xml><?xml version="1.0" encoding="utf-8"?>
<Properties xmlns="http://schemas.openxmlformats.org/officeDocument/2006/extended-properties" xmlns:vt="http://schemas.openxmlformats.org/officeDocument/2006/docPropsVTypes">
  <TotalTime>90</TotalTime>
  <Words>1685</Words>
  <Application>Microsoft Office PowerPoint</Application>
  <PresentationFormat>Widescreen</PresentationFormat>
  <Paragraphs>30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Avenir Next LT Pro</vt:lpstr>
      <vt:lpstr>Avenir Next LT Pro Light</vt:lpstr>
      <vt:lpstr>Calibri</vt:lpstr>
      <vt:lpstr>VeniceBeachVTI</vt:lpstr>
      <vt:lpstr>Barriers to Stakeholder Engagement in the Welsh Marine Renewable Energy Sector </vt:lpstr>
      <vt:lpstr>INTRODUCTION  - Requirement to achieve net zero by 2050 (UK Government, 2022). - Need to reduce energy consumption and rapidly upscale the deployment of marine renewable energy (MRE) technologies.  - Wales is currently lagging behind rest of UK in terms of energy generation (BEIS), despite having the second highest tidal range in world, large fetch and strong winds. The natural resources are in place to produce vast amounts of offshore wind, wave and tidal energy (Lewis, 2015; James, 2018).  - However, effective use of human resources is also necessary in order to tap into these natural resources.   </vt:lpstr>
      <vt:lpstr>Stakeholder Engagement  - Networking is critical- supports knowledge creation and sharing, encourages innovation and reinforces the capacity of organisations to jointly address complex issues (Dalton, 2020).  - Developers need fundamental understanding of roles and functions of organisations so they know how best to engage.  - It is argued that current stakeholder network and consenting regimes of the MRE sector in Wales are complex, disjointed and at times contradictory with wider UK regimes.  - This paper will aim to identify MRE stakeholders operating in Wales, from the developers’ perspective. It will then go on to discuss barriers to engagement and opportunities to overcome barriers.    </vt:lpstr>
      <vt:lpstr>Research Approach  - A desk-based literature review was undertaken between November 2022 and December 2023, using Scopus.  - Search terms included “marine renewable energy” AND “Wales”; “offshore renewable energy” AND “Wales”; “marine renewable energy” AND “UK”; “offshore renewable energy ”AND “UK”.  - A range of peer reviewed academic papers, conference papers, books and policy documents were identified, published between 2002 and 2023.  - 511 sources were originally identified. This was reduced to 44 following a review of abstracts in order to identify Welsh marine renewable energy policy documents.  -The 2023 AMI conference presentation focussed on the barriers to marine renewable energy which came from early stages of that research. This paper will build upon that foundation by updating policy documents and focussing on specific issues associated with stakeholder engagement, namely identification of key stakeholders, identification of barriers to stakeholder engagement and consideration of measures to overcome the barriers identified.     </vt:lpstr>
      <vt:lpstr>STAKEHOLDER IDENTIFICATION  - Stakeholders are involved at all stages of project proposal, planning, deployment, maintenance and decommissioning -Developers work with at least 10 statutory organisations and dozens of non-statutory organisations, operating at local, regional, national and international levels.  - Networking groups such as Marine Energy Wales and RenewableUK aim to facilitate engagement although have their own priorities and limitations.  -The context is complicated to say the least.    </vt:lpstr>
      <vt:lpstr>BARRIERS TO ENGAGEMENT  - Vast number of organisations - Different organizations have different priorities, legislative and policy requirements, resources and operating timescales, therefore engaging with all at the appropriate stages can be time consuming and prove difficult - Different and at times conflicting public sector consenting regimes between Wales and England (particularly problematic for cross border sites) - Networking groups have generalised scope, limited geographical reach, reliant on short term funding - Leadership lacking- no Welsh marine energy champion (but UK offshore wind champion).    </vt:lpstr>
      <vt:lpstr>Conclusions - The sector is complex - The sector is disjointed - Efforts being made to streamline consenting processes (update-Welsh Infrastructure Planning Bill April 16th 2024).  Recommendations - Learn from our neighbours- “one stop consenting shop” (Eg. Scotland, Ireland and Portugal) - Really need long-term public-sector funding for networking organisations - Marine Renewable Energy Wales Commissioner? Raise profile of sector and provide a focal point for stakeholders - Create certainty for developers and encourage long-term effective relationships - Speed is of the essence!  </vt:lpstr>
      <vt:lpstr>  Thank you for your attention. Any questions?  JReis@cardiffmet.ac.uk  </vt:lpstr>
      <vt:lpstr>References</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Reis, Jeanette</dc:creator>
  <cp:lastModifiedBy>Reis, Jeanette</cp:lastModifiedBy>
  <cp:revision>3</cp:revision>
  <dcterms:created xsi:type="dcterms:W3CDTF">2024-04-29T08:08:58Z</dcterms:created>
  <dcterms:modified xsi:type="dcterms:W3CDTF">2024-05-03T13:25:00Z</dcterms:modified>
</cp:coreProperties>
</file>