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60" r:id="rId4"/>
    <p:sldId id="258" r:id="rId5"/>
    <p:sldId id="259" r:id="rId6"/>
    <p:sldId id="263" r:id="rId7"/>
    <p:sldId id="264" r:id="rId8"/>
    <p:sldId id="265" r:id="rId9"/>
    <p:sldId id="266" r:id="rId10"/>
    <p:sldId id="267" r:id="rId11"/>
    <p:sldId id="261" r:id="rId12"/>
    <p:sldId id="262"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5F5D85-2C25-9E46-A679-8B393746CD53}" v="13" dt="2024-05-18T14:36:30.5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94669"/>
  </p:normalViewPr>
  <p:slideViewPr>
    <p:cSldViewPr snapToGrid="0">
      <p:cViewPr varScale="1">
        <p:scale>
          <a:sx n="114" d="100"/>
          <a:sy n="114" d="100"/>
        </p:scale>
        <p:origin x="71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inu, Nasir" userId="2255021e-8ff3-4808-b523-c0b4dc7078fb" providerId="ADAL" clId="{3B5F5D85-2C25-9E46-A679-8B393746CD53}"/>
    <pc:docChg chg="undo custSel modSld">
      <pc:chgData name="Aminu, Nasir" userId="2255021e-8ff3-4808-b523-c0b4dc7078fb" providerId="ADAL" clId="{3B5F5D85-2C25-9E46-A679-8B393746CD53}" dt="2024-05-18T17:24:51.525" v="596" actId="20577"/>
      <pc:docMkLst>
        <pc:docMk/>
      </pc:docMkLst>
      <pc:sldChg chg="addSp delSp modSp mod">
        <pc:chgData name="Aminu, Nasir" userId="2255021e-8ff3-4808-b523-c0b4dc7078fb" providerId="ADAL" clId="{3B5F5D85-2C25-9E46-A679-8B393746CD53}" dt="2024-05-18T14:37:47.427" v="554" actId="6549"/>
        <pc:sldMkLst>
          <pc:docMk/>
          <pc:sldMk cId="2537562419" sldId="257"/>
        </pc:sldMkLst>
        <pc:spChg chg="mod">
          <ac:chgData name="Aminu, Nasir" userId="2255021e-8ff3-4808-b523-c0b4dc7078fb" providerId="ADAL" clId="{3B5F5D85-2C25-9E46-A679-8B393746CD53}" dt="2024-05-18T14:20:13.320" v="41" actId="1076"/>
          <ac:spMkLst>
            <pc:docMk/>
            <pc:sldMk cId="2537562419" sldId="257"/>
            <ac:spMk id="2" creationId="{7F9FBBE0-F823-11C4-787B-8E1B325CF53E}"/>
          </ac:spMkLst>
        </pc:spChg>
        <pc:spChg chg="mod ord">
          <ac:chgData name="Aminu, Nasir" userId="2255021e-8ff3-4808-b523-c0b4dc7078fb" providerId="ADAL" clId="{3B5F5D85-2C25-9E46-A679-8B393746CD53}" dt="2024-05-18T14:37:47.427" v="554" actId="6549"/>
          <ac:spMkLst>
            <pc:docMk/>
            <pc:sldMk cId="2537562419" sldId="257"/>
            <ac:spMk id="3" creationId="{F12CC5CB-CD99-446A-112F-383E4C363CEA}"/>
          </ac:spMkLst>
        </pc:spChg>
        <pc:spChg chg="add del">
          <ac:chgData name="Aminu, Nasir" userId="2255021e-8ff3-4808-b523-c0b4dc7078fb" providerId="ADAL" clId="{3B5F5D85-2C25-9E46-A679-8B393746CD53}" dt="2024-05-18T14:19:28.912" v="25" actId="26606"/>
          <ac:spMkLst>
            <pc:docMk/>
            <pc:sldMk cId="2537562419" sldId="257"/>
            <ac:spMk id="8" creationId="{1B15ED52-F352-441B-82BF-E0EA34836D08}"/>
          </ac:spMkLst>
        </pc:spChg>
        <pc:spChg chg="add del">
          <ac:chgData name="Aminu, Nasir" userId="2255021e-8ff3-4808-b523-c0b4dc7078fb" providerId="ADAL" clId="{3B5F5D85-2C25-9E46-A679-8B393746CD53}" dt="2024-05-18T14:19:28.912" v="25" actId="26606"/>
          <ac:spMkLst>
            <pc:docMk/>
            <pc:sldMk cId="2537562419" sldId="257"/>
            <ac:spMk id="10" creationId="{3B2E3793-BFE6-45A2-9B7B-E18844431C99}"/>
          </ac:spMkLst>
        </pc:spChg>
        <pc:spChg chg="add del">
          <ac:chgData name="Aminu, Nasir" userId="2255021e-8ff3-4808-b523-c0b4dc7078fb" providerId="ADAL" clId="{3B5F5D85-2C25-9E46-A679-8B393746CD53}" dt="2024-05-18T14:19:28.912" v="25" actId="26606"/>
          <ac:spMkLst>
            <pc:docMk/>
            <pc:sldMk cId="2537562419" sldId="257"/>
            <ac:spMk id="12" creationId="{BC4C4868-CB8F-4AF9-9CDB-8108F2C19B67}"/>
          </ac:spMkLst>
        </pc:spChg>
        <pc:spChg chg="add del">
          <ac:chgData name="Aminu, Nasir" userId="2255021e-8ff3-4808-b523-c0b4dc7078fb" providerId="ADAL" clId="{3B5F5D85-2C25-9E46-A679-8B393746CD53}" dt="2024-05-18T14:19:28.912" v="25" actId="26606"/>
          <ac:spMkLst>
            <pc:docMk/>
            <pc:sldMk cId="2537562419" sldId="257"/>
            <ac:spMk id="14" creationId="{375E0459-6403-40CD-989D-56A4407CA12E}"/>
          </ac:spMkLst>
        </pc:spChg>
        <pc:spChg chg="add del">
          <ac:chgData name="Aminu, Nasir" userId="2255021e-8ff3-4808-b523-c0b4dc7078fb" providerId="ADAL" clId="{3B5F5D85-2C25-9E46-A679-8B393746CD53}" dt="2024-05-18T14:19:28.912" v="25" actId="26606"/>
          <ac:spMkLst>
            <pc:docMk/>
            <pc:sldMk cId="2537562419" sldId="257"/>
            <ac:spMk id="16" creationId="{53E5B1A8-3AC9-4BD1-9BBC-78CA94F2D1BA}"/>
          </ac:spMkLst>
        </pc:spChg>
        <pc:spChg chg="add del">
          <ac:chgData name="Aminu, Nasir" userId="2255021e-8ff3-4808-b523-c0b4dc7078fb" providerId="ADAL" clId="{3B5F5D85-2C25-9E46-A679-8B393746CD53}" dt="2024-05-18T14:18:09.408" v="6" actId="26606"/>
          <ac:spMkLst>
            <pc:docMk/>
            <pc:sldMk cId="2537562419" sldId="257"/>
            <ac:spMk id="1031" creationId="{3ECBE1F1-D69B-4AFA-ABD5-8E41720EF6DE}"/>
          </ac:spMkLst>
        </pc:spChg>
        <pc:spChg chg="add del">
          <ac:chgData name="Aminu, Nasir" userId="2255021e-8ff3-4808-b523-c0b4dc7078fb" providerId="ADAL" clId="{3B5F5D85-2C25-9E46-A679-8B393746CD53}" dt="2024-05-18T14:18:09.408" v="6" actId="26606"/>
          <ac:spMkLst>
            <pc:docMk/>
            <pc:sldMk cId="2537562419" sldId="257"/>
            <ac:spMk id="1033" creationId="{603A6265-E10C-4B85-9C20-E75FCAF9CC63}"/>
          </ac:spMkLst>
        </pc:spChg>
        <pc:spChg chg="add del">
          <ac:chgData name="Aminu, Nasir" userId="2255021e-8ff3-4808-b523-c0b4dc7078fb" providerId="ADAL" clId="{3B5F5D85-2C25-9E46-A679-8B393746CD53}" dt="2024-05-18T14:18:45.641" v="8" actId="26606"/>
          <ac:spMkLst>
            <pc:docMk/>
            <pc:sldMk cId="2537562419" sldId="257"/>
            <ac:spMk id="1035" creationId="{B8B8D07F-F13E-443E-BA68-2D26672D76B9}"/>
          </ac:spMkLst>
        </pc:spChg>
        <pc:spChg chg="add del">
          <ac:chgData name="Aminu, Nasir" userId="2255021e-8ff3-4808-b523-c0b4dc7078fb" providerId="ADAL" clId="{3B5F5D85-2C25-9E46-A679-8B393746CD53}" dt="2024-05-18T14:18:45.641" v="8" actId="26606"/>
          <ac:spMkLst>
            <pc:docMk/>
            <pc:sldMk cId="2537562419" sldId="257"/>
            <ac:spMk id="1036" creationId="{12609869-9E80-471B-A487-A53288E0E791}"/>
          </ac:spMkLst>
        </pc:spChg>
        <pc:spChg chg="add del">
          <ac:chgData name="Aminu, Nasir" userId="2255021e-8ff3-4808-b523-c0b4dc7078fb" providerId="ADAL" clId="{3B5F5D85-2C25-9E46-A679-8B393746CD53}" dt="2024-05-18T14:18:45.641" v="8" actId="26606"/>
          <ac:spMkLst>
            <pc:docMk/>
            <pc:sldMk cId="2537562419" sldId="257"/>
            <ac:spMk id="1037" creationId="{2813A4FA-24A5-41ED-A534-3807D1B2F344}"/>
          </ac:spMkLst>
        </pc:spChg>
        <pc:spChg chg="add del">
          <ac:chgData name="Aminu, Nasir" userId="2255021e-8ff3-4808-b523-c0b4dc7078fb" providerId="ADAL" clId="{3B5F5D85-2C25-9E46-A679-8B393746CD53}" dt="2024-05-18T14:18:45.641" v="8" actId="26606"/>
          <ac:spMkLst>
            <pc:docMk/>
            <pc:sldMk cId="2537562419" sldId="257"/>
            <ac:spMk id="1038" creationId="{7004738A-9D34-43E8-97D2-CA0EED4F8BE0}"/>
          </ac:spMkLst>
        </pc:spChg>
        <pc:spChg chg="add del">
          <ac:chgData name="Aminu, Nasir" userId="2255021e-8ff3-4808-b523-c0b4dc7078fb" providerId="ADAL" clId="{3B5F5D85-2C25-9E46-A679-8B393746CD53}" dt="2024-05-18T14:18:45.641" v="8" actId="26606"/>
          <ac:spMkLst>
            <pc:docMk/>
            <pc:sldMk cId="2537562419" sldId="257"/>
            <ac:spMk id="1039" creationId="{C3944F27-CA70-4E84-A51A-E6BF89558979}"/>
          </ac:spMkLst>
        </pc:spChg>
        <pc:spChg chg="add del">
          <ac:chgData name="Aminu, Nasir" userId="2255021e-8ff3-4808-b523-c0b4dc7078fb" providerId="ADAL" clId="{3B5F5D85-2C25-9E46-A679-8B393746CD53}" dt="2024-05-18T14:18:50.634" v="10" actId="26606"/>
          <ac:spMkLst>
            <pc:docMk/>
            <pc:sldMk cId="2537562419" sldId="257"/>
            <ac:spMk id="1041" creationId="{46708FAB-3898-47A9-B05A-AB9ECBD9E796}"/>
          </ac:spMkLst>
        </pc:spChg>
        <pc:spChg chg="add del">
          <ac:chgData name="Aminu, Nasir" userId="2255021e-8ff3-4808-b523-c0b4dc7078fb" providerId="ADAL" clId="{3B5F5D85-2C25-9E46-A679-8B393746CD53}" dt="2024-05-18T14:18:50.634" v="10" actId="26606"/>
          <ac:spMkLst>
            <pc:docMk/>
            <pc:sldMk cId="2537562419" sldId="257"/>
            <ac:spMk id="1042" creationId="{2E438CA0-CB4D-4C94-8C39-9C7FC9BBEE68}"/>
          </ac:spMkLst>
        </pc:spChg>
        <pc:spChg chg="add del">
          <ac:chgData name="Aminu, Nasir" userId="2255021e-8ff3-4808-b523-c0b4dc7078fb" providerId="ADAL" clId="{3B5F5D85-2C25-9E46-A679-8B393746CD53}" dt="2024-05-18T14:18:50.634" v="10" actId="26606"/>
          <ac:spMkLst>
            <pc:docMk/>
            <pc:sldMk cId="2537562419" sldId="257"/>
            <ac:spMk id="1043" creationId="{6B2C05E3-84E7-4957-95EF-B471CBF71C69}"/>
          </ac:spMkLst>
        </pc:spChg>
        <pc:spChg chg="add del">
          <ac:chgData name="Aminu, Nasir" userId="2255021e-8ff3-4808-b523-c0b4dc7078fb" providerId="ADAL" clId="{3B5F5D85-2C25-9E46-A679-8B393746CD53}" dt="2024-05-18T14:18:57.595" v="12" actId="26606"/>
          <ac:spMkLst>
            <pc:docMk/>
            <pc:sldMk cId="2537562419" sldId="257"/>
            <ac:spMk id="1045" creationId="{B210AC1D-4063-4C6E-9528-FA9C4C0C18E6}"/>
          </ac:spMkLst>
        </pc:spChg>
        <pc:spChg chg="add del">
          <ac:chgData name="Aminu, Nasir" userId="2255021e-8ff3-4808-b523-c0b4dc7078fb" providerId="ADAL" clId="{3B5F5D85-2C25-9E46-A679-8B393746CD53}" dt="2024-05-18T14:18:57.595" v="12" actId="26606"/>
          <ac:spMkLst>
            <pc:docMk/>
            <pc:sldMk cId="2537562419" sldId="257"/>
            <ac:spMk id="1046" creationId="{02F8C595-E68C-4306-AED8-DC7826A0A506}"/>
          </ac:spMkLst>
        </pc:spChg>
        <pc:spChg chg="add del">
          <ac:chgData name="Aminu, Nasir" userId="2255021e-8ff3-4808-b523-c0b4dc7078fb" providerId="ADAL" clId="{3B5F5D85-2C25-9E46-A679-8B393746CD53}" dt="2024-05-18T14:19:08.994" v="18" actId="26606"/>
          <ac:spMkLst>
            <pc:docMk/>
            <pc:sldMk cId="2537562419" sldId="257"/>
            <ac:spMk id="1053" creationId="{AE3A741D-C19B-960A-5803-1C5887147820}"/>
          </ac:spMkLst>
        </pc:spChg>
        <pc:spChg chg="add del">
          <ac:chgData name="Aminu, Nasir" userId="2255021e-8ff3-4808-b523-c0b4dc7078fb" providerId="ADAL" clId="{3B5F5D85-2C25-9E46-A679-8B393746CD53}" dt="2024-05-18T14:19:08.994" v="18" actId="26606"/>
          <ac:spMkLst>
            <pc:docMk/>
            <pc:sldMk cId="2537562419" sldId="257"/>
            <ac:spMk id="1054" creationId="{9C3A50E9-9119-7BC3-083B-2D84CCC78E47}"/>
          </ac:spMkLst>
        </pc:spChg>
        <pc:spChg chg="add del">
          <ac:chgData name="Aminu, Nasir" userId="2255021e-8ff3-4808-b523-c0b4dc7078fb" providerId="ADAL" clId="{3B5F5D85-2C25-9E46-A679-8B393746CD53}" dt="2024-05-18T14:19:08.994" v="18" actId="26606"/>
          <ac:spMkLst>
            <pc:docMk/>
            <pc:sldMk cId="2537562419" sldId="257"/>
            <ac:spMk id="1055" creationId="{DC39DE25-0E4E-0AA7-0932-1D78C2372786}"/>
          </ac:spMkLst>
        </pc:spChg>
        <pc:spChg chg="add del">
          <ac:chgData name="Aminu, Nasir" userId="2255021e-8ff3-4808-b523-c0b4dc7078fb" providerId="ADAL" clId="{3B5F5D85-2C25-9E46-A679-8B393746CD53}" dt="2024-05-18T14:19:08.994" v="18" actId="26606"/>
          <ac:spMkLst>
            <pc:docMk/>
            <pc:sldMk cId="2537562419" sldId="257"/>
            <ac:spMk id="1056" creationId="{8D6EA299-0840-6DEA-E670-C49AEBC87E89}"/>
          </ac:spMkLst>
        </pc:spChg>
        <pc:spChg chg="add del">
          <ac:chgData name="Aminu, Nasir" userId="2255021e-8ff3-4808-b523-c0b4dc7078fb" providerId="ADAL" clId="{3B5F5D85-2C25-9E46-A679-8B393746CD53}" dt="2024-05-18T14:19:12.036" v="20" actId="26606"/>
          <ac:spMkLst>
            <pc:docMk/>
            <pc:sldMk cId="2537562419" sldId="257"/>
            <ac:spMk id="1058" creationId="{0CCC4BA0-1298-4DBD-86F1-B51D8C9D3437}"/>
          </ac:spMkLst>
        </pc:spChg>
        <pc:spChg chg="add del">
          <ac:chgData name="Aminu, Nasir" userId="2255021e-8ff3-4808-b523-c0b4dc7078fb" providerId="ADAL" clId="{3B5F5D85-2C25-9E46-A679-8B393746CD53}" dt="2024-05-18T14:19:12.036" v="20" actId="26606"/>
          <ac:spMkLst>
            <pc:docMk/>
            <pc:sldMk cId="2537562419" sldId="257"/>
            <ac:spMk id="1059" creationId="{EEBF1590-3B36-48EE-A89D-3B6F3CB256AB}"/>
          </ac:spMkLst>
        </pc:spChg>
        <pc:spChg chg="add del">
          <ac:chgData name="Aminu, Nasir" userId="2255021e-8ff3-4808-b523-c0b4dc7078fb" providerId="ADAL" clId="{3B5F5D85-2C25-9E46-A679-8B393746CD53}" dt="2024-05-18T14:19:12.036" v="20" actId="26606"/>
          <ac:spMkLst>
            <pc:docMk/>
            <pc:sldMk cId="2537562419" sldId="257"/>
            <ac:spMk id="1060" creationId="{AC8F6C8C-AB5A-4548-942D-E3FD40ACBC49}"/>
          </ac:spMkLst>
        </pc:spChg>
        <pc:spChg chg="add">
          <ac:chgData name="Aminu, Nasir" userId="2255021e-8ff3-4808-b523-c0b4dc7078fb" providerId="ADAL" clId="{3B5F5D85-2C25-9E46-A679-8B393746CD53}" dt="2024-05-18T14:19:28.912" v="25" actId="26606"/>
          <ac:spMkLst>
            <pc:docMk/>
            <pc:sldMk cId="2537562419" sldId="257"/>
            <ac:spMk id="1066" creationId="{2596F992-698C-48C0-9D89-70DA4CE927EF}"/>
          </ac:spMkLst>
        </pc:spChg>
        <pc:spChg chg="add">
          <ac:chgData name="Aminu, Nasir" userId="2255021e-8ff3-4808-b523-c0b4dc7078fb" providerId="ADAL" clId="{3B5F5D85-2C25-9E46-A679-8B393746CD53}" dt="2024-05-18T14:19:28.912" v="25" actId="26606"/>
          <ac:spMkLst>
            <pc:docMk/>
            <pc:sldMk cId="2537562419" sldId="257"/>
            <ac:spMk id="1067" creationId="{A344AAA5-41F4-4862-97EF-688D31DC7567}"/>
          </ac:spMkLst>
        </pc:spChg>
        <pc:spChg chg="add">
          <ac:chgData name="Aminu, Nasir" userId="2255021e-8ff3-4808-b523-c0b4dc7078fb" providerId="ADAL" clId="{3B5F5D85-2C25-9E46-A679-8B393746CD53}" dt="2024-05-18T14:19:28.912" v="25" actId="26606"/>
          <ac:spMkLst>
            <pc:docMk/>
            <pc:sldMk cId="2537562419" sldId="257"/>
            <ac:spMk id="1068" creationId="{69E1A62C-2AAF-4B3E-8CDB-65E237080997}"/>
          </ac:spMkLst>
        </pc:spChg>
        <pc:grpChg chg="add del">
          <ac:chgData name="Aminu, Nasir" userId="2255021e-8ff3-4808-b523-c0b4dc7078fb" providerId="ADAL" clId="{3B5F5D85-2C25-9E46-A679-8B393746CD53}" dt="2024-05-18T14:19:03.017" v="16" actId="26606"/>
          <ac:grpSpMkLst>
            <pc:docMk/>
            <pc:sldMk cId="2537562419" sldId="257"/>
            <ac:grpSpMk id="1050" creationId="{5EFBDE31-BB3E-6CFC-23CD-B5976DA38438}"/>
          </ac:grpSpMkLst>
        </pc:grpChg>
        <pc:picChg chg="add mod ord">
          <ac:chgData name="Aminu, Nasir" userId="2255021e-8ff3-4808-b523-c0b4dc7078fb" providerId="ADAL" clId="{3B5F5D85-2C25-9E46-A679-8B393746CD53}" dt="2024-05-18T14:21:01.034" v="53" actId="14100"/>
          <ac:picMkLst>
            <pc:docMk/>
            <pc:sldMk cId="2537562419" sldId="257"/>
            <ac:picMk id="1026" creationId="{22419476-851D-ACFE-29DB-C2FB41B4F4E8}"/>
          </ac:picMkLst>
        </pc:picChg>
        <pc:cxnChg chg="add del">
          <ac:chgData name="Aminu, Nasir" userId="2255021e-8ff3-4808-b523-c0b4dc7078fb" providerId="ADAL" clId="{3B5F5D85-2C25-9E46-A679-8B393746CD53}" dt="2024-05-18T14:18:59.089" v="14" actId="26606"/>
          <ac:cxnSpMkLst>
            <pc:docMk/>
            <pc:sldMk cId="2537562419" sldId="257"/>
            <ac:cxnSpMk id="1048" creationId="{1503BFE4-729B-D9D0-C17B-501E6AF1127A}"/>
          </ac:cxnSpMkLst>
        </pc:cxnChg>
        <pc:cxnChg chg="add del">
          <ac:chgData name="Aminu, Nasir" userId="2255021e-8ff3-4808-b523-c0b4dc7078fb" providerId="ADAL" clId="{3B5F5D85-2C25-9E46-A679-8B393746CD53}" dt="2024-05-18T14:19:19.283" v="22" actId="26606"/>
          <ac:cxnSpMkLst>
            <pc:docMk/>
            <pc:sldMk cId="2537562419" sldId="257"/>
            <ac:cxnSpMk id="1062" creationId="{1503BFE4-729B-D9D0-C17B-501E6AF1127A}"/>
          </ac:cxnSpMkLst>
        </pc:cxnChg>
        <pc:cxnChg chg="add del">
          <ac:chgData name="Aminu, Nasir" userId="2255021e-8ff3-4808-b523-c0b4dc7078fb" providerId="ADAL" clId="{3B5F5D85-2C25-9E46-A679-8B393746CD53}" dt="2024-05-18T14:19:28.902" v="24" actId="26606"/>
          <ac:cxnSpMkLst>
            <pc:docMk/>
            <pc:sldMk cId="2537562419" sldId="257"/>
            <ac:cxnSpMk id="1064" creationId="{FC23E3B9-5ABF-58B3-E2B0-E9A5DAA90037}"/>
          </ac:cxnSpMkLst>
        </pc:cxnChg>
      </pc:sldChg>
      <pc:sldChg chg="modSp mod">
        <pc:chgData name="Aminu, Nasir" userId="2255021e-8ff3-4808-b523-c0b4dc7078fb" providerId="ADAL" clId="{3B5F5D85-2C25-9E46-A679-8B393746CD53}" dt="2024-05-18T14:36:01.547" v="525" actId="20577"/>
        <pc:sldMkLst>
          <pc:docMk/>
          <pc:sldMk cId="2010104022" sldId="259"/>
        </pc:sldMkLst>
        <pc:spChg chg="mod">
          <ac:chgData name="Aminu, Nasir" userId="2255021e-8ff3-4808-b523-c0b4dc7078fb" providerId="ADAL" clId="{3B5F5D85-2C25-9E46-A679-8B393746CD53}" dt="2024-05-18T14:36:01.547" v="525" actId="20577"/>
          <ac:spMkLst>
            <pc:docMk/>
            <pc:sldMk cId="2010104022" sldId="259"/>
            <ac:spMk id="3" creationId="{387DE90F-69E7-DD99-0E0B-DC41F504E28A}"/>
          </ac:spMkLst>
        </pc:spChg>
      </pc:sldChg>
      <pc:sldChg chg="modSp mod">
        <pc:chgData name="Aminu, Nasir" userId="2255021e-8ff3-4808-b523-c0b4dc7078fb" providerId="ADAL" clId="{3B5F5D85-2C25-9E46-A679-8B393746CD53}" dt="2024-05-18T14:35:32.524" v="522" actId="20577"/>
        <pc:sldMkLst>
          <pc:docMk/>
          <pc:sldMk cId="1950636870" sldId="260"/>
        </pc:sldMkLst>
        <pc:spChg chg="mod">
          <ac:chgData name="Aminu, Nasir" userId="2255021e-8ff3-4808-b523-c0b4dc7078fb" providerId="ADAL" clId="{3B5F5D85-2C25-9E46-A679-8B393746CD53}" dt="2024-05-18T14:35:32.524" v="522" actId="20577"/>
          <ac:spMkLst>
            <pc:docMk/>
            <pc:sldMk cId="1950636870" sldId="260"/>
            <ac:spMk id="3" creationId="{F12CC5CB-CD99-446A-112F-383E4C363CEA}"/>
          </ac:spMkLst>
        </pc:spChg>
      </pc:sldChg>
      <pc:sldChg chg="modSp mod">
        <pc:chgData name="Aminu, Nasir" userId="2255021e-8ff3-4808-b523-c0b4dc7078fb" providerId="ADAL" clId="{3B5F5D85-2C25-9E46-A679-8B393746CD53}" dt="2024-05-18T17:24:51.525" v="596" actId="20577"/>
        <pc:sldMkLst>
          <pc:docMk/>
          <pc:sldMk cId="2283868428" sldId="261"/>
        </pc:sldMkLst>
        <pc:spChg chg="mod">
          <ac:chgData name="Aminu, Nasir" userId="2255021e-8ff3-4808-b523-c0b4dc7078fb" providerId="ADAL" clId="{3B5F5D85-2C25-9E46-A679-8B393746CD53}" dt="2024-05-18T17:24:51.525" v="596" actId="20577"/>
          <ac:spMkLst>
            <pc:docMk/>
            <pc:sldMk cId="2283868428" sldId="261"/>
            <ac:spMk id="3" creationId="{1C964679-2544-55C2-F93F-42E02E882F50}"/>
          </ac:spMkLst>
        </pc:spChg>
      </pc:sldChg>
      <pc:sldChg chg="modSp mod">
        <pc:chgData name="Aminu, Nasir" userId="2255021e-8ff3-4808-b523-c0b4dc7078fb" providerId="ADAL" clId="{3B5F5D85-2C25-9E46-A679-8B393746CD53}" dt="2024-05-18T14:36:40.238" v="532" actId="2710"/>
        <pc:sldMkLst>
          <pc:docMk/>
          <pc:sldMk cId="2151852844" sldId="263"/>
        </pc:sldMkLst>
        <pc:spChg chg="mod">
          <ac:chgData name="Aminu, Nasir" userId="2255021e-8ff3-4808-b523-c0b4dc7078fb" providerId="ADAL" clId="{3B5F5D85-2C25-9E46-A679-8B393746CD53}" dt="2024-05-18T14:36:40.238" v="532" actId="2710"/>
          <ac:spMkLst>
            <pc:docMk/>
            <pc:sldMk cId="2151852844" sldId="263"/>
            <ac:spMk id="3" creationId="{387DE90F-69E7-DD99-0E0B-DC41F504E28A}"/>
          </ac:spMkLst>
        </pc:spChg>
      </pc:sldChg>
    </pc:docChg>
  </pc:docChgLst>
  <pc:docChgLst>
    <pc:chgData name="Wang, Yi" userId="5efc369c-4018-43ed-b217-5df2f7b70f06" providerId="ADAL" clId="{043B51D7-19A8-4055-A870-577C8BABFA68}"/>
    <pc:docChg chg="custSel modSld">
      <pc:chgData name="Wang, Yi" userId="5efc369c-4018-43ed-b217-5df2f7b70f06" providerId="ADAL" clId="{043B51D7-19A8-4055-A870-577C8BABFA68}" dt="2024-05-06T12:15:20.742" v="14" actId="20577"/>
      <pc:docMkLst>
        <pc:docMk/>
      </pc:docMkLst>
      <pc:sldChg chg="modSp mod">
        <pc:chgData name="Wang, Yi" userId="5efc369c-4018-43ed-b217-5df2f7b70f06" providerId="ADAL" clId="{043B51D7-19A8-4055-A870-577C8BABFA68}" dt="2024-05-06T12:14:43.563" v="13" actId="120"/>
        <pc:sldMkLst>
          <pc:docMk/>
          <pc:sldMk cId="2151852844" sldId="263"/>
        </pc:sldMkLst>
        <pc:spChg chg="mod">
          <ac:chgData name="Wang, Yi" userId="5efc369c-4018-43ed-b217-5df2f7b70f06" providerId="ADAL" clId="{043B51D7-19A8-4055-A870-577C8BABFA68}" dt="2024-05-06T12:14:43.563" v="13" actId="120"/>
          <ac:spMkLst>
            <pc:docMk/>
            <pc:sldMk cId="2151852844" sldId="263"/>
            <ac:spMk id="3" creationId="{387DE90F-69E7-DD99-0E0B-DC41F504E28A}"/>
          </ac:spMkLst>
        </pc:spChg>
      </pc:sldChg>
      <pc:sldChg chg="modSp mod">
        <pc:chgData name="Wang, Yi" userId="5efc369c-4018-43ed-b217-5df2f7b70f06" providerId="ADAL" clId="{043B51D7-19A8-4055-A870-577C8BABFA68}" dt="2024-05-06T12:15:20.742" v="14" actId="20577"/>
        <pc:sldMkLst>
          <pc:docMk/>
          <pc:sldMk cId="2302839897" sldId="265"/>
        </pc:sldMkLst>
        <pc:spChg chg="mod">
          <ac:chgData name="Wang, Yi" userId="5efc369c-4018-43ed-b217-5df2f7b70f06" providerId="ADAL" clId="{043B51D7-19A8-4055-A870-577C8BABFA68}" dt="2024-05-06T12:15:20.742" v="14" actId="20577"/>
          <ac:spMkLst>
            <pc:docMk/>
            <pc:sldMk cId="2302839897" sldId="265"/>
            <ac:spMk id="2" creationId="{4E79E3BB-461C-CCB8-2D33-4E619988F418}"/>
          </ac:spMkLst>
        </pc:spChg>
      </pc:sldChg>
      <pc:sldChg chg="modSp mod">
        <pc:chgData name="Wang, Yi" userId="5efc369c-4018-43ed-b217-5df2f7b70f06" providerId="ADAL" clId="{043B51D7-19A8-4055-A870-577C8BABFA68}" dt="2024-05-06T12:08:38.579" v="0" actId="20577"/>
        <pc:sldMkLst>
          <pc:docMk/>
          <pc:sldMk cId="280966073" sldId="267"/>
        </pc:sldMkLst>
        <pc:spChg chg="mod">
          <ac:chgData name="Wang, Yi" userId="5efc369c-4018-43ed-b217-5df2f7b70f06" providerId="ADAL" clId="{043B51D7-19A8-4055-A870-577C8BABFA68}" dt="2024-05-06T12:08:38.579" v="0" actId="20577"/>
          <ac:spMkLst>
            <pc:docMk/>
            <pc:sldMk cId="280966073" sldId="267"/>
            <ac:spMk id="2" creationId="{4E79E3BB-461C-CCB8-2D33-4E619988F41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6ED886-985E-7A49-8D1E-8D1BA5E31EA2}" type="datetimeFigureOut">
              <a:rPr lang="en-US" smtClean="0"/>
              <a:t>5/18/24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BB82D4-CD89-DD4C-AAAB-0637EC0FEB6F}" type="slidenum">
              <a:rPr lang="en-US" smtClean="0"/>
              <a:t>‹#›</a:t>
            </a:fld>
            <a:endParaRPr lang="en-US"/>
          </a:p>
        </p:txBody>
      </p:sp>
    </p:spTree>
    <p:extLst>
      <p:ext uri="{BB962C8B-B14F-4D97-AF65-F5344CB8AC3E}">
        <p14:creationId xmlns:p14="http://schemas.microsoft.com/office/powerpoint/2010/main" val="776135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US" dirty="0"/>
              <a:t>Per capita, the average per head for a particular country can be misleading because it includes everyone from infants to senior citizens and fails to account for statistical outliers</a:t>
            </a:r>
          </a:p>
          <a:p>
            <a:pPr>
              <a:lnSpc>
                <a:spcPct val="120000"/>
              </a:lnSpc>
            </a:pPr>
            <a:r>
              <a:rPr lang="en-US" dirty="0"/>
              <a:t>Coupled with the low investment for output growth, this raises the need to understand the effects of GHG emissions in the region</a:t>
            </a:r>
          </a:p>
        </p:txBody>
      </p:sp>
      <p:sp>
        <p:nvSpPr>
          <p:cNvPr id="4" name="Slide Number Placeholder 3"/>
          <p:cNvSpPr>
            <a:spLocks noGrp="1"/>
          </p:cNvSpPr>
          <p:nvPr>
            <p:ph type="sldNum" sz="quarter" idx="5"/>
          </p:nvPr>
        </p:nvSpPr>
        <p:spPr/>
        <p:txBody>
          <a:bodyPr/>
          <a:lstStyle/>
          <a:p>
            <a:fld id="{54BB82D4-CD89-DD4C-AAAB-0637EC0FEB6F}" type="slidenum">
              <a:rPr lang="en-US" smtClean="0"/>
              <a:t>2</a:t>
            </a:fld>
            <a:endParaRPr lang="en-US"/>
          </a:p>
        </p:txBody>
      </p:sp>
    </p:spTree>
    <p:extLst>
      <p:ext uri="{BB962C8B-B14F-4D97-AF65-F5344CB8AC3E}">
        <p14:creationId xmlns:p14="http://schemas.microsoft.com/office/powerpoint/2010/main" val="2227368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DB5D0-7DA6-59B9-FC03-B2A14052051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8A5E055-7D81-6EBB-79BB-C73F3D6570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D8E0C3D-503F-32E0-C83A-4599E3DCC907}"/>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3733F8A5-1306-2764-33B4-E7FD364A00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D92815-EA2E-C359-1E5F-27096AC049DA}"/>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2242491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BA8DB-4505-FEC7-82B6-E4663F76FE4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E9AE920-9825-E134-765F-9E5D4F9572F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AE061EA-D710-EFC3-0B39-F65A4879593B}"/>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C2EEE8BD-B1C7-D33E-B2BD-E2560095B4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EB09AB-46C2-1D3D-DC7A-317C12C79625}"/>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3750736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481BCD-BE21-6C17-CD72-350BBD0A28D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172A524-9323-7879-CF37-96CD3B86AC6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5E6AE7-B492-72F4-1ABD-FE8D4DE1BE11}"/>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FB9AF32B-5D50-6288-6BE5-B4C687077A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0E3852-A3A6-D8DC-2679-903044208087}"/>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63293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F3D2D-DD36-2CE7-E8E0-FD1C5D8019A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6099F36-CEF9-82B7-6E75-B451EE09E06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DA8ED90-9F88-3F6A-00B4-F60B4CBF19F8}"/>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34CA1FDD-F10D-F99F-E357-D28921E5F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CB151D-C2DE-ECAB-EDD2-3FDFBF275697}"/>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2080580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D4C51-2B44-75BD-1F12-28BD87D78A1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48F218B-8DCA-1CF4-AE1C-F4AF41FDFED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728D3D3-0C39-5092-E792-46750ADBD931}"/>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1949C60A-698B-7CA1-F1F1-EF3C067223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D9C588-6275-21C6-6EFB-2CBE80D499F7}"/>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3496914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C535C-D407-4452-EB31-22306519B2E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254BC8F-7FE1-D492-0E34-7C887E1E494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AFBD182-2D66-A893-14BC-31AECD68164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BB8FEE-7D0A-C1B9-487E-B2FBACA7EE2A}"/>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6" name="Footer Placeholder 5">
            <a:extLst>
              <a:ext uri="{FF2B5EF4-FFF2-40B4-BE49-F238E27FC236}">
                <a16:creationId xmlns:a16="http://schemas.microsoft.com/office/drawing/2014/main" id="{AE8C4066-5EA6-D5DE-C45C-C4838413E8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73D462-C367-8802-7060-9B28076F1B08}"/>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1651196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71221-E892-5C24-F683-49B84A0C4D4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FA1A03D-FD5D-53DB-2023-4C1C4CCF37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30F0D8D-CFD8-22AD-C3B7-06D9A39FCF6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779765D-1CFA-22BE-BBD5-4CD2B8810F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7528026-E64A-3016-0158-A28D774523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2C2D894-1FC1-FA4C-8449-1937E0B24C9A}"/>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8" name="Footer Placeholder 7">
            <a:extLst>
              <a:ext uri="{FF2B5EF4-FFF2-40B4-BE49-F238E27FC236}">
                <a16:creationId xmlns:a16="http://schemas.microsoft.com/office/drawing/2014/main" id="{CFE86D85-4F72-6BE6-BDED-EF03F65001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F8A260-95C1-9C3C-E323-7A68E428ED85}"/>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1710142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EEDF0-3D87-4E57-7233-942F12CAD8A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E44A8DE-874E-6BD3-5E22-B0888C7574E7}"/>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4" name="Footer Placeholder 3">
            <a:extLst>
              <a:ext uri="{FF2B5EF4-FFF2-40B4-BE49-F238E27FC236}">
                <a16:creationId xmlns:a16="http://schemas.microsoft.com/office/drawing/2014/main" id="{26B698CF-2A65-C735-BD4E-D43FE9D596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E533C8-E254-A9EF-479F-2C327F59F403}"/>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385202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4EE4A8-00D7-3190-1D0D-E722BF6E892F}"/>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3" name="Footer Placeholder 2">
            <a:extLst>
              <a:ext uri="{FF2B5EF4-FFF2-40B4-BE49-F238E27FC236}">
                <a16:creationId xmlns:a16="http://schemas.microsoft.com/office/drawing/2014/main" id="{922D1278-30B8-DB02-1087-1CBDF840BF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7E824F3-F0C2-6F37-F535-D13E179EB8E0}"/>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3420138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2E672-7C38-5B83-B5A1-5292D400F6A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5CCCB8-8D5C-A95F-C605-24B0ED00F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6FC1E4B-60FD-09F3-D28F-00240ACDE6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A85D3EE-8B5C-3E22-1B7F-8FDBBF5A91B9}"/>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6" name="Footer Placeholder 5">
            <a:extLst>
              <a:ext uri="{FF2B5EF4-FFF2-40B4-BE49-F238E27FC236}">
                <a16:creationId xmlns:a16="http://schemas.microsoft.com/office/drawing/2014/main" id="{83B3863E-35B8-7ABB-0F13-C3C318B12A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8D69B7-05E0-9BEF-69BC-022F309534CA}"/>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3737923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B35D-E199-733D-AA0F-8A8F088C6C5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971DAFF-B530-B344-1101-43D4E88DDE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5DA99F-A5E6-9DB1-00BC-D626EE5A06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15F7D57-65B7-23B8-1FFC-168C15CACFAF}"/>
              </a:ext>
            </a:extLst>
          </p:cNvPr>
          <p:cNvSpPr>
            <a:spLocks noGrp="1"/>
          </p:cNvSpPr>
          <p:nvPr>
            <p:ph type="dt" sz="half" idx="10"/>
          </p:nvPr>
        </p:nvSpPr>
        <p:spPr/>
        <p:txBody>
          <a:bodyPr/>
          <a:lstStyle/>
          <a:p>
            <a:fld id="{2D8709BA-17FD-E644-A62D-9926066A99F8}" type="datetimeFigureOut">
              <a:rPr lang="en-US" smtClean="0"/>
              <a:t>5/18/24</a:t>
            </a:fld>
            <a:endParaRPr lang="en-US"/>
          </a:p>
        </p:txBody>
      </p:sp>
      <p:sp>
        <p:nvSpPr>
          <p:cNvPr id="6" name="Footer Placeholder 5">
            <a:extLst>
              <a:ext uri="{FF2B5EF4-FFF2-40B4-BE49-F238E27FC236}">
                <a16:creationId xmlns:a16="http://schemas.microsoft.com/office/drawing/2014/main" id="{B9B6B837-FEE3-9345-1FF4-585F24278A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364178-4FB4-2119-092F-E130FBEAA914}"/>
              </a:ext>
            </a:extLst>
          </p:cNvPr>
          <p:cNvSpPr>
            <a:spLocks noGrp="1"/>
          </p:cNvSpPr>
          <p:nvPr>
            <p:ph type="sldNum" sz="quarter" idx="12"/>
          </p:nvPr>
        </p:nvSpPr>
        <p:spPr/>
        <p:txBody>
          <a:bodyPr/>
          <a:lstStyle/>
          <a:p>
            <a:fld id="{C4734E35-42A8-5C4F-83D1-D8C5BAAE36BA}" type="slidenum">
              <a:rPr lang="en-US" smtClean="0"/>
              <a:t>‹#›</a:t>
            </a:fld>
            <a:endParaRPr lang="en-US"/>
          </a:p>
        </p:txBody>
      </p:sp>
    </p:spTree>
    <p:extLst>
      <p:ext uri="{BB962C8B-B14F-4D97-AF65-F5344CB8AC3E}">
        <p14:creationId xmlns:p14="http://schemas.microsoft.com/office/powerpoint/2010/main" val="513853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D3FF04-92E5-81E5-1648-408D2F8E6D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8887CF2-8ED1-6037-BE0F-7334F699B2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4FA4B6-B5A5-5B31-221F-AEEF6188D7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D8709BA-17FD-E644-A62D-9926066A99F8}" type="datetimeFigureOut">
              <a:rPr lang="en-US" smtClean="0"/>
              <a:t>5/18/24</a:t>
            </a:fld>
            <a:endParaRPr lang="en-US"/>
          </a:p>
        </p:txBody>
      </p:sp>
      <p:sp>
        <p:nvSpPr>
          <p:cNvPr id="5" name="Footer Placeholder 4">
            <a:extLst>
              <a:ext uri="{FF2B5EF4-FFF2-40B4-BE49-F238E27FC236}">
                <a16:creationId xmlns:a16="http://schemas.microsoft.com/office/drawing/2014/main" id="{EE9E0EFA-33AD-1FC8-B1D9-48C89B78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29CDF62-1211-07BE-FD45-4C99DCE26E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4734E35-42A8-5C4F-83D1-D8C5BAAE36BA}" type="slidenum">
              <a:rPr lang="en-US" smtClean="0"/>
              <a:t>‹#›</a:t>
            </a:fld>
            <a:endParaRPr lang="en-US"/>
          </a:p>
        </p:txBody>
      </p:sp>
    </p:spTree>
    <p:extLst>
      <p:ext uri="{BB962C8B-B14F-4D97-AF65-F5344CB8AC3E}">
        <p14:creationId xmlns:p14="http://schemas.microsoft.com/office/powerpoint/2010/main" val="1285875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ABC6AB7-DDD2-8533-2D2E-4F71C951EC4B}"/>
              </a:ext>
            </a:extLst>
          </p:cNvPr>
          <p:cNvSpPr>
            <a:spLocks noGrp="1"/>
          </p:cNvSpPr>
          <p:nvPr>
            <p:ph type="ctrTitle"/>
          </p:nvPr>
        </p:nvSpPr>
        <p:spPr>
          <a:xfrm>
            <a:off x="1314824" y="735106"/>
            <a:ext cx="10053763" cy="2928470"/>
          </a:xfrm>
        </p:spPr>
        <p:txBody>
          <a:bodyPr anchor="b">
            <a:normAutofit/>
          </a:bodyPr>
          <a:lstStyle/>
          <a:p>
            <a:r>
              <a:rPr lang="en-US" sz="4800" dirty="0">
                <a:solidFill>
                  <a:srgbClr val="FFFFFF"/>
                </a:solidFill>
              </a:rPr>
              <a:t>Long-run Causality and Short-term Adjustments</a:t>
            </a:r>
            <a:br>
              <a:rPr lang="en-US" sz="4100" dirty="0">
                <a:solidFill>
                  <a:srgbClr val="FFFFFF"/>
                </a:solidFill>
              </a:rPr>
            </a:br>
            <a:r>
              <a:rPr lang="en-US" sz="2800" dirty="0">
                <a:solidFill>
                  <a:srgbClr val="FFFFFF"/>
                </a:solidFill>
              </a:rPr>
              <a:t>The Role of Financial Development and Renewable Energy in Reducing GHG Emissions in Africa</a:t>
            </a:r>
            <a:endParaRPr lang="en-US" sz="4100" dirty="0">
              <a:solidFill>
                <a:srgbClr val="FFFFFF"/>
              </a:solidFill>
            </a:endParaRPr>
          </a:p>
        </p:txBody>
      </p:sp>
      <p:sp>
        <p:nvSpPr>
          <p:cNvPr id="3" name="Subtitle 2">
            <a:extLst>
              <a:ext uri="{FF2B5EF4-FFF2-40B4-BE49-F238E27FC236}">
                <a16:creationId xmlns:a16="http://schemas.microsoft.com/office/drawing/2014/main" id="{7021F1BA-D1BC-EE6A-1CDA-C134E2ADA2F3}"/>
              </a:ext>
            </a:extLst>
          </p:cNvPr>
          <p:cNvSpPr>
            <a:spLocks noGrp="1"/>
          </p:cNvSpPr>
          <p:nvPr>
            <p:ph type="subTitle" idx="1"/>
          </p:nvPr>
        </p:nvSpPr>
        <p:spPr>
          <a:xfrm>
            <a:off x="1350682" y="4870824"/>
            <a:ext cx="10005951" cy="1458258"/>
          </a:xfrm>
        </p:spPr>
        <p:txBody>
          <a:bodyPr anchor="ctr">
            <a:normAutofit/>
          </a:bodyPr>
          <a:lstStyle/>
          <a:p>
            <a:pPr algn="l"/>
            <a:r>
              <a:rPr lang="en-US" dirty="0"/>
              <a:t>Nasir Aminu, Nick Clifton and Yi Wang</a:t>
            </a:r>
          </a:p>
        </p:txBody>
      </p:sp>
    </p:spTree>
    <p:extLst>
      <p:ext uri="{BB962C8B-B14F-4D97-AF65-F5344CB8AC3E}">
        <p14:creationId xmlns:p14="http://schemas.microsoft.com/office/powerpoint/2010/main" val="3646333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79E3BB-461C-CCB8-2D33-4E619988F418}"/>
              </a:ext>
            </a:extLst>
          </p:cNvPr>
          <p:cNvSpPr>
            <a:spLocks noGrp="1"/>
          </p:cNvSpPr>
          <p:nvPr>
            <p:ph type="title"/>
          </p:nvPr>
        </p:nvSpPr>
        <p:spPr>
          <a:xfrm>
            <a:off x="914402" y="489508"/>
            <a:ext cx="5181597" cy="1655482"/>
          </a:xfrm>
        </p:spPr>
        <p:txBody>
          <a:bodyPr anchor="b">
            <a:normAutofit fontScale="90000"/>
          </a:bodyPr>
          <a:lstStyle/>
          <a:p>
            <a:pPr algn="r"/>
            <a:r>
              <a:rPr lang="en-US" sz="4000" dirty="0"/>
              <a:t>Results: VECM Estimation</a:t>
            </a:r>
            <a:br>
              <a:rPr lang="en-US" sz="4000" dirty="0"/>
            </a:br>
            <a:endParaRPr lang="en-US" sz="40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B0608CA-E832-3FE9-6BB7-A70989B2F51D}"/>
                  </a:ext>
                </a:extLst>
              </p:cNvPr>
              <p:cNvSpPr>
                <a:spLocks noGrp="1"/>
              </p:cNvSpPr>
              <p:nvPr>
                <p:ph idx="1"/>
              </p:nvPr>
            </p:nvSpPr>
            <p:spPr>
              <a:xfrm>
                <a:off x="0" y="2418408"/>
                <a:ext cx="6096000" cy="3409898"/>
              </a:xfrm>
            </p:spPr>
            <p:txBody>
              <a:bodyPr anchor="t">
                <a:normAutofit fontScale="85000" lnSpcReduction="20000"/>
              </a:bodyPr>
              <a:lstStyle/>
              <a:p>
                <a:pPr marL="0" indent="0" algn="ctr">
                  <a:buNone/>
                </a:pPr>
                <a14:m>
                  <m:oMath xmlns:m="http://schemas.openxmlformats.org/officeDocument/2006/math">
                    <m:r>
                      <a:rPr lang="en-GB" sz="1800" i="1" smtClean="0">
                        <a:effectLst/>
                        <a:latin typeface="Cambria Math" panose="02040503050406030204" pitchFamily="18" charset="0"/>
                        <a:ea typeface="Calibri" panose="020F0502020204030204" pitchFamily="34" charset="0"/>
                        <a:cs typeface="Calibri" panose="020F0502020204030204" pitchFamily="34" charset="0"/>
                      </a:rPr>
                      <m:t>𝐷</m:t>
                    </m:r>
                    <m:d>
                      <m:dPr>
                        <m:ctrlPr>
                          <a:rPr lang="en-GB" sz="1200" i="1">
                            <a:effectLst/>
                            <a:latin typeface="Cambria Math" panose="02040503050406030204" pitchFamily="18" charset="0"/>
                            <a:cs typeface="Calibri" panose="020F0502020204030204" pitchFamily="34" charset="0"/>
                          </a:rPr>
                        </m:ctrlPr>
                      </m:dPr>
                      <m:e>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𝑙𝑛𝐺𝐻𝐺</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e>
                    </m:d>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𝛼</m:t>
                        </m:r>
                      </m:e>
                      <m:sub>
                        <m:r>
                          <a:rPr lang="en-GB" sz="1800" i="1">
                            <a:effectLst/>
                            <a:latin typeface="Cambria Math" panose="02040503050406030204" pitchFamily="18" charset="0"/>
                            <a:ea typeface="DengXian" panose="02010600030101010101" pitchFamily="2" charset="-122"/>
                            <a:cs typeface="Calibri" panose="020F0502020204030204" pitchFamily="34" charset="0"/>
                          </a:rPr>
                          <m:t>1</m:t>
                        </m:r>
                      </m:sub>
                    </m:sSub>
                    <m:d>
                      <m:dPr>
                        <m:ctrlPr>
                          <a:rPr lang="en-GB" sz="1200" i="1">
                            <a:effectLst/>
                            <a:latin typeface="Cambria Math" panose="02040503050406030204" pitchFamily="18" charset="0"/>
                            <a:cs typeface="Calibri" panose="020F0502020204030204" pitchFamily="34" charset="0"/>
                          </a:rPr>
                        </m:ctrlPr>
                      </m:dPr>
                      <m:e>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𝑙𝑛𝐺𝐻𝐺</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−1.4481 </m:t>
                        </m:r>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𝐹𝑖𝑛</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−41.1255 </m:t>
                        </m:r>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Times New Roman" panose="02020603050405020304" pitchFamily="18" charset="0"/>
                              </a:rPr>
                              <m:t>𝐶𝑙𝑒𝑎𝑛</m:t>
                            </m:r>
                            <m:r>
                              <a:rPr lang="en-GB" sz="1800" i="1">
                                <a:effectLst/>
                                <a:latin typeface="Cambria Math" panose="02040503050406030204" pitchFamily="18" charset="0"/>
                                <a:ea typeface="Calibri" panose="020F0502020204030204" pitchFamily="34" charset="0"/>
                                <a:cs typeface="Times New Roman" panose="02020603050405020304" pitchFamily="18" charset="0"/>
                              </a:rPr>
                              <m:t>_</m:t>
                            </m:r>
                            <m:r>
                              <a:rPr lang="en-GB" sz="1800" i="1">
                                <a:effectLst/>
                                <a:latin typeface="Cambria Math" panose="02040503050406030204" pitchFamily="18" charset="0"/>
                                <a:ea typeface="Calibri" panose="020F0502020204030204" pitchFamily="34" charset="0"/>
                                <a:cs typeface="Times New Roman" panose="02020603050405020304" pitchFamily="18" charset="0"/>
                              </a:rPr>
                              <m:t>𝐸𝑛</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+26.6685</m:t>
                        </m:r>
                      </m:e>
                    </m:d>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b="1"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b="1" i="1">
                            <a:effectLst/>
                            <a:latin typeface="Cambria Math" panose="02040503050406030204" pitchFamily="18" charset="0"/>
                            <a:ea typeface="DengXian" panose="02010600030101010101" pitchFamily="2" charset="-122"/>
                            <a:cs typeface="Calibri" panose="020F0502020204030204" pitchFamily="34" charset="0"/>
                          </a:rPr>
                          <m:t>𝜷</m:t>
                        </m:r>
                      </m:e>
                      <m:sub>
                        <m:r>
                          <a:rPr lang="en-GB" sz="1800" b="1" i="1">
                            <a:effectLst/>
                            <a:latin typeface="Cambria Math" panose="02040503050406030204" pitchFamily="18" charset="0"/>
                            <a:ea typeface="DengXian" panose="02010600030101010101" pitchFamily="2" charset="-122"/>
                            <a:cs typeface="Calibri" panose="020F0502020204030204" pitchFamily="34" charset="0"/>
                          </a:rPr>
                          <m:t>𝟏</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𝐷</m:t>
                    </m:r>
                    <m:d>
                      <m:dPr>
                        <m:ctrlPr>
                          <a:rPr lang="en-GB" sz="1200" i="1">
                            <a:effectLst/>
                            <a:latin typeface="Cambria Math" panose="02040503050406030204" pitchFamily="18" charset="0"/>
                            <a:cs typeface="Calibri" panose="020F0502020204030204" pitchFamily="34" charset="0"/>
                          </a:rPr>
                        </m:ctrlPr>
                      </m:dPr>
                      <m:e>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𝑙𝑛𝐺𝐻𝐺</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e>
                    </m:d>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b="1"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b="1" i="1">
                            <a:effectLst/>
                            <a:latin typeface="Cambria Math" panose="02040503050406030204" pitchFamily="18" charset="0"/>
                            <a:ea typeface="DengXian" panose="02010600030101010101" pitchFamily="2" charset="-122"/>
                            <a:cs typeface="Calibri" panose="020F0502020204030204" pitchFamily="34" charset="0"/>
                          </a:rPr>
                          <m:t>𝜷</m:t>
                        </m:r>
                      </m:e>
                      <m:sub>
                        <m:r>
                          <a:rPr lang="en-GB" sz="1800" b="1" i="1">
                            <a:effectLst/>
                            <a:latin typeface="Cambria Math" panose="02040503050406030204" pitchFamily="18" charset="0"/>
                            <a:ea typeface="DengXian" panose="02010600030101010101" pitchFamily="2" charset="-122"/>
                            <a:cs typeface="Calibri" panose="020F0502020204030204" pitchFamily="34" charset="0"/>
                          </a:rPr>
                          <m:t>𝟐</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𝐷</m:t>
                    </m:r>
                    <m:d>
                      <m:dPr>
                        <m:ctrlPr>
                          <a:rPr lang="en-GB" sz="1200" i="1">
                            <a:effectLst/>
                            <a:latin typeface="Cambria Math" panose="02040503050406030204" pitchFamily="18" charset="0"/>
                            <a:cs typeface="Calibri" panose="020F0502020204030204" pitchFamily="34" charset="0"/>
                          </a:rPr>
                        </m:ctrlPr>
                      </m:dPr>
                      <m:e>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𝐹𝑖𝑛</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e>
                    </m:d>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b="1"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b="1" i="1">
                            <a:effectLst/>
                            <a:latin typeface="Cambria Math" panose="02040503050406030204" pitchFamily="18" charset="0"/>
                            <a:ea typeface="DengXian" panose="02010600030101010101" pitchFamily="2" charset="-122"/>
                            <a:cs typeface="Calibri" panose="020F0502020204030204" pitchFamily="34" charset="0"/>
                          </a:rPr>
                          <m:t>𝜷</m:t>
                        </m:r>
                      </m:e>
                      <m:sub>
                        <m:r>
                          <a:rPr lang="en-GB" sz="1800" b="1" i="1">
                            <a:effectLst/>
                            <a:latin typeface="Cambria Math" panose="02040503050406030204" pitchFamily="18" charset="0"/>
                            <a:ea typeface="DengXian" panose="02010600030101010101" pitchFamily="2" charset="-122"/>
                            <a:cs typeface="Calibri" panose="020F0502020204030204" pitchFamily="34" charset="0"/>
                          </a:rPr>
                          <m:t>𝟑</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𝐷</m:t>
                    </m:r>
                    <m:d>
                      <m:dPr>
                        <m:ctrlPr>
                          <a:rPr lang="en-GB" sz="1200" i="1">
                            <a:effectLst/>
                            <a:latin typeface="Cambria Math" panose="02040503050406030204" pitchFamily="18" charset="0"/>
                            <a:cs typeface="Calibri" panose="020F0502020204030204" pitchFamily="34" charset="0"/>
                          </a:rPr>
                        </m:ctrlPr>
                      </m:dPr>
                      <m:e>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Times New Roman" panose="02020603050405020304" pitchFamily="18" charset="0"/>
                              </a:rPr>
                              <m:t>𝐶𝑙𝑒𝑎𝑛</m:t>
                            </m:r>
                            <m:r>
                              <a:rPr lang="en-GB" sz="1800" i="1">
                                <a:effectLst/>
                                <a:latin typeface="Cambria Math" panose="02040503050406030204" pitchFamily="18" charset="0"/>
                                <a:ea typeface="Calibri" panose="020F0502020204030204" pitchFamily="34" charset="0"/>
                                <a:cs typeface="Times New Roman" panose="02020603050405020304" pitchFamily="18" charset="0"/>
                              </a:rPr>
                              <m:t>_</m:t>
                            </m:r>
                            <m:r>
                              <a:rPr lang="en-GB" sz="1800" i="1">
                                <a:effectLst/>
                                <a:latin typeface="Cambria Math" panose="02040503050406030204" pitchFamily="18" charset="0"/>
                                <a:ea typeface="Calibri" panose="020F0502020204030204" pitchFamily="34" charset="0"/>
                                <a:cs typeface="Times New Roman" panose="02020603050405020304" pitchFamily="18" charset="0"/>
                              </a:rPr>
                              <m:t>𝐸𝑛</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r>
                              <a:rPr lang="en-GB" sz="1800" i="1">
                                <a:effectLst/>
                                <a:latin typeface="Cambria Math" panose="02040503050406030204" pitchFamily="18" charset="0"/>
                                <a:ea typeface="Calibri" panose="020F0502020204030204" pitchFamily="34" charset="0"/>
                                <a:cs typeface="Calibri" panose="020F0502020204030204" pitchFamily="34" charset="0"/>
                              </a:rPr>
                              <m:t>−1</m:t>
                            </m:r>
                          </m:sub>
                        </m:sSub>
                      </m:e>
                    </m:d>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𝛼</m:t>
                        </m:r>
                      </m:e>
                      <m:sub>
                        <m:r>
                          <a:rPr lang="en-GB" sz="1800" i="1">
                            <a:effectLst/>
                            <a:latin typeface="Cambria Math" panose="02040503050406030204" pitchFamily="18" charset="0"/>
                            <a:ea typeface="DengXian" panose="02010600030101010101" pitchFamily="2" charset="-122"/>
                            <a:cs typeface="Calibri" panose="020F0502020204030204" pitchFamily="34" charset="0"/>
                          </a:rPr>
                          <m:t>2</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4</m:t>
                        </m:r>
                      </m:sub>
                    </m:sSub>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𝐸𝑚𝑝</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5</m:t>
                        </m:r>
                      </m:sub>
                    </m:sSub>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𝐹𝐷𝐼</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6</m:t>
                        </m:r>
                      </m:sub>
                    </m:sSub>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𝐼𝑛𝑑</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7</m:t>
                        </m:r>
                      </m:sub>
                    </m:sSub>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𝐼𝑛𝑑</m:t>
                        </m:r>
                        <m:r>
                          <a:rPr lang="en-GB" sz="1800" i="1">
                            <a:effectLst/>
                            <a:latin typeface="Cambria Math" panose="02040503050406030204" pitchFamily="18" charset="0"/>
                            <a:ea typeface="Calibri" panose="020F0502020204030204" pitchFamily="34" charset="0"/>
                            <a:cs typeface="Calibri" panose="020F0502020204030204" pitchFamily="34" charset="0"/>
                          </a:rPr>
                          <m:t>_</m:t>
                        </m:r>
                        <m:r>
                          <a:rPr lang="en-GB" sz="1800" i="1">
                            <a:effectLst/>
                            <a:latin typeface="Cambria Math" panose="02040503050406030204" pitchFamily="18" charset="0"/>
                            <a:ea typeface="Calibri" panose="020F0502020204030204" pitchFamily="34" charset="0"/>
                            <a:cs typeface="Calibri" panose="020F0502020204030204" pitchFamily="34" charset="0"/>
                          </a:rPr>
                          <m:t>𝐺</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8</m:t>
                        </m:r>
                      </m:sub>
                    </m:sSub>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Times New Roman" panose="02020603050405020304" pitchFamily="18" charset="0"/>
                          </a:rPr>
                          <m:t>𝐹𝑜𝑠𝑠𝑖𝑙</m:t>
                        </m:r>
                        <m:r>
                          <a:rPr lang="en-GB" sz="1800" i="1">
                            <a:effectLst/>
                            <a:latin typeface="Cambria Math" panose="02040503050406030204" pitchFamily="18" charset="0"/>
                            <a:ea typeface="Calibri" panose="020F0502020204030204" pitchFamily="34" charset="0"/>
                            <a:cs typeface="Times New Roman" panose="02020603050405020304" pitchFamily="18" charset="0"/>
                          </a:rPr>
                          <m:t>_</m:t>
                        </m:r>
                        <m:r>
                          <a:rPr lang="en-GB" sz="1800" i="1">
                            <a:effectLst/>
                            <a:latin typeface="Cambria Math" panose="02040503050406030204" pitchFamily="18" charset="0"/>
                            <a:ea typeface="Calibri" panose="020F0502020204030204" pitchFamily="34" charset="0"/>
                            <a:cs typeface="Times New Roman" panose="02020603050405020304" pitchFamily="18" charset="0"/>
                          </a:rPr>
                          <m:t>𝐹𝑢</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r>
                      <a:rPr lang="en-GB" sz="1800" i="1">
                        <a:effectLst/>
                        <a:latin typeface="Cambria Math" panose="02040503050406030204" pitchFamily="18" charset="0"/>
                        <a:ea typeface="Calibri" panose="020F0502020204030204" pitchFamily="34" charset="0"/>
                        <a:cs typeface="Calibri" panose="020F0502020204030204" pitchFamily="34" charset="0"/>
                      </a:rPr>
                      <m:t>+</m:t>
                    </m:r>
                    <m:sSub>
                      <m:sSubPr>
                        <m:ctrlPr>
                          <a:rPr lang="en-GB" sz="1200" i="1">
                            <a:effectLst/>
                            <a:latin typeface="Cambria Math" panose="02040503050406030204" pitchFamily="18" charset="0"/>
                            <a:cs typeface="Calibri" panose="020F0502020204030204" pitchFamily="34" charset="0"/>
                          </a:rPr>
                        </m:ctrlPr>
                      </m:sSubPr>
                      <m:e>
                        <m:r>
                          <a:rPr lang="en-GB" sz="1800" i="1">
                            <a:effectLst/>
                            <a:latin typeface="Cambria Math" panose="02040503050406030204" pitchFamily="18" charset="0"/>
                            <a:ea typeface="Calibri" panose="020F0502020204030204" pitchFamily="34" charset="0"/>
                            <a:cs typeface="Calibri" panose="020F0502020204030204" pitchFamily="34" charset="0"/>
                          </a:rPr>
                          <m:t>𝜀</m:t>
                        </m:r>
                      </m:e>
                      <m:sub>
                        <m:r>
                          <a:rPr lang="en-GB" sz="1800" i="1">
                            <a:effectLst/>
                            <a:latin typeface="Cambria Math" panose="02040503050406030204" pitchFamily="18" charset="0"/>
                            <a:ea typeface="Calibri" panose="020F0502020204030204" pitchFamily="34" charset="0"/>
                            <a:cs typeface="Calibri" panose="020F0502020204030204" pitchFamily="34" charset="0"/>
                          </a:rPr>
                          <m:t>𝑡</m:t>
                        </m:r>
                      </m:sub>
                    </m:sSub>
                  </m:oMath>
                </a14:m>
                <a:r>
                  <a:rPr lang="en-GB" sz="1200" dirty="0">
                    <a:effectLst/>
                  </a:rPr>
                  <a:t> </a:t>
                </a:r>
              </a:p>
              <a:p>
                <a:endParaRPr lang="en-US" sz="1700" dirty="0"/>
              </a:p>
              <a:p>
                <a:pPr marL="0" indent="0">
                  <a:buNone/>
                </a:pPr>
                <a14:m>
                  <m:oMath xmlns:m="http://schemas.openxmlformats.org/officeDocument/2006/math">
                    <m:sSub>
                      <m:sSubPr>
                        <m:ctrlPr>
                          <a:rPr lang="en-GB" sz="18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3</m:t>
                        </m:r>
                      </m:sub>
                    </m:sSub>
                  </m:oMath>
                </a14:m>
                <a:r>
                  <a:rPr lang="en-GB" sz="1800" dirty="0">
                    <a:effectLst/>
                    <a:latin typeface="Calibri" panose="020F0502020204030204" pitchFamily="34" charset="0"/>
                    <a:ea typeface="Calibri" panose="020F0502020204030204" pitchFamily="34" charset="0"/>
                    <a:cs typeface="Times New Roman" panose="02020603050405020304" pitchFamily="18" charset="0"/>
                  </a:rPr>
                  <a:t> has a significant effect on GHG emissions in the short run, at 10% significance level</a:t>
                </a: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latin typeface="Calibri" panose="020F0502020204030204" pitchFamily="34" charset="0"/>
                    <a:ea typeface="Calibri" panose="020F0502020204030204" pitchFamily="34" charset="0"/>
                    <a:cs typeface="Times New Roman" panose="02020603050405020304" pitchFamily="18" charset="0"/>
                  </a:rPr>
                  <a:t>The</a:t>
                </a:r>
                <a:r>
                  <a:rPr lang="en-GB" sz="1800" dirty="0">
                    <a:effectLst/>
                    <a:latin typeface="Calibri" panose="020F0502020204030204" pitchFamily="34" charset="0"/>
                    <a:ea typeface="Calibri" panose="020F0502020204030204" pitchFamily="34" charset="0"/>
                    <a:cs typeface="Times New Roman" panose="02020603050405020304" pitchFamily="18" charset="0"/>
                  </a:rPr>
                  <a:t> short-run Granger causality tests asserts no short-run causality between financial development with GHG emissions and a weak significance of renewable energy consumption with GHG emissions</a:t>
                </a:r>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coefficients representing the exogenous variables</a:t>
                </a:r>
                <a:r>
                  <a:rPr lang="en-GB" sz="1800" dirty="0">
                    <a:effectLst/>
                    <a:latin typeface="Calibri" panose="020F0502020204030204" pitchFamily="34" charset="0"/>
                    <a:ea typeface="DengXian" panose="02010600030101010101" pitchFamily="2" charset="-122"/>
                    <a:cs typeface="Times New Roman" panose="02020603050405020304" pitchFamily="18" charset="0"/>
                  </a:rPr>
                  <a:t> are from </a:t>
                </a:r>
                <a14:m>
                  <m:oMath xmlns:m="http://schemas.openxmlformats.org/officeDocument/2006/math">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4</m:t>
                        </m:r>
                      </m:sub>
                    </m:sSub>
                  </m:oMath>
                </a14:m>
                <a:r>
                  <a:rPr lang="en-GB" sz="1800" dirty="0">
                    <a:effectLst/>
                    <a:latin typeface="Calibri" panose="020F0502020204030204" pitchFamily="34" charset="0"/>
                    <a:ea typeface="DengXian" panose="02010600030101010101" pitchFamily="2" charset="-122"/>
                    <a:cs typeface="Times New Roman" panose="02020603050405020304" pitchFamily="18" charset="0"/>
                  </a:rPr>
                  <a:t> to </a:t>
                </a:r>
                <a14:m>
                  <m:oMath xmlns:m="http://schemas.openxmlformats.org/officeDocument/2006/math">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8</m:t>
                        </m:r>
                      </m:sub>
                    </m:sSub>
                  </m:oMath>
                </a14:m>
                <a:r>
                  <a:rPr lang="en-GB" sz="1800" dirty="0">
                    <a:effectLst/>
                    <a:latin typeface="Calibri" panose="020F0502020204030204" pitchFamily="34" charset="0"/>
                    <a:ea typeface="Calibri" panose="020F0502020204030204" pitchFamily="34" charset="0"/>
                    <a:cs typeface="Times New Roman" panose="02020603050405020304" pitchFamily="18" charset="0"/>
                  </a:rPr>
                  <a:t>. The output from the VECM estimation shows </a:t>
                </a:r>
                <a:r>
                  <a:rPr lang="en-GB" sz="1800" dirty="0">
                    <a:effectLst/>
                    <a:latin typeface="Calibri" panose="020F0502020204030204" pitchFamily="34" charset="0"/>
                    <a:ea typeface="DengXian" panose="02010600030101010101" pitchFamily="2" charset="-122"/>
                    <a:cs typeface="Times New Roman" panose="02020603050405020304" pitchFamily="18" charset="0"/>
                  </a:rPr>
                  <a:t>all</a:t>
                </a:r>
                <a:r>
                  <a:rPr lang="en-GB" sz="1800" dirty="0">
                    <a:effectLst/>
                    <a:latin typeface="Calibri" panose="020F0502020204030204" pitchFamily="34" charset="0"/>
                    <a:ea typeface="Calibri" panose="020F0502020204030204" pitchFamily="34" charset="0"/>
                    <a:cs typeface="Times New Roman" panose="02020603050405020304" pitchFamily="18" charset="0"/>
                  </a:rPr>
                  <a:t> the coefficients are significant except for </a:t>
                </a:r>
                <a14:m>
                  <m:oMath xmlns:m="http://schemas.openxmlformats.org/officeDocument/2006/math">
                    <m:sSub>
                      <m:sSubPr>
                        <m:ctrlPr>
                          <a:rPr lang="en-GB" sz="1200" i="1">
                            <a:effectLst/>
                            <a:latin typeface="Cambria Math" panose="02040503050406030204" pitchFamily="18" charset="0"/>
                            <a:ea typeface="DengXian" panose="02010600030101010101" pitchFamily="2" charset="-122"/>
                            <a:cs typeface="Calibri" panose="020F0502020204030204" pitchFamily="34" charset="0"/>
                          </a:rPr>
                        </m:ctrlPr>
                      </m:sSubPr>
                      <m:e>
                        <m:r>
                          <a:rPr lang="en-GB" sz="1800" i="1">
                            <a:effectLst/>
                            <a:latin typeface="Cambria Math" panose="02040503050406030204" pitchFamily="18" charset="0"/>
                            <a:ea typeface="DengXian" panose="02010600030101010101" pitchFamily="2" charset="-122"/>
                            <a:cs typeface="Calibri" panose="020F0502020204030204" pitchFamily="34" charset="0"/>
                          </a:rPr>
                          <m:t>𝛽</m:t>
                        </m:r>
                      </m:e>
                      <m:sub>
                        <m:r>
                          <a:rPr lang="en-GB" sz="1800" i="1">
                            <a:effectLst/>
                            <a:latin typeface="Cambria Math" panose="02040503050406030204" pitchFamily="18" charset="0"/>
                            <a:ea typeface="DengXian" panose="02010600030101010101" pitchFamily="2" charset="-122"/>
                            <a:cs typeface="Calibri" panose="020F0502020204030204" pitchFamily="34" charset="0"/>
                          </a:rPr>
                          <m:t>7</m:t>
                        </m:r>
                      </m:sub>
                    </m:sSub>
                  </m:oMath>
                </a14:m>
                <a:endParaRPr lang="en-GB"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r>
                  <a:rPr lang="en-GB" sz="1800" dirty="0">
                    <a:effectLst/>
                    <a:latin typeface="Calibri" panose="020F0502020204030204" pitchFamily="34" charset="0"/>
                    <a:ea typeface="DengXian" panose="02010600030101010101" pitchFamily="2" charset="-122"/>
                    <a:cs typeface="Times New Roman" panose="02020603050405020304" pitchFamily="18" charset="0"/>
                  </a:rPr>
                  <a:t>This implies </a:t>
                </a:r>
                <a:r>
                  <a:rPr lang="en-GB" sz="1800" dirty="0">
                    <a:effectLst/>
                    <a:latin typeface="Calibri" panose="020F0502020204030204" pitchFamily="34" charset="0"/>
                    <a:ea typeface="Calibri" panose="020F0502020204030204" pitchFamily="34" charset="0"/>
                    <a:cs typeface="Times New Roman" panose="02020603050405020304" pitchFamily="18" charset="0"/>
                  </a:rPr>
                  <a:t>that employment in the industrial sectors, FDI, industrial performance and non-renewable energy consumption significantly impact GHG emissions</a:t>
                </a:r>
                <a:r>
                  <a:rPr lang="en-GB" sz="12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700" dirty="0"/>
              </a:p>
            </p:txBody>
          </p:sp>
        </mc:Choice>
        <mc:Fallback xmlns="">
          <p:sp>
            <p:nvSpPr>
              <p:cNvPr id="3" name="Content Placeholder 2">
                <a:extLst>
                  <a:ext uri="{FF2B5EF4-FFF2-40B4-BE49-F238E27FC236}">
                    <a16:creationId xmlns:a16="http://schemas.microsoft.com/office/drawing/2014/main" id="{5B0608CA-E832-3FE9-6BB7-A70989B2F51D}"/>
                  </a:ext>
                </a:extLst>
              </p:cNvPr>
              <p:cNvSpPr>
                <a:spLocks noGrp="1" noRot="1" noChangeAspect="1" noMove="1" noResize="1" noEditPoints="1" noAdjustHandles="1" noChangeArrowheads="1" noChangeShapeType="1" noTextEdit="1"/>
              </p:cNvSpPr>
              <p:nvPr>
                <p:ph idx="1"/>
              </p:nvPr>
            </p:nvSpPr>
            <p:spPr>
              <a:xfrm>
                <a:off x="0" y="2418408"/>
                <a:ext cx="6096000" cy="3409898"/>
              </a:xfrm>
              <a:blipFill>
                <a:blip r:embed="rId2"/>
                <a:stretch>
                  <a:fillRect l="-416" t="-7063" r="-416"/>
                </a:stretch>
              </a:blipFill>
            </p:spPr>
            <p:txBody>
              <a:bodyPr/>
              <a:lstStyle/>
              <a:p>
                <a:r>
                  <a:rPr lang="en-US">
                    <a:noFill/>
                  </a:rPr>
                  <a:t> </a:t>
                </a:r>
              </a:p>
            </p:txBody>
          </p:sp>
        </mc:Fallback>
      </mc:AlternateContent>
      <p:sp>
        <p:nvSpPr>
          <p:cNvPr id="46" name="Rectangle 45">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029A9ED8-631B-2F69-37F4-E307A65EFAD7}"/>
                  </a:ext>
                </a:extLst>
              </p:cNvPr>
              <p:cNvGraphicFramePr>
                <a:graphicFrameLocks noGrp="1"/>
              </p:cNvGraphicFramePr>
              <p:nvPr>
                <p:extLst>
                  <p:ext uri="{D42A27DB-BD31-4B8C-83A1-F6EECF244321}">
                    <p14:modId xmlns:p14="http://schemas.microsoft.com/office/powerpoint/2010/main" val="3331265385"/>
                  </p:ext>
                </p:extLst>
              </p:nvPr>
            </p:nvGraphicFramePr>
            <p:xfrm>
              <a:off x="6294784" y="0"/>
              <a:ext cx="5897217" cy="6400370"/>
            </p:xfrm>
            <a:graphic>
              <a:graphicData uri="http://schemas.openxmlformats.org/drawingml/2006/table">
                <a:tbl>
                  <a:tblPr firstRow="1" firstCol="1">
                    <a:tableStyleId>{5C22544A-7EE6-4342-B048-85BDC9FD1C3A}</a:tableStyleId>
                  </a:tblPr>
                  <a:tblGrid>
                    <a:gridCol w="1599937">
                      <a:extLst>
                        <a:ext uri="{9D8B030D-6E8A-4147-A177-3AD203B41FA5}">
                          <a16:colId xmlns:a16="http://schemas.microsoft.com/office/drawing/2014/main" val="2353734503"/>
                        </a:ext>
                      </a:extLst>
                    </a:gridCol>
                    <a:gridCol w="1403070">
                      <a:extLst>
                        <a:ext uri="{9D8B030D-6E8A-4147-A177-3AD203B41FA5}">
                          <a16:colId xmlns:a16="http://schemas.microsoft.com/office/drawing/2014/main" val="1456358900"/>
                        </a:ext>
                      </a:extLst>
                    </a:gridCol>
                    <a:gridCol w="1026307">
                      <a:extLst>
                        <a:ext uri="{9D8B030D-6E8A-4147-A177-3AD203B41FA5}">
                          <a16:colId xmlns:a16="http://schemas.microsoft.com/office/drawing/2014/main" val="1309549251"/>
                        </a:ext>
                      </a:extLst>
                    </a:gridCol>
                    <a:gridCol w="924182">
                      <a:extLst>
                        <a:ext uri="{9D8B030D-6E8A-4147-A177-3AD203B41FA5}">
                          <a16:colId xmlns:a16="http://schemas.microsoft.com/office/drawing/2014/main" val="3174470138"/>
                        </a:ext>
                      </a:extLst>
                    </a:gridCol>
                    <a:gridCol w="943721">
                      <a:extLst>
                        <a:ext uri="{9D8B030D-6E8A-4147-A177-3AD203B41FA5}">
                          <a16:colId xmlns:a16="http://schemas.microsoft.com/office/drawing/2014/main" val="1626515052"/>
                        </a:ext>
                      </a:extLst>
                    </a:gridCol>
                  </a:tblGrid>
                  <a:tr h="304144">
                    <a:tc>
                      <a:txBody>
                        <a:bodyPr/>
                        <a:lstStyle/>
                        <a:p>
                          <a:pPr algn="ctr">
                            <a:lnSpc>
                              <a:spcPct val="150000"/>
                            </a:lnSpc>
                            <a:spcAft>
                              <a:spcPts val="800"/>
                            </a:spcAft>
                          </a:pPr>
                          <a:r>
                            <a:rPr lang="en-GB" sz="1100">
                              <a:effectLst/>
                              <a:latin typeface="Calibri" panose="020F0502020204030204" pitchFamily="34" charset="0"/>
                              <a:cs typeface="Calibri" panose="020F0502020204030204" pitchFamily="34" charset="0"/>
                            </a:rPr>
                            <a:t>Coefficient</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Coefficient value</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Std. Error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T-Statistic</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Probability</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211001453"/>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i="1" smtClean="0">
                                        <a:effectLst/>
                                        <a:latin typeface="Cambria Math" panose="02040503050406030204" pitchFamily="18" charset="0"/>
                                      </a:rPr>
                                    </m:ctrlPr>
                                  </m:sSubPr>
                                  <m:e>
                                    <m:r>
                                      <a:rPr lang="en-GB" sz="1400">
                                        <a:effectLst/>
                                        <a:latin typeface="Cambria Math" panose="02040503050406030204" pitchFamily="18" charset="0"/>
                                      </a:rPr>
                                      <m:t>𝛼</m:t>
                                    </m:r>
                                  </m:e>
                                  <m:sub>
                                    <m:r>
                                      <a:rPr lang="en-GB" sz="1400">
                                        <a:effectLst/>
                                        <a:latin typeface="Cambria Math" panose="02040503050406030204" pitchFamily="18" charset="0"/>
                                      </a:rPr>
                                      <m:t>1</m:t>
                                    </m:r>
                                  </m:sub>
                                </m:sSub>
                              </m:oMath>
                            </m:oMathPara>
                          </a14:m>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-0.0163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0.0027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-6.1365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0.0001*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516197205"/>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i="1" smtClean="0">
                                        <a:effectLst/>
                                        <a:latin typeface="Cambria Math" panose="02040503050406030204" pitchFamily="18" charset="0"/>
                                      </a:rPr>
                                    </m:ctrlPr>
                                  </m:sSubPr>
                                  <m:e>
                                    <m:r>
                                      <a:rPr lang="en-GB" sz="1400">
                                        <a:effectLst/>
                                        <a:latin typeface="Cambria Math" panose="02040503050406030204" pitchFamily="18" charset="0"/>
                                      </a:rPr>
                                      <m:t>𝜷</m:t>
                                    </m:r>
                                  </m:e>
                                  <m:sub>
                                    <m:r>
                                      <a:rPr lang="en-GB" sz="1400">
                                        <a:effectLst/>
                                        <a:latin typeface="Cambria Math" panose="02040503050406030204" pitchFamily="18" charset="0"/>
                                      </a:rPr>
                                      <m:t>𝟏</m:t>
                                    </m:r>
                                  </m:sub>
                                </m:sSub>
                              </m:oMath>
                            </m:oMathPara>
                          </a14:m>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0.0686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0.0505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1.3574</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0.1749</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561805515"/>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i="1" smtClean="0">
                                        <a:effectLst/>
                                        <a:latin typeface="Cambria Math" panose="02040503050406030204" pitchFamily="18" charset="0"/>
                                      </a:rPr>
                                    </m:ctrlPr>
                                  </m:sSubPr>
                                  <m:e>
                                    <m:r>
                                      <a:rPr lang="en-GB" sz="1400">
                                        <a:effectLst/>
                                        <a:latin typeface="Cambria Math" panose="02040503050406030204" pitchFamily="18" charset="0"/>
                                      </a:rPr>
                                      <m:t>𝜷</m:t>
                                    </m:r>
                                  </m:e>
                                  <m:sub>
                                    <m:r>
                                      <a:rPr lang="en-GB" sz="1400">
                                        <a:effectLst/>
                                        <a:latin typeface="Cambria Math" panose="02040503050406030204" pitchFamily="18" charset="0"/>
                                      </a:rPr>
                                      <m:t>𝟐</m:t>
                                    </m:r>
                                  </m:sub>
                                </m:sSub>
                              </m:oMath>
                            </m:oMathPara>
                          </a14:m>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0.1541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0.1435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1.0738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0.2831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2635410762"/>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i="1" smtClean="0">
                                        <a:effectLst/>
                                        <a:latin typeface="Cambria Math" panose="02040503050406030204" pitchFamily="18" charset="0"/>
                                      </a:rPr>
                                    </m:ctrlPr>
                                  </m:sSubPr>
                                  <m:e>
                                    <m:r>
                                      <a:rPr lang="en-GB" sz="1400">
                                        <a:effectLst/>
                                        <a:latin typeface="Cambria Math" panose="02040503050406030204" pitchFamily="18" charset="0"/>
                                      </a:rPr>
                                      <m:t>𝜷</m:t>
                                    </m:r>
                                  </m:e>
                                  <m:sub>
                                    <m:r>
                                      <a:rPr lang="en-GB" sz="1400">
                                        <a:effectLst/>
                                        <a:latin typeface="Cambria Math" panose="02040503050406030204" pitchFamily="18" charset="0"/>
                                      </a:rPr>
                                      <m:t>𝟑</m:t>
                                    </m:r>
                                  </m:sub>
                                </m:sSub>
                              </m:oMath>
                            </m:oMathPara>
                          </a14:m>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0.4625</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0.2775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1.6663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0.0959**</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251777995"/>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i="1" smtClean="0">
                                        <a:effectLst/>
                                        <a:latin typeface="Cambria Math" panose="02040503050406030204" pitchFamily="18" charset="0"/>
                                      </a:rPr>
                                    </m:ctrlPr>
                                  </m:sSubPr>
                                  <m:e>
                                    <m:r>
                                      <a:rPr lang="en-GB" sz="1400">
                                        <a:effectLst/>
                                        <a:latin typeface="Cambria Math" panose="02040503050406030204" pitchFamily="18" charset="0"/>
                                      </a:rPr>
                                      <m:t>𝛼</m:t>
                                    </m:r>
                                  </m:e>
                                  <m:sub>
                                    <m:r>
                                      <a:rPr lang="en-GB" sz="1400">
                                        <a:effectLst/>
                                        <a:latin typeface="Cambria Math" panose="02040503050406030204" pitchFamily="18" charset="0"/>
                                      </a:rPr>
                                      <m:t>2</m:t>
                                    </m:r>
                                  </m:sub>
                                </m:sSub>
                              </m:oMath>
                            </m:oMathPara>
                          </a14:m>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-0.2832</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0.0485</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-5.8432</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0.0000*</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627325126"/>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b="0" i="1" smtClean="0">
                                        <a:effectLst/>
                                        <a:latin typeface="Cambria Math" panose="02040503050406030204" pitchFamily="18" charset="0"/>
                                      </a:rPr>
                                    </m:ctrlPr>
                                  </m:sSubPr>
                                  <m:e>
                                    <m:r>
                                      <a:rPr lang="en-GB" sz="1400" b="0" i="1">
                                        <a:effectLst/>
                                        <a:latin typeface="Cambria Math" panose="02040503050406030204" pitchFamily="18" charset="0"/>
                                      </a:rPr>
                                      <m:t>𝛽</m:t>
                                    </m:r>
                                  </m:e>
                                  <m:sub>
                                    <m:r>
                                      <a:rPr lang="en-GB" sz="1400" b="0">
                                        <a:effectLst/>
                                        <a:latin typeface="Cambria Math" panose="02040503050406030204" pitchFamily="18" charset="0"/>
                                      </a:rPr>
                                      <m:t>4</m:t>
                                    </m:r>
                                  </m:sub>
                                </m:sSub>
                              </m:oMath>
                            </m:oMathPara>
                          </a14:m>
                          <a:endParaRPr lang="en-GB" sz="1400" b="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0.2441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0.1141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2.1397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0.0326*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519492224"/>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b="0" i="1" smtClean="0">
                                        <a:effectLst/>
                                        <a:latin typeface="Cambria Math" panose="02040503050406030204" pitchFamily="18" charset="0"/>
                                      </a:rPr>
                                    </m:ctrlPr>
                                  </m:sSubPr>
                                  <m:e>
                                    <m:r>
                                      <a:rPr lang="en-GB" sz="1400" b="0" i="1">
                                        <a:effectLst/>
                                        <a:latin typeface="Cambria Math" panose="02040503050406030204" pitchFamily="18" charset="0"/>
                                      </a:rPr>
                                      <m:t>𝛽</m:t>
                                    </m:r>
                                  </m:e>
                                  <m:sub>
                                    <m:r>
                                      <a:rPr lang="en-GB" sz="1400" b="0">
                                        <a:effectLst/>
                                        <a:latin typeface="Cambria Math" panose="02040503050406030204" pitchFamily="18" charset="0"/>
                                      </a:rPr>
                                      <m:t>5</m:t>
                                    </m:r>
                                  </m:sub>
                                </m:sSub>
                              </m:oMath>
                            </m:oMathPara>
                          </a14:m>
                          <a:endParaRPr lang="en-GB" sz="1400" b="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0.2398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0.1343</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1.7849</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0.0745**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065551586"/>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b="0" i="1" smtClean="0">
                                        <a:effectLst/>
                                        <a:latin typeface="Cambria Math" panose="02040503050406030204" pitchFamily="18" charset="0"/>
                                      </a:rPr>
                                    </m:ctrlPr>
                                  </m:sSubPr>
                                  <m:e>
                                    <m:r>
                                      <a:rPr lang="en-GB" sz="1400" b="0" i="1">
                                        <a:effectLst/>
                                        <a:latin typeface="Cambria Math" panose="02040503050406030204" pitchFamily="18" charset="0"/>
                                      </a:rPr>
                                      <m:t>𝛽</m:t>
                                    </m:r>
                                  </m:e>
                                  <m:sub>
                                    <m:r>
                                      <a:rPr lang="en-GB" sz="1400" b="0">
                                        <a:effectLst/>
                                        <a:latin typeface="Cambria Math" panose="02040503050406030204" pitchFamily="18" charset="0"/>
                                      </a:rPr>
                                      <m:t>6</m:t>
                                    </m:r>
                                  </m:sub>
                                </m:sSub>
                              </m:oMath>
                            </m:oMathPara>
                          </a14:m>
                          <a:endParaRPr lang="en-GB" sz="1400" b="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0.3008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0.0442</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6.8021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0.0001*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140011388"/>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b="0" i="1" smtClean="0">
                                        <a:effectLst/>
                                        <a:latin typeface="Cambria Math" panose="02040503050406030204" pitchFamily="18" charset="0"/>
                                      </a:rPr>
                                    </m:ctrlPr>
                                  </m:sSubPr>
                                  <m:e>
                                    <m:r>
                                      <a:rPr lang="en-GB" sz="1400" b="0" i="1">
                                        <a:effectLst/>
                                        <a:latin typeface="Cambria Math" panose="02040503050406030204" pitchFamily="18" charset="0"/>
                                      </a:rPr>
                                      <m:t>𝛽</m:t>
                                    </m:r>
                                  </m:e>
                                  <m:sub>
                                    <m:r>
                                      <a:rPr lang="en-GB" sz="1400" b="0">
                                        <a:effectLst/>
                                        <a:latin typeface="Cambria Math" panose="02040503050406030204" pitchFamily="18" charset="0"/>
                                      </a:rPr>
                                      <m:t>7</m:t>
                                    </m:r>
                                  </m:sub>
                                </m:sSub>
                              </m:oMath>
                            </m:oMathPara>
                          </a14:m>
                          <a:endParaRPr lang="en-GB" sz="1400" b="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-0.0417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0.0464</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-0.8987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0.3690</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317789177"/>
                      </a:ext>
                    </a:extLst>
                  </a:tr>
                  <a:tr h="463765">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400" b="0" i="1" smtClean="0">
                                        <a:effectLst/>
                                        <a:latin typeface="Cambria Math" panose="02040503050406030204" pitchFamily="18" charset="0"/>
                                      </a:rPr>
                                    </m:ctrlPr>
                                  </m:sSubPr>
                                  <m:e>
                                    <m:r>
                                      <a:rPr lang="en-GB" sz="1400" b="0" i="1">
                                        <a:effectLst/>
                                        <a:latin typeface="Cambria Math" panose="02040503050406030204" pitchFamily="18" charset="0"/>
                                      </a:rPr>
                                      <m:t>𝛽</m:t>
                                    </m:r>
                                  </m:e>
                                  <m:sub>
                                    <m:r>
                                      <a:rPr lang="en-GB" sz="1400" b="0">
                                        <a:effectLst/>
                                        <a:latin typeface="Cambria Math" panose="02040503050406030204" pitchFamily="18" charset="0"/>
                                      </a:rPr>
                                      <m:t>8</m:t>
                                    </m:r>
                                  </m:sub>
                                </m:sSub>
                              </m:oMath>
                            </m:oMathPara>
                          </a14:m>
                          <a:endParaRPr lang="en-GB" sz="1400" b="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0.6926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0.1168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5.9313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0.0001*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2535469286"/>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R-squared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0.19</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Mean dependent var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0.02</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775585313"/>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Adjusted R-squared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0.17</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S.D. dependent var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0.12</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642973172"/>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S.E. of regression</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0.11</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Sum squared resid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5.31</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208976188"/>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Durbin-Watson stat</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1.95</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069644474"/>
                      </a:ext>
                    </a:extLst>
                  </a:tr>
                  <a:tr h="242000">
                    <a:tc gridSpan="5">
                      <a:txBody>
                        <a:bodyPr/>
                        <a:lstStyle/>
                        <a:p>
                          <a:pPr>
                            <a:lnSpc>
                              <a:spcPct val="107000"/>
                            </a:lnSpc>
                            <a:spcAft>
                              <a:spcPts val="800"/>
                            </a:spcAft>
                          </a:pPr>
                          <a:r>
                            <a:rPr lang="en-GB" sz="1100" dirty="0">
                              <a:effectLst/>
                              <a:latin typeface="Calibri" panose="020F0502020204030204" pitchFamily="34" charset="0"/>
                              <a:cs typeface="Calibri" panose="020F0502020204030204" pitchFamily="34" charset="0"/>
                            </a:rPr>
                            <a:t>* Significant at 5%; ** Significant at 10%</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06869399"/>
                      </a:ext>
                    </a:extLst>
                  </a:tr>
                </a:tbl>
              </a:graphicData>
            </a:graphic>
          </p:graphicFrame>
        </mc:Choice>
        <mc:Fallback xmlns="">
          <p:graphicFrame>
            <p:nvGraphicFramePr>
              <p:cNvPr id="5" name="Table 4">
                <a:extLst>
                  <a:ext uri="{FF2B5EF4-FFF2-40B4-BE49-F238E27FC236}">
                    <a16:creationId xmlns:a16="http://schemas.microsoft.com/office/drawing/2014/main" id="{029A9ED8-631B-2F69-37F4-E307A65EFAD7}"/>
                  </a:ext>
                </a:extLst>
              </p:cNvPr>
              <p:cNvGraphicFramePr>
                <a:graphicFrameLocks noGrp="1"/>
              </p:cNvGraphicFramePr>
              <p:nvPr>
                <p:extLst>
                  <p:ext uri="{D42A27DB-BD31-4B8C-83A1-F6EECF244321}">
                    <p14:modId xmlns:p14="http://schemas.microsoft.com/office/powerpoint/2010/main" val="3331265385"/>
                  </p:ext>
                </p:extLst>
              </p:nvPr>
            </p:nvGraphicFramePr>
            <p:xfrm>
              <a:off x="6294784" y="0"/>
              <a:ext cx="5897217" cy="6400370"/>
            </p:xfrm>
            <a:graphic>
              <a:graphicData uri="http://schemas.openxmlformats.org/drawingml/2006/table">
                <a:tbl>
                  <a:tblPr firstRow="1" firstCol="1">
                    <a:tableStyleId>{5C22544A-7EE6-4342-B048-85BDC9FD1C3A}</a:tableStyleId>
                  </a:tblPr>
                  <a:tblGrid>
                    <a:gridCol w="1599937">
                      <a:extLst>
                        <a:ext uri="{9D8B030D-6E8A-4147-A177-3AD203B41FA5}">
                          <a16:colId xmlns:a16="http://schemas.microsoft.com/office/drawing/2014/main" val="2353734503"/>
                        </a:ext>
                      </a:extLst>
                    </a:gridCol>
                    <a:gridCol w="1403070">
                      <a:extLst>
                        <a:ext uri="{9D8B030D-6E8A-4147-A177-3AD203B41FA5}">
                          <a16:colId xmlns:a16="http://schemas.microsoft.com/office/drawing/2014/main" val="1456358900"/>
                        </a:ext>
                      </a:extLst>
                    </a:gridCol>
                    <a:gridCol w="1026307">
                      <a:extLst>
                        <a:ext uri="{9D8B030D-6E8A-4147-A177-3AD203B41FA5}">
                          <a16:colId xmlns:a16="http://schemas.microsoft.com/office/drawing/2014/main" val="1309549251"/>
                        </a:ext>
                      </a:extLst>
                    </a:gridCol>
                    <a:gridCol w="924182">
                      <a:extLst>
                        <a:ext uri="{9D8B030D-6E8A-4147-A177-3AD203B41FA5}">
                          <a16:colId xmlns:a16="http://schemas.microsoft.com/office/drawing/2014/main" val="3174470138"/>
                        </a:ext>
                      </a:extLst>
                    </a:gridCol>
                    <a:gridCol w="943721">
                      <a:extLst>
                        <a:ext uri="{9D8B030D-6E8A-4147-A177-3AD203B41FA5}">
                          <a16:colId xmlns:a16="http://schemas.microsoft.com/office/drawing/2014/main" val="1626515052"/>
                        </a:ext>
                      </a:extLst>
                    </a:gridCol>
                  </a:tblGrid>
                  <a:tr h="304144">
                    <a:tc>
                      <a:txBody>
                        <a:bodyPr/>
                        <a:lstStyle/>
                        <a:p>
                          <a:pPr algn="ctr">
                            <a:lnSpc>
                              <a:spcPct val="150000"/>
                            </a:lnSpc>
                            <a:spcAft>
                              <a:spcPts val="800"/>
                            </a:spcAft>
                          </a:pPr>
                          <a:r>
                            <a:rPr lang="en-GB" sz="1100">
                              <a:effectLst/>
                              <a:latin typeface="Calibri" panose="020F0502020204030204" pitchFamily="34" charset="0"/>
                              <a:cs typeface="Calibri" panose="020F0502020204030204" pitchFamily="34" charset="0"/>
                            </a:rPr>
                            <a:t>Coefficient</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Coefficient value</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Std. Error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T-Statistic</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Probability</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211001453"/>
                      </a:ext>
                    </a:extLst>
                  </a:tr>
                  <a:tr h="463765">
                    <a:tc>
                      <a:txBody>
                        <a:bodyPr/>
                        <a:lstStyle/>
                        <a:p>
                          <a:endParaRPr lang="en-US"/>
                        </a:p>
                      </a:txBody>
                      <a:tcPr marL="0" marR="0" marT="0" marB="0" anchor="b">
                        <a:blipFill>
                          <a:blip r:embed="rId3"/>
                          <a:stretch>
                            <a:fillRect l="-794" t="-69444" r="-271429" b="-1255556"/>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-0.0163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0.0027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-6.1365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0.0001*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516197205"/>
                      </a:ext>
                    </a:extLst>
                  </a:tr>
                  <a:tr h="463765">
                    <a:tc>
                      <a:txBody>
                        <a:bodyPr/>
                        <a:lstStyle/>
                        <a:p>
                          <a:endParaRPr lang="en-US"/>
                        </a:p>
                      </a:txBody>
                      <a:tcPr marL="0" marR="0" marT="0" marB="0" anchor="b">
                        <a:blipFill>
                          <a:blip r:embed="rId3"/>
                          <a:stretch>
                            <a:fillRect l="-794" t="-164865" r="-271429" b="-1121622"/>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0.0686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0.0505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1.3574</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0.1749</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561805515"/>
                      </a:ext>
                    </a:extLst>
                  </a:tr>
                  <a:tr h="463765">
                    <a:tc>
                      <a:txBody>
                        <a:bodyPr/>
                        <a:lstStyle/>
                        <a:p>
                          <a:endParaRPr lang="en-US"/>
                        </a:p>
                      </a:txBody>
                      <a:tcPr marL="0" marR="0" marT="0" marB="0" anchor="b">
                        <a:blipFill>
                          <a:blip r:embed="rId3"/>
                          <a:stretch>
                            <a:fillRect l="-794" t="-264865" r="-271429" b="-1021622"/>
                          </a:stretch>
                        </a:blipFill>
                      </a:tcPr>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0.1541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0.1435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1.0738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0.2831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2635410762"/>
                      </a:ext>
                    </a:extLst>
                  </a:tr>
                  <a:tr h="463765">
                    <a:tc>
                      <a:txBody>
                        <a:bodyPr/>
                        <a:lstStyle/>
                        <a:p>
                          <a:endParaRPr lang="en-US"/>
                        </a:p>
                      </a:txBody>
                      <a:tcPr marL="0" marR="0" marT="0" marB="0" anchor="b">
                        <a:blipFill>
                          <a:blip r:embed="rId3"/>
                          <a:stretch>
                            <a:fillRect l="-794" t="-375000" r="-271429" b="-950000"/>
                          </a:stretch>
                        </a:blipFill>
                      </a:tcPr>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0.4625</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0.2775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1.6663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0.0959**</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251777995"/>
                      </a:ext>
                    </a:extLst>
                  </a:tr>
                  <a:tr h="463765">
                    <a:tc>
                      <a:txBody>
                        <a:bodyPr/>
                        <a:lstStyle/>
                        <a:p>
                          <a:endParaRPr lang="en-US"/>
                        </a:p>
                      </a:txBody>
                      <a:tcPr marL="0" marR="0" marT="0" marB="0" anchor="b">
                        <a:blipFill>
                          <a:blip r:embed="rId3"/>
                          <a:stretch>
                            <a:fillRect l="-794" t="-462162" r="-271429" b="-824324"/>
                          </a:stretch>
                        </a:blipFill>
                      </a:tcPr>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-0.2832</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0.0485</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-5.8432</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0.0000*</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627325126"/>
                      </a:ext>
                    </a:extLst>
                  </a:tr>
                  <a:tr h="463765">
                    <a:tc>
                      <a:txBody>
                        <a:bodyPr/>
                        <a:lstStyle/>
                        <a:p>
                          <a:endParaRPr lang="en-US"/>
                        </a:p>
                      </a:txBody>
                      <a:tcPr marL="0" marR="0" marT="0" marB="0" anchor="b">
                        <a:blipFill>
                          <a:blip r:embed="rId3"/>
                          <a:stretch>
                            <a:fillRect l="-794" t="-577778" r="-271429" b="-747222"/>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0.2441</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0.1141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2.1397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0.0326*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519492224"/>
                      </a:ext>
                    </a:extLst>
                  </a:tr>
                  <a:tr h="463765">
                    <a:tc>
                      <a:txBody>
                        <a:bodyPr/>
                        <a:lstStyle/>
                        <a:p>
                          <a:endParaRPr lang="en-US"/>
                        </a:p>
                      </a:txBody>
                      <a:tcPr marL="0" marR="0" marT="0" marB="0" anchor="b">
                        <a:blipFill>
                          <a:blip r:embed="rId3"/>
                          <a:stretch>
                            <a:fillRect l="-794" t="-659459" r="-271429" b="-627027"/>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0.2398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0.1343</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1.7849</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a:effectLst/>
                              <a:latin typeface="Calibri" panose="020F0502020204030204" pitchFamily="34" charset="0"/>
                              <a:cs typeface="Calibri" panose="020F0502020204030204" pitchFamily="34" charset="0"/>
                            </a:rPr>
                            <a:t>0.0745**</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065551586"/>
                      </a:ext>
                    </a:extLst>
                  </a:tr>
                  <a:tr h="463765">
                    <a:tc>
                      <a:txBody>
                        <a:bodyPr/>
                        <a:lstStyle/>
                        <a:p>
                          <a:endParaRPr lang="en-US"/>
                        </a:p>
                      </a:txBody>
                      <a:tcPr marL="0" marR="0" marT="0" marB="0">
                        <a:blipFill>
                          <a:blip r:embed="rId3"/>
                          <a:stretch>
                            <a:fillRect l="-794" t="-780556" r="-271429" b="-544444"/>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0.3008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0.0442</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dirty="0">
                              <a:effectLst/>
                              <a:latin typeface="Calibri" panose="020F0502020204030204" pitchFamily="34" charset="0"/>
                              <a:cs typeface="Calibri" panose="020F0502020204030204" pitchFamily="34" charset="0"/>
                            </a:rPr>
                            <a:t>6.8021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0.0001*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4140011388"/>
                      </a:ext>
                    </a:extLst>
                  </a:tr>
                  <a:tr h="463765">
                    <a:tc>
                      <a:txBody>
                        <a:bodyPr/>
                        <a:lstStyle/>
                        <a:p>
                          <a:endParaRPr lang="en-US"/>
                        </a:p>
                      </a:txBody>
                      <a:tcPr marL="0" marR="0" marT="0" marB="0">
                        <a:blipFill>
                          <a:blip r:embed="rId3"/>
                          <a:stretch>
                            <a:fillRect l="-794" t="-856757" r="-271429" b="-429730"/>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-0.0417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0.0464</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-0.8987</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0.3690</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317789177"/>
                      </a:ext>
                    </a:extLst>
                  </a:tr>
                  <a:tr h="463765">
                    <a:tc>
                      <a:txBody>
                        <a:bodyPr/>
                        <a:lstStyle/>
                        <a:p>
                          <a:endParaRPr lang="en-US"/>
                        </a:p>
                      </a:txBody>
                      <a:tcPr marL="0" marR="0" marT="0" marB="0">
                        <a:blipFill>
                          <a:blip r:embed="rId3"/>
                          <a:stretch>
                            <a:fillRect l="-794" t="-983333" r="-271429" b="-341667"/>
                          </a:stretch>
                        </a:blipFill>
                      </a:tcPr>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0.6926</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0.1168</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r">
                            <a:lnSpc>
                              <a:spcPct val="150000"/>
                            </a:lnSpc>
                            <a:spcAft>
                              <a:spcPts val="800"/>
                            </a:spcAft>
                          </a:pPr>
                          <a:r>
                            <a:rPr lang="en-GB" sz="1400">
                              <a:effectLst/>
                              <a:latin typeface="Calibri" panose="020F0502020204030204" pitchFamily="34" charset="0"/>
                              <a:cs typeface="Calibri" panose="020F0502020204030204" pitchFamily="34" charset="0"/>
                            </a:rPr>
                            <a:t>5.9313</a:t>
                          </a:r>
                          <a:endParaRPr lang="en-GB" sz="14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a:txBody>
                        <a:bodyPr/>
                        <a:lstStyle/>
                        <a:p>
                          <a:pPr marR="6350" algn="ctr">
                            <a:lnSpc>
                              <a:spcPct val="150000"/>
                            </a:lnSpc>
                            <a:spcAft>
                              <a:spcPts val="800"/>
                            </a:spcAft>
                          </a:pPr>
                          <a:r>
                            <a:rPr lang="en-GB" sz="1400" dirty="0">
                              <a:effectLst/>
                              <a:latin typeface="Calibri" panose="020F0502020204030204" pitchFamily="34" charset="0"/>
                              <a:cs typeface="Calibri" panose="020F0502020204030204" pitchFamily="34" charset="0"/>
                            </a:rPr>
                            <a:t>0.0001*</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2535469286"/>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R-squared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0.19</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Mean dependent var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0.02</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775585313"/>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Adjusted R-squared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0.17</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S.D. dependent var</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0.12</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642973172"/>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S.E. of regression</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0.11</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gridSpan="2">
                      <a:txBody>
                        <a:bodyPr/>
                        <a:lstStyle/>
                        <a:p>
                          <a:pPr marR="6350">
                            <a:lnSpc>
                              <a:spcPct val="150000"/>
                            </a:lnSpc>
                            <a:spcAft>
                              <a:spcPts val="800"/>
                            </a:spcAft>
                          </a:pPr>
                          <a:r>
                            <a:rPr lang="en-GB" sz="1100">
                              <a:effectLst/>
                              <a:latin typeface="Calibri" panose="020F0502020204030204" pitchFamily="34" charset="0"/>
                              <a:cs typeface="Calibri" panose="020F0502020204030204" pitchFamily="34" charset="0"/>
                            </a:rPr>
                            <a:t>    Sum squared resid</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5.31</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3208976188"/>
                      </a:ext>
                    </a:extLst>
                  </a:tr>
                  <a:tr h="304144">
                    <a:tc>
                      <a:txBody>
                        <a:bodyPr/>
                        <a:lstStyle/>
                        <a:p>
                          <a:pPr>
                            <a:lnSpc>
                              <a:spcPct val="150000"/>
                            </a:lnSpc>
                            <a:spcAft>
                              <a:spcPts val="800"/>
                            </a:spcAft>
                          </a:pPr>
                          <a:r>
                            <a:rPr lang="en-GB" sz="1100">
                              <a:effectLst/>
                              <a:latin typeface="Calibri" panose="020F0502020204030204" pitchFamily="34" charset="0"/>
                              <a:cs typeface="Calibri" panose="020F0502020204030204" pitchFamily="34" charset="0"/>
                            </a:rPr>
                            <a:t>Durbin-Watson stat</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r">
                            <a:lnSpc>
                              <a:spcPct val="150000"/>
                            </a:lnSpc>
                            <a:spcAft>
                              <a:spcPts val="800"/>
                            </a:spcAft>
                          </a:pPr>
                          <a:r>
                            <a:rPr lang="en-GB" sz="1100">
                              <a:effectLst/>
                              <a:latin typeface="Calibri" panose="020F0502020204030204" pitchFamily="34" charset="0"/>
                              <a:cs typeface="Calibri" panose="020F0502020204030204" pitchFamily="34" charset="0"/>
                            </a:rPr>
                            <a:t>1.95</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a:txBody>
                        <a:bodyPr/>
                        <a:lstStyle/>
                        <a:p>
                          <a:pPr marR="6350" algn="ctr">
                            <a:lnSpc>
                              <a:spcPct val="150000"/>
                            </a:lnSpc>
                            <a:spcAft>
                              <a:spcPts val="800"/>
                            </a:spcAft>
                          </a:pPr>
                          <a:r>
                            <a:rPr lang="en-GB" sz="1100">
                              <a:effectLst/>
                              <a:latin typeface="Calibri" panose="020F0502020204030204" pitchFamily="34" charset="0"/>
                              <a:cs typeface="Calibri" panose="020F0502020204030204" pitchFamily="34" charset="0"/>
                            </a:rPr>
                            <a:t> </a:t>
                          </a:r>
                          <a:endParaRPr lang="en-GB"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extLst>
                      <a:ext uri="{0D108BD9-81ED-4DB2-BD59-A6C34878D82A}">
                        <a16:rowId xmlns:a16="http://schemas.microsoft.com/office/drawing/2014/main" val="1069644474"/>
                      </a:ext>
                    </a:extLst>
                  </a:tr>
                  <a:tr h="242000">
                    <a:tc gridSpan="5">
                      <a:txBody>
                        <a:bodyPr/>
                        <a:lstStyle/>
                        <a:p>
                          <a:pPr>
                            <a:lnSpc>
                              <a:spcPct val="107000"/>
                            </a:lnSpc>
                            <a:spcAft>
                              <a:spcPts val="800"/>
                            </a:spcAft>
                          </a:pPr>
                          <a:r>
                            <a:rPr lang="en-GB" sz="1100" dirty="0">
                              <a:effectLst/>
                              <a:latin typeface="Calibri" panose="020F0502020204030204" pitchFamily="34" charset="0"/>
                              <a:cs typeface="Calibri" panose="020F0502020204030204" pitchFamily="34" charset="0"/>
                            </a:rPr>
                            <a:t>* Significant at 5%; ** Significant at 10%</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06869399"/>
                      </a:ext>
                    </a:extLst>
                  </a:tr>
                </a:tbl>
              </a:graphicData>
            </a:graphic>
          </p:graphicFrame>
        </mc:Fallback>
      </mc:AlternateContent>
    </p:spTree>
    <p:extLst>
      <p:ext uri="{BB962C8B-B14F-4D97-AF65-F5344CB8AC3E}">
        <p14:creationId xmlns:p14="http://schemas.microsoft.com/office/powerpoint/2010/main" val="280966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73E717-BF34-9AB1-0F5D-8D5C15245A37}"/>
              </a:ext>
            </a:extLst>
          </p:cNvPr>
          <p:cNvSpPr>
            <a:spLocks noGrp="1"/>
          </p:cNvSpPr>
          <p:nvPr>
            <p:ph type="title"/>
          </p:nvPr>
        </p:nvSpPr>
        <p:spPr>
          <a:xfrm>
            <a:off x="1136397" y="1"/>
            <a:ext cx="9688296" cy="1115121"/>
          </a:xfrm>
        </p:spPr>
        <p:txBody>
          <a:bodyPr anchor="b">
            <a:normAutofit/>
          </a:bodyPr>
          <a:lstStyle/>
          <a:p>
            <a:r>
              <a:rPr lang="en-US" sz="4000"/>
              <a:t>Discussions</a:t>
            </a:r>
            <a:endParaRPr lang="en-US" sz="4000" dirty="0"/>
          </a:p>
        </p:txBody>
      </p:sp>
      <p:sp>
        <p:nvSpPr>
          <p:cNvPr id="3" name="Content Placeholder 2">
            <a:extLst>
              <a:ext uri="{FF2B5EF4-FFF2-40B4-BE49-F238E27FC236}">
                <a16:creationId xmlns:a16="http://schemas.microsoft.com/office/drawing/2014/main" id="{1C964679-2544-55C2-F93F-42E02E882F50}"/>
              </a:ext>
            </a:extLst>
          </p:cNvPr>
          <p:cNvSpPr>
            <a:spLocks noGrp="1"/>
          </p:cNvSpPr>
          <p:nvPr>
            <p:ph idx="1"/>
          </p:nvPr>
        </p:nvSpPr>
        <p:spPr>
          <a:xfrm>
            <a:off x="1136396" y="1115122"/>
            <a:ext cx="10382813" cy="5285250"/>
          </a:xfrm>
        </p:spPr>
        <p:txBody>
          <a:bodyPr anchor="t">
            <a:normAutofit/>
          </a:bodyPr>
          <a:lstStyle/>
          <a:p>
            <a:pPr>
              <a:lnSpc>
                <a:spcPct val="110000"/>
              </a:lnSpc>
            </a:pPr>
            <a:r>
              <a:rPr lang="en-US" sz="2000" dirty="0"/>
              <a:t>Our data shows an inverse relationship between industrial output and hydropower usage</a:t>
            </a:r>
          </a:p>
          <a:p>
            <a:pPr lvl="1">
              <a:lnSpc>
                <a:spcPct val="110000"/>
              </a:lnSpc>
            </a:pPr>
            <a:r>
              <a:rPr lang="en-US" sz="1600" dirty="0"/>
              <a:t>Specifically, countries with a high level of industrial output, such as Nigeria, Egypt, and South Africa, show low dependence on hydropower for electricity production</a:t>
            </a:r>
          </a:p>
          <a:p>
            <a:pPr lvl="1">
              <a:lnSpc>
                <a:spcPct val="110000"/>
              </a:lnSpc>
            </a:pPr>
            <a:r>
              <a:rPr lang="en-US" sz="1600" dirty="0"/>
              <a:t>South Africa sources only 0.52% of its electricity from hydropower</a:t>
            </a:r>
          </a:p>
          <a:p>
            <a:pPr>
              <a:lnSpc>
                <a:spcPct val="110000"/>
              </a:lnSpc>
            </a:pPr>
            <a:r>
              <a:rPr lang="en-US" sz="2000" dirty="0"/>
              <a:t>Our VECM model shows a robust long-run relationship between market-induced factors—financial development and renewable energy consumption—and GHG emissions</a:t>
            </a:r>
          </a:p>
          <a:p>
            <a:pPr lvl="1">
              <a:lnSpc>
                <a:spcPct val="110000"/>
              </a:lnSpc>
            </a:pPr>
            <a:r>
              <a:rPr lang="en-US" sz="1600" dirty="0"/>
              <a:t>This relationship is critical, especially in African economies, where financial markets are evolving, and renewable energy sectors are emerging</a:t>
            </a:r>
          </a:p>
          <a:p>
            <a:pPr lvl="1">
              <a:lnSpc>
                <a:spcPct val="110000"/>
              </a:lnSpc>
            </a:pPr>
            <a:r>
              <a:rPr lang="en-US" sz="1600" dirty="0"/>
              <a:t>A distinct contribution was identifying sectoral factors, such as employment and industrial performance, significantly influencing emissions levels</a:t>
            </a:r>
          </a:p>
          <a:p>
            <a:pPr>
              <a:lnSpc>
                <a:spcPct val="110000"/>
              </a:lnSpc>
            </a:pPr>
            <a:r>
              <a:rPr lang="en-US" sz="2000" dirty="0"/>
              <a:t>Our findings of short-run causality from these factors suggest that policy interventions may not yield immediate results but are essential for long-term sustainability</a:t>
            </a:r>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3868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3A5819-3DB0-C39C-4054-81188B7033DB}"/>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Discussion—SDG </a:t>
            </a:r>
          </a:p>
        </p:txBody>
      </p:sp>
      <p:sp>
        <p:nvSpPr>
          <p:cNvPr id="3" name="Content Placeholder 2">
            <a:extLst>
              <a:ext uri="{FF2B5EF4-FFF2-40B4-BE49-F238E27FC236}">
                <a16:creationId xmlns:a16="http://schemas.microsoft.com/office/drawing/2014/main" id="{B5947F62-3E21-2726-867B-11123C82BC33}"/>
              </a:ext>
            </a:extLst>
          </p:cNvPr>
          <p:cNvSpPr>
            <a:spLocks noGrp="1"/>
          </p:cNvSpPr>
          <p:nvPr>
            <p:ph idx="1"/>
          </p:nvPr>
        </p:nvSpPr>
        <p:spPr>
          <a:xfrm>
            <a:off x="459350" y="1590741"/>
            <a:ext cx="11394395" cy="5267259"/>
          </a:xfrm>
        </p:spPr>
        <p:txBody>
          <a:bodyPr anchor="ctr">
            <a:normAutofit lnSpcReduction="10000"/>
          </a:bodyPr>
          <a:lstStyle/>
          <a:p>
            <a:pPr>
              <a:lnSpc>
                <a:spcPct val="100000"/>
              </a:lnSpc>
            </a:pPr>
            <a:r>
              <a:rPr lang="en-US" sz="1800" dirty="0"/>
              <a:t>SDG 7 calls for affordable and clean energy, SDG 12 advocates for responsible consumption and production, and SDG 13 focuses on climate action</a:t>
            </a:r>
          </a:p>
          <a:p>
            <a:pPr lvl="1">
              <a:lnSpc>
                <a:spcPct val="100000"/>
              </a:lnSpc>
            </a:pPr>
            <a:r>
              <a:rPr lang="en-US" sz="1800" dirty="0"/>
              <a:t>The energy mix in each country can affect the extent to which market activities contribute to these emissions</a:t>
            </a:r>
          </a:p>
          <a:p>
            <a:pPr>
              <a:lnSpc>
                <a:spcPct val="100000"/>
              </a:lnSpc>
            </a:pPr>
            <a:r>
              <a:rPr lang="en-US" sz="1800" dirty="0"/>
              <a:t>Countries with a higher dependence on fossil fuels for energy generation are more likely to show a stronger causation relationship between market-induced factors and GHG emissions</a:t>
            </a:r>
          </a:p>
          <a:p>
            <a:pPr lvl="1">
              <a:lnSpc>
                <a:spcPct val="100000"/>
              </a:lnSpc>
            </a:pPr>
            <a:r>
              <a:rPr lang="en-US" sz="1600" dirty="0"/>
              <a:t>Our results affirm that a holistic approach—combining financial policies with renewable energy adoption</a:t>
            </a:r>
          </a:p>
          <a:p>
            <a:pPr lvl="1">
              <a:lnSpc>
                <a:spcPct val="100000"/>
              </a:lnSpc>
            </a:pPr>
            <a:r>
              <a:rPr lang="en-US" sz="1600" dirty="0"/>
              <a:t>Pointing toward integrating market-induced factors into broader policy frameworks that aim for economic growth and focus on sustainable environmental practic</a:t>
            </a:r>
            <a:r>
              <a:rPr lang="en-US" sz="1400" dirty="0"/>
              <a:t>es</a:t>
            </a:r>
          </a:p>
          <a:p>
            <a:pPr>
              <a:lnSpc>
                <a:spcPct val="100000"/>
              </a:lnSpc>
            </a:pPr>
            <a:r>
              <a:rPr lang="en-US" sz="1800" dirty="0"/>
              <a:t>The long-run causality infers the possibility of sustainable development without increasing GHG emissions, serving as an economic blueprint for the African continent’s striving to fulfil these critical SDGs</a:t>
            </a:r>
          </a:p>
          <a:p>
            <a:pPr>
              <a:lnSpc>
                <a:spcPct val="100000"/>
              </a:lnSpc>
            </a:pPr>
            <a:r>
              <a:rPr lang="en-US" sz="1800" dirty="0"/>
              <a:t>The need for a unified policy framework that integrates FDI, sustainable industrial growth, and energy efficiency cannot be overstated. </a:t>
            </a:r>
          </a:p>
          <a:p>
            <a:pPr>
              <a:lnSpc>
                <a:spcPct val="100000"/>
              </a:lnSpc>
            </a:pPr>
            <a:r>
              <a:rPr lang="en-US" sz="1800" dirty="0"/>
              <a:t>On a cautionary note, expanding hydropower in Africa poses climate-related risks to electricity systems, given the continent’s vulnerability to climate change</a:t>
            </a:r>
          </a:p>
          <a:p>
            <a:pPr lvl="1">
              <a:lnSpc>
                <a:spcPct val="100000"/>
              </a:lnSpc>
            </a:pPr>
            <a:r>
              <a:rPr lang="en-US" sz="1600" dirty="0"/>
              <a:t>Southern Africa is expected to become drier, while East Africa will likely see more frequent heavy rainfall</a:t>
            </a:r>
          </a:p>
          <a:p>
            <a:pPr lvl="1">
              <a:lnSpc>
                <a:spcPct val="100000"/>
              </a:lnSpc>
            </a:pPr>
            <a:r>
              <a:rPr lang="en-US" sz="1600" dirty="0"/>
              <a:t>These climate anomalies, combined with Africa’s high sensitivity to water availability and low adaptive capacity, increase the vulnerability of the continent’s hydropower infrastructure (International Energy Agency 2021)</a:t>
            </a:r>
          </a:p>
        </p:txBody>
      </p:sp>
    </p:spTree>
    <p:extLst>
      <p:ext uri="{BB962C8B-B14F-4D97-AF65-F5344CB8AC3E}">
        <p14:creationId xmlns:p14="http://schemas.microsoft.com/office/powerpoint/2010/main" val="3762303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3A5819-3DB0-C39C-4054-81188B7033DB}"/>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Conclusion</a:t>
            </a:r>
          </a:p>
        </p:txBody>
      </p:sp>
      <p:sp>
        <p:nvSpPr>
          <p:cNvPr id="3" name="Content Placeholder 2">
            <a:extLst>
              <a:ext uri="{FF2B5EF4-FFF2-40B4-BE49-F238E27FC236}">
                <a16:creationId xmlns:a16="http://schemas.microsoft.com/office/drawing/2014/main" id="{B5947F62-3E21-2726-867B-11123C82BC33}"/>
              </a:ext>
            </a:extLst>
          </p:cNvPr>
          <p:cNvSpPr>
            <a:spLocks noGrp="1"/>
          </p:cNvSpPr>
          <p:nvPr>
            <p:ph idx="1"/>
          </p:nvPr>
        </p:nvSpPr>
        <p:spPr>
          <a:xfrm>
            <a:off x="459350" y="1590741"/>
            <a:ext cx="11394395" cy="5267259"/>
          </a:xfrm>
        </p:spPr>
        <p:txBody>
          <a:bodyPr anchor="ctr">
            <a:normAutofit/>
          </a:bodyPr>
          <a:lstStyle/>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Countries with high industrial output would benefit from advanced policy instruments such as carbon pricing and green finance, while those with moderate output could make strides through tax incentives for renewable energy and stricter emissions monitoring</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Emerging economies require a foundational regulatory structure and skill development in green technologies, whereas lower-output countries could benefit from grassroots initiatives and accessible credit facilities for green projects</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These findings are instrumental for national and regional policymakers, helping them align development objectives more closely with environmental sustainability, like</a:t>
            </a:r>
            <a:r>
              <a:rPr lang="en-GB" sz="1800" dirty="0">
                <a:effectLst/>
                <a:latin typeface="Calibri" panose="020F0502020204030204" pitchFamily="34" charset="0"/>
                <a:ea typeface="Calibri" panose="020F0502020204030204" pitchFamily="34" charset="0"/>
                <a:cs typeface="Times New Roman" panose="02020603050405020304" pitchFamily="18" charset="0"/>
              </a:rPr>
              <a:t> expanding and utilising hydropower.</a:t>
            </a:r>
          </a:p>
        </p:txBody>
      </p:sp>
    </p:spTree>
    <p:extLst>
      <p:ext uri="{BB962C8B-B14F-4D97-AF65-F5344CB8AC3E}">
        <p14:creationId xmlns:p14="http://schemas.microsoft.com/office/powerpoint/2010/main" val="683366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66" name="Rectangle 1065">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FBBE0-F823-11C4-787B-8E1B325CF53E}"/>
              </a:ext>
            </a:extLst>
          </p:cNvPr>
          <p:cNvSpPr>
            <a:spLocks noGrp="1"/>
          </p:cNvSpPr>
          <p:nvPr>
            <p:ph type="title"/>
          </p:nvPr>
        </p:nvSpPr>
        <p:spPr>
          <a:xfrm>
            <a:off x="914403" y="3857"/>
            <a:ext cx="5181597" cy="971302"/>
          </a:xfrm>
        </p:spPr>
        <p:txBody>
          <a:bodyPr anchor="b">
            <a:normAutofit/>
          </a:bodyPr>
          <a:lstStyle/>
          <a:p>
            <a:pPr algn="ctr"/>
            <a:r>
              <a:rPr lang="en-US" sz="4000" dirty="0"/>
              <a:t>Introduction</a:t>
            </a:r>
          </a:p>
        </p:txBody>
      </p:sp>
      <p:sp>
        <p:nvSpPr>
          <p:cNvPr id="3" name="Content Placeholder 2">
            <a:extLst>
              <a:ext uri="{FF2B5EF4-FFF2-40B4-BE49-F238E27FC236}">
                <a16:creationId xmlns:a16="http://schemas.microsoft.com/office/drawing/2014/main" id="{F12CC5CB-CD99-446A-112F-383E4C363CEA}"/>
              </a:ext>
            </a:extLst>
          </p:cNvPr>
          <p:cNvSpPr>
            <a:spLocks noGrp="1"/>
          </p:cNvSpPr>
          <p:nvPr>
            <p:ph idx="1"/>
          </p:nvPr>
        </p:nvSpPr>
        <p:spPr>
          <a:xfrm>
            <a:off x="0" y="1137425"/>
            <a:ext cx="7092175" cy="5231068"/>
          </a:xfrm>
        </p:spPr>
        <p:txBody>
          <a:bodyPr anchor="t">
            <a:normAutofit/>
          </a:bodyPr>
          <a:lstStyle/>
          <a:p>
            <a:pPr>
              <a:lnSpc>
                <a:spcPct val="100000"/>
              </a:lnSpc>
            </a:pPr>
            <a:r>
              <a:rPr lang="en-US" sz="1800" dirty="0"/>
              <a:t>The African region combines low, emerging, moderate and high-income economies, each with distinct economic growth and development paths</a:t>
            </a:r>
          </a:p>
          <a:p>
            <a:pPr>
              <a:lnSpc>
                <a:spcPct val="100000"/>
              </a:lnSpc>
            </a:pPr>
            <a:r>
              <a:rPr lang="en-US" sz="1800" dirty="0"/>
              <a:t>They depend on </a:t>
            </a:r>
            <a:r>
              <a:rPr lang="en-US" sz="1800" b="1" dirty="0"/>
              <a:t>FDI</a:t>
            </a:r>
            <a:r>
              <a:rPr lang="en-US" sz="1800" dirty="0"/>
              <a:t> is a significant characteristic</a:t>
            </a:r>
          </a:p>
          <a:p>
            <a:pPr lvl="1">
              <a:lnSpc>
                <a:spcPct val="100000"/>
              </a:lnSpc>
            </a:pPr>
            <a:r>
              <a:rPr lang="en-US" sz="1600" dirty="0"/>
              <a:t>Because their natural resources in the region attract investment</a:t>
            </a:r>
          </a:p>
          <a:p>
            <a:pPr>
              <a:lnSpc>
                <a:spcPct val="100000"/>
              </a:lnSpc>
            </a:pPr>
            <a:r>
              <a:rPr lang="en-US" sz="1800" b="1" dirty="0"/>
              <a:t>Hydropower</a:t>
            </a:r>
            <a:r>
              <a:rPr lang="en-US" sz="1800" dirty="0"/>
              <a:t> provides 16.3% of the world’s electricity and 85% of its renewable power in 2015 (</a:t>
            </a:r>
            <a:r>
              <a:rPr lang="en-US" sz="1800" dirty="0" err="1"/>
              <a:t>Vowles</a:t>
            </a:r>
            <a:r>
              <a:rPr lang="en-US" sz="1800" dirty="0"/>
              <a:t> 2019)</a:t>
            </a:r>
          </a:p>
          <a:p>
            <a:pPr lvl="1">
              <a:lnSpc>
                <a:spcPct val="100000"/>
              </a:lnSpc>
            </a:pPr>
            <a:r>
              <a:rPr lang="en-US" sz="1600" dirty="0"/>
              <a:t>It accounts for almost 25% of total electricity generation in Sub-Saharan Africa (SSA)—the rest, 75%, is from non-renewables</a:t>
            </a:r>
          </a:p>
          <a:p>
            <a:pPr lvl="1">
              <a:lnSpc>
                <a:spcPct val="100000"/>
              </a:lnSpc>
            </a:pPr>
            <a:r>
              <a:rPr lang="en-US" sz="1600" dirty="0"/>
              <a:t>It accounts for at least 80% of electricity generation in the DR Congo, Ethiopia, Malawi, Mozambique, Uganda and Zambia (</a:t>
            </a:r>
            <a:r>
              <a:rPr lang="en-US" sz="1600" dirty="0" err="1"/>
              <a:t>Falchetta</a:t>
            </a:r>
            <a:r>
              <a:rPr lang="en-US" sz="1600" dirty="0"/>
              <a:t> 2023)</a:t>
            </a:r>
          </a:p>
          <a:p>
            <a:pPr lvl="1">
              <a:lnSpc>
                <a:spcPct val="100000"/>
              </a:lnSpc>
            </a:pPr>
            <a:r>
              <a:rPr lang="en-US" sz="1600" dirty="0"/>
              <a:t>This explains one of the reasons for the region’s low GHG emissions per capita—about 3%</a:t>
            </a:r>
          </a:p>
          <a:p>
            <a:pPr marL="0" indent="0">
              <a:lnSpc>
                <a:spcPct val="100000"/>
              </a:lnSpc>
              <a:buNone/>
            </a:pPr>
            <a:endParaRPr lang="en-US" sz="2000" dirty="0"/>
          </a:p>
        </p:txBody>
      </p:sp>
      <p:pic>
        <p:nvPicPr>
          <p:cNvPr id="1026" name="Picture 2">
            <a:extLst>
              <a:ext uri="{FF2B5EF4-FFF2-40B4-BE49-F238E27FC236}">
                <a16:creationId xmlns:a16="http://schemas.microsoft.com/office/drawing/2014/main" id="{22419476-851D-ACFE-29DB-C2FB41B4F4E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10400" y="0"/>
            <a:ext cx="5181597" cy="6400372"/>
          </a:xfrm>
          <a:prstGeom prst="rect">
            <a:avLst/>
          </a:prstGeom>
          <a:noFill/>
          <a:extLst>
            <a:ext uri="{909E8E84-426E-40DD-AFC4-6F175D3DCCD1}">
              <a14:hiddenFill xmlns:a14="http://schemas.microsoft.com/office/drawing/2010/main">
                <a:solidFill>
                  <a:srgbClr val="FFFFFF"/>
                </a:solidFill>
              </a14:hiddenFill>
            </a:ext>
          </a:extLst>
        </p:spPr>
      </p:pic>
      <p:sp>
        <p:nvSpPr>
          <p:cNvPr id="1067" name="Rectangle 1066">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8" name="Rectangle 1067">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7562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FBBE0-F823-11C4-787B-8E1B325CF53E}"/>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Background</a:t>
            </a:r>
          </a:p>
        </p:txBody>
      </p:sp>
      <p:sp>
        <p:nvSpPr>
          <p:cNvPr id="3" name="Content Placeholder 2">
            <a:extLst>
              <a:ext uri="{FF2B5EF4-FFF2-40B4-BE49-F238E27FC236}">
                <a16:creationId xmlns:a16="http://schemas.microsoft.com/office/drawing/2014/main" id="{F12CC5CB-CD99-446A-112F-383E4C363CEA}"/>
              </a:ext>
            </a:extLst>
          </p:cNvPr>
          <p:cNvSpPr>
            <a:spLocks noGrp="1"/>
          </p:cNvSpPr>
          <p:nvPr>
            <p:ph idx="1"/>
          </p:nvPr>
        </p:nvSpPr>
        <p:spPr>
          <a:xfrm>
            <a:off x="1003611" y="1622745"/>
            <a:ext cx="10092020" cy="5023382"/>
          </a:xfrm>
        </p:spPr>
        <p:txBody>
          <a:bodyPr anchor="ctr">
            <a:normAutofit fontScale="92500" lnSpcReduction="20000"/>
          </a:bodyPr>
          <a:lstStyle/>
          <a:p>
            <a:pPr>
              <a:lnSpc>
                <a:spcPct val="120000"/>
              </a:lnSpc>
            </a:pPr>
            <a:r>
              <a:rPr lang="en-US" sz="2000" b="1" dirty="0"/>
              <a:t>SDG 7</a:t>
            </a:r>
            <a:r>
              <a:rPr lang="en-US" sz="2000" dirty="0"/>
              <a:t>—clean energy goals Production: predominantly relies on inefficient and non-renewable energy sources</a:t>
            </a:r>
          </a:p>
          <a:p>
            <a:pPr>
              <a:lnSpc>
                <a:spcPct val="120000"/>
              </a:lnSpc>
            </a:pPr>
            <a:r>
              <a:rPr lang="en-US" sz="2000" b="1" dirty="0"/>
              <a:t>SDG 12—</a:t>
            </a:r>
            <a:r>
              <a:rPr lang="en-US" sz="2000" dirty="0"/>
              <a:t>sustainable consumption and production: industries are slow in adopting these practices</a:t>
            </a:r>
          </a:p>
          <a:p>
            <a:pPr lvl="1">
              <a:lnSpc>
                <a:spcPct val="120000"/>
              </a:lnSpc>
            </a:pPr>
            <a:r>
              <a:rPr lang="en-US" sz="1700" dirty="0"/>
              <a:t>Energy inefficiency reduces industrial competitiveness and jobs</a:t>
            </a:r>
          </a:p>
          <a:p>
            <a:pPr lvl="1">
              <a:lnSpc>
                <a:spcPct val="120000"/>
              </a:lnSpc>
            </a:pPr>
            <a:r>
              <a:rPr lang="en-US" sz="1700" dirty="0"/>
              <a:t>Inconsistent energy infrastructure and a lack of sustainable practices deter FDI, as investors often </a:t>
            </a:r>
            <a:r>
              <a:rPr lang="en-US" sz="1700" dirty="0" err="1"/>
              <a:t>prioritise</a:t>
            </a:r>
            <a:r>
              <a:rPr lang="en-US" sz="1700" dirty="0"/>
              <a:t> stable energy prices and sustainable operations</a:t>
            </a:r>
          </a:p>
          <a:p>
            <a:pPr lvl="1">
              <a:lnSpc>
                <a:spcPct val="120000"/>
              </a:lnSpc>
            </a:pPr>
            <a:r>
              <a:rPr lang="en-US" sz="1700" dirty="0"/>
              <a:t>This impacts global competitiveness and investor attraction</a:t>
            </a:r>
          </a:p>
          <a:p>
            <a:pPr>
              <a:lnSpc>
                <a:spcPct val="120000"/>
              </a:lnSpc>
            </a:pPr>
            <a:r>
              <a:rPr lang="en-US" sz="2000" b="1" dirty="0"/>
              <a:t>SDG 13</a:t>
            </a:r>
            <a:r>
              <a:rPr lang="en-US" sz="2000" dirty="0"/>
              <a:t>—Climate Action: Seeing the climate change threats, the region’s continued use of carbon-intensive energy for industrial operations presses this need</a:t>
            </a:r>
          </a:p>
          <a:p>
            <a:pPr lvl="1">
              <a:lnSpc>
                <a:spcPct val="120000"/>
              </a:lnSpc>
            </a:pPr>
            <a:r>
              <a:rPr lang="en-US" sz="1600" dirty="0"/>
              <a:t>A unified policy focusing on energy efficiency, sustainable industrial growth, and a structured framework for FDI can align the region’s development with global sustainability objectives</a:t>
            </a:r>
          </a:p>
          <a:p>
            <a:pPr lvl="1">
              <a:lnSpc>
                <a:spcPct val="120000"/>
              </a:lnSpc>
            </a:pPr>
            <a:r>
              <a:rPr lang="en-US" sz="1600" dirty="0"/>
              <a:t>Inform more effective policymaking in sustainable development for African economies</a:t>
            </a:r>
          </a:p>
          <a:p>
            <a:pPr>
              <a:lnSpc>
                <a:spcPct val="120000"/>
              </a:lnSpc>
            </a:pPr>
            <a:r>
              <a:rPr lang="en-US" sz="2000" dirty="0"/>
              <a:t>Aim: to provide a comprehensive empirical analysis of the long-term and short-term causality between key market-induced factors and GHG emissions</a:t>
            </a:r>
          </a:p>
        </p:txBody>
      </p:sp>
    </p:spTree>
    <p:extLst>
      <p:ext uri="{BB962C8B-B14F-4D97-AF65-F5344CB8AC3E}">
        <p14:creationId xmlns:p14="http://schemas.microsoft.com/office/powerpoint/2010/main" val="1950636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3622CE-AAFE-7D3D-DE87-B53436A4B1A5}"/>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Literature Review</a:t>
            </a:r>
          </a:p>
        </p:txBody>
      </p:sp>
      <p:sp>
        <p:nvSpPr>
          <p:cNvPr id="3" name="Content Placeholder 2">
            <a:extLst>
              <a:ext uri="{FF2B5EF4-FFF2-40B4-BE49-F238E27FC236}">
                <a16:creationId xmlns:a16="http://schemas.microsoft.com/office/drawing/2014/main" id="{242A3B46-51F7-BB11-3A5A-AF476F7B285D}"/>
              </a:ext>
            </a:extLst>
          </p:cNvPr>
          <p:cNvSpPr>
            <a:spLocks noGrp="1"/>
          </p:cNvSpPr>
          <p:nvPr>
            <p:ph idx="1"/>
          </p:nvPr>
        </p:nvSpPr>
        <p:spPr>
          <a:xfrm>
            <a:off x="1371599" y="1622745"/>
            <a:ext cx="9724031" cy="5146045"/>
          </a:xfrm>
        </p:spPr>
        <p:txBody>
          <a:bodyPr anchor="ctr">
            <a:normAutofit fontScale="92500" lnSpcReduction="20000"/>
          </a:bodyPr>
          <a:lstStyle/>
          <a:p>
            <a:pPr>
              <a:lnSpc>
                <a:spcPct val="110000"/>
              </a:lnSpc>
            </a:pPr>
            <a:r>
              <a:rPr lang="en-US" sz="2000" dirty="0"/>
              <a:t>Role of SDGs in Addressing Environmental Concerns: United Nations (2015)</a:t>
            </a:r>
          </a:p>
          <a:p>
            <a:pPr lvl="1">
              <a:lnSpc>
                <a:spcPct val="110000"/>
              </a:lnSpc>
            </a:pPr>
            <a:r>
              <a:rPr lang="en-US" sz="1600" dirty="0"/>
              <a:t>SDG 7, SDG 12, and SDG 13 are particularly relevant for addressing the environmental and social challenges of current energy use, consumption, and production patterns</a:t>
            </a:r>
          </a:p>
          <a:p>
            <a:pPr>
              <a:lnSpc>
                <a:spcPct val="110000"/>
              </a:lnSpc>
            </a:pPr>
            <a:r>
              <a:rPr lang="en-US" sz="2000" dirty="0"/>
              <a:t>The Influence of Market-Induced Factors on the Macroeconomy</a:t>
            </a:r>
          </a:p>
          <a:p>
            <a:pPr lvl="1">
              <a:lnSpc>
                <a:spcPct val="110000"/>
              </a:lnSpc>
            </a:pPr>
            <a:r>
              <a:rPr lang="en-GB" sz="1400" dirty="0">
                <a:effectLst/>
                <a:latin typeface="Calibri" panose="020F0502020204030204" pitchFamily="34" charset="0"/>
                <a:ea typeface="Calibri" panose="020F0502020204030204" pitchFamily="34" charset="0"/>
              </a:rPr>
              <a:t>Al-</a:t>
            </a:r>
            <a:r>
              <a:rPr lang="en-GB" sz="1400" dirty="0" err="1">
                <a:effectLst/>
                <a:latin typeface="Calibri" panose="020F0502020204030204" pitchFamily="34" charset="0"/>
                <a:ea typeface="Calibri" panose="020F0502020204030204" pitchFamily="34" charset="0"/>
              </a:rPr>
              <a:t>Mulali</a:t>
            </a:r>
            <a:r>
              <a:rPr lang="en-GB" sz="1400" dirty="0">
                <a:effectLst/>
                <a:latin typeface="Calibri" panose="020F0502020204030204" pitchFamily="34" charset="0"/>
                <a:ea typeface="Calibri" panose="020F0502020204030204" pitchFamily="34" charset="0"/>
              </a:rPr>
              <a:t>, </a:t>
            </a:r>
            <a:r>
              <a:rPr lang="en-GB" sz="1400" dirty="0" err="1">
                <a:effectLst/>
                <a:latin typeface="Calibri" panose="020F0502020204030204" pitchFamily="34" charset="0"/>
                <a:ea typeface="Calibri" panose="020F0502020204030204" pitchFamily="34" charset="0"/>
              </a:rPr>
              <a:t>Solarin</a:t>
            </a:r>
            <a:r>
              <a:rPr lang="en-GB" sz="1400" dirty="0">
                <a:effectLst/>
                <a:latin typeface="Calibri" panose="020F0502020204030204" pitchFamily="34" charset="0"/>
                <a:ea typeface="Calibri" panose="020F0502020204030204" pitchFamily="34" charset="0"/>
              </a:rPr>
              <a:t>, and Ozturk (2016)</a:t>
            </a:r>
            <a:r>
              <a:rPr lang="en-GB" sz="1400" dirty="0">
                <a:solidFill>
                  <a:srgbClr val="000000"/>
                </a:solidFill>
                <a:effectLst/>
                <a:latin typeface="Calibri" panose="020F0502020204030204" pitchFamily="34" charset="0"/>
                <a:ea typeface="Calibri" panose="020F0502020204030204" pitchFamily="34" charset="0"/>
              </a:rPr>
              <a:t> –economic growth, financial development, rise in population, urbanisation, and use of fossil fuels have increased GHG emissions in Africa </a:t>
            </a:r>
          </a:p>
          <a:p>
            <a:pPr lvl="1">
              <a:lnSpc>
                <a:spcPct val="110000"/>
              </a:lnSpc>
            </a:pPr>
            <a:r>
              <a:rPr lang="en-GB" sz="1400" dirty="0">
                <a:solidFill>
                  <a:srgbClr val="000000"/>
                </a:solidFill>
                <a:effectLst/>
                <a:latin typeface="Calibri" panose="020F0502020204030204" pitchFamily="34" charset="0"/>
                <a:ea typeface="Calibri" panose="020F0502020204030204" pitchFamily="34" charset="0"/>
              </a:rPr>
              <a:t>Many studies have linked financial development to environmental quality (</a:t>
            </a:r>
            <a:r>
              <a:rPr lang="en-GB" sz="1400" dirty="0" err="1">
                <a:solidFill>
                  <a:srgbClr val="000000"/>
                </a:solidFill>
                <a:effectLst/>
                <a:latin typeface="Calibri" panose="020F0502020204030204" pitchFamily="34" charset="0"/>
                <a:ea typeface="Calibri" panose="020F0502020204030204" pitchFamily="34" charset="0"/>
              </a:rPr>
              <a:t>Boutabba</a:t>
            </a:r>
            <a:r>
              <a:rPr lang="en-GB" sz="1400" dirty="0">
                <a:solidFill>
                  <a:srgbClr val="000000"/>
                </a:solidFill>
                <a:effectLst/>
                <a:latin typeface="Calibri" panose="020F0502020204030204" pitchFamily="34" charset="0"/>
                <a:ea typeface="Calibri" panose="020F0502020204030204" pitchFamily="34" charset="0"/>
              </a:rPr>
              <a:t>, 2014; </a:t>
            </a:r>
            <a:r>
              <a:rPr lang="en-GB" sz="1400" dirty="0" err="1">
                <a:solidFill>
                  <a:srgbClr val="000000"/>
                </a:solidFill>
                <a:effectLst/>
                <a:latin typeface="Calibri" panose="020F0502020204030204" pitchFamily="34" charset="0"/>
                <a:ea typeface="Calibri" panose="020F0502020204030204" pitchFamily="34" charset="0"/>
              </a:rPr>
              <a:t>Shaari</a:t>
            </a:r>
            <a:r>
              <a:rPr lang="en-GB" sz="1400" dirty="0">
                <a:solidFill>
                  <a:srgbClr val="000000"/>
                </a:solidFill>
                <a:effectLst/>
                <a:latin typeface="Calibri" panose="020F0502020204030204" pitchFamily="34" charset="0"/>
                <a:ea typeface="Calibri" panose="020F0502020204030204" pitchFamily="34" charset="0"/>
              </a:rPr>
              <a:t> et al., 2014; </a:t>
            </a:r>
            <a:r>
              <a:rPr lang="en-GB" sz="1400" dirty="0" err="1">
                <a:solidFill>
                  <a:srgbClr val="000000"/>
                </a:solidFill>
                <a:effectLst/>
                <a:latin typeface="Calibri" panose="020F0502020204030204" pitchFamily="34" charset="0"/>
                <a:ea typeface="Calibri" panose="020F0502020204030204" pitchFamily="34" charset="0"/>
              </a:rPr>
              <a:t>Charfeddine</a:t>
            </a:r>
            <a:r>
              <a:rPr lang="en-GB" sz="1400" dirty="0">
                <a:solidFill>
                  <a:srgbClr val="000000"/>
                </a:solidFill>
                <a:effectLst/>
                <a:latin typeface="Calibri" panose="020F0502020204030204" pitchFamily="34" charset="0"/>
                <a:ea typeface="Calibri" panose="020F0502020204030204" pitchFamily="34" charset="0"/>
              </a:rPr>
              <a:t> &amp; </a:t>
            </a:r>
            <a:r>
              <a:rPr lang="en-GB" sz="1400" dirty="0" err="1">
                <a:solidFill>
                  <a:srgbClr val="000000"/>
                </a:solidFill>
                <a:effectLst/>
                <a:latin typeface="Calibri" panose="020F0502020204030204" pitchFamily="34" charset="0"/>
                <a:ea typeface="Calibri" panose="020F0502020204030204" pitchFamily="34" charset="0"/>
              </a:rPr>
              <a:t>Kahia</a:t>
            </a:r>
            <a:r>
              <a:rPr lang="en-GB" sz="1400" dirty="0">
                <a:solidFill>
                  <a:srgbClr val="000000"/>
                </a:solidFill>
                <a:effectLst/>
                <a:latin typeface="Calibri" panose="020F0502020204030204" pitchFamily="34" charset="0"/>
                <a:ea typeface="Calibri" panose="020F0502020204030204" pitchFamily="34" charset="0"/>
              </a:rPr>
              <a:t>, 2019)</a:t>
            </a:r>
          </a:p>
          <a:p>
            <a:pPr lvl="1">
              <a:lnSpc>
                <a:spcPct val="110000"/>
              </a:lnSpc>
            </a:pPr>
            <a:r>
              <a:rPr lang="en-US" sz="1600" dirty="0"/>
              <a:t>Empirical findings show it increases pollution through activities, while others suggest it reduces emissions by promoting cleaner energy investments (Wang and Huang 2022; Khan, Rana, and </a:t>
            </a:r>
            <a:r>
              <a:rPr lang="en-US" sz="1600" dirty="0" err="1"/>
              <a:t>Ghardallou</a:t>
            </a:r>
            <a:r>
              <a:rPr lang="en-US" sz="1600" dirty="0"/>
              <a:t> 2023)</a:t>
            </a:r>
          </a:p>
          <a:p>
            <a:pPr lvl="1">
              <a:lnSpc>
                <a:spcPct val="110000"/>
              </a:lnSpc>
            </a:pPr>
            <a:r>
              <a:rPr lang="en-US" sz="1600" dirty="0"/>
              <a:t>It has been argued that financial development can lead to reduced emissions due to more sustainable financing (Aminu, Clifton, and </a:t>
            </a:r>
            <a:r>
              <a:rPr lang="en-US" sz="1600" dirty="0" err="1"/>
              <a:t>Mahe</a:t>
            </a:r>
            <a:r>
              <a:rPr lang="en-US" sz="1600" dirty="0"/>
              <a:t> 2023) </a:t>
            </a:r>
          </a:p>
          <a:p>
            <a:pPr>
              <a:lnSpc>
                <a:spcPct val="110000"/>
              </a:lnSpc>
            </a:pPr>
            <a:r>
              <a:rPr lang="en-US" sz="2000" dirty="0"/>
              <a:t>Relevance of Econometric Modelling in CO2 Emission Studies</a:t>
            </a:r>
          </a:p>
          <a:p>
            <a:pPr lvl="1">
              <a:lnSpc>
                <a:spcPct val="110000"/>
              </a:lnSpc>
            </a:pPr>
            <a:r>
              <a:rPr lang="en-US" sz="1600" dirty="0"/>
              <a:t>Canova and Ciccarelli (2013) provided a survey of panel vector autoregressive (VAR) models</a:t>
            </a:r>
          </a:p>
          <a:p>
            <a:pPr lvl="1">
              <a:lnSpc>
                <a:spcPct val="110000"/>
              </a:lnSpc>
            </a:pPr>
            <a:r>
              <a:rPr lang="en-US" sz="1600" dirty="0"/>
              <a:t>Cole and Elliott (2003) explored the pollution-haven hypothesis, arguing that foreign direct investment (FDI) could lead to higher GHG emissions in developing countries</a:t>
            </a:r>
          </a:p>
          <a:p>
            <a:pPr lvl="1">
              <a:lnSpc>
                <a:spcPct val="110000"/>
              </a:lnSpc>
            </a:pPr>
            <a:r>
              <a:rPr lang="en-US" sz="1600" dirty="0"/>
              <a:t>Literature employing VECM supports this, highlighting a positive cointegration between FDI and emissions (Zhang &amp; Cheng, 2009; </a:t>
            </a:r>
            <a:r>
              <a:rPr lang="en-US" sz="1600" dirty="0" err="1"/>
              <a:t>Sadorsky</a:t>
            </a:r>
            <a:r>
              <a:rPr lang="en-US" sz="1600" dirty="0"/>
              <a:t>, 2010)</a:t>
            </a:r>
          </a:p>
          <a:p>
            <a:pPr lvl="1">
              <a:lnSpc>
                <a:spcPct val="110000"/>
              </a:lnSpc>
            </a:pPr>
            <a:r>
              <a:rPr lang="en-US" sz="1600" dirty="0"/>
              <a:t>The role of renewable energy in mitigating GHG emissions is increasingly studied: </a:t>
            </a:r>
            <a:r>
              <a:rPr lang="en-US" sz="1600" dirty="0" err="1"/>
              <a:t>Apergis</a:t>
            </a:r>
            <a:r>
              <a:rPr lang="en-US" sz="1600" dirty="0"/>
              <a:t> and Payne (2010); </a:t>
            </a:r>
            <a:r>
              <a:rPr lang="en-US" sz="1600" dirty="0" err="1"/>
              <a:t>Omri</a:t>
            </a:r>
            <a:r>
              <a:rPr lang="en-US" sz="1600" dirty="0"/>
              <a:t> et al. (2015); (</a:t>
            </a:r>
            <a:r>
              <a:rPr lang="en-US" sz="1600" dirty="0" err="1"/>
              <a:t>Soytas</a:t>
            </a:r>
            <a:r>
              <a:rPr lang="en-US" sz="1600" dirty="0"/>
              <a:t> &amp; Sari, 2009)</a:t>
            </a:r>
          </a:p>
        </p:txBody>
      </p:sp>
    </p:spTree>
    <p:extLst>
      <p:ext uri="{BB962C8B-B14F-4D97-AF65-F5344CB8AC3E}">
        <p14:creationId xmlns:p14="http://schemas.microsoft.com/office/powerpoint/2010/main" val="163569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549156-859B-3482-E158-00776DD84337}"/>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Research Approach –Data and </a:t>
            </a:r>
            <a:r>
              <a:rPr lang="en-US" sz="4000" dirty="0" err="1">
                <a:solidFill>
                  <a:srgbClr val="FFFFFF"/>
                </a:solidFill>
              </a:rPr>
              <a:t>Categorisation</a:t>
            </a:r>
            <a:endParaRPr lang="en-US" sz="4000" dirty="0">
              <a:solidFill>
                <a:srgbClr val="FFFFFF"/>
              </a:solidFill>
            </a:endParaRPr>
          </a:p>
        </p:txBody>
      </p:sp>
      <p:sp>
        <p:nvSpPr>
          <p:cNvPr id="3" name="Content Placeholder 2">
            <a:extLst>
              <a:ext uri="{FF2B5EF4-FFF2-40B4-BE49-F238E27FC236}">
                <a16:creationId xmlns:a16="http://schemas.microsoft.com/office/drawing/2014/main" id="{387DE90F-69E7-DD99-0E0B-DC41F504E28A}"/>
              </a:ext>
            </a:extLst>
          </p:cNvPr>
          <p:cNvSpPr>
            <a:spLocks noGrp="1"/>
          </p:cNvSpPr>
          <p:nvPr>
            <p:ph idx="1"/>
          </p:nvPr>
        </p:nvSpPr>
        <p:spPr>
          <a:xfrm>
            <a:off x="1371599" y="2318197"/>
            <a:ext cx="9724031" cy="3683358"/>
          </a:xfrm>
        </p:spPr>
        <p:txBody>
          <a:bodyPr anchor="ctr">
            <a:normAutofit/>
          </a:bodyPr>
          <a:lstStyle/>
          <a:p>
            <a:r>
              <a:rPr lang="en-US" sz="1800" dirty="0"/>
              <a:t>We sampled 25 African economies – North Africa and sub-Saharan Africa</a:t>
            </a:r>
          </a:p>
          <a:p>
            <a:pPr lvl="1"/>
            <a:r>
              <a:rPr lang="en-US" sz="1800" dirty="0"/>
              <a:t>Secondary data from WDI</a:t>
            </a:r>
          </a:p>
          <a:p>
            <a:pPr lvl="1"/>
            <a:r>
              <a:rPr lang="en-US" sz="1800" dirty="0"/>
              <a:t>Panel data</a:t>
            </a:r>
          </a:p>
          <a:p>
            <a:r>
              <a:rPr lang="en-US" sz="1800" dirty="0"/>
              <a:t>Key variables</a:t>
            </a:r>
          </a:p>
          <a:p>
            <a:pPr lvl="1"/>
            <a:r>
              <a:rPr lang="en-US" sz="1800" dirty="0"/>
              <a:t>GHG, Domestic credit; renewable energy; fossil fuel; employment in industry; FDI; industry Value-added; industrial growth</a:t>
            </a:r>
          </a:p>
          <a:p>
            <a:r>
              <a:rPr lang="en-US" sz="1800" dirty="0"/>
              <a:t>Classified into four categories—high, moderate, emerging and lower—based on their industrial output </a:t>
            </a:r>
          </a:p>
          <a:p>
            <a:pPr lvl="1"/>
            <a:r>
              <a:rPr lang="en-US" sz="1800" dirty="0"/>
              <a:t>The share of energy usage from hydropower and their national income, which were used to classify the economies, provide significant insights into the role of market-induced factors in the industrial growth of the region</a:t>
            </a:r>
          </a:p>
        </p:txBody>
      </p:sp>
    </p:spTree>
    <p:extLst>
      <p:ext uri="{BB962C8B-B14F-4D97-AF65-F5344CB8AC3E}">
        <p14:creationId xmlns:p14="http://schemas.microsoft.com/office/powerpoint/2010/main" val="2010104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549156-859B-3482-E158-00776DD84337}"/>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Research Approach—Data Analysis Technique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87DE90F-69E7-DD99-0E0B-DC41F504E28A}"/>
                  </a:ext>
                </a:extLst>
              </p:cNvPr>
              <p:cNvSpPr>
                <a:spLocks noGrp="1"/>
              </p:cNvSpPr>
              <p:nvPr>
                <p:ph idx="1"/>
              </p:nvPr>
            </p:nvSpPr>
            <p:spPr>
              <a:xfrm>
                <a:off x="459346" y="1590741"/>
                <a:ext cx="11583971" cy="5267259"/>
              </a:xfrm>
            </p:spPr>
            <p:txBody>
              <a:bodyPr anchor="ctr">
                <a:normAutofit fontScale="85000" lnSpcReduction="20000"/>
              </a:bodyPr>
              <a:lstStyle/>
              <a:p>
                <a:pPr>
                  <a:lnSpc>
                    <a:spcPct val="120000"/>
                  </a:lnSpc>
                </a:pPr>
                <a:r>
                  <a:rPr lang="en-US" sz="2000" dirty="0"/>
                  <a:t>Descriptive analysis</a:t>
                </a:r>
              </a:p>
              <a:p>
                <a:pPr>
                  <a:lnSpc>
                    <a:spcPct val="120000"/>
                  </a:lnSpc>
                </a:pPr>
                <a:r>
                  <a:rPr lang="en-US" sz="2000" dirty="0"/>
                  <a:t>Econometric Analysis</a:t>
                </a:r>
              </a:p>
              <a:p>
                <a:pPr lvl="1">
                  <a:lnSpc>
                    <a:spcPct val="120000"/>
                  </a:lnSpc>
                </a:pPr>
                <a:r>
                  <a:rPr lang="en-US" sz="1600" dirty="0"/>
                  <a:t>We employed a Panel (vector error correction model) VECM to assess long-term stability and short-term shifts in GHG emissions, with financial development and renewable energy consumption as the cointegrating vectors</a:t>
                </a:r>
              </a:p>
              <a:p>
                <a:pPr>
                  <a:lnSpc>
                    <a:spcPct val="120000"/>
                  </a:lnSpc>
                </a:pPr>
                <a:r>
                  <a:rPr lang="en-US" sz="2000" dirty="0"/>
                  <a:t>In our applied study, the VECM approach was conducted by the following steps: </a:t>
                </a:r>
              </a:p>
              <a:p>
                <a:pPr lvl="1">
                  <a:lnSpc>
                    <a:spcPct val="120000"/>
                  </a:lnSpc>
                </a:pPr>
                <a:r>
                  <a:rPr lang="en-US" sz="1700" dirty="0"/>
                  <a:t>Stationarity test: all the series must be stationary at I(1)</a:t>
                </a:r>
              </a:p>
              <a:p>
                <a:pPr lvl="1">
                  <a:lnSpc>
                    <a:spcPct val="120000"/>
                  </a:lnSpc>
                </a:pPr>
                <a:r>
                  <a:rPr lang="en-US" sz="1700" dirty="0"/>
                  <a:t>Determine the optimal lag length for the model</a:t>
                </a:r>
              </a:p>
              <a:p>
                <a:pPr lvl="1">
                  <a:lnSpc>
                    <a:spcPct val="120000"/>
                  </a:lnSpc>
                </a:pPr>
                <a:r>
                  <a:rPr lang="en-US" sz="1700" dirty="0"/>
                  <a:t>Cointegration test showing the endogenous variables are cointegrated </a:t>
                </a:r>
              </a:p>
              <a:p>
                <a:pPr lvl="1">
                  <a:lnSpc>
                    <a:spcPct val="120000"/>
                  </a:lnSpc>
                </a:pPr>
                <a:r>
                  <a:rPr lang="en-US" sz="1700" dirty="0"/>
                  <a:t>Estimate VECM </a:t>
                </a:r>
              </a:p>
              <a:p>
                <a:pPr>
                  <a:lnSpc>
                    <a:spcPct val="120000"/>
                  </a:lnSpc>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There are three endogenous variables </a:t>
                </a:r>
                <a14:m>
                  <m:oMath xmlns:m="http://schemas.openxmlformats.org/officeDocument/2006/math">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𝑙𝑛</m:t>
                    </m:r>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𝐺𝐻𝐺</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sub>
                    </m:sSub>
                  </m:oMath>
                </a14:m>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(greenhouse gas emissions), </a:t>
                </a:r>
                <a14:m>
                  <m:oMath xmlns:m="http://schemas.openxmlformats.org/officeDocument/2006/math">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𝐹𝑖𝑛</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sub>
                    </m:sSub>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 </m:t>
                    </m:r>
                  </m:oMath>
                </a14:m>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(domestic credit) and </a:t>
                </a:r>
                <a14:m>
                  <m:oMath xmlns:m="http://schemas.openxmlformats.org/officeDocument/2006/math">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𝐶𝑙𝑒𝑎𝑛</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_</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𝐸𝑛</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sub>
                    </m:sSub>
                  </m:oMath>
                </a14:m>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(clean energy) in our model, so the </a:t>
                </a:r>
                <a14:m>
                  <m:oMath xmlns:m="http://schemas.openxmlformats.org/officeDocument/2006/math">
                    <m:r>
                      <a:rPr lang="en-GB" sz="1800" b="0" i="1"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 </m:t>
                    </m:r>
                    <m:r>
                      <a:rPr lang="en-GB" sz="1800" b="0" i="1"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𝑉𝐸𝐶𝑀</m:t>
                    </m:r>
                    <m:r>
                      <a:rPr lang="en-GB" sz="1800" b="0" i="1"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 </m:t>
                    </m:r>
                  </m:oMath>
                </a14:m>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model is specified 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Aft>
                    <a:spcPts val="800"/>
                  </a:spcAft>
                </a:pPr>
                <a14:m>
                  <m:oMath xmlns:m="http://schemas.openxmlformats.org/officeDocument/2006/math">
                    <m:r>
                      <a:rPr lang="en-GB"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smtClean="0">
                        <a:effectLst/>
                        <a:latin typeface="Cambria Math" panose="02040503050406030204" pitchFamily="18" charset="0"/>
                        <a:ea typeface="Calibri" panose="020F0502020204030204" pitchFamily="34" charset="0"/>
                        <a:cs typeface="Times New Roman" panose="02020603050405020304" pitchFamily="18" charset="0"/>
                      </a:rPr>
                      <m:t>𝒍𝒏</m:t>
                    </m:r>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𝑮𝑯𝑮</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𝒅</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subSup"/>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en-GB" sz="1800" b="1" i="1">
                            <a:effectLst/>
                            <a:latin typeface="Cambria Math" panose="02040503050406030204" pitchFamily="18" charset="0"/>
                            <a:ea typeface="Calibri" panose="020F0502020204030204" pitchFamily="34" charset="0"/>
                            <a:cs typeface="Times New Roman" panose="02020603050405020304" pitchFamily="18" charset="0"/>
                          </a:rPr>
                          <m:t>𝒑</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p>
                      <m:e>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𝜹</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𝒍𝒏</m:t>
                        </m:r>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𝑮𝑯𝑮</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subSup"/>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en-GB" sz="1800" b="1" i="1">
                                <a:effectLst/>
                                <a:latin typeface="Cambria Math" panose="02040503050406030204" pitchFamily="18" charset="0"/>
                                <a:ea typeface="Calibri" panose="020F0502020204030204" pitchFamily="34" charset="0"/>
                                <a:cs typeface="Times New Roman" panose="02020603050405020304" pitchFamily="18" charset="0"/>
                              </a:rPr>
                              <m:t>𝒑</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p>
                          <m:e>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𝝓</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𝑭𝒊𝒏</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subSup"/>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en-GB" sz="1800" b="1" i="1">
                                    <a:effectLst/>
                                    <a:latin typeface="Cambria Math" panose="02040503050406030204" pitchFamily="18" charset="0"/>
                                    <a:ea typeface="Calibri" panose="020F0502020204030204" pitchFamily="34" charset="0"/>
                                    <a:cs typeface="Times New Roman" panose="02020603050405020304" pitchFamily="18" charset="0"/>
                                  </a:rPr>
                                  <m:t>𝒑</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p>
                              <m:e>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𝜻</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𝑪𝒍𝒆𝒂𝒏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_</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𝑬𝒏</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𝒊</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𝝀</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𝑬𝑪𝑻</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𝝍</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𝑿</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sub>
                                </m:sSub>
                                <m:r>
                                  <a:rPr lang="en-GB" sz="1800" b="1" i="1">
                                    <a:effectLst/>
                                    <a:latin typeface="Cambria Math" panose="02040503050406030204" pitchFamily="18" charset="0"/>
                                    <a:ea typeface="Calibri" panose="020F0502020204030204" pitchFamily="34" charset="0"/>
                                    <a:cs typeface="Times New Roman" panose="02020603050405020304" pitchFamily="18" charset="0"/>
                                  </a:rPr>
                                  <m:t>+</m:t>
                                </m:r>
                              </m:e>
                            </m:nary>
                          </m:e>
                        </m:nary>
                      </m:e>
                    </m:nary>
                    <m:sSub>
                      <m:sSubPr>
                        <m:ctrlPr>
                          <a:rPr lang="en-GB"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800" b="1" i="1">
                            <a:effectLst/>
                            <a:latin typeface="Cambria Math" panose="02040503050406030204" pitchFamily="18" charset="0"/>
                            <a:ea typeface="Calibri" panose="020F0502020204030204" pitchFamily="34" charset="0"/>
                            <a:cs typeface="Times New Roman" panose="02020603050405020304" pitchFamily="18" charset="0"/>
                          </a:rPr>
                          <m:t>𝒖</m:t>
                        </m:r>
                      </m:e>
                      <m:sub>
                        <m:r>
                          <a:rPr lang="en-GB"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GB" sz="1800" b="1" i="1">
                            <a:effectLst/>
                            <a:latin typeface="Cambria Math" panose="02040503050406030204" pitchFamily="18" charset="0"/>
                            <a:ea typeface="Calibri" panose="020F0502020204030204" pitchFamily="34" charset="0"/>
                            <a:cs typeface="Times New Roman" panose="02020603050405020304" pitchFamily="18" charset="0"/>
                          </a:rPr>
                          <m:t>𝒕</m:t>
                        </m:r>
                      </m:sub>
                    </m:sSub>
                  </m:oMath>
                </a14:m>
                <a:r>
                  <a:rPr lang="en-GB" sz="1800" dirty="0">
                    <a:effectLst/>
                    <a:latin typeface="Calibri" panose="020F0502020204030204" pitchFamily="34" charset="0"/>
                    <a:ea typeface="DengXian" panose="02010600030101010101" pitchFamily="2" charset="-122"/>
                    <a:cs typeface="Times New Roman" panose="02020603050405020304" pitchFamily="18" charset="0"/>
                  </a:rPr>
                  <a:t>    </a:t>
                </a:r>
                <a:r>
                  <a:rPr lang="en-GB" sz="1800" b="1" dirty="0">
                    <a:effectLst/>
                    <a:latin typeface="Calibri" panose="020F0502020204030204" pitchFamily="34" charset="0"/>
                    <a:ea typeface="DengXian" panose="02010600030101010101" pitchFamily="2" charset="-122"/>
                    <a:cs typeface="Times New Roman" panose="02020603050405020304" pitchFamily="18" charset="0"/>
                  </a:rPr>
                  <a:t>(3.7)</a:t>
                </a:r>
                <a:r>
                  <a:rPr lang="en-GB" sz="1800" dirty="0">
                    <a:effectLst/>
                    <a:latin typeface="Calibri" panose="020F0502020204030204" pitchFamily="34" charset="0"/>
                    <a:ea typeface="DengXian" panose="02010600030101010101" pitchFamily="2" charset="-122"/>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1200"/>
                  </a:spcBef>
                  <a:spcAft>
                    <a:spcPts val="8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Where: </a:t>
                </a:r>
                <a14:m>
                  <m:oMath xmlns:m="http://schemas.openxmlformats.org/officeDocument/2006/math">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𝐸𝐶𝑇</m:t>
                        </m:r>
                      </m:e>
                      <m:sub>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𝑙𝑛</m:t>
                    </m:r>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𝐶𝑂</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2</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𝜈</m:t>
                        </m:r>
                      </m:e>
                      <m:sub>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𝐹𝑖𝑛</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𝜔</m:t>
                        </m:r>
                      </m:e>
                      <m:sub>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sSub>
                      <m:sSubPr>
                        <m:ctrlP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𝐶𝑙𝑒𝑎𝑛</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_</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𝐸𝑛</m:t>
                        </m:r>
                      </m:e>
                      <m:sub>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r>
                          <a:rPr lang="en-GB"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GB" sz="180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sub>
                    </m:sSub>
                  </m:oMath>
                </a14:m>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20000"/>
                  </a:lnSpc>
                  <a:spcBef>
                    <a:spcPts val="1200"/>
                  </a:spcBef>
                  <a:spcAft>
                    <a:spcPts val="800"/>
                  </a:spcAft>
                </a:pPr>
                <a14:m>
                  <m:oMath xmlns:m="http://schemas.openxmlformats.org/officeDocument/2006/math">
                    <m:sSub>
                      <m:sSubPr>
                        <m:ctrlPr>
                          <a:rPr lang="en-GB" sz="1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𝑋</m:t>
                        </m:r>
                      </m:e>
                      <m:sub>
                        <m:r>
                          <a:rPr lang="en-GB" sz="1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𝑡</m:t>
                        </m:r>
                      </m:sub>
                    </m:sSub>
                  </m:oMath>
                </a14:m>
                <a:r>
                  <a:rPr lang="en-GB"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contains all exogenous regressors (Employment, Foreign Direct Investment, Industry, Industry Growth and Fossil Fuel Consumption).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20000"/>
                  </a:lnSpc>
                  <a:spcBef>
                    <a:spcPts val="1200"/>
                  </a:spcBef>
                  <a:spcAft>
                    <a:spcPts val="800"/>
                  </a:spcAft>
                </a:pPr>
                <a14:m>
                  <m:oMath xmlns:m="http://schemas.openxmlformats.org/officeDocument/2006/math">
                    <m:r>
                      <a:rPr lang="en-GB" sz="14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𝜓</m:t>
                    </m:r>
                  </m:oMath>
                </a14:m>
                <a:r>
                  <a:rPr lang="en-GB"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coefficients of exogenous regressors.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2100" dirty="0"/>
              </a:p>
            </p:txBody>
          </p:sp>
        </mc:Choice>
        <mc:Fallback>
          <p:sp>
            <p:nvSpPr>
              <p:cNvPr id="3" name="Content Placeholder 2">
                <a:extLst>
                  <a:ext uri="{FF2B5EF4-FFF2-40B4-BE49-F238E27FC236}">
                    <a16:creationId xmlns:a16="http://schemas.microsoft.com/office/drawing/2014/main" id="{387DE90F-69E7-DD99-0E0B-DC41F504E28A}"/>
                  </a:ext>
                </a:extLst>
              </p:cNvPr>
              <p:cNvSpPr>
                <a:spLocks noGrp="1" noRot="1" noChangeAspect="1" noMove="1" noResize="1" noEditPoints="1" noAdjustHandles="1" noChangeArrowheads="1" noChangeShapeType="1" noTextEdit="1"/>
              </p:cNvSpPr>
              <p:nvPr>
                <p:ph idx="1"/>
              </p:nvPr>
            </p:nvSpPr>
            <p:spPr>
              <a:xfrm>
                <a:off x="459346" y="1590741"/>
                <a:ext cx="11583971" cy="5267259"/>
              </a:xfrm>
              <a:blipFill>
                <a:blip r:embed="rId2"/>
                <a:stretch>
                  <a:fillRect l="-329" t="-3373"/>
                </a:stretch>
              </a:blipFill>
            </p:spPr>
            <p:txBody>
              <a:bodyPr/>
              <a:lstStyle/>
              <a:p>
                <a:r>
                  <a:rPr lang="en-US">
                    <a:noFill/>
                  </a:rPr>
                  <a:t> </a:t>
                </a:r>
              </a:p>
            </p:txBody>
          </p:sp>
        </mc:Fallback>
      </mc:AlternateContent>
    </p:spTree>
    <p:extLst>
      <p:ext uri="{BB962C8B-B14F-4D97-AF65-F5344CB8AC3E}">
        <p14:creationId xmlns:p14="http://schemas.microsoft.com/office/powerpoint/2010/main" val="215185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79E3BB-461C-CCB8-2D33-4E619988F418}"/>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Results</a:t>
            </a:r>
          </a:p>
        </p:txBody>
      </p:sp>
      <p:graphicFrame>
        <p:nvGraphicFramePr>
          <p:cNvPr id="6" name="Content Placeholder 5">
            <a:extLst>
              <a:ext uri="{FF2B5EF4-FFF2-40B4-BE49-F238E27FC236}">
                <a16:creationId xmlns:a16="http://schemas.microsoft.com/office/drawing/2014/main" id="{BA6A6689-B588-DE60-1E2E-43486A2027E6}"/>
              </a:ext>
            </a:extLst>
          </p:cNvPr>
          <p:cNvGraphicFramePr>
            <a:graphicFrameLocks noGrp="1"/>
          </p:cNvGraphicFramePr>
          <p:nvPr>
            <p:ph idx="1"/>
            <p:extLst>
              <p:ext uri="{D42A27DB-BD31-4B8C-83A1-F6EECF244321}">
                <p14:modId xmlns:p14="http://schemas.microsoft.com/office/powerpoint/2010/main" val="3824047269"/>
              </p:ext>
            </p:extLst>
          </p:nvPr>
        </p:nvGraphicFramePr>
        <p:xfrm>
          <a:off x="124522" y="1575459"/>
          <a:ext cx="11942955" cy="5316507"/>
        </p:xfrm>
        <a:graphic>
          <a:graphicData uri="http://schemas.openxmlformats.org/drawingml/2006/table">
            <a:tbl>
              <a:tblPr firstRow="1" firstCol="1" bandRow="1"/>
              <a:tblGrid>
                <a:gridCol w="3039853">
                  <a:extLst>
                    <a:ext uri="{9D8B030D-6E8A-4147-A177-3AD203B41FA5}">
                      <a16:colId xmlns:a16="http://schemas.microsoft.com/office/drawing/2014/main" val="1414969771"/>
                    </a:ext>
                  </a:extLst>
                </a:gridCol>
                <a:gridCol w="2457202">
                  <a:extLst>
                    <a:ext uri="{9D8B030D-6E8A-4147-A177-3AD203B41FA5}">
                      <a16:colId xmlns:a16="http://schemas.microsoft.com/office/drawing/2014/main" val="4065134494"/>
                    </a:ext>
                  </a:extLst>
                </a:gridCol>
                <a:gridCol w="4272846">
                  <a:extLst>
                    <a:ext uri="{9D8B030D-6E8A-4147-A177-3AD203B41FA5}">
                      <a16:colId xmlns:a16="http://schemas.microsoft.com/office/drawing/2014/main" val="3592872928"/>
                    </a:ext>
                  </a:extLst>
                </a:gridCol>
                <a:gridCol w="2173054">
                  <a:extLst>
                    <a:ext uri="{9D8B030D-6E8A-4147-A177-3AD203B41FA5}">
                      <a16:colId xmlns:a16="http://schemas.microsoft.com/office/drawing/2014/main" val="443307528"/>
                    </a:ext>
                  </a:extLst>
                </a:gridCol>
              </a:tblGrid>
              <a:tr h="385374">
                <a:tc>
                  <a:txBody>
                    <a:bodyPr/>
                    <a:lstStyle/>
                    <a:p>
                      <a:pPr algn="just" fontAlgn="t">
                        <a:lnSpc>
                          <a:spcPct val="107000"/>
                        </a:lnSpc>
                        <a:spcBef>
                          <a:spcPts val="0"/>
                        </a:spcBef>
                        <a:spcAft>
                          <a:spcPts val="800"/>
                        </a:spcAft>
                      </a:pPr>
                      <a:r>
                        <a:rPr lang="en-IN" sz="11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Categories </a:t>
                      </a:r>
                      <a:endParaRPr lang="en-IN" sz="2000" b="0" i="0" u="none" strike="noStrike" dirty="0">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fontAlgn="ctr">
                        <a:lnSpc>
                          <a:spcPct val="107000"/>
                        </a:lnSpc>
                        <a:spcBef>
                          <a:spcPts val="0"/>
                        </a:spcBef>
                        <a:spcAft>
                          <a:spcPts val="800"/>
                        </a:spcAft>
                      </a:pPr>
                      <a:r>
                        <a:rPr lang="en-IN" sz="11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Countries</a:t>
                      </a:r>
                      <a:endParaRPr lang="en-IN" sz="2000" b="0" i="0" u="none" strike="noStrike">
                        <a:effectLst/>
                        <a:latin typeface="Arial" panose="020B0604020202020204" pitchFamily="34" charset="0"/>
                      </a:endParaRPr>
                    </a:p>
                  </a:txBody>
                  <a:tcPr marL="47590" marR="47590" marT="661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lnSpc>
                          <a:spcPct val="107000"/>
                        </a:lnSpc>
                        <a:spcBef>
                          <a:spcPts val="0"/>
                        </a:spcBef>
                        <a:spcAft>
                          <a:spcPts val="800"/>
                        </a:spcAft>
                      </a:pPr>
                      <a:r>
                        <a:rPr lang="en-IN" sz="11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2020 GDP (billions of USD)</a:t>
                      </a:r>
                      <a:endParaRPr lang="en-IN" sz="2000" b="0" i="0" u="none" strike="noStrike" dirty="0">
                        <a:effectLst/>
                        <a:latin typeface="Arial" panose="020B0604020202020204" pitchFamily="34" charset="0"/>
                      </a:endParaRPr>
                    </a:p>
                  </a:txBody>
                  <a:tcPr marL="47590" marR="47590" marT="661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IN" sz="11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of electricity production from hydropower</a:t>
                      </a:r>
                      <a:endParaRPr lang="en-IN"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40014124"/>
                  </a:ext>
                </a:extLst>
              </a:tr>
              <a:tr h="195887">
                <a:tc rowSpan="3">
                  <a:txBody>
                    <a:bodyPr/>
                    <a:lstStyle/>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High Industrial Output</a:t>
                      </a:r>
                      <a:endParaRPr lang="en-IN" sz="1400" b="0" i="0" u="none" strike="noStrike" dirty="0">
                        <a:effectLst/>
                        <a:latin typeface="Arial" panose="020B0604020202020204" pitchFamily="34" charset="0"/>
                      </a:endParaRPr>
                    </a:p>
                  </a:txBody>
                  <a:tcPr marL="63453" marR="63453" marT="31727" marB="31727">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Nigeria</a:t>
                      </a:r>
                      <a:endParaRPr lang="en-GB"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432.2</a:t>
                      </a:r>
                      <a:endParaRPr lang="en-GB" sz="2000" b="0" i="0" u="none" strike="noStrike" dirty="0">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18.81</a:t>
                      </a:r>
                      <a:endParaRPr lang="en-IN"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38624857"/>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Egypt</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365.6</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6.49</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062395510"/>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South Africa</a:t>
                      </a:r>
                      <a:endParaRPr lang="en-GB"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337.6</a:t>
                      </a:r>
                      <a:endParaRPr lang="en-GB" sz="2000" b="0" i="0" u="none" strike="noStrike" dirty="0">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0.52</a:t>
                      </a:r>
                      <a:endParaRPr lang="en-IN"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7966498"/>
                  </a:ext>
                </a:extLst>
              </a:tr>
              <a:tr h="195887">
                <a:tc rowSpan="10">
                  <a:txBody>
                    <a:bodyPr/>
                    <a:lstStyle/>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Moderate Industrial Output</a:t>
                      </a:r>
                      <a:endParaRPr lang="en-IN" sz="1400" b="0" i="0" u="none" strike="noStrike" dirty="0">
                        <a:effectLst/>
                        <a:latin typeface="Arial" panose="020B0604020202020204" pitchFamily="34" charset="0"/>
                      </a:endParaRPr>
                    </a:p>
                  </a:txBody>
                  <a:tcPr marL="63453" marR="63453" marT="31727" marB="31727">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Algeria</a:t>
                      </a:r>
                      <a:endParaRPr lang="en-GB"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145</a:t>
                      </a:r>
                      <a:endParaRPr lang="en-GB"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0.14</a:t>
                      </a:r>
                      <a:endParaRPr lang="en-IN"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66576490"/>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Ghana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70.04</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49.78</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2066016783"/>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Angola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53.62</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78.94</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321076549"/>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Libya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50.36</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516279071"/>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Tunisia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42.54</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0.34</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713523149"/>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Cameroon</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40.77</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61.24</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2411697583"/>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Senegal</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24.49</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7.78</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2182059116"/>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Zimbabwe</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21.51</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55.49</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633692999"/>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Zambia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18.11</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81.71</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103137476"/>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Mozambique</a:t>
                      </a:r>
                      <a:endParaRPr lang="en-GB"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14.03</a:t>
                      </a:r>
                      <a:endParaRPr lang="en-GB" sz="2000" b="0" i="0" u="none" strike="noStrike" dirty="0">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82.76</a:t>
                      </a:r>
                      <a:endParaRPr lang="en-IN"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4361255"/>
                  </a:ext>
                </a:extLst>
              </a:tr>
              <a:tr h="195887">
                <a:tc rowSpan="6">
                  <a:txBody>
                    <a:bodyPr/>
                    <a:lstStyle/>
                    <a:p>
                      <a:pPr algn="just" fontAlgn="t">
                        <a:lnSpc>
                          <a:spcPct val="107000"/>
                        </a:lnSpc>
                        <a:spcBef>
                          <a:spcPts val="0"/>
                        </a:spcBef>
                        <a:spcAft>
                          <a:spcPts val="800"/>
                        </a:spcAft>
                      </a:pPr>
                      <a:r>
                        <a:rPr lang="en-IN" sz="14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a:effectLst/>
                        <a:latin typeface="Arial" panose="020B0604020202020204" pitchFamily="34" charset="0"/>
                      </a:endParaRPr>
                    </a:p>
                    <a:p>
                      <a:pPr algn="just" fontAlgn="t">
                        <a:lnSpc>
                          <a:spcPct val="107000"/>
                        </a:lnSpc>
                        <a:spcBef>
                          <a:spcPts val="0"/>
                        </a:spcBef>
                        <a:spcAft>
                          <a:spcPts val="800"/>
                        </a:spcAft>
                      </a:pPr>
                      <a:r>
                        <a:rPr lang="en-IN" sz="14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a:effectLst/>
                        <a:latin typeface="Arial" panose="020B0604020202020204" pitchFamily="34" charset="0"/>
                      </a:endParaRPr>
                    </a:p>
                    <a:p>
                      <a:pPr algn="just" fontAlgn="t">
                        <a:lnSpc>
                          <a:spcPct val="107000"/>
                        </a:lnSpc>
                        <a:spcBef>
                          <a:spcPts val="0"/>
                        </a:spcBef>
                        <a:spcAft>
                          <a:spcPts val="800"/>
                        </a:spcAft>
                      </a:pPr>
                      <a:r>
                        <a:rPr lang="en-IN" sz="14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Emerging Industrial Output</a:t>
                      </a:r>
                      <a:endParaRPr lang="en-IN" sz="1400" b="0" i="0" u="none" strike="noStrike">
                        <a:effectLst/>
                        <a:latin typeface="Arial" panose="020B0604020202020204" pitchFamily="34" charset="0"/>
                      </a:endParaRPr>
                    </a:p>
                  </a:txBody>
                  <a:tcPr marL="63453" marR="63453" marT="31727" marB="31727">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Ethiopia</a:t>
                      </a:r>
                      <a:endParaRPr lang="en-GB"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111.3</a:t>
                      </a:r>
                      <a:endParaRPr lang="en-GB" sz="2000" b="0" i="0" u="none" strike="noStrike" dirty="0">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95.97</a:t>
                      </a:r>
                      <a:endParaRPr lang="en-IN"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992678235"/>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Cote d’Ivoire</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61.35</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966902873"/>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Tanzania</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47.38</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1371048118"/>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Gabon</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15.31</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40.1</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1053170203"/>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Mauritius</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11.4</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4.12</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935776764"/>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Namibia</a:t>
                      </a:r>
                      <a:endParaRPr lang="en-GB"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10.58</a:t>
                      </a:r>
                      <a:endParaRPr lang="en-GB" sz="2000" b="0" i="0" u="none" strike="noStrike" dirty="0">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95.6</a:t>
                      </a:r>
                      <a:endParaRPr lang="en-IN"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25303024"/>
                  </a:ext>
                </a:extLst>
              </a:tr>
              <a:tr h="195887">
                <a:tc rowSpan="6">
                  <a:txBody>
                    <a:bodyPr/>
                    <a:lstStyle/>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IN" sz="1400" b="0" i="0" u="none" strike="noStrike" dirty="0">
                        <a:effectLst/>
                        <a:latin typeface="Arial" panose="020B0604020202020204" pitchFamily="34" charset="0"/>
                      </a:endParaRPr>
                    </a:p>
                    <a:p>
                      <a:pPr algn="just" fontAlgn="t">
                        <a:lnSpc>
                          <a:spcPct val="107000"/>
                        </a:lnSpc>
                        <a:spcBef>
                          <a:spcPts val="0"/>
                        </a:spcBef>
                        <a:spcAft>
                          <a:spcPts val="800"/>
                        </a:spcAft>
                      </a:pPr>
                      <a:r>
                        <a:rPr lang="en-IN" sz="14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Lower Industrial Output</a:t>
                      </a:r>
                      <a:endParaRPr lang="en-IN" sz="1400" b="0" i="0" u="none" strike="noStrike" dirty="0">
                        <a:effectLst/>
                        <a:latin typeface="Arial" panose="020B0604020202020204" pitchFamily="34" charset="0"/>
                      </a:endParaRPr>
                    </a:p>
                  </a:txBody>
                  <a:tcPr marL="63453" marR="63453" marT="31727" marB="31727">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Sudan</a:t>
                      </a:r>
                      <a:endParaRPr lang="en-GB"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129.7</a:t>
                      </a:r>
                      <a:endParaRPr lang="en-GB" sz="2000" b="0" i="0" u="none" strike="noStrike" dirty="0">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58.89</a:t>
                      </a:r>
                      <a:endParaRPr lang="en-IN" sz="2000" b="0" i="0" u="none" strike="noStrike">
                        <a:effectLst/>
                        <a:latin typeface="Arial" panose="020B0604020202020204" pitchFamily="34" charset="0"/>
                      </a:endParaRPr>
                    </a:p>
                  </a:txBody>
                  <a:tcPr marL="47590" marR="47590" marT="661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212266070"/>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D.R. Congo</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48.72</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99.61</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559964100"/>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Benin</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17.14</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3719564870"/>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Niger</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13.74</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2758630125"/>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Togo</a:t>
                      </a:r>
                      <a:endParaRPr lang="en-GB" sz="2000" b="0" i="0" u="none" strike="noStrike">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7.57</a:t>
                      </a:r>
                      <a:endParaRPr lang="en-GB" sz="2000" b="0" i="0" u="none" strike="noStrike" dirty="0">
                        <a:effectLst/>
                        <a:latin typeface="Arial" panose="020B0604020202020204" pitchFamily="34" charset="0"/>
                      </a:endParaRPr>
                    </a:p>
                  </a:txBody>
                  <a:tcPr marL="47590" marR="47590" marT="6610" marB="0">
                    <a:lnL>
                      <a:noFill/>
                    </a:lnL>
                    <a:lnR>
                      <a:noFill/>
                    </a:lnR>
                    <a:lnT>
                      <a:noFill/>
                    </a:lnT>
                    <a:lnB>
                      <a:noFill/>
                    </a:lnB>
                    <a:noFill/>
                  </a:tcPr>
                </a:tc>
                <a:tc>
                  <a:txBody>
                    <a:bodyPr/>
                    <a:lstStyle/>
                    <a:p>
                      <a:pPr algn="ctr" fontAlgn="t">
                        <a:lnSpc>
                          <a:spcPct val="107000"/>
                        </a:lnSpc>
                        <a:spcBef>
                          <a:spcPts val="0"/>
                        </a:spcBef>
                        <a:spcAft>
                          <a:spcPts val="800"/>
                        </a:spcAft>
                      </a:pPr>
                      <a:r>
                        <a:rPr lang="en-IN" sz="110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IN" sz="2000" b="0" i="0" u="none" strike="noStrike">
                        <a:effectLst/>
                        <a:latin typeface="Arial" panose="020B0604020202020204" pitchFamily="34" charset="0"/>
                      </a:endParaRPr>
                    </a:p>
                  </a:txBody>
                  <a:tcPr marL="47590" marR="47590" marT="6610" marB="0">
                    <a:lnL>
                      <a:noFill/>
                    </a:lnL>
                    <a:lnR>
                      <a:noFill/>
                    </a:lnR>
                    <a:lnT>
                      <a:noFill/>
                    </a:lnT>
                    <a:lnB>
                      <a:noFill/>
                    </a:lnB>
                    <a:noFill/>
                  </a:tcPr>
                </a:tc>
                <a:extLst>
                  <a:ext uri="{0D108BD9-81ED-4DB2-BD59-A6C34878D82A}">
                    <a16:rowId xmlns:a16="http://schemas.microsoft.com/office/drawing/2014/main" val="1051411663"/>
                  </a:ext>
                </a:extLst>
              </a:tr>
              <a:tr h="195887">
                <a:tc vMerge="1">
                  <a:txBody>
                    <a:bodyPr/>
                    <a:lstStyle/>
                    <a:p>
                      <a:endParaRPr lang="en-US"/>
                    </a:p>
                  </a:txBody>
                  <a:tcPr/>
                </a:tc>
                <a:tc>
                  <a:txBody>
                    <a:bodyPr/>
                    <a:lstStyle/>
                    <a:p>
                      <a:pPr algn="just" fontAlgn="t">
                        <a:lnSpc>
                          <a:spcPct val="107000"/>
                        </a:lnSpc>
                        <a:spcBef>
                          <a:spcPts val="0"/>
                        </a:spcBef>
                        <a:spcAft>
                          <a:spcPts val="800"/>
                        </a:spcAft>
                      </a:pPr>
                      <a:r>
                        <a:rPr lang="en-GB" sz="1100" b="0" i="0" u="none" strike="noStrike">
                          <a:effectLst/>
                          <a:latin typeface="Calibri" panose="020F0502020204030204" pitchFamily="34" charset="0"/>
                          <a:ea typeface="Calibri" panose="020F0502020204030204" pitchFamily="34" charset="0"/>
                          <a:cs typeface="Times New Roman" panose="02020603050405020304" pitchFamily="18" charset="0"/>
                        </a:rPr>
                        <a:t>Eritrea</a:t>
                      </a:r>
                      <a:endParaRPr lang="en-GB" sz="2000" b="0" i="0" u="none" strike="noStrike">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GB" sz="1100" b="0" i="0" u="none" strike="noStrike" dirty="0">
                          <a:effectLst/>
                          <a:latin typeface="Calibri" panose="020F0502020204030204" pitchFamily="34" charset="0"/>
                          <a:ea typeface="Calibri" panose="020F0502020204030204" pitchFamily="34" charset="0"/>
                          <a:cs typeface="Times New Roman" panose="02020603050405020304" pitchFamily="18" charset="0"/>
                        </a:rPr>
                        <a:t>2.1</a:t>
                      </a:r>
                      <a:endParaRPr lang="en-GB" sz="2000" b="0" i="0" u="none" strike="noStrike" dirty="0">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t">
                        <a:lnSpc>
                          <a:spcPct val="107000"/>
                        </a:lnSpc>
                        <a:spcBef>
                          <a:spcPts val="0"/>
                        </a:spcBef>
                        <a:spcAft>
                          <a:spcPts val="800"/>
                        </a:spcAft>
                      </a:pPr>
                      <a:r>
                        <a:rPr lang="en-IN" sz="110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IN" sz="2000" b="0" i="0" u="none" strike="noStrike" dirty="0">
                        <a:effectLst/>
                        <a:latin typeface="Arial" panose="020B0604020202020204" pitchFamily="34" charset="0"/>
                      </a:endParaRPr>
                    </a:p>
                  </a:txBody>
                  <a:tcPr marL="47590" marR="47590" marT="661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14227488"/>
                  </a:ext>
                </a:extLst>
              </a:tr>
            </a:tbl>
          </a:graphicData>
        </a:graphic>
      </p:graphicFrame>
    </p:spTree>
    <p:extLst>
      <p:ext uri="{BB962C8B-B14F-4D97-AF65-F5344CB8AC3E}">
        <p14:creationId xmlns:p14="http://schemas.microsoft.com/office/powerpoint/2010/main" val="1731747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79E3BB-461C-CCB8-2D33-4E619988F418}"/>
              </a:ext>
            </a:extLst>
          </p:cNvPr>
          <p:cNvSpPr>
            <a:spLocks noGrp="1"/>
          </p:cNvSpPr>
          <p:nvPr>
            <p:ph type="title"/>
          </p:nvPr>
        </p:nvSpPr>
        <p:spPr>
          <a:xfrm>
            <a:off x="1136397" y="502021"/>
            <a:ext cx="4959603" cy="1642969"/>
          </a:xfrm>
        </p:spPr>
        <p:txBody>
          <a:bodyPr anchor="b">
            <a:normAutofit/>
          </a:bodyPr>
          <a:lstStyle/>
          <a:p>
            <a:r>
              <a:rPr lang="en-US" sz="4000" dirty="0"/>
              <a:t>Results</a:t>
            </a:r>
            <a:r>
              <a:rPr lang="en-US" sz="4000"/>
              <a:t>: Unit </a:t>
            </a:r>
            <a:r>
              <a:rPr lang="en-US" sz="4000" dirty="0"/>
              <a:t>Root Test</a:t>
            </a:r>
          </a:p>
        </p:txBody>
      </p:sp>
      <p:sp>
        <p:nvSpPr>
          <p:cNvPr id="3" name="Content Placeholder 2">
            <a:extLst>
              <a:ext uri="{FF2B5EF4-FFF2-40B4-BE49-F238E27FC236}">
                <a16:creationId xmlns:a16="http://schemas.microsoft.com/office/drawing/2014/main" id="{5B0608CA-E832-3FE9-6BB7-A70989B2F51D}"/>
              </a:ext>
            </a:extLst>
          </p:cNvPr>
          <p:cNvSpPr>
            <a:spLocks noGrp="1"/>
          </p:cNvSpPr>
          <p:nvPr>
            <p:ph idx="1"/>
          </p:nvPr>
        </p:nvSpPr>
        <p:spPr>
          <a:xfrm>
            <a:off x="1136397" y="2418408"/>
            <a:ext cx="4959603" cy="3522569"/>
          </a:xfrm>
        </p:spPr>
        <p:txBody>
          <a:bodyPr anchor="t">
            <a:normAutofit/>
          </a:bodyPr>
          <a:lstStyle/>
          <a:p>
            <a:r>
              <a:rPr lang="en-GB" sz="2000" dirty="0">
                <a:effectLst/>
                <a:latin typeface="Calibri" panose="020F0502020204030204" pitchFamily="34" charset="0"/>
                <a:ea typeface="Times New Roman" panose="02020603050405020304" pitchFamily="18" charset="0"/>
              </a:rPr>
              <a:t>The series of GHG, clean energy, fossil fuel consumption, employment and industrial growth are found to be non-stationary at levels but stationary at first differences, I(1). The result is consistent with literature </a:t>
            </a:r>
            <a:r>
              <a:rPr lang="en-GB" sz="2000" dirty="0">
                <a:effectLst/>
                <a:latin typeface="Calibri" panose="020F0502020204030204" pitchFamily="34" charset="0"/>
                <a:ea typeface="Calibri" panose="020F0502020204030204" pitchFamily="34" charset="0"/>
              </a:rPr>
              <a:t>(Romero-Ávila 2008; </a:t>
            </a:r>
            <a:r>
              <a:rPr lang="en-GB" sz="2000" dirty="0" err="1">
                <a:effectLst/>
                <a:latin typeface="Calibri" panose="020F0502020204030204" pitchFamily="34" charset="0"/>
                <a:ea typeface="Calibri" panose="020F0502020204030204" pitchFamily="34" charset="0"/>
              </a:rPr>
              <a:t>Christidou</a:t>
            </a:r>
            <a:r>
              <a:rPr lang="en-GB" sz="2000" dirty="0">
                <a:effectLst/>
                <a:latin typeface="Calibri" panose="020F0502020204030204" pitchFamily="34" charset="0"/>
                <a:ea typeface="Calibri" panose="020F0502020204030204" pitchFamily="34" charset="0"/>
              </a:rPr>
              <a:t>, </a:t>
            </a:r>
            <a:r>
              <a:rPr lang="en-GB" sz="2000" dirty="0" err="1">
                <a:effectLst/>
                <a:latin typeface="Calibri" panose="020F0502020204030204" pitchFamily="34" charset="0"/>
                <a:ea typeface="Calibri" panose="020F0502020204030204" pitchFamily="34" charset="0"/>
              </a:rPr>
              <a:t>Panagiotidis</a:t>
            </a:r>
            <a:r>
              <a:rPr lang="en-GB" sz="2000" dirty="0">
                <a:effectLst/>
                <a:latin typeface="Calibri" panose="020F0502020204030204" pitchFamily="34" charset="0"/>
                <a:ea typeface="Calibri" panose="020F0502020204030204" pitchFamily="34" charset="0"/>
              </a:rPr>
              <a:t>, and Sharma 2013)</a:t>
            </a:r>
            <a:r>
              <a:rPr lang="en-GB" sz="2000" dirty="0">
                <a:effectLst/>
                <a:latin typeface="Calibri" panose="020F0502020204030204" pitchFamily="34" charset="0"/>
                <a:ea typeface="Times New Roman" panose="02020603050405020304" pitchFamily="18" charset="0"/>
              </a:rPr>
              <a:t>. </a:t>
            </a:r>
            <a:endParaRPr lang="en-US" sz="2000" dirty="0"/>
          </a:p>
        </p:txBody>
      </p:sp>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357F7678-2ED0-834D-6623-9F4E3379D170}"/>
              </a:ext>
            </a:extLst>
          </p:cNvPr>
          <p:cNvGraphicFramePr>
            <a:graphicFrameLocks noGrp="1"/>
          </p:cNvGraphicFramePr>
          <p:nvPr>
            <p:extLst>
              <p:ext uri="{D42A27DB-BD31-4B8C-83A1-F6EECF244321}">
                <p14:modId xmlns:p14="http://schemas.microsoft.com/office/powerpoint/2010/main" val="482269398"/>
              </p:ext>
            </p:extLst>
          </p:nvPr>
        </p:nvGraphicFramePr>
        <p:xfrm>
          <a:off x="6512442" y="806366"/>
          <a:ext cx="5201025" cy="4831513"/>
        </p:xfrm>
        <a:graphic>
          <a:graphicData uri="http://schemas.openxmlformats.org/drawingml/2006/table">
            <a:tbl>
              <a:tblPr firstRow="1" firstCol="1" bandRow="1">
                <a:tableStyleId>{5C22544A-7EE6-4342-B048-85BDC9FD1C3A}</a:tableStyleId>
              </a:tblPr>
              <a:tblGrid>
                <a:gridCol w="1788994">
                  <a:extLst>
                    <a:ext uri="{9D8B030D-6E8A-4147-A177-3AD203B41FA5}">
                      <a16:colId xmlns:a16="http://schemas.microsoft.com/office/drawing/2014/main" val="1923541155"/>
                    </a:ext>
                  </a:extLst>
                </a:gridCol>
                <a:gridCol w="1705709">
                  <a:extLst>
                    <a:ext uri="{9D8B030D-6E8A-4147-A177-3AD203B41FA5}">
                      <a16:colId xmlns:a16="http://schemas.microsoft.com/office/drawing/2014/main" val="2708949275"/>
                    </a:ext>
                  </a:extLst>
                </a:gridCol>
                <a:gridCol w="1706322">
                  <a:extLst>
                    <a:ext uri="{9D8B030D-6E8A-4147-A177-3AD203B41FA5}">
                      <a16:colId xmlns:a16="http://schemas.microsoft.com/office/drawing/2014/main" val="2834286636"/>
                    </a:ext>
                  </a:extLst>
                </a:gridCol>
              </a:tblGrid>
              <a:tr h="210217">
                <a:tc>
                  <a:txBody>
                    <a:bodyPr/>
                    <a:lstStyle/>
                    <a:p>
                      <a:pPr marL="457200">
                        <a:lnSpc>
                          <a:spcPct val="115000"/>
                        </a:lnSpc>
                      </a:pPr>
                      <a:r>
                        <a:rPr lang="en-US" sz="1000" kern="100" cap="all">
                          <a:effectLst/>
                        </a:rPr>
                        <a:t> </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gn="ctr">
                        <a:lnSpc>
                          <a:spcPct val="115000"/>
                        </a:lnSpc>
                      </a:pPr>
                      <a:r>
                        <a:rPr lang="en-US" sz="1000" kern="100" cap="all">
                          <a:effectLst/>
                        </a:rPr>
                        <a:t>I(0)</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gn="ctr">
                        <a:lnSpc>
                          <a:spcPct val="115000"/>
                        </a:lnSpc>
                        <a:spcAft>
                          <a:spcPts val="1000"/>
                        </a:spcAft>
                      </a:pPr>
                      <a:r>
                        <a:rPr lang="en-US" sz="1000" kern="100" cap="all">
                          <a:effectLst/>
                        </a:rPr>
                        <a:t>I(1)</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2782065261"/>
                  </a:ext>
                </a:extLst>
              </a:tr>
              <a:tr h="577662">
                <a:tc>
                  <a:txBody>
                    <a:bodyPr/>
                    <a:lstStyle/>
                    <a:p>
                      <a:pPr marL="457200">
                        <a:lnSpc>
                          <a:spcPct val="115000"/>
                        </a:lnSpc>
                      </a:pPr>
                      <a:r>
                        <a:rPr lang="en-US" sz="1000" kern="100" cap="all" dirty="0">
                          <a:effectLst/>
                        </a:rPr>
                        <a:t>g</a:t>
                      </a:r>
                      <a:r>
                        <a:rPr lang="en-US" sz="1000" kern="100" dirty="0">
                          <a:effectLst/>
                        </a:rPr>
                        <a:t>reen House Gas </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Non-stationary</a:t>
                      </a:r>
                      <a:endParaRPr lang="en-GB" sz="1000" kern="100">
                        <a:effectLst/>
                        <a:highlight>
                          <a:srgbClr val="F2F2F2"/>
                        </a:highlight>
                      </a:endParaRPr>
                    </a:p>
                    <a:p>
                      <a:pPr marL="457200">
                        <a:lnSpc>
                          <a:spcPct val="115000"/>
                        </a:lnSpc>
                      </a:pPr>
                      <a:r>
                        <a:rPr lang="en-US" sz="1000" kern="100">
                          <a:effectLst/>
                          <a:highlight>
                            <a:srgbClr val="F2F2F2"/>
                          </a:highlight>
                        </a:rPr>
                        <a:t>(ADF p-value: 0.0595)</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Stationary </a:t>
                      </a:r>
                      <a:endParaRPr lang="en-GB" sz="1000" kern="100">
                        <a:effectLst/>
                        <a:highlight>
                          <a:srgbClr val="F2F2F2"/>
                        </a:highlight>
                      </a:endParaRPr>
                    </a:p>
                    <a:p>
                      <a:pPr marL="457200">
                        <a:lnSpc>
                          <a:spcPct val="115000"/>
                        </a:lnSpc>
                        <a:spcAft>
                          <a:spcPts val="1000"/>
                        </a:spcAft>
                      </a:pPr>
                      <a:r>
                        <a:rPr lang="en-US" sz="1000" kern="100">
                          <a:effectLst/>
                          <a:highlight>
                            <a:srgbClr val="F2F2F2"/>
                          </a:highlight>
                        </a:rPr>
                        <a:t>(ADF p-value: 0.0000)</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4145717205"/>
                  </a:ext>
                </a:extLst>
              </a:tr>
              <a:tr h="577662">
                <a:tc>
                  <a:txBody>
                    <a:bodyPr/>
                    <a:lstStyle/>
                    <a:p>
                      <a:pPr marL="457200">
                        <a:lnSpc>
                          <a:spcPct val="115000"/>
                        </a:lnSpc>
                      </a:pPr>
                      <a:r>
                        <a:rPr lang="en-US" sz="1000" kern="100" dirty="0">
                          <a:effectLst/>
                        </a:rPr>
                        <a:t>Clean Energy Consumption</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Non-stationary</a:t>
                      </a:r>
                      <a:endParaRPr lang="en-GB" sz="1000" kern="100">
                        <a:effectLst/>
                      </a:endParaRPr>
                    </a:p>
                    <a:p>
                      <a:pPr marL="457200">
                        <a:lnSpc>
                          <a:spcPct val="115000"/>
                        </a:lnSpc>
                      </a:pPr>
                      <a:r>
                        <a:rPr lang="en-US" sz="1000" kern="100">
                          <a:effectLst/>
                        </a:rPr>
                        <a:t>(ADF p-value: 0.7800)</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Stationary </a:t>
                      </a:r>
                      <a:endParaRPr lang="en-GB" sz="1000" kern="100">
                        <a:effectLst/>
                      </a:endParaRPr>
                    </a:p>
                    <a:p>
                      <a:pPr marL="457200">
                        <a:lnSpc>
                          <a:spcPct val="115000"/>
                        </a:lnSpc>
                        <a:spcAft>
                          <a:spcPts val="1000"/>
                        </a:spcAft>
                      </a:pPr>
                      <a:r>
                        <a:rPr lang="en-US" sz="1000" kern="100">
                          <a:effectLst/>
                        </a:rPr>
                        <a:t>(ADF p-value: 0.0000)</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246294273"/>
                  </a:ext>
                </a:extLst>
              </a:tr>
              <a:tr h="577662">
                <a:tc>
                  <a:txBody>
                    <a:bodyPr/>
                    <a:lstStyle/>
                    <a:p>
                      <a:pPr marL="457200">
                        <a:lnSpc>
                          <a:spcPct val="115000"/>
                        </a:lnSpc>
                      </a:pPr>
                      <a:r>
                        <a:rPr lang="en-US" sz="1000" kern="100" dirty="0">
                          <a:effectLst/>
                        </a:rPr>
                        <a:t>Fossil Fuel Consumption</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Non-stationary</a:t>
                      </a:r>
                      <a:endParaRPr lang="en-GB" sz="1000" kern="100">
                        <a:effectLst/>
                        <a:highlight>
                          <a:srgbClr val="F2F2F2"/>
                        </a:highlight>
                      </a:endParaRPr>
                    </a:p>
                    <a:p>
                      <a:pPr marL="457200">
                        <a:lnSpc>
                          <a:spcPct val="115000"/>
                        </a:lnSpc>
                      </a:pPr>
                      <a:r>
                        <a:rPr lang="en-US" sz="1000" kern="100">
                          <a:effectLst/>
                          <a:highlight>
                            <a:srgbClr val="F2F2F2"/>
                          </a:highlight>
                        </a:rPr>
                        <a:t>(ADF p-value: 0.4619)</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Stationary </a:t>
                      </a:r>
                      <a:endParaRPr lang="en-GB" sz="1000" kern="100">
                        <a:effectLst/>
                        <a:highlight>
                          <a:srgbClr val="F2F2F2"/>
                        </a:highlight>
                      </a:endParaRPr>
                    </a:p>
                    <a:p>
                      <a:pPr marL="457200">
                        <a:lnSpc>
                          <a:spcPct val="115000"/>
                        </a:lnSpc>
                        <a:spcAft>
                          <a:spcPts val="1000"/>
                        </a:spcAft>
                      </a:pPr>
                      <a:r>
                        <a:rPr lang="en-US" sz="1000" kern="100">
                          <a:effectLst/>
                          <a:highlight>
                            <a:srgbClr val="F2F2F2"/>
                          </a:highlight>
                        </a:rPr>
                        <a:t>(ADF p-value: 0.0000)</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2293641277"/>
                  </a:ext>
                </a:extLst>
              </a:tr>
              <a:tr h="577662">
                <a:tc>
                  <a:txBody>
                    <a:bodyPr/>
                    <a:lstStyle/>
                    <a:p>
                      <a:pPr marL="457200">
                        <a:lnSpc>
                          <a:spcPct val="115000"/>
                        </a:lnSpc>
                      </a:pPr>
                      <a:r>
                        <a:rPr lang="en-US" sz="1000" kern="100" dirty="0">
                          <a:effectLst/>
                        </a:rPr>
                        <a:t>Employment</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Non-stationary</a:t>
                      </a:r>
                      <a:endParaRPr lang="en-GB" sz="1000" kern="100">
                        <a:effectLst/>
                      </a:endParaRPr>
                    </a:p>
                    <a:p>
                      <a:pPr marL="457200">
                        <a:lnSpc>
                          <a:spcPct val="115000"/>
                        </a:lnSpc>
                      </a:pPr>
                      <a:r>
                        <a:rPr lang="en-US" sz="1000" kern="100">
                          <a:effectLst/>
                        </a:rPr>
                        <a:t>(ADF p-value: 0.8118)</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Stationary </a:t>
                      </a:r>
                      <a:endParaRPr lang="en-GB" sz="1000" kern="100">
                        <a:effectLst/>
                      </a:endParaRPr>
                    </a:p>
                    <a:p>
                      <a:pPr marL="457200">
                        <a:lnSpc>
                          <a:spcPct val="115000"/>
                        </a:lnSpc>
                        <a:spcAft>
                          <a:spcPts val="1000"/>
                        </a:spcAft>
                      </a:pPr>
                      <a:r>
                        <a:rPr lang="en-US" sz="1000" kern="100">
                          <a:effectLst/>
                        </a:rPr>
                        <a:t>(ADF p-value: 0.0176)</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1817101208"/>
                  </a:ext>
                </a:extLst>
              </a:tr>
              <a:tr h="577662">
                <a:tc>
                  <a:txBody>
                    <a:bodyPr/>
                    <a:lstStyle/>
                    <a:p>
                      <a:pPr marL="457200">
                        <a:lnSpc>
                          <a:spcPct val="115000"/>
                        </a:lnSpc>
                      </a:pPr>
                      <a:r>
                        <a:rPr lang="en-US" sz="1000" kern="100" dirty="0">
                          <a:effectLst/>
                        </a:rPr>
                        <a:t>Domestic Credit</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Stationary</a:t>
                      </a:r>
                      <a:endParaRPr lang="en-GB" sz="1000" kern="100">
                        <a:effectLst/>
                        <a:highlight>
                          <a:srgbClr val="F2F2F2"/>
                        </a:highlight>
                      </a:endParaRPr>
                    </a:p>
                    <a:p>
                      <a:pPr marL="457200">
                        <a:lnSpc>
                          <a:spcPct val="115000"/>
                        </a:lnSpc>
                      </a:pPr>
                      <a:r>
                        <a:rPr lang="en-US" sz="1000" kern="100">
                          <a:effectLst/>
                          <a:highlight>
                            <a:srgbClr val="F2F2F2"/>
                          </a:highlight>
                        </a:rPr>
                        <a:t>(ADF p-value: 0.0000)</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Stationary </a:t>
                      </a:r>
                      <a:endParaRPr lang="en-GB" sz="1000" kern="100">
                        <a:effectLst/>
                        <a:highlight>
                          <a:srgbClr val="F2F2F2"/>
                        </a:highlight>
                      </a:endParaRPr>
                    </a:p>
                    <a:p>
                      <a:pPr marL="457200">
                        <a:lnSpc>
                          <a:spcPct val="115000"/>
                        </a:lnSpc>
                        <a:spcAft>
                          <a:spcPts val="1000"/>
                        </a:spcAft>
                      </a:pPr>
                      <a:r>
                        <a:rPr lang="en-US" sz="1000" kern="100">
                          <a:effectLst/>
                          <a:highlight>
                            <a:srgbClr val="F2F2F2"/>
                          </a:highlight>
                        </a:rPr>
                        <a:t>(ADF p-value: 0.0000)</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1470368005"/>
                  </a:ext>
                </a:extLst>
              </a:tr>
              <a:tr h="577662">
                <a:tc>
                  <a:txBody>
                    <a:bodyPr/>
                    <a:lstStyle/>
                    <a:p>
                      <a:pPr marL="457200">
                        <a:lnSpc>
                          <a:spcPct val="115000"/>
                        </a:lnSpc>
                      </a:pPr>
                      <a:r>
                        <a:rPr lang="en-US" sz="1000" kern="100" dirty="0">
                          <a:effectLst/>
                        </a:rPr>
                        <a:t>Industry</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Stationary</a:t>
                      </a:r>
                      <a:endParaRPr lang="en-GB" sz="1000" kern="100">
                        <a:effectLst/>
                      </a:endParaRPr>
                    </a:p>
                    <a:p>
                      <a:pPr marL="457200">
                        <a:lnSpc>
                          <a:spcPct val="115000"/>
                        </a:lnSpc>
                      </a:pPr>
                      <a:r>
                        <a:rPr lang="en-US" sz="1000" kern="100">
                          <a:effectLst/>
                        </a:rPr>
                        <a:t>(ADF p-value: 0.0002)</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Stationary </a:t>
                      </a:r>
                      <a:endParaRPr lang="en-GB" sz="1000" kern="100">
                        <a:effectLst/>
                      </a:endParaRPr>
                    </a:p>
                    <a:p>
                      <a:pPr marL="457200">
                        <a:lnSpc>
                          <a:spcPct val="115000"/>
                        </a:lnSpc>
                        <a:spcAft>
                          <a:spcPts val="1000"/>
                        </a:spcAft>
                      </a:pPr>
                      <a:r>
                        <a:rPr lang="en-US" sz="1000" kern="100">
                          <a:effectLst/>
                        </a:rPr>
                        <a:t>(ADF p-value: 0.0000)</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3657911794"/>
                  </a:ext>
                </a:extLst>
              </a:tr>
              <a:tr h="577662">
                <a:tc>
                  <a:txBody>
                    <a:bodyPr/>
                    <a:lstStyle/>
                    <a:p>
                      <a:pPr marL="457200">
                        <a:lnSpc>
                          <a:spcPct val="115000"/>
                        </a:lnSpc>
                      </a:pPr>
                      <a:r>
                        <a:rPr lang="en-US" sz="1000" kern="100" dirty="0">
                          <a:effectLst/>
                        </a:rPr>
                        <a:t>Industry Growth</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Non-stationary</a:t>
                      </a:r>
                      <a:endParaRPr lang="en-GB" sz="1000" kern="100">
                        <a:effectLst/>
                        <a:highlight>
                          <a:srgbClr val="F2F2F2"/>
                        </a:highlight>
                      </a:endParaRPr>
                    </a:p>
                    <a:p>
                      <a:pPr marL="457200">
                        <a:lnSpc>
                          <a:spcPct val="115000"/>
                        </a:lnSpc>
                      </a:pPr>
                      <a:r>
                        <a:rPr lang="en-US" sz="1000" kern="100">
                          <a:effectLst/>
                          <a:highlight>
                            <a:srgbClr val="F2F2F2"/>
                          </a:highlight>
                        </a:rPr>
                        <a:t>(ADF p-value: 0.1301)</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highlight>
                            <a:srgbClr val="F2F2F2"/>
                          </a:highlight>
                        </a:rPr>
                        <a:t>Stationary </a:t>
                      </a:r>
                      <a:endParaRPr lang="en-GB" sz="1000" kern="100">
                        <a:effectLst/>
                        <a:highlight>
                          <a:srgbClr val="F2F2F2"/>
                        </a:highlight>
                      </a:endParaRPr>
                    </a:p>
                    <a:p>
                      <a:pPr marL="457200">
                        <a:lnSpc>
                          <a:spcPct val="115000"/>
                        </a:lnSpc>
                        <a:spcAft>
                          <a:spcPts val="1000"/>
                        </a:spcAft>
                      </a:pPr>
                      <a:r>
                        <a:rPr lang="en-US" sz="1000" kern="100">
                          <a:effectLst/>
                          <a:highlight>
                            <a:srgbClr val="F2F2F2"/>
                          </a:highlight>
                        </a:rPr>
                        <a:t>(ADF p-value: 0.0000)</a:t>
                      </a:r>
                      <a:endParaRPr lang="en-GB" sz="1000" kern="100">
                        <a:effectLst/>
                        <a:highlight>
                          <a:srgbClr val="F2F2F2"/>
                        </a:highligh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2585487336"/>
                  </a:ext>
                </a:extLst>
              </a:tr>
              <a:tr h="577662">
                <a:tc>
                  <a:txBody>
                    <a:bodyPr/>
                    <a:lstStyle/>
                    <a:p>
                      <a:pPr marL="457200">
                        <a:lnSpc>
                          <a:spcPct val="115000"/>
                        </a:lnSpc>
                      </a:pPr>
                      <a:r>
                        <a:rPr lang="en-US" sz="1000" kern="100" dirty="0">
                          <a:effectLst/>
                        </a:rPr>
                        <a:t>Foreign Direct Investment</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a:effectLst/>
                        </a:rPr>
                        <a:t>Stationary</a:t>
                      </a:r>
                      <a:endParaRPr lang="en-GB" sz="1000" kern="100">
                        <a:effectLst/>
                      </a:endParaRPr>
                    </a:p>
                    <a:p>
                      <a:pPr marL="457200">
                        <a:lnSpc>
                          <a:spcPct val="115000"/>
                        </a:lnSpc>
                      </a:pPr>
                      <a:r>
                        <a:rPr lang="en-US" sz="1000" kern="100">
                          <a:effectLst/>
                        </a:rPr>
                        <a:t>(ADF p-value: 0.0215)</a:t>
                      </a:r>
                      <a:endParaRPr lang="en-GB" sz="1000" kern="10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tc>
                  <a:txBody>
                    <a:bodyPr/>
                    <a:lstStyle/>
                    <a:p>
                      <a:pPr marL="457200">
                        <a:lnSpc>
                          <a:spcPct val="115000"/>
                        </a:lnSpc>
                      </a:pPr>
                      <a:r>
                        <a:rPr lang="en-US" sz="1000" kern="100" dirty="0">
                          <a:effectLst/>
                        </a:rPr>
                        <a:t>Stationary </a:t>
                      </a:r>
                      <a:endParaRPr lang="en-GB" sz="1000" kern="100" dirty="0">
                        <a:effectLst/>
                      </a:endParaRPr>
                    </a:p>
                    <a:p>
                      <a:pPr marL="457200">
                        <a:lnSpc>
                          <a:spcPct val="115000"/>
                        </a:lnSpc>
                        <a:spcAft>
                          <a:spcPts val="1000"/>
                        </a:spcAft>
                      </a:pPr>
                      <a:r>
                        <a:rPr lang="en-US" sz="1000" kern="100" dirty="0">
                          <a:effectLst/>
                        </a:rPr>
                        <a:t>(ADF p-value: 0.0000)</a:t>
                      </a:r>
                      <a:endParaRPr lang="en-GB" sz="1000" kern="100" dirty="0">
                        <a:effectLst/>
                        <a:latin typeface="Calibri" panose="020F0502020204030204" pitchFamily="34" charset="0"/>
                        <a:ea typeface="DengXian" panose="02010600030101010101" pitchFamily="2" charset="-122"/>
                        <a:cs typeface="Times New Roman" panose="02020603050405020304" pitchFamily="18" charset="0"/>
                      </a:endParaRPr>
                    </a:p>
                  </a:txBody>
                  <a:tcPr marL="66313" marR="66313" marT="0" marB="0"/>
                </a:tc>
                <a:extLst>
                  <a:ext uri="{0D108BD9-81ED-4DB2-BD59-A6C34878D82A}">
                    <a16:rowId xmlns:a16="http://schemas.microsoft.com/office/drawing/2014/main" val="3980408136"/>
                  </a:ext>
                </a:extLst>
              </a:tr>
            </a:tbl>
          </a:graphicData>
        </a:graphic>
      </p:graphicFrame>
    </p:spTree>
    <p:extLst>
      <p:ext uri="{BB962C8B-B14F-4D97-AF65-F5344CB8AC3E}">
        <p14:creationId xmlns:p14="http://schemas.microsoft.com/office/powerpoint/2010/main" val="2302839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79E3BB-461C-CCB8-2D33-4E619988F418}"/>
              </a:ext>
            </a:extLst>
          </p:cNvPr>
          <p:cNvSpPr>
            <a:spLocks noGrp="1"/>
          </p:cNvSpPr>
          <p:nvPr>
            <p:ph type="title"/>
          </p:nvPr>
        </p:nvSpPr>
        <p:spPr>
          <a:xfrm>
            <a:off x="1136397" y="502021"/>
            <a:ext cx="4959603" cy="1642969"/>
          </a:xfrm>
        </p:spPr>
        <p:txBody>
          <a:bodyPr anchor="b">
            <a:normAutofit/>
          </a:bodyPr>
          <a:lstStyle/>
          <a:p>
            <a:r>
              <a:rPr lang="en-US" sz="4000"/>
              <a:t>Results: Panel Cointegration Test</a:t>
            </a:r>
          </a:p>
        </p:txBody>
      </p:sp>
      <p:sp>
        <p:nvSpPr>
          <p:cNvPr id="3" name="Content Placeholder 2">
            <a:extLst>
              <a:ext uri="{FF2B5EF4-FFF2-40B4-BE49-F238E27FC236}">
                <a16:creationId xmlns:a16="http://schemas.microsoft.com/office/drawing/2014/main" id="{5B0608CA-E832-3FE9-6BB7-A70989B2F51D}"/>
              </a:ext>
            </a:extLst>
          </p:cNvPr>
          <p:cNvSpPr>
            <a:spLocks noGrp="1"/>
          </p:cNvSpPr>
          <p:nvPr>
            <p:ph idx="1"/>
          </p:nvPr>
        </p:nvSpPr>
        <p:spPr>
          <a:xfrm>
            <a:off x="1136397" y="2418408"/>
            <a:ext cx="4959603" cy="3522569"/>
          </a:xfrm>
        </p:spPr>
        <p:txBody>
          <a:bodyPr anchor="t">
            <a:normAutofit lnSpcReduction="10000"/>
          </a:bodyPr>
          <a:lstStyle/>
          <a:p>
            <a:r>
              <a:rPr lang="en-US" sz="2000" dirty="0"/>
              <a:t>The heteroskedasticity and autocorrelation consistent (HAC) variance estimator estimates the variance-covariance matrix in our model</a:t>
            </a:r>
          </a:p>
          <a:p>
            <a:pPr lvl="1"/>
            <a:r>
              <a:rPr lang="en-US" sz="1600" dirty="0"/>
              <a:t>We do this to avoid bias within the standard errors due to heteroskedasticity or autocorrelation</a:t>
            </a:r>
          </a:p>
          <a:p>
            <a:r>
              <a:rPr lang="en-US" sz="2000" dirty="0"/>
              <a:t>We found evidence of long-run causality between financial development, renewable energy, and GHG emissions, indicating that improvements in these sectors could be instrumental for emissions reduction in the long term</a:t>
            </a:r>
          </a:p>
          <a:p>
            <a:pPr marL="0" indent="0">
              <a:buNone/>
            </a:pPr>
            <a:endParaRPr lang="en-US" sz="2000" dirty="0"/>
          </a:p>
        </p:txBody>
      </p:sp>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8111255B-7DC3-C7C5-C728-E57F98D251AE}"/>
              </a:ext>
            </a:extLst>
          </p:cNvPr>
          <p:cNvGraphicFramePr>
            <a:graphicFrameLocks noGrp="1"/>
          </p:cNvGraphicFramePr>
          <p:nvPr>
            <p:extLst>
              <p:ext uri="{D42A27DB-BD31-4B8C-83A1-F6EECF244321}">
                <p14:modId xmlns:p14="http://schemas.microsoft.com/office/powerpoint/2010/main" val="2749041283"/>
              </p:ext>
            </p:extLst>
          </p:nvPr>
        </p:nvGraphicFramePr>
        <p:xfrm>
          <a:off x="6512442" y="2224231"/>
          <a:ext cx="5201025" cy="1995785"/>
        </p:xfrm>
        <a:graphic>
          <a:graphicData uri="http://schemas.openxmlformats.org/drawingml/2006/table">
            <a:tbl>
              <a:tblPr firstRow="1" bandRow="1">
                <a:tableStyleId>{9D7B26C5-4107-4FEC-AEDC-1716B250A1EF}</a:tableStyleId>
              </a:tblPr>
              <a:tblGrid>
                <a:gridCol w="1092298">
                  <a:extLst>
                    <a:ext uri="{9D8B030D-6E8A-4147-A177-3AD203B41FA5}">
                      <a16:colId xmlns:a16="http://schemas.microsoft.com/office/drawing/2014/main" val="3972403958"/>
                    </a:ext>
                  </a:extLst>
                </a:gridCol>
                <a:gridCol w="623822">
                  <a:extLst>
                    <a:ext uri="{9D8B030D-6E8A-4147-A177-3AD203B41FA5}">
                      <a16:colId xmlns:a16="http://schemas.microsoft.com/office/drawing/2014/main" val="1442813941"/>
                    </a:ext>
                  </a:extLst>
                </a:gridCol>
                <a:gridCol w="623822">
                  <a:extLst>
                    <a:ext uri="{9D8B030D-6E8A-4147-A177-3AD203B41FA5}">
                      <a16:colId xmlns:a16="http://schemas.microsoft.com/office/drawing/2014/main" val="938991450"/>
                    </a:ext>
                  </a:extLst>
                </a:gridCol>
                <a:gridCol w="1406046">
                  <a:extLst>
                    <a:ext uri="{9D8B030D-6E8A-4147-A177-3AD203B41FA5}">
                      <a16:colId xmlns:a16="http://schemas.microsoft.com/office/drawing/2014/main" val="3313889868"/>
                    </a:ext>
                  </a:extLst>
                </a:gridCol>
                <a:gridCol w="1455037">
                  <a:extLst>
                    <a:ext uri="{9D8B030D-6E8A-4147-A177-3AD203B41FA5}">
                      <a16:colId xmlns:a16="http://schemas.microsoft.com/office/drawing/2014/main" val="517214353"/>
                    </a:ext>
                  </a:extLst>
                </a:gridCol>
              </a:tblGrid>
              <a:tr h="399157">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T-Statistic</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Probability</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extLst>
                  <a:ext uri="{0D108BD9-81ED-4DB2-BD59-A6C34878D82A}">
                    <a16:rowId xmlns:a16="http://schemas.microsoft.com/office/drawing/2014/main" val="1100683852"/>
                  </a:ext>
                </a:extLst>
              </a:tr>
              <a:tr h="399157">
                <a:tc>
                  <a:txBody>
                    <a:bodyPr/>
                    <a:lstStyle/>
                    <a:p>
                      <a:pPr algn="ctr">
                        <a:lnSpc>
                          <a:spcPct val="107000"/>
                        </a:lnSpc>
                        <a:spcAft>
                          <a:spcPts val="800"/>
                        </a:spcAft>
                      </a:pPr>
                      <a:r>
                        <a:rPr lang="en-GB" sz="2100">
                          <a:effectLst/>
                        </a:rPr>
                        <a:t>ADF</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-5.132548</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0.0001</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extLst>
                  <a:ext uri="{0D108BD9-81ED-4DB2-BD59-A6C34878D82A}">
                    <a16:rowId xmlns:a16="http://schemas.microsoft.com/office/drawing/2014/main" val="1268899624"/>
                  </a:ext>
                </a:extLst>
              </a:tr>
              <a:tr h="399157">
                <a:tc gridSpan="3">
                  <a:txBody>
                    <a:bodyPr/>
                    <a:lstStyle/>
                    <a:p>
                      <a:pPr>
                        <a:lnSpc>
                          <a:spcPct val="107000"/>
                        </a:lnSpc>
                        <a:spcAft>
                          <a:spcPts val="800"/>
                        </a:spcAft>
                      </a:pPr>
                      <a:r>
                        <a:rPr lang="en-GB" sz="2100">
                          <a:effectLst/>
                        </a:rPr>
                        <a:t>Residual variance</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hMerge="1">
                  <a:txBody>
                    <a:bodyPr/>
                    <a:lstStyle/>
                    <a:p>
                      <a:endParaRPr lang="en-US"/>
                    </a:p>
                  </a:txBody>
                  <a:tcPr/>
                </a:tc>
                <a:tc hMerge="1">
                  <a:txBody>
                    <a:bodyPr/>
                    <a:lstStyle/>
                    <a:p>
                      <a:endParaRPr lang="en-US"/>
                    </a:p>
                  </a:txBody>
                  <a:tcPr/>
                </a:tc>
                <a:tc>
                  <a:txBody>
                    <a:bodyPr/>
                    <a:lstStyle/>
                    <a:p>
                      <a:pPr algn="ctr">
                        <a:lnSpc>
                          <a:spcPct val="107000"/>
                        </a:lnSpc>
                        <a:spcAft>
                          <a:spcPts val="800"/>
                        </a:spcAft>
                      </a:pPr>
                      <a:r>
                        <a:rPr lang="en-GB" sz="2100">
                          <a:effectLst/>
                        </a:rPr>
                        <a:t> 0.007618</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extLst>
                  <a:ext uri="{0D108BD9-81ED-4DB2-BD59-A6C34878D82A}">
                    <a16:rowId xmlns:a16="http://schemas.microsoft.com/office/drawing/2014/main" val="464125538"/>
                  </a:ext>
                </a:extLst>
              </a:tr>
              <a:tr h="399157">
                <a:tc gridSpan="2">
                  <a:txBody>
                    <a:bodyPr/>
                    <a:lstStyle/>
                    <a:p>
                      <a:pPr>
                        <a:lnSpc>
                          <a:spcPct val="107000"/>
                        </a:lnSpc>
                        <a:spcAft>
                          <a:spcPts val="800"/>
                        </a:spcAft>
                      </a:pPr>
                      <a:r>
                        <a:rPr lang="en-GB" sz="2100">
                          <a:effectLst/>
                        </a:rPr>
                        <a:t>HAC variance</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hMerge="1">
                  <a:txBody>
                    <a:bodyPr/>
                    <a:lstStyle/>
                    <a:p>
                      <a:endParaRPr lang="en-US"/>
                    </a:p>
                  </a:txBody>
                  <a:tcPr/>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0.007345</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gn="ct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extLst>
                  <a:ext uri="{0D108BD9-81ED-4DB2-BD59-A6C34878D82A}">
                    <a16:rowId xmlns:a16="http://schemas.microsoft.com/office/drawing/2014/main" val="655688920"/>
                  </a:ext>
                </a:extLst>
              </a:tr>
              <a:tr h="399157">
                <a:tc>
                  <a:txBody>
                    <a:bodyPr/>
                    <a:lstStyle/>
                    <a:p>
                      <a:pP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tc>
                  <a:txBody>
                    <a:bodyPr/>
                    <a:lstStyle/>
                    <a:p>
                      <a:pPr>
                        <a:lnSpc>
                          <a:spcPct val="107000"/>
                        </a:lnSpc>
                        <a:spcAft>
                          <a:spcPts val="800"/>
                        </a:spcAft>
                      </a:pPr>
                      <a:r>
                        <a:rPr lang="en-GB" sz="2100">
                          <a:effectLst/>
                        </a:rPr>
                        <a:t> </a:t>
                      </a:r>
                      <a:endParaRPr lang="en-GB" sz="2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tc>
                <a:extLst>
                  <a:ext uri="{0D108BD9-81ED-4DB2-BD59-A6C34878D82A}">
                    <a16:rowId xmlns:a16="http://schemas.microsoft.com/office/drawing/2014/main" val="3847839337"/>
                  </a:ext>
                </a:extLst>
              </a:tr>
            </a:tbl>
          </a:graphicData>
        </a:graphic>
      </p:graphicFrame>
    </p:spTree>
    <p:extLst>
      <p:ext uri="{BB962C8B-B14F-4D97-AF65-F5344CB8AC3E}">
        <p14:creationId xmlns:p14="http://schemas.microsoft.com/office/powerpoint/2010/main" val="3215494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312</TotalTime>
  <Words>2048</Words>
  <Application>Microsoft Macintosh PowerPoint</Application>
  <PresentationFormat>Widescreen</PresentationFormat>
  <Paragraphs>326</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Aptos</vt:lpstr>
      <vt:lpstr>Aptos Display</vt:lpstr>
      <vt:lpstr>Arial</vt:lpstr>
      <vt:lpstr>Calibri</vt:lpstr>
      <vt:lpstr>Cambria Math</vt:lpstr>
      <vt:lpstr>Office Theme</vt:lpstr>
      <vt:lpstr>Long-run Causality and Short-term Adjustments The Role of Financial Development and Renewable Energy in Reducing GHG Emissions in Africa</vt:lpstr>
      <vt:lpstr>Introduction</vt:lpstr>
      <vt:lpstr>Background</vt:lpstr>
      <vt:lpstr>Literature Review</vt:lpstr>
      <vt:lpstr>Research Approach –Data and Categorisation</vt:lpstr>
      <vt:lpstr>Research Approach—Data Analysis Technique</vt:lpstr>
      <vt:lpstr>Results</vt:lpstr>
      <vt:lpstr>Results: Unit Root Test</vt:lpstr>
      <vt:lpstr>Results: Panel Cointegration Test</vt:lpstr>
      <vt:lpstr>Results: VECM Estimation </vt:lpstr>
      <vt:lpstr>Discussions</vt:lpstr>
      <vt:lpstr>Discussion—SDG </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Long-run Causality and Short-term Adjustments The Role of Financial Development and Renewable Energy in Reducing GHG Emissions in Africa</dc:title>
  <dc:creator>Aminu, Nasir</dc:creator>
  <cp:lastModifiedBy>Aminu, Nasir</cp:lastModifiedBy>
  <cp:revision>1</cp:revision>
  <dcterms:created xsi:type="dcterms:W3CDTF">2024-05-05T14:55:23Z</dcterms:created>
  <dcterms:modified xsi:type="dcterms:W3CDTF">2024-05-18T17:25:02Z</dcterms:modified>
</cp:coreProperties>
</file>