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4D5EEC-8186-2242-ADB1-0247E6887F20}" v="5" dt="2024-05-03T12:19:06.6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18"/>
  </p:normalViewPr>
  <p:slideViewPr>
    <p:cSldViewPr snapToGrid="0">
      <p:cViewPr varScale="1">
        <p:scale>
          <a:sx n="104" d="100"/>
          <a:sy n="104" d="100"/>
        </p:scale>
        <p:origin x="896"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GB"/>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5/3/24</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5/3/24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5/3/24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5/3/24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5/3/24</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GB"/>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5/3/24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5/3/24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5/3/24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5/3/24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GB"/>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5/3/24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GB"/>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5/3/24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5/3/24</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588CB-5A0E-199D-6DA3-29B7948F25CF}"/>
              </a:ext>
            </a:extLst>
          </p:cNvPr>
          <p:cNvSpPr>
            <a:spLocks noGrp="1"/>
          </p:cNvSpPr>
          <p:nvPr>
            <p:ph type="ctrTitle"/>
          </p:nvPr>
        </p:nvSpPr>
        <p:spPr/>
        <p:txBody>
          <a:bodyPr/>
          <a:lstStyle/>
          <a:p>
            <a:r>
              <a:rPr lang="en-US" sz="4800" dirty="0"/>
              <a:t>Leveraging Author Fame for Tourism Promotion</a:t>
            </a:r>
          </a:p>
        </p:txBody>
      </p:sp>
      <p:sp>
        <p:nvSpPr>
          <p:cNvPr id="3" name="Subtitle 2">
            <a:extLst>
              <a:ext uri="{FF2B5EF4-FFF2-40B4-BE49-F238E27FC236}">
                <a16:creationId xmlns:a16="http://schemas.microsoft.com/office/drawing/2014/main" id="{D8C07F4B-30CB-AEBE-6D02-4EC79B3FB8E8}"/>
              </a:ext>
            </a:extLst>
          </p:cNvPr>
          <p:cNvSpPr>
            <a:spLocks noGrp="1"/>
          </p:cNvSpPr>
          <p:nvPr>
            <p:ph type="subTitle" idx="1"/>
          </p:nvPr>
        </p:nvSpPr>
        <p:spPr/>
        <p:txBody>
          <a:bodyPr>
            <a:normAutofit fontScale="92500" lnSpcReduction="20000"/>
          </a:bodyPr>
          <a:lstStyle/>
          <a:p>
            <a:pPr>
              <a:lnSpc>
                <a:spcPct val="122000"/>
              </a:lnSpc>
            </a:pPr>
            <a:r>
              <a:rPr lang="en-GB" dirty="0"/>
              <a:t>Dr Emmet McLoughlin (CSM)</a:t>
            </a:r>
          </a:p>
          <a:p>
            <a:pPr>
              <a:lnSpc>
                <a:spcPct val="122000"/>
              </a:lnSpc>
            </a:pPr>
            <a:r>
              <a:rPr lang="en-US" dirty="0"/>
              <a:t>&amp;</a:t>
            </a:r>
          </a:p>
          <a:p>
            <a:r>
              <a:rPr lang="en-US" dirty="0"/>
              <a:t>Dr Nick Taylor-Collins (CSESP)</a:t>
            </a:r>
          </a:p>
          <a:p>
            <a:endParaRPr lang="en-US" dirty="0"/>
          </a:p>
        </p:txBody>
      </p:sp>
    </p:spTree>
    <p:extLst>
      <p:ext uri="{BB962C8B-B14F-4D97-AF65-F5344CB8AC3E}">
        <p14:creationId xmlns:p14="http://schemas.microsoft.com/office/powerpoint/2010/main" val="693106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1E6A3-4D8B-A705-4ED6-FF12CF995F9E}"/>
              </a:ext>
            </a:extLst>
          </p:cNvPr>
          <p:cNvSpPr>
            <a:spLocks noGrp="1"/>
          </p:cNvSpPr>
          <p:nvPr>
            <p:ph type="title"/>
          </p:nvPr>
        </p:nvSpPr>
        <p:spPr/>
        <p:txBody>
          <a:bodyPr/>
          <a:lstStyle/>
          <a:p>
            <a:r>
              <a:rPr lang="en-US" dirty="0"/>
              <a:t>Preliminary Findings</a:t>
            </a:r>
          </a:p>
        </p:txBody>
      </p:sp>
      <p:sp>
        <p:nvSpPr>
          <p:cNvPr id="3" name="Content Placeholder 2">
            <a:extLst>
              <a:ext uri="{FF2B5EF4-FFF2-40B4-BE49-F238E27FC236}">
                <a16:creationId xmlns:a16="http://schemas.microsoft.com/office/drawing/2014/main" id="{0B73BEAF-E284-A60D-9D8C-ED904C626336}"/>
              </a:ext>
            </a:extLst>
          </p:cNvPr>
          <p:cNvSpPr>
            <a:spLocks noGrp="1"/>
          </p:cNvSpPr>
          <p:nvPr>
            <p:ph idx="1"/>
          </p:nvPr>
        </p:nvSpPr>
        <p:spPr/>
        <p:txBody>
          <a:bodyPr>
            <a:normAutofit fontScale="85000" lnSpcReduction="10000"/>
          </a:bodyPr>
          <a:lstStyle/>
          <a:p>
            <a:pPr marL="0" indent="0">
              <a:buNone/>
            </a:pPr>
            <a:r>
              <a:rPr lang="en-US" b="1" dirty="0"/>
              <a:t>Policy and Resource Allocation</a:t>
            </a:r>
          </a:p>
          <a:p>
            <a:pPr algn="just"/>
            <a:r>
              <a:rPr lang="en-US" dirty="0"/>
              <a:t>Policy makers called for a national discussion about policies, resources, and future actions to better leverage literary heritage for tourism development. Examples included a need for governmental or organisational policy adjustments to support and prioritise literary tourism.</a:t>
            </a:r>
          </a:p>
          <a:p>
            <a:pPr marL="0" indent="0">
              <a:buNone/>
            </a:pPr>
            <a:r>
              <a:rPr lang="en-US" b="1" dirty="0"/>
              <a:t>Cultural and Economic Impact</a:t>
            </a:r>
          </a:p>
          <a:p>
            <a:pPr algn="just"/>
            <a:r>
              <a:rPr lang="en-US" dirty="0"/>
              <a:t>Participants discussed the potential cultural and economic impacts of literary tourism. There was an understanding that enhancing literary tourism could significantly benefit local communities economically and culturally, thus providing a richer tourism experience.</a:t>
            </a:r>
          </a:p>
          <a:p>
            <a:pPr marL="0" indent="0">
              <a:buNone/>
            </a:pPr>
            <a:r>
              <a:rPr lang="en-US" b="1" dirty="0"/>
              <a:t>Future Orientation and Sustainability</a:t>
            </a:r>
          </a:p>
          <a:p>
            <a:pPr algn="just"/>
            <a:r>
              <a:rPr lang="en-US" dirty="0"/>
              <a:t>Views from participants tended to imply a forward-looking perspective, emphasising the importance of planning and sustainability in the growth of literary tourism. Participants also highlighted the need to address and develop strategies for the long-term viability of this tourism sector.</a:t>
            </a:r>
          </a:p>
          <a:p>
            <a:endParaRPr lang="en-US" dirty="0"/>
          </a:p>
        </p:txBody>
      </p:sp>
    </p:spTree>
    <p:extLst>
      <p:ext uri="{BB962C8B-B14F-4D97-AF65-F5344CB8AC3E}">
        <p14:creationId xmlns:p14="http://schemas.microsoft.com/office/powerpoint/2010/main" val="3677441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EBD2E-802A-5D2A-6D9D-ED554EE7BA0B}"/>
              </a:ext>
            </a:extLst>
          </p:cNvPr>
          <p:cNvSpPr>
            <a:spLocks noGrp="1"/>
          </p:cNvSpPr>
          <p:nvPr>
            <p:ph type="title"/>
          </p:nvPr>
        </p:nvSpPr>
        <p:spPr/>
        <p:txBody>
          <a:bodyPr/>
          <a:lstStyle/>
          <a:p>
            <a:r>
              <a:rPr lang="en-US" dirty="0"/>
              <a:t>Future Directions </a:t>
            </a:r>
          </a:p>
        </p:txBody>
      </p:sp>
      <p:sp>
        <p:nvSpPr>
          <p:cNvPr id="3" name="Content Placeholder 2">
            <a:extLst>
              <a:ext uri="{FF2B5EF4-FFF2-40B4-BE49-F238E27FC236}">
                <a16:creationId xmlns:a16="http://schemas.microsoft.com/office/drawing/2014/main" id="{31497B9C-82C4-BBE5-89DE-4F9CD777A990}"/>
              </a:ext>
            </a:extLst>
          </p:cNvPr>
          <p:cNvSpPr>
            <a:spLocks noGrp="1"/>
          </p:cNvSpPr>
          <p:nvPr>
            <p:ph idx="1"/>
          </p:nvPr>
        </p:nvSpPr>
        <p:spPr/>
        <p:txBody>
          <a:bodyPr/>
          <a:lstStyle/>
          <a:p>
            <a:pPr algn="just"/>
            <a:r>
              <a:rPr lang="en-US" dirty="0"/>
              <a:t>For future research, it may be necessary to explore further any specific aspects identified during this study, such as the role of social media in promoting literary tourism or the potential synergies with other cultural attractions.</a:t>
            </a:r>
          </a:p>
          <a:p>
            <a:pPr marL="0" indent="0" algn="just">
              <a:buNone/>
            </a:pPr>
            <a:r>
              <a:rPr lang="en-US" dirty="0"/>
              <a:t> </a:t>
            </a:r>
          </a:p>
          <a:p>
            <a:pPr algn="just"/>
            <a:r>
              <a:rPr lang="en-US" dirty="0"/>
              <a:t>Ultimately, this research seeks to guide the sustainable development of literary tourism, positioning the West Coast of Ireland as a further destination for literary enthusiasts and cultural explorers.</a:t>
            </a:r>
          </a:p>
          <a:p>
            <a:endParaRPr lang="en-US" dirty="0"/>
          </a:p>
        </p:txBody>
      </p:sp>
    </p:spTree>
    <p:extLst>
      <p:ext uri="{BB962C8B-B14F-4D97-AF65-F5344CB8AC3E}">
        <p14:creationId xmlns:p14="http://schemas.microsoft.com/office/powerpoint/2010/main" val="3258786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8931E-9141-32EF-7C4B-695B173A5F96}"/>
              </a:ext>
            </a:extLst>
          </p:cNvPr>
          <p:cNvSpPr>
            <a:spLocks noGrp="1"/>
          </p:cNvSpPr>
          <p:nvPr>
            <p:ph type="title"/>
          </p:nvPr>
        </p:nvSpPr>
        <p:spPr/>
        <p:txBody>
          <a:bodyPr/>
          <a:lstStyle/>
          <a:p>
            <a:pPr algn="ctr"/>
            <a:r>
              <a:rPr lang="en-US" dirty="0"/>
              <a:t>Questions?</a:t>
            </a:r>
          </a:p>
        </p:txBody>
      </p:sp>
      <p:sp>
        <p:nvSpPr>
          <p:cNvPr id="3" name="Content Placeholder 2">
            <a:extLst>
              <a:ext uri="{FF2B5EF4-FFF2-40B4-BE49-F238E27FC236}">
                <a16:creationId xmlns:a16="http://schemas.microsoft.com/office/drawing/2014/main" id="{A6DE6BED-BE8C-C596-A93F-AD158A4D940D}"/>
              </a:ext>
            </a:extLst>
          </p:cNvPr>
          <p:cNvSpPr>
            <a:spLocks noGrp="1"/>
          </p:cNvSpPr>
          <p:nvPr>
            <p:ph idx="1"/>
          </p:nvPr>
        </p:nvSpPr>
        <p:spPr/>
        <p:txBody>
          <a:bodyPr>
            <a:normAutofit fontScale="70000" lnSpcReduction="20000"/>
          </a:bodyPr>
          <a:lstStyle/>
          <a:p>
            <a:pPr marL="0" indent="0">
              <a:buNone/>
            </a:pPr>
            <a:r>
              <a:rPr lang="en-US" b="1" dirty="0"/>
              <a:t>Reference List</a:t>
            </a:r>
          </a:p>
          <a:p>
            <a:pPr marL="0" indent="0">
              <a:buNone/>
            </a:pPr>
            <a:r>
              <a:rPr lang="en-US" dirty="0"/>
              <a:t>Hanrahan, J and McLoughlin, E (2015). "A Framework for Analysing the Local Authorities Tourism Planning in Ireland: A Socio-Cultural Perspective". European Journal of Tourism Research, vol. 2, pp. 73-87</a:t>
            </a:r>
          </a:p>
          <a:p>
            <a:pPr marL="0" indent="0">
              <a:buNone/>
            </a:pPr>
            <a:r>
              <a:rPr lang="en-US" dirty="0"/>
              <a:t>Hewlett, D. and Brown, L. (2018). Planning for tranquil spaces in rural destinations through mixed methods research. Tourism Management, vol. 67, pp. 237–247.</a:t>
            </a:r>
          </a:p>
          <a:p>
            <a:pPr marL="0" indent="0">
              <a:buNone/>
            </a:pPr>
            <a:r>
              <a:rPr lang="en-US" dirty="0"/>
              <a:t>Hoppen, A., Brown, L., and Fyall, A. (2014). Literary tourism: Opportunities and challenges for the marketing and branding of destinations? Journal of Destination Marketing &amp; Management, vol. 3(1), pp. 37–47.</a:t>
            </a:r>
          </a:p>
          <a:p>
            <a:pPr marL="0" indent="0">
              <a:buNone/>
            </a:pPr>
            <a:r>
              <a:rPr lang="en-US" dirty="0"/>
              <a:t>Jordan, E. J and Moore, J. (2018). An in-depth exploration of residents' perceived impacts of transient vacation rentals. Journal of Travel &amp; Tourism Marketing, vol. 35(1), pp. 90–101.</a:t>
            </a:r>
          </a:p>
          <a:p>
            <a:pPr marL="0" indent="0">
              <a:buNone/>
            </a:pPr>
            <a:r>
              <a:rPr lang="en-US" dirty="0"/>
              <a:t>O'Connor, N., &amp; Kim, S. (2014). Pictures and prose: Exploring the impact of literary and film tourism. Journal of Tourism and Cultural Change, vol.12(1), pp. 1–17.</a:t>
            </a:r>
          </a:p>
          <a:p>
            <a:pPr marL="0" indent="0">
              <a:buNone/>
            </a:pPr>
            <a:r>
              <a:rPr lang="en-US" dirty="0"/>
              <a:t>Otay Demir, F., Yavuz Görkem, </a:t>
            </a:r>
            <a:r>
              <a:rPr lang="en-US" dirty="0" err="1"/>
              <a:t>Ş</a:t>
            </a:r>
            <a:r>
              <a:rPr lang="en-US" dirty="0"/>
              <a:t>., &amp; Rafferty, G. (2022). An inquiry on the potential of computational literary techniques towards successful destination branding and literary tourism. Current Issues in Tourism, vol. 25(5), pp. 764-778.</a:t>
            </a:r>
          </a:p>
          <a:p>
            <a:pPr marL="0" indent="0">
              <a:buNone/>
            </a:pPr>
            <a:r>
              <a:rPr lang="en-US" dirty="0"/>
              <a:t>Pike, S and Page, S. J. (2014). Destination Marketing Organizations and destination marketing: A narrative analysis of the literature. Tourism management, vol 41, pp. 202–227.</a:t>
            </a:r>
          </a:p>
          <a:p>
            <a:pPr marL="0" indent="0">
              <a:buNone/>
            </a:pPr>
            <a:endParaRPr lang="en-US" dirty="0"/>
          </a:p>
          <a:p>
            <a:endParaRPr lang="en-US" dirty="0"/>
          </a:p>
        </p:txBody>
      </p:sp>
    </p:spTree>
    <p:extLst>
      <p:ext uri="{BB962C8B-B14F-4D97-AF65-F5344CB8AC3E}">
        <p14:creationId xmlns:p14="http://schemas.microsoft.com/office/powerpoint/2010/main" val="3546038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02116-93FE-15E1-6120-BEA1B84E1DEF}"/>
              </a:ext>
            </a:extLst>
          </p:cNvPr>
          <p:cNvSpPr>
            <a:spLocks noGrp="1"/>
          </p:cNvSpPr>
          <p:nvPr>
            <p:ph type="title"/>
          </p:nvPr>
        </p:nvSpPr>
        <p:spPr/>
        <p:txBody>
          <a:bodyPr/>
          <a:lstStyle/>
          <a:p>
            <a:r>
              <a:rPr lang="en-US" dirty="0"/>
              <a:t>Overview of Presentation</a:t>
            </a:r>
          </a:p>
        </p:txBody>
      </p:sp>
      <p:sp>
        <p:nvSpPr>
          <p:cNvPr id="3" name="Content Placeholder 2">
            <a:extLst>
              <a:ext uri="{FF2B5EF4-FFF2-40B4-BE49-F238E27FC236}">
                <a16:creationId xmlns:a16="http://schemas.microsoft.com/office/drawing/2014/main" id="{5454C43D-8D24-1BCE-8B35-4F930E613D65}"/>
              </a:ext>
            </a:extLst>
          </p:cNvPr>
          <p:cNvSpPr>
            <a:spLocks noGrp="1"/>
          </p:cNvSpPr>
          <p:nvPr>
            <p:ph idx="1"/>
          </p:nvPr>
        </p:nvSpPr>
        <p:spPr/>
        <p:txBody>
          <a:bodyPr/>
          <a:lstStyle/>
          <a:p>
            <a:r>
              <a:rPr lang="en-US" dirty="0"/>
              <a:t>Background </a:t>
            </a:r>
          </a:p>
          <a:p>
            <a:r>
              <a:rPr lang="en-US" dirty="0"/>
              <a:t>Research Approach</a:t>
            </a:r>
          </a:p>
          <a:p>
            <a:r>
              <a:rPr lang="en-US" dirty="0"/>
              <a:t>Preliminary Findings </a:t>
            </a:r>
          </a:p>
          <a:p>
            <a:r>
              <a:rPr lang="en-US" dirty="0"/>
              <a:t>Future Directions </a:t>
            </a:r>
          </a:p>
          <a:p>
            <a:endParaRPr lang="en-US" dirty="0"/>
          </a:p>
        </p:txBody>
      </p:sp>
    </p:spTree>
    <p:extLst>
      <p:ext uri="{BB962C8B-B14F-4D97-AF65-F5344CB8AC3E}">
        <p14:creationId xmlns:p14="http://schemas.microsoft.com/office/powerpoint/2010/main" val="1358719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2133A-4C1C-2258-0041-A9DF99F180CB}"/>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CD5CB353-64CD-457A-F97A-306365DFB8C0}"/>
              </a:ext>
            </a:extLst>
          </p:cNvPr>
          <p:cNvSpPr>
            <a:spLocks noGrp="1"/>
          </p:cNvSpPr>
          <p:nvPr>
            <p:ph idx="1"/>
          </p:nvPr>
        </p:nvSpPr>
        <p:spPr/>
        <p:txBody>
          <a:bodyPr>
            <a:normAutofit fontScale="92500" lnSpcReduction="20000"/>
          </a:bodyPr>
          <a:lstStyle/>
          <a:p>
            <a:pPr algn="just"/>
            <a:r>
              <a:rPr lang="en-US" dirty="0"/>
              <a:t>Previous research by the authors has suggested that there is a correlation between an author's international acclaim and publicity and the economic benefits generated by literary tourism. </a:t>
            </a:r>
          </a:p>
          <a:p>
            <a:pPr algn="just"/>
            <a:endParaRPr lang="en-US" dirty="0"/>
          </a:p>
          <a:p>
            <a:pPr algn="just"/>
            <a:r>
              <a:rPr lang="en-US" dirty="0"/>
              <a:t>Therefore, this exploratory research aims to explore the potential of literary tourism on the West Coast of Ireland. </a:t>
            </a:r>
          </a:p>
          <a:p>
            <a:pPr marL="0" indent="0" algn="just">
              <a:buNone/>
            </a:pPr>
            <a:endParaRPr lang="en-US" dirty="0"/>
          </a:p>
          <a:p>
            <a:pPr algn="just"/>
            <a:r>
              <a:rPr lang="en-US" dirty="0"/>
              <a:t>By leveraging the international acclaim and publicity of authors, this study seeks to understand how literary fame can be used strategically to enhance tourism promotion. </a:t>
            </a:r>
          </a:p>
          <a:p>
            <a:pPr marL="0" indent="0" algn="just">
              <a:buNone/>
            </a:pPr>
            <a:endParaRPr lang="en-US" dirty="0"/>
          </a:p>
          <a:p>
            <a:pPr algn="just"/>
            <a:r>
              <a:rPr lang="en-US" dirty="0"/>
              <a:t>By focusing on this relationship, we aim to uncover how literary tourism can be integrated into destination marketing strategies effectively.</a:t>
            </a:r>
          </a:p>
        </p:txBody>
      </p:sp>
    </p:spTree>
    <p:extLst>
      <p:ext uri="{BB962C8B-B14F-4D97-AF65-F5344CB8AC3E}">
        <p14:creationId xmlns:p14="http://schemas.microsoft.com/office/powerpoint/2010/main" val="489717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A197D-8B0F-567B-CB5D-9EE3815F165B}"/>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89B3BF91-AFE4-757F-57F9-6C3EEAC1BA92}"/>
              </a:ext>
            </a:extLst>
          </p:cNvPr>
          <p:cNvSpPr>
            <a:spLocks noGrp="1"/>
          </p:cNvSpPr>
          <p:nvPr>
            <p:ph idx="1"/>
          </p:nvPr>
        </p:nvSpPr>
        <p:spPr>
          <a:xfrm>
            <a:off x="1371600" y="2286000"/>
            <a:ext cx="4955059" cy="3581400"/>
          </a:xfrm>
        </p:spPr>
        <p:txBody>
          <a:bodyPr>
            <a:normAutofit fontScale="92500" lnSpcReduction="10000"/>
          </a:bodyPr>
          <a:lstStyle/>
          <a:p>
            <a:pPr algn="just"/>
            <a:r>
              <a:rPr lang="en-US" dirty="0"/>
              <a:t>Literary tourism has emerged as a dynamic component of cultural tourism (Hoppen Brown and Fyall, 2014), linking literature, history, and destination appeal (Otay Demir, Yavuz Görkem and Rafferty, 2022). </a:t>
            </a:r>
          </a:p>
          <a:p>
            <a:pPr marL="0" indent="0" algn="just">
              <a:buNone/>
            </a:pPr>
            <a:endParaRPr lang="en-US" dirty="0"/>
          </a:p>
          <a:p>
            <a:pPr algn="just"/>
            <a:r>
              <a:rPr lang="en-US" dirty="0"/>
              <a:t>With its rich culture and heritage (Hanrahan and McLoughlin, 2015), Ireland presents an appealing landscape for exploring the symbiotic relationship between renowned authors and tourism promotion (O'Connor and Kim, 2014). </a:t>
            </a:r>
          </a:p>
          <a:p>
            <a:endParaRPr lang="en-US" dirty="0"/>
          </a:p>
        </p:txBody>
      </p:sp>
      <p:pic>
        <p:nvPicPr>
          <p:cNvPr id="5" name="Picture 4" descr="A screenshot of a computer&#10;&#10;Description automatically generated">
            <a:extLst>
              <a:ext uri="{FF2B5EF4-FFF2-40B4-BE49-F238E27FC236}">
                <a16:creationId xmlns:a16="http://schemas.microsoft.com/office/drawing/2014/main" id="{058011BE-A643-7D20-89E9-866AB54EB761}"/>
              </a:ext>
            </a:extLst>
          </p:cNvPr>
          <p:cNvPicPr>
            <a:picLocks noChangeAspect="1"/>
          </p:cNvPicPr>
          <p:nvPr/>
        </p:nvPicPr>
        <p:blipFill rotWithShape="1">
          <a:blip r:embed="rId2"/>
          <a:srcRect l="62377" t="40000" r="18505" b="22647"/>
          <a:stretch/>
        </p:blipFill>
        <p:spPr>
          <a:xfrm>
            <a:off x="9401175" y="336858"/>
            <a:ext cx="2006609" cy="2163456"/>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D52296D7-8A04-7B85-D590-5F83C82B089B}"/>
              </a:ext>
            </a:extLst>
          </p:cNvPr>
          <p:cNvPicPr>
            <a:picLocks noChangeAspect="1"/>
          </p:cNvPicPr>
          <p:nvPr/>
        </p:nvPicPr>
        <p:blipFill rotWithShape="1">
          <a:blip r:embed="rId3"/>
          <a:srcRect l="62561" t="26274" r="19792" b="34118"/>
          <a:stretch/>
        </p:blipFill>
        <p:spPr>
          <a:xfrm>
            <a:off x="7014068" y="2374951"/>
            <a:ext cx="1757363" cy="2465188"/>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735A4B53-C3D6-430B-934D-CF23C0A95144}"/>
              </a:ext>
            </a:extLst>
          </p:cNvPr>
          <p:cNvPicPr>
            <a:picLocks noChangeAspect="1"/>
          </p:cNvPicPr>
          <p:nvPr/>
        </p:nvPicPr>
        <p:blipFill rotWithShape="1">
          <a:blip r:embed="rId4"/>
          <a:srcRect l="62904" t="28235" r="20403" b="45819"/>
          <a:stretch/>
        </p:blipFill>
        <p:spPr>
          <a:xfrm>
            <a:off x="9458840" y="4572001"/>
            <a:ext cx="2124273" cy="2063578"/>
          </a:xfrm>
          <a:prstGeom prst="rect">
            <a:avLst/>
          </a:prstGeom>
        </p:spPr>
      </p:pic>
    </p:spTree>
    <p:extLst>
      <p:ext uri="{BB962C8B-B14F-4D97-AF65-F5344CB8AC3E}">
        <p14:creationId xmlns:p14="http://schemas.microsoft.com/office/powerpoint/2010/main" val="2891041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096EC-6663-9F03-72F2-3E94754A189B}"/>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D5DF32CC-0348-1EA5-37EC-4D4B69720BEC}"/>
              </a:ext>
            </a:extLst>
          </p:cNvPr>
          <p:cNvSpPr>
            <a:spLocks noGrp="1"/>
          </p:cNvSpPr>
          <p:nvPr>
            <p:ph idx="1"/>
          </p:nvPr>
        </p:nvSpPr>
        <p:spPr/>
        <p:txBody>
          <a:bodyPr/>
          <a:lstStyle/>
          <a:p>
            <a:pPr algn="just"/>
            <a:r>
              <a:rPr lang="en-US" dirty="0"/>
              <a:t>Regarding tourism destination marketing, integrating cultural and literary elements has become a pivotal strategy for many countries (Pike and Page, 2014). </a:t>
            </a:r>
          </a:p>
          <a:p>
            <a:pPr marL="0" indent="0" algn="just">
              <a:buNone/>
            </a:pPr>
            <a:endParaRPr lang="en-US" dirty="0"/>
          </a:p>
          <a:p>
            <a:pPr algn="just"/>
            <a:r>
              <a:rPr lang="en-US" dirty="0"/>
              <a:t>The success of such initiatives often relies heavily on effectively leveraging the fame of authors associated with the destination. </a:t>
            </a:r>
          </a:p>
          <a:p>
            <a:pPr marL="0" indent="0" algn="just">
              <a:buNone/>
            </a:pPr>
            <a:endParaRPr lang="en-US" dirty="0"/>
          </a:p>
          <a:p>
            <a:pPr algn="just"/>
            <a:r>
              <a:rPr lang="en-US" dirty="0"/>
              <a:t>Therefore, the interaction between literature and tourism offers a unique platform for promoting the literary heritage and the overall cultural richness of tourist destinations.</a:t>
            </a:r>
          </a:p>
          <a:p>
            <a:endParaRPr lang="en-US" dirty="0"/>
          </a:p>
        </p:txBody>
      </p:sp>
    </p:spTree>
    <p:extLst>
      <p:ext uri="{BB962C8B-B14F-4D97-AF65-F5344CB8AC3E}">
        <p14:creationId xmlns:p14="http://schemas.microsoft.com/office/powerpoint/2010/main" val="611925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EF5BD-20D6-59B3-F962-4133C98C2A60}"/>
              </a:ext>
            </a:extLst>
          </p:cNvPr>
          <p:cNvSpPr>
            <a:spLocks noGrp="1"/>
          </p:cNvSpPr>
          <p:nvPr>
            <p:ph type="title"/>
          </p:nvPr>
        </p:nvSpPr>
        <p:spPr/>
        <p:txBody>
          <a:bodyPr/>
          <a:lstStyle/>
          <a:p>
            <a:r>
              <a:rPr lang="en-US" dirty="0"/>
              <a:t>Research Approach</a:t>
            </a:r>
          </a:p>
        </p:txBody>
      </p:sp>
      <p:sp>
        <p:nvSpPr>
          <p:cNvPr id="3" name="Content Placeholder 2">
            <a:extLst>
              <a:ext uri="{FF2B5EF4-FFF2-40B4-BE49-F238E27FC236}">
                <a16:creationId xmlns:a16="http://schemas.microsoft.com/office/drawing/2014/main" id="{1CA77B6E-C450-0EB0-9BCB-0F4761E1A4F3}"/>
              </a:ext>
            </a:extLst>
          </p:cNvPr>
          <p:cNvSpPr>
            <a:spLocks noGrp="1"/>
          </p:cNvSpPr>
          <p:nvPr>
            <p:ph idx="1"/>
          </p:nvPr>
        </p:nvSpPr>
        <p:spPr/>
        <p:txBody>
          <a:bodyPr/>
          <a:lstStyle/>
          <a:p>
            <a:pPr algn="just"/>
            <a:r>
              <a:rPr lang="en-US" dirty="0"/>
              <a:t>This project stage utilised qualitative methods to examine literary tourism in Ireland, explicitly employing two semi-structured interviews targeting tourism policymakers and organisations responsible for promoting and marketing tourism on Ireland's west coast. </a:t>
            </a:r>
          </a:p>
          <a:p>
            <a:pPr marL="0" indent="0" algn="just">
              <a:buNone/>
            </a:pPr>
            <a:endParaRPr lang="en-US" dirty="0"/>
          </a:p>
          <a:p>
            <a:pPr algn="just"/>
            <a:r>
              <a:rPr lang="en-US" dirty="0"/>
              <a:t>Qualitative semi-structured interviews allow for an in-depth exploration (Jordan and Moore, 2018) of perceptions, strategies, and challenges associated with incorporating an author's international acclaim and publicity into tourism marketing strategies and policy.</a:t>
            </a:r>
          </a:p>
          <a:p>
            <a:endParaRPr lang="en-US" dirty="0"/>
          </a:p>
        </p:txBody>
      </p:sp>
    </p:spTree>
    <p:extLst>
      <p:ext uri="{BB962C8B-B14F-4D97-AF65-F5344CB8AC3E}">
        <p14:creationId xmlns:p14="http://schemas.microsoft.com/office/powerpoint/2010/main" val="1568927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23DBC-18AE-9313-5FB2-9DBD2CB07F19}"/>
              </a:ext>
            </a:extLst>
          </p:cNvPr>
          <p:cNvSpPr>
            <a:spLocks noGrp="1"/>
          </p:cNvSpPr>
          <p:nvPr>
            <p:ph type="title"/>
          </p:nvPr>
        </p:nvSpPr>
        <p:spPr/>
        <p:txBody>
          <a:bodyPr/>
          <a:lstStyle/>
          <a:p>
            <a:r>
              <a:rPr lang="en-US" dirty="0"/>
              <a:t>Research Approach</a:t>
            </a:r>
          </a:p>
        </p:txBody>
      </p:sp>
      <p:sp>
        <p:nvSpPr>
          <p:cNvPr id="3" name="Content Placeholder 2">
            <a:extLst>
              <a:ext uri="{FF2B5EF4-FFF2-40B4-BE49-F238E27FC236}">
                <a16:creationId xmlns:a16="http://schemas.microsoft.com/office/drawing/2014/main" id="{99F8477F-68BF-9792-9AFB-255ADC3721E1}"/>
              </a:ext>
            </a:extLst>
          </p:cNvPr>
          <p:cNvSpPr>
            <a:spLocks noGrp="1"/>
          </p:cNvSpPr>
          <p:nvPr>
            <p:ph idx="1"/>
          </p:nvPr>
        </p:nvSpPr>
        <p:spPr/>
        <p:txBody>
          <a:bodyPr>
            <a:normAutofit/>
          </a:bodyPr>
          <a:lstStyle/>
          <a:p>
            <a:r>
              <a:rPr lang="en-US" dirty="0"/>
              <a:t>We originally intended to interview a range of policy makers such as</a:t>
            </a:r>
          </a:p>
          <a:p>
            <a:pPr lvl="1"/>
            <a:r>
              <a:rPr lang="en-US" dirty="0"/>
              <a:t>Relevant Local Authorities (x 4)</a:t>
            </a:r>
          </a:p>
          <a:p>
            <a:pPr lvl="1"/>
            <a:r>
              <a:rPr lang="en-US" dirty="0"/>
              <a:t>Western Development Commission </a:t>
            </a:r>
          </a:p>
          <a:p>
            <a:pPr lvl="1"/>
            <a:r>
              <a:rPr lang="en-US" dirty="0"/>
              <a:t>Arts Council of Ireland</a:t>
            </a:r>
          </a:p>
          <a:p>
            <a:pPr lvl="1"/>
            <a:r>
              <a:rPr lang="en-US" dirty="0"/>
              <a:t>The Heritage Council </a:t>
            </a:r>
          </a:p>
          <a:p>
            <a:pPr lvl="1"/>
            <a:r>
              <a:rPr lang="en-US" dirty="0"/>
              <a:t>Relevant LEADER Companies (x4)</a:t>
            </a:r>
          </a:p>
          <a:p>
            <a:endParaRPr lang="en-US" dirty="0"/>
          </a:p>
          <a:p>
            <a:r>
              <a:rPr lang="en-US" dirty="0"/>
              <a:t>To date, we have conducted 3 interviews, with 4 more scheduled over the next six weeks.</a:t>
            </a:r>
          </a:p>
        </p:txBody>
      </p:sp>
    </p:spTree>
    <p:extLst>
      <p:ext uri="{BB962C8B-B14F-4D97-AF65-F5344CB8AC3E}">
        <p14:creationId xmlns:p14="http://schemas.microsoft.com/office/powerpoint/2010/main" val="3946419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7686D-B400-A270-7505-DC58F95C8E55}"/>
              </a:ext>
            </a:extLst>
          </p:cNvPr>
          <p:cNvSpPr>
            <a:spLocks noGrp="1"/>
          </p:cNvSpPr>
          <p:nvPr>
            <p:ph type="title"/>
          </p:nvPr>
        </p:nvSpPr>
        <p:spPr/>
        <p:txBody>
          <a:bodyPr/>
          <a:lstStyle/>
          <a:p>
            <a:r>
              <a:rPr lang="en-US" dirty="0"/>
              <a:t>Research Approach</a:t>
            </a:r>
          </a:p>
        </p:txBody>
      </p:sp>
      <p:sp>
        <p:nvSpPr>
          <p:cNvPr id="3" name="Content Placeholder 2">
            <a:extLst>
              <a:ext uri="{FF2B5EF4-FFF2-40B4-BE49-F238E27FC236}">
                <a16:creationId xmlns:a16="http://schemas.microsoft.com/office/drawing/2014/main" id="{555214E9-2553-985E-3AF3-D72B842EDA08}"/>
              </a:ext>
            </a:extLst>
          </p:cNvPr>
          <p:cNvSpPr>
            <a:spLocks noGrp="1"/>
          </p:cNvSpPr>
          <p:nvPr>
            <p:ph idx="1"/>
          </p:nvPr>
        </p:nvSpPr>
        <p:spPr/>
        <p:txBody>
          <a:bodyPr>
            <a:normAutofit/>
          </a:bodyPr>
          <a:lstStyle/>
          <a:p>
            <a:r>
              <a:rPr lang="en-US" dirty="0"/>
              <a:t>Each interview to date was conducted online via </a:t>
            </a:r>
            <a:r>
              <a:rPr lang="en-US" dirty="0" err="1"/>
              <a:t>Ms</a:t>
            </a:r>
            <a:r>
              <a:rPr lang="en-US" dirty="0"/>
              <a:t> Teams or Zoom and transcribed afterwards</a:t>
            </a:r>
          </a:p>
          <a:p>
            <a:pPr marL="0" indent="0">
              <a:buNone/>
            </a:pPr>
            <a:endParaRPr lang="en-US" dirty="0"/>
          </a:p>
          <a:p>
            <a:r>
              <a:rPr lang="en-US" dirty="0"/>
              <a:t>Employed a a thematic analysis to identify potential themes from the interviews.</a:t>
            </a:r>
          </a:p>
          <a:p>
            <a:endParaRPr lang="en-US" dirty="0"/>
          </a:p>
          <a:p>
            <a:r>
              <a:rPr lang="en-US" dirty="0"/>
              <a:t>This presentation will give an overview of to what extent can Irish literary works contribute to tourism development </a:t>
            </a:r>
          </a:p>
          <a:p>
            <a:endParaRPr lang="en-US" dirty="0"/>
          </a:p>
          <a:p>
            <a:endParaRPr lang="en-US" dirty="0"/>
          </a:p>
          <a:p>
            <a:endParaRPr lang="en-US" dirty="0"/>
          </a:p>
        </p:txBody>
      </p:sp>
    </p:spTree>
    <p:extLst>
      <p:ext uri="{BB962C8B-B14F-4D97-AF65-F5344CB8AC3E}">
        <p14:creationId xmlns:p14="http://schemas.microsoft.com/office/powerpoint/2010/main" val="2345749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46349-7A70-B4F9-6EBB-7BB1F0494514}"/>
              </a:ext>
            </a:extLst>
          </p:cNvPr>
          <p:cNvSpPr>
            <a:spLocks noGrp="1"/>
          </p:cNvSpPr>
          <p:nvPr>
            <p:ph type="title"/>
          </p:nvPr>
        </p:nvSpPr>
        <p:spPr/>
        <p:txBody>
          <a:bodyPr>
            <a:normAutofit/>
          </a:bodyPr>
          <a:lstStyle/>
          <a:p>
            <a:r>
              <a:rPr lang="en-US" dirty="0"/>
              <a:t>Preliminary Findings </a:t>
            </a:r>
            <a:br>
              <a:rPr lang="en-US" dirty="0"/>
            </a:br>
            <a:endParaRPr lang="en-US" dirty="0"/>
          </a:p>
        </p:txBody>
      </p:sp>
      <p:sp>
        <p:nvSpPr>
          <p:cNvPr id="3" name="Content Placeholder 2">
            <a:extLst>
              <a:ext uri="{FF2B5EF4-FFF2-40B4-BE49-F238E27FC236}">
                <a16:creationId xmlns:a16="http://schemas.microsoft.com/office/drawing/2014/main" id="{9ABA1171-54F8-BD7D-007E-05402CADA7DF}"/>
              </a:ext>
            </a:extLst>
          </p:cNvPr>
          <p:cNvSpPr>
            <a:spLocks noGrp="1"/>
          </p:cNvSpPr>
          <p:nvPr>
            <p:ph idx="1"/>
          </p:nvPr>
        </p:nvSpPr>
        <p:spPr/>
        <p:txBody>
          <a:bodyPr>
            <a:normAutofit fontScale="85000" lnSpcReduction="20000"/>
          </a:bodyPr>
          <a:lstStyle/>
          <a:p>
            <a:pPr marL="0" indent="0">
              <a:buNone/>
            </a:pPr>
            <a:r>
              <a:rPr lang="en-US" b="1" dirty="0"/>
              <a:t>Development and Utilisation of Literary Tourism</a:t>
            </a:r>
          </a:p>
          <a:p>
            <a:pPr algn="just"/>
            <a:r>
              <a:rPr lang="en-US" i="1" dirty="0"/>
              <a:t>Participants acknowledged the underdeveloped nature of literary tourism and the need for its development. They highlight that literary tourism offers unique and attractive opportunities that are not yet fully exploited.</a:t>
            </a:r>
          </a:p>
          <a:p>
            <a:pPr marL="0" indent="0" algn="just">
              <a:buNone/>
            </a:pPr>
            <a:r>
              <a:rPr lang="en-US" b="1" dirty="0"/>
              <a:t>Collaborative Efforts and Leadership in Tourism</a:t>
            </a:r>
          </a:p>
          <a:p>
            <a:pPr algn="just"/>
            <a:r>
              <a:rPr lang="en-US" dirty="0"/>
              <a:t>There was a recurring mention of the need for collaboration and clear leadership to drive the development of literary tourism forward. Participants suggested that effective management and promotion of literary tourism requires joint efforts from various stakeholders.</a:t>
            </a:r>
          </a:p>
          <a:p>
            <a:pPr marL="0" indent="0">
              <a:buNone/>
            </a:pPr>
            <a:r>
              <a:rPr lang="en-US" b="1" dirty="0"/>
              <a:t>Promotional Strategies and Marketing</a:t>
            </a:r>
          </a:p>
          <a:p>
            <a:pPr algn="just"/>
            <a:r>
              <a:rPr lang="en-US" dirty="0"/>
              <a:t>The necessity to effectively market literary tourism to draw in tourists was noted by all participants. Discussions noted how certain literary and cinematic works (like those by Sally Rooney and Martin McDonagh) have started to bring attention to Ireland's west coast, suggesting that a strategic focus on promoting these could enhance tourism.</a:t>
            </a:r>
          </a:p>
          <a:p>
            <a:endParaRPr lang="en-US" dirty="0"/>
          </a:p>
        </p:txBody>
      </p:sp>
    </p:spTree>
    <p:extLst>
      <p:ext uri="{BB962C8B-B14F-4D97-AF65-F5344CB8AC3E}">
        <p14:creationId xmlns:p14="http://schemas.microsoft.com/office/powerpoint/2010/main" val="1328291292"/>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Crop</Template>
  <TotalTime>146</TotalTime>
  <Words>1096</Words>
  <Application>Microsoft Macintosh PowerPoint</Application>
  <PresentationFormat>Widescreen</PresentationFormat>
  <Paragraphs>74</Paragraphs>
  <Slides>12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Franklin Gothic Book</vt:lpstr>
      <vt:lpstr>Crop</vt:lpstr>
      <vt:lpstr>Leveraging Author Fame for Tourism Promotion</vt:lpstr>
      <vt:lpstr>Overview of Presentation</vt:lpstr>
      <vt:lpstr>Background</vt:lpstr>
      <vt:lpstr>Background</vt:lpstr>
      <vt:lpstr>Background</vt:lpstr>
      <vt:lpstr>Research Approach</vt:lpstr>
      <vt:lpstr>Research Approach</vt:lpstr>
      <vt:lpstr>Research Approach</vt:lpstr>
      <vt:lpstr>Preliminary Findings  </vt:lpstr>
      <vt:lpstr>Preliminary Findings</vt:lpstr>
      <vt:lpstr>Future Directions </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Leveraging Author Fame for Tourism Promotion</dc:title>
  <dc:creator>McLoughlin, Emmet</dc:creator>
  <cp:lastModifiedBy>McLoughlin, Emmet</cp:lastModifiedBy>
  <cp:revision>1</cp:revision>
  <dcterms:created xsi:type="dcterms:W3CDTF">2024-05-03T10:03:17Z</dcterms:created>
  <dcterms:modified xsi:type="dcterms:W3CDTF">2024-05-03T12:29:37Z</dcterms:modified>
</cp:coreProperties>
</file>