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2" r:id="rId5"/>
    <p:sldId id="261" r:id="rId6"/>
    <p:sldId id="263" r:id="rId7"/>
    <p:sldId id="264" r:id="rId8"/>
    <p:sldId id="258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549D36-9DE6-DB62-8B0C-0E94BA04EE8B}" v="3" dt="2024-02-08T08:43:17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clibrary.commons.gc.cuny.edu/event/digital-tools-managing-research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3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rplexity.ai/" TargetMode="External"/><Relationship Id="rId3" Type="http://schemas.openxmlformats.org/officeDocument/2006/relationships/hyperlink" Target="https://www.oahelper.org/" TargetMode="External"/><Relationship Id="rId7" Type="http://schemas.openxmlformats.org/officeDocument/2006/relationships/hyperlink" Target="https://typeset.io/" TargetMode="External"/><Relationship Id="rId2" Type="http://schemas.openxmlformats.org/officeDocument/2006/relationships/hyperlink" Target="https://unpaywall.org/products/extens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oabooks.org/en" TargetMode="External"/><Relationship Id="rId5" Type="http://schemas.openxmlformats.org/officeDocument/2006/relationships/hyperlink" Target="https://doaj.org/" TargetMode="External"/><Relationship Id="rId4" Type="http://schemas.openxmlformats.org/officeDocument/2006/relationships/hyperlink" Target="https://scholar.google.com/" TargetMode="External"/><Relationship Id="rId9" Type="http://schemas.openxmlformats.org/officeDocument/2006/relationships/hyperlink" Target="https://consensus.ap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0F7AA-129B-CF5E-5D9F-AF3211E91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506" y="3582307"/>
            <a:ext cx="5181600" cy="32756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Century Gothic"/>
              </a:rPr>
              <a:t>Finding (and accessing) </a:t>
            </a:r>
          </a:p>
          <a:p>
            <a:pPr marL="0" indent="0">
              <a:buNone/>
            </a:pPr>
            <a:r>
              <a:rPr lang="en-US" sz="3600" b="1" dirty="0">
                <a:latin typeface="Century Gothic"/>
              </a:rPr>
              <a:t>the research</a:t>
            </a:r>
            <a:r>
              <a:rPr lang="en-US" sz="3600" dirty="0">
                <a:latin typeface="Century Gothic"/>
              </a:rPr>
              <a:t> </a:t>
            </a:r>
            <a:endParaRPr lang="en-US" sz="2400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3600" dirty="0">
                <a:latin typeface="Century Gothic"/>
              </a:rPr>
              <a:t>in your professional practice...</a:t>
            </a:r>
            <a:endParaRPr lang="en-US" sz="2400" dirty="0">
              <a:cs typeface="Calibri"/>
            </a:endParaRPr>
          </a:p>
        </p:txBody>
      </p:sp>
      <p:pic>
        <p:nvPicPr>
          <p:cNvPr id="7" name="Content Placeholder 6" descr="A drawing of a desk with a keyboard and papers&#10;&#10;Description automatically generated">
            <a:extLst>
              <a:ext uri="{FF2B5EF4-FFF2-40B4-BE49-F238E27FC236}">
                <a16:creationId xmlns:a16="http://schemas.microsoft.com/office/drawing/2014/main" id="{FDB5507D-0693-2CD1-39BD-1EFEE81A30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785632" y="494300"/>
            <a:ext cx="6851584" cy="4559847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4E7E7B-2466-9077-ED2C-FFF9DE330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632" y="5054147"/>
            <a:ext cx="7834993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Century Gothic"/>
                <a:cs typeface="Calibri"/>
              </a:rPr>
              <a:t>Mark Lester </a:t>
            </a:r>
            <a:br>
              <a:rPr lang="en-US" sz="2800" dirty="0">
                <a:latin typeface="Century Gothic"/>
                <a:cs typeface="Calibri"/>
              </a:rPr>
            </a:br>
            <a:r>
              <a:rPr lang="en-US" sz="2400" dirty="0" err="1">
                <a:latin typeface="Century Gothic"/>
                <a:cs typeface="Calibri"/>
              </a:rPr>
              <a:t>Prif</a:t>
            </a:r>
            <a:r>
              <a:rPr lang="en-US" sz="2400" dirty="0">
                <a:latin typeface="Century Gothic"/>
                <a:cs typeface="Calibri"/>
              </a:rPr>
              <a:t> </a:t>
            </a:r>
            <a:r>
              <a:rPr lang="en-US" sz="2400" dirty="0" err="1">
                <a:latin typeface="Century Gothic"/>
                <a:cs typeface="Calibri"/>
              </a:rPr>
              <a:t>Lyfrgellydd</a:t>
            </a:r>
            <a:r>
              <a:rPr lang="en-US" sz="2400" dirty="0">
                <a:latin typeface="Century Gothic"/>
                <a:cs typeface="Calibri"/>
              </a:rPr>
              <a:t> </a:t>
            </a:r>
            <a:r>
              <a:rPr lang="en-US" sz="2400" dirty="0" err="1">
                <a:latin typeface="Century Gothic"/>
                <a:cs typeface="Calibri"/>
              </a:rPr>
              <a:t>Cynorthwyol</a:t>
            </a:r>
            <a:r>
              <a:rPr lang="en-US" sz="2400" dirty="0">
                <a:latin typeface="Century Gothic"/>
                <a:cs typeface="Calibri"/>
              </a:rPr>
              <a:t>, Met </a:t>
            </a:r>
            <a:r>
              <a:rPr lang="en-US" sz="2400" dirty="0" err="1">
                <a:latin typeface="Century Gothic"/>
                <a:cs typeface="Calibri"/>
              </a:rPr>
              <a:t>Caerdydd</a:t>
            </a:r>
            <a:br>
              <a:rPr lang="en-US" sz="2400" dirty="0">
                <a:latin typeface="Century Gothic"/>
                <a:cs typeface="Calibri"/>
              </a:rPr>
            </a:br>
            <a:r>
              <a:rPr lang="en-US" sz="2400" dirty="0">
                <a:latin typeface="Century Gothic"/>
                <a:cs typeface="Calibri"/>
              </a:rPr>
              <a:t>Assistant Head Librarian, Cardiff Met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0F502E6-32BB-DB88-36F7-39FC7A860190}"/>
              </a:ext>
            </a:extLst>
          </p:cNvPr>
          <p:cNvSpPr txBox="1">
            <a:spLocks/>
          </p:cNvSpPr>
          <p:nvPr/>
        </p:nvSpPr>
        <p:spPr>
          <a:xfrm>
            <a:off x="124506" y="478290"/>
            <a:ext cx="5181600" cy="36590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latin typeface="Century Gothic"/>
              </a:rPr>
              <a:t>Dod o </a:t>
            </a:r>
            <a:r>
              <a:rPr lang="en-US" sz="3600" dirty="0" err="1">
                <a:latin typeface="Century Gothic"/>
              </a:rPr>
              <a:t>hyd</a:t>
            </a:r>
            <a:r>
              <a:rPr lang="en-US" sz="3600" dirty="0">
                <a:latin typeface="Century Gothic"/>
              </a:rPr>
              <a:t> (a </a:t>
            </a:r>
            <a:r>
              <a:rPr lang="en-US" sz="3600" dirty="0" err="1">
                <a:latin typeface="Century Gothic"/>
              </a:rPr>
              <a:t>chael</a:t>
            </a:r>
            <a:r>
              <a:rPr lang="en-US" sz="3600" dirty="0">
                <a:latin typeface="Century Gothic"/>
              </a:rPr>
              <a:t> </a:t>
            </a:r>
            <a:r>
              <a:rPr lang="en-US" sz="3600" dirty="0" err="1">
                <a:latin typeface="Century Gothic"/>
              </a:rPr>
              <a:t>mynediad</a:t>
            </a:r>
            <a:r>
              <a:rPr lang="en-US" sz="3600" dirty="0">
                <a:latin typeface="Century Gothic"/>
              </a:rPr>
              <a:t>) 
</a:t>
            </a:r>
            <a:r>
              <a:rPr lang="en-US" sz="3600" b="1" dirty="0" err="1">
                <a:latin typeface="Century Gothic"/>
              </a:rPr>
              <a:t>i</a:t>
            </a:r>
            <a:r>
              <a:rPr lang="en-US" sz="3600" b="1" dirty="0">
                <a:latin typeface="Century Gothic"/>
              </a:rPr>
              <a:t> </a:t>
            </a:r>
            <a:r>
              <a:rPr lang="en-US" sz="3600" b="1" dirty="0" err="1">
                <a:latin typeface="Century Gothic"/>
              </a:rPr>
              <a:t>yr</a:t>
            </a:r>
            <a:r>
              <a:rPr lang="en-US" sz="3600" b="1" dirty="0">
                <a:latin typeface="Century Gothic"/>
              </a:rPr>
              <a:t> </a:t>
            </a:r>
            <a:r>
              <a:rPr lang="en-US" sz="3600" b="1" dirty="0" err="1">
                <a:latin typeface="Century Gothic"/>
              </a:rPr>
              <a:t>ymchwil</a:t>
            </a:r>
            <a:r>
              <a:rPr lang="en-US" sz="3600" b="1" dirty="0">
                <a:latin typeface="Century Gothic"/>
              </a:rPr>
              <a:t> </a:t>
            </a:r>
            <a:r>
              <a:rPr lang="en-US" sz="3600" dirty="0">
                <a:latin typeface="Century Gothic"/>
              </a:rPr>
              <a:t>
Yn </a:t>
            </a:r>
            <a:r>
              <a:rPr lang="en-US" sz="3600" dirty="0" err="1">
                <a:latin typeface="Century Gothic"/>
              </a:rPr>
              <a:t>eich</a:t>
            </a:r>
            <a:r>
              <a:rPr lang="en-US" sz="3600" dirty="0">
                <a:latin typeface="Century Gothic"/>
              </a:rPr>
              <a:t> </a:t>
            </a:r>
            <a:r>
              <a:rPr lang="en-US" sz="3600" dirty="0" err="1">
                <a:latin typeface="Century Gothic"/>
              </a:rPr>
              <a:t>ymarfer</a:t>
            </a:r>
            <a:r>
              <a:rPr lang="en-US" sz="3600" dirty="0">
                <a:latin typeface="Century Gothic"/>
              </a:rPr>
              <a:t> </a:t>
            </a:r>
            <a:r>
              <a:rPr lang="en-US" sz="3600" dirty="0" err="1">
                <a:latin typeface="Century Gothic"/>
              </a:rPr>
              <a:t>proffesiynol</a:t>
            </a:r>
            <a:r>
              <a:rPr lang="en-US" sz="3600" dirty="0">
                <a:latin typeface="Century Gothic"/>
              </a:rPr>
              <a:t> ...</a:t>
            </a:r>
            <a:endParaRPr lang="en-US" sz="24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FA6CF2-2301-1EAA-8AB4-E1BC63AAFD25}"/>
              </a:ext>
            </a:extLst>
          </p:cNvPr>
          <p:cNvSpPr txBox="1"/>
          <p:nvPr/>
        </p:nvSpPr>
        <p:spPr>
          <a:xfrm>
            <a:off x="4785632" y="4823315"/>
            <a:ext cx="39351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s://gclibrary.commons.gc.cuny.edu/event/digital-tools-managing-research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4" tooltip="https://creativecommons.org/licenses/by/3.0/"/>
              </a:rPr>
              <a:t>CC BY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817852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354"/>
    </mc:Choice>
    <mc:Fallback>
      <p:transition spd="slow" advTm="3435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88365-7ED0-2D10-B2F0-858BFC6C6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entury Gothic"/>
                <a:ea typeface="Calibri Light"/>
                <a:cs typeface="Calibri Light"/>
              </a:rPr>
              <a:t>Y </a:t>
            </a:r>
            <a:r>
              <a:rPr lang="en-US" b="1" dirty="0" err="1">
                <a:latin typeface="Century Gothic"/>
                <a:ea typeface="Calibri Light"/>
                <a:cs typeface="Calibri Light"/>
              </a:rPr>
              <a:t>sefyllfa</a:t>
            </a:r>
            <a:r>
              <a:rPr lang="en-US" b="1" dirty="0">
                <a:latin typeface="Century Gothic"/>
                <a:ea typeface="Calibri Light"/>
                <a:cs typeface="Calibri Light"/>
              </a:rPr>
              <a:t> </a:t>
            </a:r>
            <a:r>
              <a:rPr lang="en-US" b="1" dirty="0" err="1">
                <a:latin typeface="Century Gothic"/>
                <a:ea typeface="Calibri Light"/>
                <a:cs typeface="Calibri Light"/>
              </a:rPr>
              <a:t>bresennol</a:t>
            </a:r>
            <a:r>
              <a:rPr lang="en-US" b="1" dirty="0">
                <a:latin typeface="Century Gothic"/>
                <a:ea typeface="Calibri Light"/>
                <a:cs typeface="Calibri Light"/>
              </a:rPr>
              <a:t> / Current Situation </a:t>
            </a:r>
            <a:endParaRPr lang="en-US" b="1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87FAE-B912-F2D6-EA81-43EBC0F5A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7675" y="1825625"/>
            <a:ext cx="557212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dirty="0" err="1">
                <a:latin typeface="Century Gothic"/>
                <a:cs typeface="Calibri" panose="020F0502020204030204"/>
              </a:rPr>
              <a:t>Nid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dirty="0" err="1">
                <a:latin typeface="Century Gothic"/>
                <a:cs typeface="Calibri" panose="020F0502020204030204"/>
              </a:rPr>
              <a:t>yw</a:t>
            </a:r>
            <a:r>
              <a:rPr lang="en-US" sz="4000" dirty="0">
                <a:latin typeface="Century Gothic"/>
                <a:cs typeface="Calibri" panose="020F0502020204030204"/>
              </a:rPr>
              <a:t> broses o </a:t>
            </a:r>
            <a:r>
              <a:rPr lang="en-US" sz="4000" dirty="0" err="1">
                <a:latin typeface="Century Gothic"/>
                <a:cs typeface="Calibri" panose="020F0502020204030204"/>
              </a:rPr>
              <a:t>cyhoeddi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dirty="0" err="1">
                <a:latin typeface="Century Gothic"/>
                <a:cs typeface="Calibri" panose="020F0502020204030204"/>
              </a:rPr>
              <a:t>ymchwil</a:t>
            </a:r>
            <a:r>
              <a:rPr lang="en-US" sz="4000" dirty="0">
                <a:latin typeface="Century Gothic"/>
                <a:cs typeface="Calibri" panose="020F0502020204030204"/>
              </a:rPr>
              <a:t> (</a:t>
            </a:r>
            <a:r>
              <a:rPr lang="en-US" sz="4000" dirty="0" err="1">
                <a:latin typeface="Century Gothic"/>
                <a:cs typeface="Calibri" panose="020F0502020204030204"/>
              </a:rPr>
              <a:t>yn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dirty="0" err="1">
                <a:latin typeface="Century Gothic"/>
                <a:cs typeface="Calibri" panose="020F0502020204030204"/>
              </a:rPr>
              <a:t>gyffredinol</a:t>
            </a:r>
            <a:r>
              <a:rPr lang="en-US" sz="4000" dirty="0">
                <a:latin typeface="Century Gothic"/>
                <a:cs typeface="Calibri" panose="020F0502020204030204"/>
              </a:rPr>
              <a:t>)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yn</a:t>
            </a:r>
            <a:r>
              <a:rPr lang="en-US" sz="4000" b="1" dirty="0">
                <a:latin typeface="Century Gothic"/>
                <a:cs typeface="Calibri" panose="020F0502020204030204"/>
              </a:rPr>
              <a:t> deg </a:t>
            </a:r>
            <a:r>
              <a:rPr lang="en-US" sz="4000" dirty="0">
                <a:latin typeface="Century Gothic"/>
                <a:cs typeface="Calibri" panose="020F0502020204030204"/>
              </a:rPr>
              <a:t>ac</a:t>
            </a:r>
            <a:r>
              <a:rPr lang="en-US" sz="4000" b="1" dirty="0">
                <a:latin typeface="Century Gothic"/>
                <a:cs typeface="Calibri" panose="020F0502020204030204"/>
              </a:rPr>
              <a:t>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rhan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dirty="0" err="1">
                <a:latin typeface="Century Gothic"/>
                <a:cs typeface="Calibri" panose="020F0502020204030204"/>
              </a:rPr>
              <a:t>fwyaf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dirty="0" err="1">
                <a:latin typeface="Century Gothic"/>
                <a:cs typeface="Calibri" panose="020F0502020204030204"/>
              </a:rPr>
              <a:t>o'r</a:t>
            </a:r>
            <a:r>
              <a:rPr lang="en-US" sz="4000" dirty="0">
                <a:latin typeface="Century Gothic"/>
                <a:cs typeface="Calibri" panose="020F0502020204030204"/>
              </a:rPr>
              <a:t> </a:t>
            </a:r>
            <a:r>
              <a:rPr lang="en-US" sz="4000" dirty="0" err="1">
                <a:latin typeface="Century Gothic"/>
                <a:cs typeface="Calibri" panose="020F0502020204030204"/>
              </a:rPr>
              <a:t>amser</a:t>
            </a:r>
            <a:r>
              <a:rPr lang="en-US" sz="4000" dirty="0">
                <a:latin typeface="Century Gothic"/>
                <a:cs typeface="Calibri" panose="020F0502020204030204"/>
              </a:rPr>
              <a:t> </a:t>
            </a:r>
            <a:r>
              <a:rPr lang="en-US" sz="4000" dirty="0" err="1">
                <a:latin typeface="Century Gothic"/>
                <a:cs typeface="Calibri" panose="020F0502020204030204"/>
              </a:rPr>
              <a:t>nid</a:t>
            </a:r>
            <a:r>
              <a:rPr lang="en-US" sz="4000" dirty="0">
                <a:latin typeface="Century Gothic"/>
                <a:cs typeface="Calibri" panose="020F0502020204030204"/>
              </a:rPr>
              <a:t> </a:t>
            </a:r>
            <a:r>
              <a:rPr lang="en-US" sz="4000" dirty="0" err="1">
                <a:latin typeface="Century Gothic"/>
                <a:cs typeface="Calibri" panose="020F0502020204030204"/>
              </a:rPr>
              <a:t>yw'n</a:t>
            </a:r>
            <a:r>
              <a:rPr lang="en-US" sz="4000" dirty="0">
                <a:latin typeface="Century Gothic"/>
                <a:cs typeface="Calibri" panose="020F0502020204030204"/>
              </a:rPr>
              <a:t>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gwneud</a:t>
            </a:r>
            <a:r>
              <a:rPr lang="en-US" sz="4000" b="1" dirty="0">
                <a:latin typeface="Century Gothic"/>
                <a:cs typeface="Calibri" panose="020F0502020204030204"/>
              </a:rPr>
              <a:t>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cymaint</a:t>
            </a:r>
            <a:r>
              <a:rPr lang="en-US" sz="4000" b="1" dirty="0">
                <a:latin typeface="Century Gothic"/>
                <a:cs typeface="Calibri" panose="020F0502020204030204"/>
              </a:rPr>
              <a:t> â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hynny</a:t>
            </a:r>
            <a:r>
              <a:rPr lang="en-US" sz="4000" b="1" dirty="0">
                <a:latin typeface="Century Gothic"/>
                <a:cs typeface="Calibri" panose="020F0502020204030204"/>
              </a:rPr>
              <a:t> o </a:t>
            </a:r>
            <a:r>
              <a:rPr lang="en-US" sz="4000" b="1" dirty="0" err="1">
                <a:latin typeface="Century Gothic"/>
                <a:cs typeface="Calibri" panose="020F0502020204030204"/>
              </a:rPr>
              <a:t>synnwyr</a:t>
            </a:r>
            <a:r>
              <a:rPr lang="en-US" sz="4000" b="1" dirty="0">
                <a:latin typeface="Century Gothic"/>
                <a:cs typeface="Calibri" panose="020F0502020204030204"/>
              </a:rPr>
              <a:t>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A6635D-0852-26D3-D32F-E07FA2FD4A9E}"/>
              </a:ext>
            </a:extLst>
          </p:cNvPr>
          <p:cNvSpPr txBox="1">
            <a:spLocks/>
          </p:cNvSpPr>
          <p:nvPr/>
        </p:nvSpPr>
        <p:spPr>
          <a:xfrm>
            <a:off x="6286500" y="1825625"/>
            <a:ext cx="5572125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000">
                <a:latin typeface="Century Gothic"/>
                <a:cs typeface="Calibri" panose="020F0502020204030204"/>
              </a:rPr>
              <a:t>The publishing of research is (</a:t>
            </a:r>
            <a:r>
              <a:rPr lang="en-US" sz="4000" i="1">
                <a:latin typeface="Century Gothic"/>
                <a:cs typeface="Calibri" panose="020F0502020204030204"/>
              </a:rPr>
              <a:t>generally speaking</a:t>
            </a:r>
            <a:r>
              <a:rPr lang="en-US" sz="4000">
                <a:latin typeface="Century Gothic"/>
                <a:cs typeface="Calibri" panose="020F0502020204030204"/>
              </a:rPr>
              <a:t>) </a:t>
            </a:r>
            <a:r>
              <a:rPr lang="en-US" sz="4000" b="1">
                <a:latin typeface="Century Gothic"/>
                <a:cs typeface="Calibri" panose="020F0502020204030204"/>
              </a:rPr>
              <a:t>not fair </a:t>
            </a:r>
            <a:r>
              <a:rPr lang="en-US" sz="4000">
                <a:latin typeface="Century Gothic"/>
                <a:cs typeface="Calibri" panose="020F0502020204030204"/>
              </a:rPr>
              <a:t>or </a:t>
            </a:r>
            <a:r>
              <a:rPr lang="en-US" sz="4000" b="1">
                <a:latin typeface="Century Gothic"/>
                <a:cs typeface="Calibri" panose="020F0502020204030204"/>
              </a:rPr>
              <a:t>equitable</a:t>
            </a:r>
            <a:r>
              <a:rPr lang="en-US" sz="4000">
                <a:latin typeface="Century Gothic"/>
                <a:cs typeface="Calibri" panose="020F0502020204030204"/>
              </a:rPr>
              <a:t> and most of time </a:t>
            </a:r>
            <a:r>
              <a:rPr lang="en-US" sz="4000" b="1">
                <a:latin typeface="Century Gothic"/>
                <a:cs typeface="Calibri" panose="020F0502020204030204"/>
              </a:rPr>
              <a:t>does not  even make that much sense</a:t>
            </a:r>
            <a:r>
              <a:rPr lang="en-US" sz="4000">
                <a:latin typeface="Century Gothic"/>
                <a:cs typeface="Calibri" panose="020F0502020204030204"/>
              </a:rPr>
              <a:t>...</a:t>
            </a:r>
            <a:endParaRPr lang="en-US">
              <a:latin typeface="Calibri" panose="020F0502020204030204"/>
              <a:cs typeface="Calibri" panose="020F0502020204030204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4000" b="1">
              <a:latin typeface="Century Gothic"/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4000" b="1" dirty="0">
              <a:latin typeface="Century Gothic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7127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767"/>
    </mc:Choice>
    <mc:Fallback>
      <p:transition spd="slow" advTm="47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AF699-D2F9-6CAC-3F6B-F4A14870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2EDF5-3CD9-DE08-4DDE-6B5C02648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 picture containing text, colorful&#10;&#10;Description automatically generated">
            <a:extLst>
              <a:ext uri="{FF2B5EF4-FFF2-40B4-BE49-F238E27FC236}">
                <a16:creationId xmlns:a16="http://schemas.microsoft.com/office/drawing/2014/main" id="{66791EA5-93DD-4BEE-DA0D-140F1A47C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927" y="1163631"/>
            <a:ext cx="10807065" cy="43840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214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935"/>
    </mc:Choice>
    <mc:Fallback>
      <p:transition spd="slow" advTm="489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92A4-C84E-A3A5-CC7C-9102E6BE1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entury Gothic"/>
                <a:ea typeface="Calibri Light"/>
                <a:cs typeface="Calibri Light"/>
              </a:rPr>
              <a:t>Y MA </a:t>
            </a:r>
            <a:r>
              <a:rPr lang="en-US" b="1" dirty="0" err="1">
                <a:latin typeface="Century Gothic"/>
                <a:ea typeface="Calibri Light"/>
                <a:cs typeface="Calibri Light"/>
              </a:rPr>
              <a:t>Ateb</a:t>
            </a:r>
            <a:r>
              <a:rPr lang="en-US" b="1" dirty="0">
                <a:latin typeface="Century Gothic"/>
                <a:ea typeface="Calibri Light"/>
                <a:cs typeface="Calibri Light"/>
              </a:rPr>
              <a:t> / The OA Solution </a:t>
            </a:r>
            <a:endParaRPr lang="en-US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4F6D9-1038-EEF1-6D5B-CFE7500760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1505" y="1693103"/>
            <a:ext cx="5347252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/>
              <a:buChar char="§"/>
            </a:pPr>
            <a:r>
              <a:rPr lang="en-US" sz="2400" dirty="0">
                <a:latin typeface="Century Gothic"/>
                <a:cs typeface="Calibri" panose="020F0502020204030204"/>
              </a:rPr>
              <a:t>Dylai </a:t>
            </a:r>
            <a:r>
              <a:rPr lang="en-US" sz="2400" err="1">
                <a:latin typeface="Century Gothic"/>
                <a:cs typeface="Calibri" panose="020F0502020204030204"/>
              </a:rPr>
              <a:t>ymchwil</a:t>
            </a:r>
            <a:r>
              <a:rPr lang="en-US" sz="2400" dirty="0">
                <a:latin typeface="Century Gothic"/>
                <a:cs typeface="Calibri" panose="020F0502020204030204"/>
              </a:rPr>
              <a:t> a </a:t>
            </a:r>
            <a:r>
              <a:rPr lang="en-US" sz="2400" err="1">
                <a:latin typeface="Century Gothic"/>
                <a:cs typeface="Calibri" panose="020F0502020204030204"/>
              </a:rPr>
              <a:t>gyhoeddwyd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ers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dechrau'r</a:t>
            </a:r>
            <a:r>
              <a:rPr lang="en-US" sz="2400" dirty="0">
                <a:latin typeface="Century Gothic"/>
                <a:cs typeface="Calibri" panose="020F0502020204030204"/>
              </a:rPr>
              <a:t> 2010au </a:t>
            </a:r>
            <a:r>
              <a:rPr lang="en-US" sz="2400" err="1">
                <a:latin typeface="Century Gothic"/>
                <a:cs typeface="Calibri" panose="020F0502020204030204"/>
              </a:rPr>
              <a:t>fod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ar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gael</a:t>
            </a:r>
            <a:r>
              <a:rPr lang="en-US" sz="2400" dirty="0">
                <a:latin typeface="Century Gothic"/>
                <a:cs typeface="Calibri" panose="020F0502020204030204"/>
              </a:rPr>
              <a:t> </a:t>
            </a:r>
            <a:r>
              <a:rPr lang="en-US" sz="2400" err="1">
                <a:latin typeface="Century Gothic"/>
                <a:cs typeface="Calibri" panose="020F0502020204030204"/>
              </a:rPr>
              <a:t>yn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agored</a:t>
            </a:r>
            <a:r>
              <a:rPr lang="en-US" sz="2400" dirty="0">
                <a:latin typeface="Century Gothic"/>
                <a:cs typeface="Calibri" panose="020F0502020204030204"/>
              </a:rPr>
              <a:t> (</a:t>
            </a:r>
            <a:r>
              <a:rPr lang="en-US" sz="2400" err="1">
                <a:latin typeface="Century Gothic"/>
                <a:cs typeface="Calibri" panose="020F0502020204030204"/>
              </a:rPr>
              <a:t>yn</a:t>
            </a:r>
            <a:r>
              <a:rPr lang="en-US" sz="2400" dirty="0">
                <a:latin typeface="Century Gothic"/>
                <a:cs typeface="Calibri" panose="020F0502020204030204"/>
              </a:rPr>
              <a:t> </a:t>
            </a:r>
            <a:r>
              <a:rPr lang="en-US" sz="2400" err="1">
                <a:latin typeface="Century Gothic"/>
                <a:cs typeface="Calibri" panose="020F0502020204030204"/>
              </a:rPr>
              <a:t>rhwyddach</a:t>
            </a:r>
            <a:r>
              <a:rPr lang="en-US" sz="2400" dirty="0">
                <a:latin typeface="Century Gothic"/>
                <a:cs typeface="Calibri" panose="020F0502020204030204"/>
              </a:rPr>
              <a:t>)</a:t>
            </a:r>
            <a:endParaRPr lang="en-US" sz="2400">
              <a:cs typeface="Calibri"/>
            </a:endParaRPr>
          </a:p>
          <a:p>
            <a:pPr>
              <a:buFont typeface="Wingdings" panose="020B0604020202020204" pitchFamily="34" charset="0"/>
              <a:buChar char="§"/>
            </a:pPr>
            <a:endParaRPr lang="en-US" sz="2400" dirty="0">
              <a:latin typeface="Century Gothic"/>
              <a:cs typeface="Calibri" panose="020F0502020204030204"/>
            </a:endParaRPr>
          </a:p>
          <a:p>
            <a:pPr>
              <a:buFont typeface="Wingdings"/>
              <a:buChar char="§"/>
            </a:pPr>
            <a:r>
              <a:rPr lang="en-US" sz="2400" err="1">
                <a:latin typeface="Century Gothic"/>
                <a:cs typeface="Calibri" panose="020F0502020204030204"/>
              </a:rPr>
              <a:t>Nid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yw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hyn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yn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datrys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yr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holl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broblemau</a:t>
            </a:r>
            <a:r>
              <a:rPr lang="en-US" sz="2400" dirty="0">
                <a:latin typeface="Century Gothic"/>
                <a:cs typeface="Calibri" panose="020F0502020204030204"/>
              </a:rPr>
              <a:t>... </a:t>
            </a:r>
            <a:r>
              <a:rPr lang="en-US" sz="2400" dirty="0">
                <a:latin typeface="Arial"/>
                <a:cs typeface="Arial"/>
              </a:rPr>
              <a:t> </a:t>
            </a:r>
            <a:endParaRPr lang="en-US" sz="240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§"/>
            </a:pPr>
            <a:endParaRPr lang="en-US" sz="2400" dirty="0">
              <a:latin typeface="Arial"/>
              <a:cs typeface="Arial"/>
            </a:endParaRPr>
          </a:p>
          <a:p>
            <a:pPr>
              <a:buFont typeface="Wingdings"/>
              <a:buChar char="§"/>
            </a:pPr>
            <a:r>
              <a:rPr lang="en-US" sz="2400" err="1">
                <a:latin typeface="Century Gothic"/>
                <a:cs typeface="Calibri" panose="020F0502020204030204"/>
              </a:rPr>
              <a:t>Mae'r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ymchwil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wedi'i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wasgaru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ar</a:t>
            </a:r>
            <a:r>
              <a:rPr lang="en-US" sz="2400" dirty="0">
                <a:latin typeface="Century Gothic"/>
                <a:cs typeface="Calibri" panose="020F0502020204030204"/>
              </a:rPr>
              <a:t> draws y </a:t>
            </a:r>
            <a:r>
              <a:rPr lang="en-US" sz="2400" err="1">
                <a:latin typeface="Century Gothic"/>
                <a:cs typeface="Calibri" panose="020F0502020204030204"/>
              </a:rPr>
              <a:t>rhyngrwyd</a:t>
            </a:r>
            <a:endParaRPr lang="en-US" sz="240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§"/>
            </a:pPr>
            <a:endParaRPr lang="en-US" sz="2400" dirty="0">
              <a:latin typeface="Century Gothic"/>
              <a:cs typeface="Calibri" panose="020F0502020204030204"/>
            </a:endParaRPr>
          </a:p>
          <a:p>
            <a:pPr>
              <a:buFont typeface="Wingdings"/>
              <a:buChar char="§"/>
            </a:pPr>
            <a:r>
              <a:rPr lang="en-US" sz="2400" dirty="0">
                <a:latin typeface="Century Gothic"/>
                <a:cs typeface="Calibri" panose="020F0502020204030204"/>
              </a:rPr>
              <a:t>Sut </a:t>
            </a:r>
            <a:r>
              <a:rPr lang="en-US" sz="2400" err="1">
                <a:latin typeface="Century Gothic"/>
                <a:cs typeface="Calibri" panose="020F0502020204030204"/>
              </a:rPr>
              <a:t>allwch</a:t>
            </a:r>
            <a:r>
              <a:rPr lang="en-US" sz="2400" dirty="0">
                <a:latin typeface="Century Gothic"/>
                <a:cs typeface="Calibri" panose="020F0502020204030204"/>
              </a:rPr>
              <a:t> chi </a:t>
            </a:r>
            <a:r>
              <a:rPr lang="en-US" sz="2400" err="1">
                <a:latin typeface="Century Gothic"/>
                <a:cs typeface="Calibri" panose="020F0502020204030204"/>
              </a:rPr>
              <a:t>ddod</a:t>
            </a:r>
            <a:r>
              <a:rPr lang="en-US" sz="2400" dirty="0">
                <a:latin typeface="Century Gothic"/>
                <a:cs typeface="Calibri" panose="020F0502020204030204"/>
              </a:rPr>
              <a:t> o </a:t>
            </a:r>
            <a:r>
              <a:rPr lang="en-US" sz="2400" err="1">
                <a:latin typeface="Century Gothic"/>
                <a:cs typeface="Calibri" panose="020F0502020204030204"/>
              </a:rPr>
              <a:t>hyd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i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ymchwil</a:t>
            </a:r>
            <a:r>
              <a:rPr lang="en-US" sz="2400" dirty="0">
                <a:latin typeface="Century Gothic"/>
                <a:cs typeface="Calibri" panose="020F0502020204030204"/>
              </a:rPr>
              <a:t> ‘OA’ </a:t>
            </a:r>
            <a:r>
              <a:rPr lang="en-US" sz="2400" err="1">
                <a:latin typeface="Century Gothic"/>
                <a:cs typeface="Calibri" panose="020F0502020204030204"/>
              </a:rPr>
              <a:t>a'i</a:t>
            </a:r>
            <a:r>
              <a:rPr lang="en-US" sz="2400" dirty="0">
                <a:latin typeface="Century Gothic"/>
                <a:cs typeface="Calibri" panose="020F0502020204030204"/>
              </a:rPr>
              <a:t> </a:t>
            </a:r>
            <a:r>
              <a:rPr lang="en-US" sz="2400" err="1">
                <a:latin typeface="Century Gothic"/>
                <a:cs typeface="Calibri" panose="020F0502020204030204"/>
              </a:rPr>
              <a:t>ddefnyddio</a:t>
            </a:r>
            <a:r>
              <a:rPr lang="en-US" sz="2400" dirty="0">
                <a:latin typeface="Century Gothic"/>
                <a:cs typeface="Calibri" panose="020F0502020204030204"/>
              </a:rPr>
              <a:t>?</a:t>
            </a:r>
            <a:endParaRPr lang="en-US" sz="2400">
              <a:cs typeface="Calibri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C79E81-A048-2B40-F784-DD6CCE056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769928" y="224631"/>
            <a:ext cx="2422072" cy="803275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MA = </a:t>
            </a:r>
            <a:r>
              <a:rPr lang="en-US" sz="1600" dirty="0" err="1">
                <a:solidFill>
                  <a:srgbClr val="FF0000"/>
                </a:solidFill>
              </a:rPr>
              <a:t>mynediad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err="1">
                <a:solidFill>
                  <a:srgbClr val="FF0000"/>
                </a:solidFill>
              </a:rPr>
              <a:t>agored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OA = open access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00A20DD-849D-833E-C610-B1FF9D746779}"/>
              </a:ext>
            </a:extLst>
          </p:cNvPr>
          <p:cNvSpPr txBox="1">
            <a:spLocks/>
          </p:cNvSpPr>
          <p:nvPr/>
        </p:nvSpPr>
        <p:spPr>
          <a:xfrm>
            <a:off x="6297386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20B0604020202020204" pitchFamily="34" charset="0"/>
              <a:buChar char="§"/>
            </a:pPr>
            <a:r>
              <a:rPr lang="en-US">
                <a:latin typeface="Century Gothic"/>
                <a:ea typeface="Calibri" panose="020F0502020204030204"/>
                <a:cs typeface="Calibri" panose="020F0502020204030204"/>
              </a:rPr>
              <a:t>Research published since early 2010s should be (more) openly available</a:t>
            </a:r>
          </a:p>
          <a:p>
            <a:pPr>
              <a:buFont typeface="Wingdings" panose="020B0604020202020204" pitchFamily="34" charset="0"/>
              <a:buChar char="§"/>
            </a:pPr>
            <a:endParaRPr lang="en-US">
              <a:latin typeface="Century Gothic"/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US">
                <a:latin typeface="Century Gothic"/>
                <a:ea typeface="Calibri" panose="020F0502020204030204"/>
                <a:cs typeface="Calibri" panose="020F0502020204030204"/>
              </a:rPr>
              <a:t>This does not solve all the problems though... </a:t>
            </a:r>
          </a:p>
          <a:p>
            <a:pPr>
              <a:buFont typeface="Wingdings" panose="020B0604020202020204" pitchFamily="34" charset="0"/>
              <a:buChar char="§"/>
            </a:pPr>
            <a:endParaRPr lang="en-US">
              <a:latin typeface="Century Gothic"/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US">
                <a:latin typeface="Century Gothic"/>
                <a:ea typeface="Calibri" panose="020F0502020204030204"/>
                <a:cs typeface="Calibri" panose="020F0502020204030204"/>
              </a:rPr>
              <a:t>The research is scattered all over the internet</a:t>
            </a:r>
          </a:p>
          <a:p>
            <a:pPr>
              <a:buFont typeface="Wingdings" panose="020B0604020202020204" pitchFamily="34" charset="0"/>
              <a:buChar char="§"/>
            </a:pPr>
            <a:endParaRPr lang="en-US">
              <a:latin typeface="Century Gothic"/>
              <a:ea typeface="Calibri" panose="020F0502020204030204"/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US">
                <a:latin typeface="Century Gothic"/>
                <a:ea typeface="Calibri" panose="020F0502020204030204"/>
                <a:cs typeface="Calibri" panose="020F0502020204030204"/>
              </a:rPr>
              <a:t>How can you find and make use of OA research?</a:t>
            </a:r>
          </a:p>
          <a:p>
            <a:pPr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9902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566"/>
    </mc:Choice>
    <mc:Fallback>
      <p:transition spd="slow" advTm="3956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4ACD6-9DDC-A101-33E6-4DA03A024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794"/>
            <a:ext cx="10515600" cy="1325563"/>
          </a:xfrm>
        </p:spPr>
        <p:txBody>
          <a:bodyPr>
            <a:noAutofit/>
          </a:bodyPr>
          <a:lstStyle/>
          <a:p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Yr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hyn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y 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gallwch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chi 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ei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wneud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(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mewn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 </a:t>
            </a:r>
            <a:r>
              <a:rPr lang="en-US" sz="4800" b="1" dirty="0" err="1">
                <a:latin typeface="Century Gothic"/>
                <a:ea typeface="Calibri Light"/>
                <a:cs typeface="Calibri Light"/>
              </a:rPr>
              <a:t>gwirionedd</a:t>
            </a:r>
            <a:r>
              <a:rPr lang="en-US" sz="4800" b="1" dirty="0">
                <a:latin typeface="Century Gothic"/>
                <a:ea typeface="Calibri Light"/>
                <a:cs typeface="Calibri Light"/>
              </a:rPr>
              <a:t>)</a:t>
            </a:r>
            <a:br>
              <a:rPr lang="en-US" sz="4800" b="1" dirty="0">
                <a:latin typeface="Century Gothic"/>
                <a:ea typeface="Calibri Light"/>
                <a:cs typeface="Calibri Light"/>
              </a:rPr>
            </a:br>
            <a:endParaRPr lang="en-US" sz="4800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73849-A6EA-9F11-3596-2EFFDACA5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658" y="2733542"/>
            <a:ext cx="4950239" cy="41252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/>
              <a:buChar char="§"/>
            </a:pPr>
            <a:r>
              <a:rPr lang="en-US" sz="2400" dirty="0" err="1">
                <a:latin typeface="Century Gothic"/>
                <a:cs typeface="Calibri"/>
              </a:rPr>
              <a:t>Defnyddiwch</a:t>
            </a:r>
            <a:r>
              <a:rPr lang="en-US" sz="2400" dirty="0">
                <a:latin typeface="Century Gothic"/>
                <a:cs typeface="Calibri"/>
              </a:rPr>
              <a:t> ‘</a:t>
            </a:r>
            <a:r>
              <a:rPr lang="en-US" sz="2400" dirty="0" err="1">
                <a:latin typeface="Century Gothic"/>
                <a:cs typeface="Calibri"/>
              </a:rPr>
              <a:t>Unpaywall</a:t>
            </a:r>
            <a:r>
              <a:rPr lang="en-US" sz="2400" dirty="0">
                <a:latin typeface="Century Gothic"/>
                <a:cs typeface="Calibri"/>
              </a:rPr>
              <a:t>’ a ‘OA Helper browser plugins’</a:t>
            </a:r>
            <a:endParaRPr lang="en-US" sz="2400" dirty="0">
              <a:cs typeface="Calibri"/>
            </a:endParaRPr>
          </a:p>
          <a:p>
            <a:pPr>
              <a:buFont typeface="Wingdings"/>
              <a:buChar char="§"/>
            </a:pPr>
            <a:r>
              <a:rPr lang="en-US" sz="2400" dirty="0" err="1">
                <a:latin typeface="Century Gothic"/>
                <a:cs typeface="Calibri"/>
              </a:rPr>
              <a:t>Defnyddiwch</a:t>
            </a:r>
            <a:r>
              <a:rPr lang="en-US" sz="2400" dirty="0">
                <a:latin typeface="Century Gothic"/>
                <a:cs typeface="Calibri"/>
              </a:rPr>
              <a:t> Google Scholar </a:t>
            </a:r>
            <a:endParaRPr lang="en-US" sz="2400" dirty="0">
              <a:cs typeface="Calibri"/>
            </a:endParaRPr>
          </a:p>
          <a:p>
            <a:pPr>
              <a:buFont typeface="Wingdings"/>
              <a:buChar char="§"/>
            </a:pPr>
            <a:r>
              <a:rPr lang="en-US" sz="2400" dirty="0" err="1">
                <a:latin typeface="Century Gothic"/>
                <a:cs typeface="Calibri"/>
              </a:rPr>
              <a:t>Dewch</a:t>
            </a:r>
            <a:r>
              <a:rPr lang="en-US" sz="2400" dirty="0">
                <a:latin typeface="Century Gothic"/>
                <a:cs typeface="Calibri"/>
              </a:rPr>
              <a:t> o </a:t>
            </a:r>
            <a:r>
              <a:rPr lang="en-US" sz="2400" dirty="0" err="1">
                <a:latin typeface="Century Gothic"/>
                <a:cs typeface="Calibri"/>
              </a:rPr>
              <a:t>hyd</a:t>
            </a:r>
            <a:r>
              <a:rPr lang="en-US" sz="2400" dirty="0">
                <a:latin typeface="Century Gothic"/>
                <a:cs typeface="Calibri"/>
              </a:rPr>
              <a:t> </a:t>
            </a:r>
            <a:r>
              <a:rPr lang="en-US" sz="2400" dirty="0" err="1">
                <a:latin typeface="Century Gothic"/>
                <a:cs typeface="Calibri"/>
              </a:rPr>
              <a:t>i</a:t>
            </a:r>
            <a:r>
              <a:rPr lang="en-US" sz="2400" dirty="0">
                <a:latin typeface="Century Gothic"/>
                <a:cs typeface="Calibri"/>
              </a:rPr>
              <a:t> </a:t>
            </a:r>
            <a:r>
              <a:rPr lang="en-US" sz="2400" dirty="0" err="1">
                <a:latin typeface="Century Gothic"/>
                <a:cs typeface="Calibri"/>
              </a:rPr>
              <a:t>ymchwil</a:t>
            </a:r>
            <a:r>
              <a:rPr lang="en-US" sz="2400" dirty="0">
                <a:latin typeface="Century Gothic"/>
                <a:cs typeface="Calibri"/>
              </a:rPr>
              <a:t> </a:t>
            </a:r>
            <a:r>
              <a:rPr lang="en-US" sz="2400" dirty="0" err="1">
                <a:latin typeface="Century Gothic"/>
                <a:cs typeface="Calibri"/>
              </a:rPr>
              <a:t>trwy</a:t>
            </a:r>
            <a:r>
              <a:rPr lang="en-US" sz="2400" dirty="0">
                <a:latin typeface="Century Gothic"/>
                <a:cs typeface="Calibri"/>
              </a:rPr>
              <a:t> ‘DOAJ’ a ‘DOAB</a:t>
            </a:r>
            <a:r>
              <a:rPr lang="en-US" sz="2400" dirty="0">
                <a:latin typeface="Arial"/>
                <a:cs typeface="Arial"/>
              </a:rPr>
              <a:t> </a:t>
            </a:r>
            <a:r>
              <a:rPr lang="en-US" sz="2400" dirty="0">
                <a:latin typeface="Century Gothic"/>
                <a:cs typeface="Calibri"/>
              </a:rPr>
              <a:t>’</a:t>
            </a:r>
            <a:endParaRPr lang="en-US" sz="2400" dirty="0">
              <a:cs typeface="Calibri"/>
            </a:endParaRPr>
          </a:p>
          <a:p>
            <a:pPr>
              <a:buFont typeface="Wingdings"/>
              <a:buChar char="§"/>
            </a:pPr>
            <a:r>
              <a:rPr lang="en-US" sz="2400" dirty="0">
                <a:latin typeface="Century Gothic"/>
                <a:cs typeface="Calibri"/>
              </a:rPr>
              <a:t>Offer AI ‘Sci Space, Perplexity a Consensus’</a:t>
            </a:r>
            <a:endParaRPr lang="en-US" sz="2400" dirty="0">
              <a:cs typeface="Calibri"/>
            </a:endParaRPr>
          </a:p>
          <a:p>
            <a:pPr>
              <a:buFont typeface="Wingdings"/>
              <a:buChar char="§"/>
            </a:pPr>
            <a:r>
              <a:rPr lang="en-US" sz="2400" dirty="0" err="1">
                <a:latin typeface="Century Gothic"/>
                <a:cs typeface="Calibri"/>
              </a:rPr>
              <a:t>Rhyddhau</a:t>
            </a:r>
            <a:r>
              <a:rPr lang="en-US" sz="2400" dirty="0">
                <a:latin typeface="Century Gothic"/>
                <a:cs typeface="Calibri"/>
              </a:rPr>
              <a:t>  </a:t>
            </a:r>
            <a:r>
              <a:rPr lang="en-US" sz="2400" dirty="0" err="1">
                <a:latin typeface="Century Gothic"/>
                <a:cs typeface="Calibri"/>
              </a:rPr>
              <a:t>papurau</a:t>
            </a:r>
            <a:r>
              <a:rPr lang="en-US" sz="2400" dirty="0">
                <a:latin typeface="Century Gothic"/>
                <a:cs typeface="Calibri"/>
              </a:rPr>
              <a:t> </a:t>
            </a:r>
            <a:r>
              <a:rPr lang="en-US" sz="2400" dirty="0" err="1">
                <a:latin typeface="Century Gothic"/>
                <a:cs typeface="Calibri"/>
              </a:rPr>
              <a:t>ymchwil</a:t>
            </a:r>
            <a:r>
              <a:rPr lang="en-US" sz="2400" dirty="0">
                <a:latin typeface="Century Gothic"/>
                <a:cs typeface="Calibri"/>
              </a:rPr>
              <a:t> ac </a:t>
            </a:r>
            <a:r>
              <a:rPr lang="en-US" sz="2400" dirty="0" err="1">
                <a:latin typeface="Century Gothic"/>
                <a:cs typeface="Calibri"/>
              </a:rPr>
              <a:t>erthyglau</a:t>
            </a:r>
            <a:r>
              <a:rPr lang="en-US" sz="2400" dirty="0">
                <a:latin typeface="Century Gothic"/>
                <a:cs typeface="Calibri"/>
              </a:rPr>
              <a:t> (pirate)</a:t>
            </a:r>
            <a:endParaRPr lang="en-US" sz="2400" dirty="0">
              <a:cs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85993D-1BB8-8337-14C1-0AAB323F7BCE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000" dirty="0">
              <a:latin typeface="Century Gothic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3D68F3-38BE-93C2-538D-B063A9F2263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329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Century Gothic"/>
                <a:ea typeface="Calibri Light"/>
                <a:cs typeface="Calibri Light"/>
              </a:rPr>
              <a:t>What you can (actually) do</a:t>
            </a:r>
            <a:endParaRPr lang="en-US" sz="4800" dirty="0">
              <a:latin typeface="Century Gothic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D4AAE43-DFC7-11E8-82FB-7F29A179AEC6}"/>
              </a:ext>
            </a:extLst>
          </p:cNvPr>
          <p:cNvSpPr txBox="1">
            <a:spLocks/>
          </p:cNvSpPr>
          <p:nvPr/>
        </p:nvSpPr>
        <p:spPr>
          <a:xfrm>
            <a:off x="6134100" y="2298926"/>
            <a:ext cx="5802086" cy="41252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Century Gothic"/>
              <a:cs typeface="Calibri"/>
            </a:endParaRPr>
          </a:p>
          <a:p>
            <a:pPr>
              <a:buFont typeface="Wingdings" panose="020B0604020202020204" pitchFamily="34" charset="0"/>
              <a:buChar char="§"/>
            </a:pPr>
            <a:r>
              <a:rPr lang="en-US" sz="2400" dirty="0">
                <a:latin typeface="Century Gothic"/>
                <a:ea typeface="Calibri"/>
                <a:cs typeface="Calibri"/>
              </a:rPr>
              <a:t>Use </a:t>
            </a:r>
            <a:r>
              <a:rPr lang="en-US" sz="2400" dirty="0" err="1">
                <a:latin typeface="Century Gothic"/>
                <a:ea typeface="Calibri"/>
                <a:cs typeface="Calibri"/>
              </a:rPr>
              <a:t>Unpaywall</a:t>
            </a:r>
            <a:r>
              <a:rPr lang="en-US" sz="2400" dirty="0">
                <a:latin typeface="Century Gothic"/>
                <a:ea typeface="Calibri"/>
                <a:cs typeface="Calibri"/>
              </a:rPr>
              <a:t> and OA Helper browser plugins</a:t>
            </a:r>
          </a:p>
          <a:p>
            <a:pPr>
              <a:buFont typeface="Wingdings" panose="020B0604020202020204" pitchFamily="34" charset="0"/>
              <a:buChar char="§"/>
            </a:pPr>
            <a:r>
              <a:rPr lang="en-US" sz="2400" dirty="0">
                <a:latin typeface="Century Gothic"/>
                <a:ea typeface="Calibri"/>
                <a:cs typeface="Calibri"/>
              </a:rPr>
              <a:t>Use Google Scholar to surface available/legit versions</a:t>
            </a:r>
          </a:p>
          <a:p>
            <a:pPr>
              <a:buFont typeface="Wingdings" panose="020B0604020202020204" pitchFamily="34" charset="0"/>
              <a:buChar char="§"/>
            </a:pPr>
            <a:r>
              <a:rPr lang="en-US" sz="2400" dirty="0">
                <a:latin typeface="Century Gothic"/>
                <a:ea typeface="Calibri"/>
                <a:cs typeface="Calibri"/>
              </a:rPr>
              <a:t>Find research via DOAJ and DOAB</a:t>
            </a:r>
          </a:p>
          <a:p>
            <a:pPr>
              <a:buFont typeface="Wingdings" panose="020B0604020202020204" pitchFamily="34" charset="0"/>
              <a:buChar char="§"/>
            </a:pPr>
            <a:r>
              <a:rPr lang="en-US" sz="2400" dirty="0">
                <a:latin typeface="Century Gothic"/>
                <a:ea typeface="Calibri"/>
                <a:cs typeface="Calibri"/>
              </a:rPr>
              <a:t>AI tools (Sci Space, Perplexity and Consensus)</a:t>
            </a:r>
          </a:p>
          <a:p>
            <a:pPr>
              <a:buFont typeface="Wingdings" panose="020B0604020202020204" pitchFamily="34" charset="0"/>
              <a:buChar char="§"/>
            </a:pPr>
            <a:r>
              <a:rPr lang="en-US" sz="2400" dirty="0">
                <a:latin typeface="Century Gothic"/>
                <a:ea typeface="Calibri"/>
                <a:cs typeface="Calibri"/>
              </a:rPr>
              <a:t>Liberate (pirate) research papers and articles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170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618"/>
    </mc:Choice>
    <mc:Fallback>
      <p:transition spd="slow" advTm="3661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C4094-3DC4-20CC-4D9F-457B0EBE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err="1">
                <a:latin typeface="Century Gothic"/>
                <a:cs typeface="Calibri Light"/>
              </a:rPr>
              <a:t>Cysylltiadau</a:t>
            </a:r>
            <a:r>
              <a:rPr lang="en-US" sz="4800" b="1" dirty="0">
                <a:latin typeface="Century Gothic"/>
                <a:cs typeface="Calibri Light"/>
              </a:rPr>
              <a:t> + Demo/  Links + Demo </a:t>
            </a:r>
            <a:endParaRPr lang="en-US" sz="6000" dirty="0">
              <a:latin typeface="Century Gothic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1BE5B-8703-65A4-4D77-7253D1E92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US" dirty="0">
                <a:latin typeface="Century Gothic"/>
                <a:cs typeface="Calibri" panose="020F0502020204030204"/>
                <a:hlinkClick r:id="rId2"/>
              </a:rPr>
              <a:t>Unpaywall</a:t>
            </a:r>
            <a:endParaRPr lang="en-US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US" dirty="0">
                <a:latin typeface="Century Gothic"/>
                <a:cs typeface="Calibri" panose="020F0502020204030204"/>
                <a:hlinkClick r:id="rId3"/>
              </a:rPr>
              <a:t>OA Helper</a:t>
            </a: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US" dirty="0">
                <a:latin typeface="Century Gothic"/>
                <a:cs typeface="Calibri" panose="020F0502020204030204"/>
                <a:hlinkClick r:id="rId4"/>
              </a:rPr>
              <a:t>Google Scholar</a:t>
            </a: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US" dirty="0">
                <a:latin typeface="Century Gothic"/>
                <a:cs typeface="Calibri" panose="020F0502020204030204"/>
              </a:rPr>
              <a:t>OA Directory of...</a:t>
            </a:r>
            <a:r>
              <a:rPr lang="en-US" dirty="0">
                <a:latin typeface="Century Gothic"/>
                <a:cs typeface="Calibri" panose="020F0502020204030204"/>
                <a:hlinkClick r:id="rId5"/>
              </a:rPr>
              <a:t>Journals</a:t>
            </a:r>
            <a:r>
              <a:rPr lang="en-US" dirty="0">
                <a:latin typeface="Century Gothic"/>
                <a:cs typeface="Calibri" panose="020F0502020204030204"/>
              </a:rPr>
              <a:t> and </a:t>
            </a:r>
            <a:r>
              <a:rPr lang="en-US" dirty="0">
                <a:latin typeface="Century Gothic"/>
                <a:cs typeface="Calibri" panose="020F0502020204030204"/>
                <a:hlinkClick r:id="rId6"/>
              </a:rPr>
              <a:t>Books</a:t>
            </a:r>
            <a:endParaRPr lang="en-US" dirty="0">
              <a:latin typeface="Century Gothic"/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US" dirty="0">
                <a:latin typeface="Century Gothic"/>
                <a:cs typeface="Calibri" panose="020F0502020204030204"/>
                <a:hlinkClick r:id="rId7"/>
              </a:rPr>
              <a:t>Sci Space</a:t>
            </a:r>
            <a:r>
              <a:rPr lang="en-US" dirty="0">
                <a:latin typeface="Century Gothic"/>
                <a:cs typeface="Calibri" panose="020F0502020204030204"/>
              </a:rPr>
              <a:t>/</a:t>
            </a:r>
            <a:r>
              <a:rPr lang="en-US" dirty="0">
                <a:latin typeface="Century Gothic"/>
                <a:cs typeface="Calibri" panose="020F0502020204030204"/>
                <a:hlinkClick r:id="rId8"/>
              </a:rPr>
              <a:t>Perplexity</a:t>
            </a:r>
            <a:r>
              <a:rPr lang="en-US" dirty="0">
                <a:latin typeface="Century Gothic"/>
                <a:cs typeface="Calibri" panose="020F0502020204030204"/>
              </a:rPr>
              <a:t>/</a:t>
            </a:r>
            <a:r>
              <a:rPr lang="en-US" dirty="0">
                <a:latin typeface="Century Gothic"/>
                <a:cs typeface="Calibri" panose="020F0502020204030204"/>
                <a:hlinkClick r:id="rId9"/>
              </a:rPr>
              <a:t>Consensus</a:t>
            </a:r>
            <a:r>
              <a:rPr lang="en-US" dirty="0">
                <a:latin typeface="Century Gothic"/>
                <a:cs typeface="Calibri" panose="020F0502020204030204"/>
              </a:rPr>
              <a:t> 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  <a:p>
            <a:pPr marL="457200" indent="-457200">
              <a:buFont typeface="Wingdings" panose="020B0604020202020204" pitchFamily="34" charset="0"/>
              <a:buChar char="§"/>
            </a:pPr>
            <a:endParaRPr lang="en-US" dirty="0">
              <a:latin typeface="Century Gothic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0178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84"/>
    </mc:Choice>
    <mc:Fallback>
      <p:transition spd="slow" advTm="1628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2.7|7.6|12|8.4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46d75ee-b41e-45c3-b24b-b9ae5708f8b5" xsi:nil="true"/>
    <lcf76f155ced4ddcb4097134ff3c332f xmlns="e2bbbd4d-3dcc-4eaf-8ae0-3c78794530e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F2158C71359E48960D6291031990FE" ma:contentTypeVersion="18" ma:contentTypeDescription="Create a new document." ma:contentTypeScope="" ma:versionID="b4a565ccf39dd3be09f6d1c85b80d09f">
  <xsd:schema xmlns:xsd="http://www.w3.org/2001/XMLSchema" xmlns:xs="http://www.w3.org/2001/XMLSchema" xmlns:p="http://schemas.microsoft.com/office/2006/metadata/properties" xmlns:ns2="e2bbbd4d-3dcc-4eaf-8ae0-3c78794530e5" xmlns:ns3="346d75ee-b41e-45c3-b24b-b9ae5708f8b5" targetNamespace="http://schemas.microsoft.com/office/2006/metadata/properties" ma:root="true" ma:fieldsID="811b644778a0838a02e68097ff98e6e6" ns2:_="" ns3:_="">
    <xsd:import namespace="e2bbbd4d-3dcc-4eaf-8ae0-3c78794530e5"/>
    <xsd:import namespace="346d75ee-b41e-45c3-b24b-b9ae5708f8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bbbd4d-3dcc-4eaf-8ae0-3c78794530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6386c0d-6e4d-41c7-a68d-5a7c90c1e5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6d75ee-b41e-45c3-b24b-b9ae5708f8b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17d7453-5200-4d9b-a5f9-d46be57cff64}" ma:internalName="TaxCatchAll" ma:showField="CatchAllData" ma:web="346d75ee-b41e-45c3-b24b-b9ae5708f8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471DDE-44C8-4750-9EDF-8FDCCFF56A23}">
  <ds:schemaRefs>
    <ds:schemaRef ds:uri="346d75ee-b41e-45c3-b24b-b9ae5708f8b5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e2bbbd4d-3dcc-4eaf-8ae0-3c78794530e5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F870D20-2A3D-41FC-B64F-963214E22A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bbbd4d-3dcc-4eaf-8ae0-3c78794530e5"/>
    <ds:schemaRef ds:uri="346d75ee-b41e-45c3-b24b-b9ae5708f8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61C4E1-1CCB-45E4-8ABA-7578E76DD5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</TotalTime>
  <Words>344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Wingdings</vt:lpstr>
      <vt:lpstr>office theme</vt:lpstr>
      <vt:lpstr>Mark Lester  Prif Lyfrgellydd Cynorthwyol, Met Caerdydd Assistant Head Librarian, Cardiff Met</vt:lpstr>
      <vt:lpstr>Y sefyllfa bresennol / Current Situation </vt:lpstr>
      <vt:lpstr>PowerPoint Presentation</vt:lpstr>
      <vt:lpstr>Y MA Ateb / The OA Solution </vt:lpstr>
      <vt:lpstr>Yr hyn y gallwch chi ei wneud (mewn gwirionedd) </vt:lpstr>
      <vt:lpstr>Cysylltiadau + Demo/  Links + Demo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Lester, Mark</cp:lastModifiedBy>
  <cp:revision>308</cp:revision>
  <dcterms:created xsi:type="dcterms:W3CDTF">2023-05-24T09:33:28Z</dcterms:created>
  <dcterms:modified xsi:type="dcterms:W3CDTF">2024-02-08T18:28:53Z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0x010100D9F2158C71359E48960D6291031990FE</vt:lpwstr>
  </property>
  <property fmtid="{D5CDD505-2E9C-101B-9397-08002B2CF9AE}" pid="3" name="MediaServiceImageTags">
    <vt:lpwstr/>
  </property>
</Properties>
</file>