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58" r:id="rId6"/>
    <p:sldId id="259" r:id="rId7"/>
    <p:sldId id="260" r:id="rId8"/>
    <p:sldId id="266" r:id="rId9"/>
    <p:sldId id="261"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3" d="100"/>
          <a:sy n="63" d="100"/>
        </p:scale>
        <p:origin x="80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6520B-A5C9-3983-A7FF-C684AD06F7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12D4D08-5E1D-06BD-5886-AFAA45C22C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635D288-1F70-49B7-8B8D-EC8A95007F3E}"/>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68B4C28B-3F64-D962-0E0D-76D634118B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DE6666-7F82-D878-3B8A-EC22D623AD9E}"/>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2712817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90206-3B4D-F7D1-ADF6-F2BE2652492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063EC8-1D4B-21EB-54C7-3041767E20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70F12E-F990-678B-B5F7-E98316261AAA}"/>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58FF9F51-8751-1A7A-2041-C5733174C5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E4DE36-A194-41EC-4AB0-0FF0E3F67734}"/>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4234111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F4FB4A-5A89-A91C-81BB-2E7A7D777C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FA37F64-6265-2DFA-29C7-5E05366EC5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273975-4950-0643-517A-9CE5316B5989}"/>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9034A4B2-0E18-1A5D-1166-7E68B79E2A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2E6BC3-1505-194D-3911-007BEF9E47F7}"/>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1457486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7FF5-F57D-7D57-8B55-0C284BC1F68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8C409-DFA5-C39E-471A-F726C5BF9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F8C1BD-2B89-AF5D-E852-31E83889742A}"/>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5E6C6F6E-0EFF-7FC0-7477-B54BFE99B8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9B4A5C-C9FF-56E4-554B-6C915679E4F6}"/>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3074822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AECE3-6E43-09CB-1E48-1A253F9260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BA15A30-1F79-6D37-C134-94300EC7C8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8CCD7C-4241-864D-0102-9A06548FA890}"/>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C40230D3-983F-F006-C7CD-E3C607D884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97C30A-9E05-654F-BA7E-6B65298E2519}"/>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2949696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3702B-7DEC-27F8-9A7E-3164DDBC0F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0B8BF7-1309-F3C3-ECA7-85C6FC2BF89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7F60694-DA1F-70EE-4DC6-40F9DA53F9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8B6CD94-1A54-1BCE-DD8C-1843217C191E}"/>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6" name="Footer Placeholder 5">
            <a:extLst>
              <a:ext uri="{FF2B5EF4-FFF2-40B4-BE49-F238E27FC236}">
                <a16:creationId xmlns:a16="http://schemas.microsoft.com/office/drawing/2014/main" id="{AF52EF61-51E1-3AB0-B328-9C1FEA1CEB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56E372-1D20-37DB-838D-57CAF2E5AFCC}"/>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3386219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BCA0C-C13C-5F11-7E14-1920681EAA4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29981E-F8C1-E190-9812-226EBC0283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09228A-E95C-D3E4-48C7-B1CD9C38C0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8F48EC7-26CF-EB73-66D3-7971A33969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9BF8BB-BDF3-7883-815B-4887C965DC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7AC58B-1585-52B6-7FA1-691EF03D6D86}"/>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8" name="Footer Placeholder 7">
            <a:extLst>
              <a:ext uri="{FF2B5EF4-FFF2-40B4-BE49-F238E27FC236}">
                <a16:creationId xmlns:a16="http://schemas.microsoft.com/office/drawing/2014/main" id="{008431B3-37FB-0F97-8074-A41563029A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516B55-DD5E-BF3A-4CB9-80AC41CE1668}"/>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1687838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8088D-F87B-46C6-D8BF-3F7277B31A0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132CBB1-EB0D-511B-9527-9C8F84CC77EB}"/>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4" name="Footer Placeholder 3">
            <a:extLst>
              <a:ext uri="{FF2B5EF4-FFF2-40B4-BE49-F238E27FC236}">
                <a16:creationId xmlns:a16="http://schemas.microsoft.com/office/drawing/2014/main" id="{0EE6E9BB-DBC5-CFDD-785F-4CF64E8ACC0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5CFFA82-EE65-2232-47D3-1FD9F9F58506}"/>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1376862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C7823F-5E83-02F8-A8D1-C0D954A9068D}"/>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3" name="Footer Placeholder 2">
            <a:extLst>
              <a:ext uri="{FF2B5EF4-FFF2-40B4-BE49-F238E27FC236}">
                <a16:creationId xmlns:a16="http://schemas.microsoft.com/office/drawing/2014/main" id="{E46E46F9-04B2-2010-22D4-DB2867AD71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EFE73AD-1455-6D8E-9065-57ED887C639C}"/>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113217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BE204-E533-AC4B-8C6D-D352F0DCC2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170E8A1-8AB5-DC5B-1E42-3FBF2A8073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B37DC7-3C7D-B12E-224D-592DD5D038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0DA30-87A4-BB59-0EF4-18FE9CB0E985}"/>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6" name="Footer Placeholder 5">
            <a:extLst>
              <a:ext uri="{FF2B5EF4-FFF2-40B4-BE49-F238E27FC236}">
                <a16:creationId xmlns:a16="http://schemas.microsoft.com/office/drawing/2014/main" id="{FB822337-5782-8967-3CEA-0C08032BAE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6DF370-FBE9-E4BC-0111-170708FAB5BB}"/>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3499804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79024-6785-9C76-EE51-53116A6BD5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2014CB-5716-A870-FD00-6E535C5D7A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17CEE2F-AF0A-CF9D-EB72-611B4AD1EC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B330A6-33A2-8C0A-CD60-51F78D1588CD}"/>
              </a:ext>
            </a:extLst>
          </p:cNvPr>
          <p:cNvSpPr>
            <a:spLocks noGrp="1"/>
          </p:cNvSpPr>
          <p:nvPr>
            <p:ph type="dt" sz="half" idx="10"/>
          </p:nvPr>
        </p:nvSpPr>
        <p:spPr/>
        <p:txBody>
          <a:bodyPr/>
          <a:lstStyle/>
          <a:p>
            <a:fld id="{ACF59548-6D93-47D3-8844-67426043BC82}" type="datetimeFigureOut">
              <a:rPr lang="en-GB" smtClean="0"/>
              <a:t>16/05/2023</a:t>
            </a:fld>
            <a:endParaRPr lang="en-GB"/>
          </a:p>
        </p:txBody>
      </p:sp>
      <p:sp>
        <p:nvSpPr>
          <p:cNvPr id="6" name="Footer Placeholder 5">
            <a:extLst>
              <a:ext uri="{FF2B5EF4-FFF2-40B4-BE49-F238E27FC236}">
                <a16:creationId xmlns:a16="http://schemas.microsoft.com/office/drawing/2014/main" id="{6FB70F4F-424B-0722-43A1-2FB34F170E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76A652-88A3-9B5D-75F0-BF20F104A930}"/>
              </a:ext>
            </a:extLst>
          </p:cNvPr>
          <p:cNvSpPr>
            <a:spLocks noGrp="1"/>
          </p:cNvSpPr>
          <p:nvPr>
            <p:ph type="sldNum" sz="quarter" idx="12"/>
          </p:nvPr>
        </p:nvSpPr>
        <p:spPr/>
        <p:txBody>
          <a:bodyPr/>
          <a:lstStyle/>
          <a:p>
            <a:fld id="{6059843E-1850-40B5-A945-A8960F0D6E7D}" type="slidenum">
              <a:rPr lang="en-GB" smtClean="0"/>
              <a:t>‹#›</a:t>
            </a:fld>
            <a:endParaRPr lang="en-GB"/>
          </a:p>
        </p:txBody>
      </p:sp>
    </p:spTree>
    <p:extLst>
      <p:ext uri="{BB962C8B-B14F-4D97-AF65-F5344CB8AC3E}">
        <p14:creationId xmlns:p14="http://schemas.microsoft.com/office/powerpoint/2010/main" val="2579026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D4A922-3F92-4778-A90E-3A18D290A0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17D9CA-D0C9-EBFB-A06D-DE70EAE1B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CABE7C-8A71-6A4D-1668-8ADB75CF31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59548-6D93-47D3-8844-67426043BC82}" type="datetimeFigureOut">
              <a:rPr lang="en-GB" smtClean="0"/>
              <a:t>16/05/2023</a:t>
            </a:fld>
            <a:endParaRPr lang="en-GB"/>
          </a:p>
        </p:txBody>
      </p:sp>
      <p:sp>
        <p:nvSpPr>
          <p:cNvPr id="5" name="Footer Placeholder 4">
            <a:extLst>
              <a:ext uri="{FF2B5EF4-FFF2-40B4-BE49-F238E27FC236}">
                <a16:creationId xmlns:a16="http://schemas.microsoft.com/office/drawing/2014/main" id="{C63D90F2-4A63-3E58-1E47-14C23E9A9D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C347837-3ED2-60E6-CCE2-D74E96209A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9843E-1850-40B5-A945-A8960F0D6E7D}" type="slidenum">
              <a:rPr lang="en-GB" smtClean="0"/>
              <a:t>‹#›</a:t>
            </a:fld>
            <a:endParaRPr lang="en-GB"/>
          </a:p>
        </p:txBody>
      </p:sp>
    </p:spTree>
    <p:extLst>
      <p:ext uri="{BB962C8B-B14F-4D97-AF65-F5344CB8AC3E}">
        <p14:creationId xmlns:p14="http://schemas.microsoft.com/office/powerpoint/2010/main" val="2642601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CFCF0-3C48-9F24-65E9-4B77FF1F698E}"/>
              </a:ext>
            </a:extLst>
          </p:cNvPr>
          <p:cNvSpPr>
            <a:spLocks noGrp="1"/>
          </p:cNvSpPr>
          <p:nvPr>
            <p:ph type="ctrTitle"/>
          </p:nvPr>
        </p:nvSpPr>
        <p:spPr>
          <a:xfrm>
            <a:off x="1524000" y="1792923"/>
            <a:ext cx="9144000" cy="2387600"/>
          </a:xfrm>
        </p:spPr>
        <p:txBody>
          <a:bodyPr>
            <a:normAutofit fontScale="90000"/>
          </a:bodyPr>
          <a:lstStyle/>
          <a:p>
            <a:r>
              <a:rPr lang="en-GB" dirty="0"/>
              <a:t>A lead lag analysis of banking sector watchlist, outlook and credit rating announcements between Moody’s and S&amp;P</a:t>
            </a:r>
          </a:p>
        </p:txBody>
      </p:sp>
      <p:sp>
        <p:nvSpPr>
          <p:cNvPr id="3" name="Subtitle 2">
            <a:extLst>
              <a:ext uri="{FF2B5EF4-FFF2-40B4-BE49-F238E27FC236}">
                <a16:creationId xmlns:a16="http://schemas.microsoft.com/office/drawing/2014/main" id="{3EC2316A-A56B-7845-A91E-BEEA2DB4873D}"/>
              </a:ext>
            </a:extLst>
          </p:cNvPr>
          <p:cNvSpPr>
            <a:spLocks noGrp="1"/>
          </p:cNvSpPr>
          <p:nvPr>
            <p:ph type="subTitle" idx="1"/>
          </p:nvPr>
        </p:nvSpPr>
        <p:spPr>
          <a:xfrm>
            <a:off x="1524000" y="4687126"/>
            <a:ext cx="9144000" cy="1655762"/>
          </a:xfrm>
        </p:spPr>
        <p:txBody>
          <a:bodyPr>
            <a:normAutofit/>
          </a:bodyPr>
          <a:lstStyle/>
          <a:p>
            <a:r>
              <a:rPr lang="en-GB" sz="3500" dirty="0"/>
              <a:t>AMI conference – 17</a:t>
            </a:r>
            <a:r>
              <a:rPr lang="en-GB" sz="3500" baseline="30000" dirty="0"/>
              <a:t>th</a:t>
            </a:r>
            <a:r>
              <a:rPr lang="en-GB" sz="3500" dirty="0"/>
              <a:t> May 2023</a:t>
            </a:r>
          </a:p>
          <a:p>
            <a:r>
              <a:rPr lang="en-GB" sz="3500" dirty="0"/>
              <a:t>Dr Surraya Rowe</a:t>
            </a:r>
          </a:p>
        </p:txBody>
      </p:sp>
    </p:spTree>
    <p:extLst>
      <p:ext uri="{BB962C8B-B14F-4D97-AF65-F5344CB8AC3E}">
        <p14:creationId xmlns:p14="http://schemas.microsoft.com/office/powerpoint/2010/main" val="4142860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004E4-FB91-714E-10E3-C460F509C6AC}"/>
              </a:ext>
            </a:extLst>
          </p:cNvPr>
          <p:cNvSpPr>
            <a:spLocks noGrp="1"/>
          </p:cNvSpPr>
          <p:nvPr>
            <p:ph type="title"/>
          </p:nvPr>
        </p:nvSpPr>
        <p:spPr/>
        <p:txBody>
          <a:bodyPr/>
          <a:lstStyle/>
          <a:p>
            <a:r>
              <a:rPr lang="en-GB" dirty="0"/>
              <a:t>Conclusion </a:t>
            </a:r>
          </a:p>
        </p:txBody>
      </p:sp>
      <p:sp>
        <p:nvSpPr>
          <p:cNvPr id="3" name="Content Placeholder 2">
            <a:extLst>
              <a:ext uri="{FF2B5EF4-FFF2-40B4-BE49-F238E27FC236}">
                <a16:creationId xmlns:a16="http://schemas.microsoft.com/office/drawing/2014/main" id="{4A4AC0FB-59EC-0417-BA08-ED3460FC6B45}"/>
              </a:ext>
            </a:extLst>
          </p:cNvPr>
          <p:cNvSpPr>
            <a:spLocks noGrp="1"/>
          </p:cNvSpPr>
          <p:nvPr>
            <p:ph idx="1"/>
          </p:nvPr>
        </p:nvSpPr>
        <p:spPr/>
        <p:txBody>
          <a:bodyPr/>
          <a:lstStyle/>
          <a:p>
            <a:r>
              <a:rPr lang="en-GB" dirty="0"/>
              <a:t>Univariate results show that S&amp;P is the more dependant CRA as 55% of their rating events are within 360 days of a Moody’s change. </a:t>
            </a:r>
          </a:p>
          <a:p>
            <a:r>
              <a:rPr lang="en-GB" dirty="0"/>
              <a:t>Results are similar for Outlook (Watch) events, 46.2% (55.4%) of S&amp;P changes are within 360 days of a Moody’s event compared to Moody’s 16.7% (32.2%).  </a:t>
            </a:r>
          </a:p>
          <a:p>
            <a:r>
              <a:rPr lang="en-GB" dirty="0"/>
              <a:t>Negative news by both CRAs has a stronger effect on the other CRA than positive news.</a:t>
            </a:r>
          </a:p>
          <a:p>
            <a:r>
              <a:rPr lang="en-GB" dirty="0"/>
              <a:t>Times of crisis also has a stronger effect on the other CRA.</a:t>
            </a:r>
          </a:p>
          <a:p>
            <a:endParaRPr lang="en-GB" dirty="0"/>
          </a:p>
        </p:txBody>
      </p:sp>
    </p:spTree>
    <p:extLst>
      <p:ext uri="{BB962C8B-B14F-4D97-AF65-F5344CB8AC3E}">
        <p14:creationId xmlns:p14="http://schemas.microsoft.com/office/powerpoint/2010/main" val="1256890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18B5D-DFA0-B595-1557-C712967F8165}"/>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473E6CD0-3E56-2EE4-B748-D23CFF817EE0}"/>
              </a:ext>
            </a:extLst>
          </p:cNvPr>
          <p:cNvSpPr>
            <a:spLocks noGrp="1"/>
          </p:cNvSpPr>
          <p:nvPr>
            <p:ph idx="1"/>
          </p:nvPr>
        </p:nvSpPr>
        <p:spPr>
          <a:xfrm>
            <a:off x="838200" y="1825625"/>
            <a:ext cx="10515600" cy="4667250"/>
          </a:xfrm>
        </p:spPr>
        <p:txBody>
          <a:bodyPr>
            <a:normAutofit fontScale="92500"/>
          </a:bodyPr>
          <a:lstStyle/>
          <a:p>
            <a:r>
              <a:rPr lang="en-GB" dirty="0"/>
              <a:t>Altman, E.I. and </a:t>
            </a:r>
            <a:r>
              <a:rPr lang="en-GB" dirty="0" err="1"/>
              <a:t>Rijken</a:t>
            </a:r>
            <a:r>
              <a:rPr lang="en-GB" dirty="0"/>
              <a:t>, H.A. (2004) How rating agencies achieve rating stability, Journal of Banking and Finance, Vol.28, pp.2679-2714.</a:t>
            </a:r>
          </a:p>
          <a:p>
            <a:r>
              <a:rPr lang="en-GB" dirty="0"/>
              <a:t>Cantor, R., and Mann, C. (2007) Analysing the trade-off between ratings accuracy and stability, Journal of Fixed Income, Vol.16, pp.60-68. </a:t>
            </a:r>
          </a:p>
          <a:p>
            <a:r>
              <a:rPr lang="en-GB" dirty="0"/>
              <a:t>Duff, A., </a:t>
            </a:r>
            <a:r>
              <a:rPr lang="en-GB" dirty="0" err="1"/>
              <a:t>Einig</a:t>
            </a:r>
            <a:r>
              <a:rPr lang="en-GB" dirty="0"/>
              <a:t>, S. (2009) Understanding credit ratings quality: Evidence from UK debt market participants, The British Accounting Review 41, pp.107-119. </a:t>
            </a:r>
          </a:p>
          <a:p>
            <a:r>
              <a:rPr lang="en-GB" dirty="0"/>
              <a:t>Ellis, D. (1998) Different sides of the same story: Investors and issuers views of rating agencies, The Journal of Fixed Income, Vol.9, pp.35–45.</a:t>
            </a:r>
          </a:p>
          <a:p>
            <a:r>
              <a:rPr lang="en-GB" dirty="0"/>
              <a:t>Morgan, D.P. (2002) Rating banks: risk and uncertainty in an opaque industry, The American Economic Review, Vol.92, pp.874-888.</a:t>
            </a:r>
          </a:p>
        </p:txBody>
      </p:sp>
    </p:spTree>
    <p:extLst>
      <p:ext uri="{BB962C8B-B14F-4D97-AF65-F5344CB8AC3E}">
        <p14:creationId xmlns:p14="http://schemas.microsoft.com/office/powerpoint/2010/main" val="744195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21E6-2A40-3A24-1D86-3ACAA9F8372F}"/>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E7756656-1163-D138-16EC-85137F7D9C13}"/>
              </a:ext>
            </a:extLst>
          </p:cNvPr>
          <p:cNvSpPr>
            <a:spLocks noGrp="1"/>
          </p:cNvSpPr>
          <p:nvPr>
            <p:ph idx="1"/>
          </p:nvPr>
        </p:nvSpPr>
        <p:spPr>
          <a:xfrm>
            <a:off x="838200" y="1690688"/>
            <a:ext cx="10515600" cy="5356288"/>
          </a:xfrm>
        </p:spPr>
        <p:txBody>
          <a:bodyPr>
            <a:normAutofit fontScale="92500" lnSpcReduction="10000"/>
          </a:bodyPr>
          <a:lstStyle/>
          <a:p>
            <a:r>
              <a:rPr lang="en-GB" dirty="0"/>
              <a:t>Credit ratings are used to reduce the information gap between investors and borrowers (Duff and </a:t>
            </a:r>
            <a:r>
              <a:rPr lang="en-GB" dirty="0" err="1"/>
              <a:t>Einig</a:t>
            </a:r>
            <a:r>
              <a:rPr lang="en-GB" dirty="0"/>
              <a:t>, 2009). </a:t>
            </a:r>
          </a:p>
          <a:p>
            <a:r>
              <a:rPr lang="en-GB" dirty="0"/>
              <a:t>They are a significant area of interest to investors, regulators, and other market participants.</a:t>
            </a:r>
          </a:p>
          <a:p>
            <a:r>
              <a:rPr lang="en-GB" dirty="0"/>
              <a:t>Credit ratings assigned to issuers by agencies are used within the pricing of risk and investors such as market analysts and traders rely on credit ratings and ratings changes to price risk properly. </a:t>
            </a:r>
          </a:p>
          <a:p>
            <a:r>
              <a:rPr lang="en-GB" dirty="0"/>
              <a:t>However, it can be difficult and expensive for agencies to change an assigned rating for an issuer, especially in opaque industries such as the banking sector (Morgan, 2002).</a:t>
            </a:r>
          </a:p>
          <a:p>
            <a:r>
              <a:rPr lang="en-GB" dirty="0"/>
              <a:t>Credit ratings played a large role in the 2007-09 financial crisis with many economists believing that CRAs should be partly to blame with the </a:t>
            </a:r>
            <a:r>
              <a:rPr lang="en-GB" dirty="0" err="1"/>
              <a:t>BofE</a:t>
            </a:r>
            <a:r>
              <a:rPr lang="en-GB" dirty="0"/>
              <a:t> suggesting that one of the main causes of the turmoil was weakened credit risk assessment standards </a:t>
            </a:r>
          </a:p>
          <a:p>
            <a:endParaRPr lang="en-GB" dirty="0"/>
          </a:p>
        </p:txBody>
      </p:sp>
    </p:spTree>
    <p:extLst>
      <p:ext uri="{BB962C8B-B14F-4D97-AF65-F5344CB8AC3E}">
        <p14:creationId xmlns:p14="http://schemas.microsoft.com/office/powerpoint/2010/main" val="266493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ADA36-AFCE-EB7F-7DC7-6218B0E382B0}"/>
              </a:ext>
            </a:extLst>
          </p:cNvPr>
          <p:cNvSpPr>
            <a:spLocks noGrp="1"/>
          </p:cNvSpPr>
          <p:nvPr>
            <p:ph type="title"/>
          </p:nvPr>
        </p:nvSpPr>
        <p:spPr/>
        <p:txBody>
          <a:bodyPr>
            <a:normAutofit/>
          </a:bodyPr>
          <a:lstStyle/>
          <a:p>
            <a:r>
              <a:rPr lang="en-GB" sz="4200" dirty="0"/>
              <a:t>The importance of Credit Ratings and agencies</a:t>
            </a:r>
          </a:p>
        </p:txBody>
      </p:sp>
      <p:sp>
        <p:nvSpPr>
          <p:cNvPr id="3" name="Content Placeholder 2">
            <a:extLst>
              <a:ext uri="{FF2B5EF4-FFF2-40B4-BE49-F238E27FC236}">
                <a16:creationId xmlns:a16="http://schemas.microsoft.com/office/drawing/2014/main" id="{51319EF1-DF71-54B3-3F12-C4DC9F7869A8}"/>
              </a:ext>
            </a:extLst>
          </p:cNvPr>
          <p:cNvSpPr>
            <a:spLocks noGrp="1"/>
          </p:cNvSpPr>
          <p:nvPr>
            <p:ph idx="1"/>
          </p:nvPr>
        </p:nvSpPr>
        <p:spPr>
          <a:xfrm>
            <a:off x="838200" y="1524000"/>
            <a:ext cx="10515600" cy="5145024"/>
          </a:xfrm>
        </p:spPr>
        <p:txBody>
          <a:bodyPr>
            <a:normAutofit fontScale="92500" lnSpcReduction="20000"/>
          </a:bodyPr>
          <a:lstStyle/>
          <a:p>
            <a:r>
              <a:rPr lang="en-GB" dirty="0"/>
              <a:t>Through-the-cycle methodology is an attempt by CRAs to consider the conflicting opinions of investors and is designed to achieve a balance between rating timeliness and rating stability (Altman and </a:t>
            </a:r>
            <a:r>
              <a:rPr lang="en-GB" dirty="0" err="1"/>
              <a:t>Rijken</a:t>
            </a:r>
            <a:r>
              <a:rPr lang="en-GB" dirty="0"/>
              <a:t>, 2004). </a:t>
            </a:r>
          </a:p>
          <a:p>
            <a:r>
              <a:rPr lang="en-GB" dirty="0"/>
              <a:t>Investors want ratings to reflect changes in credit quality even if they are going to be reversed within a short period of time (Ellis, 1998). </a:t>
            </a:r>
          </a:p>
          <a:p>
            <a:r>
              <a:rPr lang="en-GB" dirty="0"/>
              <a:t>However, investors also want some level of ratings stability in order to keep their portfolio rebalancing fees as low as possible (Altman and </a:t>
            </a:r>
            <a:r>
              <a:rPr lang="en-GB" dirty="0" err="1"/>
              <a:t>Rijken</a:t>
            </a:r>
            <a:r>
              <a:rPr lang="en-GB" dirty="0"/>
              <a:t>, 2004). </a:t>
            </a:r>
          </a:p>
          <a:p>
            <a:r>
              <a:rPr lang="en-GB" dirty="0"/>
              <a:t>Cantor and Mann (2007) suggest that if ratings were to adjust frequently such as day to day, asset managers would incur extremely high transaction costs from buying, selling then re-buying the same security. </a:t>
            </a:r>
          </a:p>
          <a:p>
            <a:r>
              <a:rPr lang="en-GB" dirty="0"/>
              <a:t>They find over a one year time horizon issuers ratings assigned by Moody’s may be less accurate than other rating agencies but in the long run they are more accurate which they feel should meet the needs of many users of this information (Cantor and Mann, 2007).</a:t>
            </a:r>
          </a:p>
        </p:txBody>
      </p:sp>
    </p:spTree>
    <p:extLst>
      <p:ext uri="{BB962C8B-B14F-4D97-AF65-F5344CB8AC3E}">
        <p14:creationId xmlns:p14="http://schemas.microsoft.com/office/powerpoint/2010/main" val="174119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0A464-07AF-2511-BD80-01F9B5C0BD11}"/>
              </a:ext>
            </a:extLst>
          </p:cNvPr>
          <p:cNvSpPr>
            <a:spLocks noGrp="1"/>
          </p:cNvSpPr>
          <p:nvPr>
            <p:ph type="title"/>
          </p:nvPr>
        </p:nvSpPr>
        <p:spPr/>
        <p:txBody>
          <a:bodyPr/>
          <a:lstStyle/>
          <a:p>
            <a:r>
              <a:rPr lang="en-GB" dirty="0"/>
              <a:t>The aim of the research </a:t>
            </a:r>
          </a:p>
        </p:txBody>
      </p:sp>
      <p:sp>
        <p:nvSpPr>
          <p:cNvPr id="3" name="Content Placeholder 2">
            <a:extLst>
              <a:ext uri="{FF2B5EF4-FFF2-40B4-BE49-F238E27FC236}">
                <a16:creationId xmlns:a16="http://schemas.microsoft.com/office/drawing/2014/main" id="{042FA0ED-23E8-E073-7902-37A1678072B0}"/>
              </a:ext>
            </a:extLst>
          </p:cNvPr>
          <p:cNvSpPr>
            <a:spLocks noGrp="1"/>
          </p:cNvSpPr>
          <p:nvPr>
            <p:ph idx="1"/>
          </p:nvPr>
        </p:nvSpPr>
        <p:spPr>
          <a:xfrm>
            <a:off x="838200" y="1825624"/>
            <a:ext cx="10515600" cy="5032375"/>
          </a:xfrm>
        </p:spPr>
        <p:txBody>
          <a:bodyPr>
            <a:normAutofit fontScale="92500" lnSpcReduction="10000"/>
          </a:bodyPr>
          <a:lstStyle/>
          <a:p>
            <a:r>
              <a:rPr lang="en-GB" dirty="0"/>
              <a:t>This paper investigates the lead and lag behaviour between two CRAs, Moody’s and Standard and Poor’s (S&amp;P), using credit rating changes, outlook events and watchlist (credit watch) announcements of banking sector issuers during the period 2007-2022.  </a:t>
            </a:r>
          </a:p>
          <a:p>
            <a:r>
              <a:rPr lang="en-GB" dirty="0"/>
              <a:t>Rating changes occur when an issuer has a noticeable change in credit quality. </a:t>
            </a:r>
          </a:p>
          <a:p>
            <a:r>
              <a:rPr lang="en-GB" dirty="0"/>
              <a:t>Outlook and Watchlist announcements include placing a bank on a negative (positive) Outlook/Watch for a possible downgrade (upgrade) of their credit rating.</a:t>
            </a:r>
          </a:p>
          <a:p>
            <a:r>
              <a:rPr lang="en-GB" dirty="0"/>
              <a:t>This paper contributes to literature by examining which CRA reacts more quickly when new information arrives which is relevant to a bank’s creditworthiness and does one CRA lead or lag in the area of outlook, watchlist, rating announcement or all three.</a:t>
            </a:r>
          </a:p>
        </p:txBody>
      </p:sp>
    </p:spTree>
    <p:extLst>
      <p:ext uri="{BB962C8B-B14F-4D97-AF65-F5344CB8AC3E}">
        <p14:creationId xmlns:p14="http://schemas.microsoft.com/office/powerpoint/2010/main" val="270535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2D26C-253A-4EE8-F71E-E5193E366F70}"/>
              </a:ext>
            </a:extLst>
          </p:cNvPr>
          <p:cNvSpPr>
            <a:spLocks noGrp="1"/>
          </p:cNvSpPr>
          <p:nvPr>
            <p:ph type="title"/>
          </p:nvPr>
        </p:nvSpPr>
        <p:spPr/>
        <p:txBody>
          <a:bodyPr/>
          <a:lstStyle/>
          <a:p>
            <a:r>
              <a:rPr lang="en-GB" dirty="0"/>
              <a:t>Research questions and hypotheses</a:t>
            </a:r>
          </a:p>
        </p:txBody>
      </p:sp>
      <p:sp>
        <p:nvSpPr>
          <p:cNvPr id="3" name="Content Placeholder 2">
            <a:extLst>
              <a:ext uri="{FF2B5EF4-FFF2-40B4-BE49-F238E27FC236}">
                <a16:creationId xmlns:a16="http://schemas.microsoft.com/office/drawing/2014/main" id="{5FFBC19F-B7F8-9B09-1D14-E342BECD4188}"/>
              </a:ext>
            </a:extLst>
          </p:cNvPr>
          <p:cNvSpPr>
            <a:spLocks noGrp="1"/>
          </p:cNvSpPr>
          <p:nvPr>
            <p:ph idx="1"/>
          </p:nvPr>
        </p:nvSpPr>
        <p:spPr>
          <a:xfrm>
            <a:off x="838200" y="1825624"/>
            <a:ext cx="10515600" cy="4514215"/>
          </a:xfrm>
        </p:spPr>
        <p:txBody>
          <a:bodyPr>
            <a:normAutofit/>
          </a:bodyPr>
          <a:lstStyle/>
          <a:p>
            <a:r>
              <a:rPr lang="en-GB" dirty="0"/>
              <a:t>Is there a positive or negative lead-lag relationship between Moody’s and S&amp;P when issuing Outlook, Watch or rating announcements/changes. </a:t>
            </a:r>
          </a:p>
          <a:p>
            <a:r>
              <a:rPr lang="en-GB" dirty="0"/>
              <a:t>The null hypotheses are:</a:t>
            </a:r>
          </a:p>
          <a:p>
            <a:pPr marL="571500" indent="-571500">
              <a:buAutoNum type="romanLcParenR"/>
            </a:pPr>
            <a:r>
              <a:rPr lang="en-GB" dirty="0"/>
              <a:t>There is no positive or negative lead-lag relationship amongst Moody’s and S&amp;P in ratings changes. </a:t>
            </a:r>
          </a:p>
          <a:p>
            <a:pPr marL="571500" indent="-571500">
              <a:buAutoNum type="romanLcParenR"/>
            </a:pPr>
            <a:r>
              <a:rPr lang="en-GB" dirty="0"/>
              <a:t>There is no positive or negative lead-lag relationship amongst Moody’s and S&amp;P outlook events.</a:t>
            </a:r>
          </a:p>
          <a:p>
            <a:pPr marL="571500" indent="-571500">
              <a:buAutoNum type="romanLcParenR"/>
            </a:pPr>
            <a:r>
              <a:rPr lang="en-GB" dirty="0"/>
              <a:t>There is no positive or negative lead-lag relationship amongst Moody’s and S&amp;P in watch announcements. </a:t>
            </a:r>
          </a:p>
          <a:p>
            <a:endParaRPr lang="en-GB" dirty="0"/>
          </a:p>
        </p:txBody>
      </p:sp>
    </p:spTree>
    <p:extLst>
      <p:ext uri="{BB962C8B-B14F-4D97-AF65-F5344CB8AC3E}">
        <p14:creationId xmlns:p14="http://schemas.microsoft.com/office/powerpoint/2010/main" val="1060493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EB0FD-D345-9E88-7018-276DC30EEEFB}"/>
              </a:ext>
            </a:extLst>
          </p:cNvPr>
          <p:cNvSpPr>
            <a:spLocks noGrp="1"/>
          </p:cNvSpPr>
          <p:nvPr>
            <p:ph type="title"/>
          </p:nvPr>
        </p:nvSpPr>
        <p:spPr/>
        <p:txBody>
          <a:bodyPr/>
          <a:lstStyle/>
          <a:p>
            <a:r>
              <a:rPr lang="en-GB" dirty="0"/>
              <a:t>Dataset</a:t>
            </a:r>
          </a:p>
        </p:txBody>
      </p:sp>
      <p:sp>
        <p:nvSpPr>
          <p:cNvPr id="3" name="Content Placeholder 2">
            <a:extLst>
              <a:ext uri="{FF2B5EF4-FFF2-40B4-BE49-F238E27FC236}">
                <a16:creationId xmlns:a16="http://schemas.microsoft.com/office/drawing/2014/main" id="{C3C98B83-44DE-A2FD-32F0-A64A6A0BA447}"/>
              </a:ext>
            </a:extLst>
          </p:cNvPr>
          <p:cNvSpPr>
            <a:spLocks noGrp="1"/>
          </p:cNvSpPr>
          <p:nvPr>
            <p:ph idx="1"/>
          </p:nvPr>
        </p:nvSpPr>
        <p:spPr/>
        <p:txBody>
          <a:bodyPr/>
          <a:lstStyle/>
          <a:p>
            <a:r>
              <a:rPr lang="en-GB" dirty="0"/>
              <a:t>The data set includes banks from developed countries, </a:t>
            </a:r>
          </a:p>
          <a:p>
            <a:r>
              <a:rPr lang="en-GB" dirty="0"/>
              <a:t>North America (USA and Canada), </a:t>
            </a:r>
          </a:p>
          <a:p>
            <a:r>
              <a:rPr lang="en-GB" dirty="0"/>
              <a:t>EU countries as at 1st January 1995  (Austria, Belgium, Denmark, Finland, France, Germany, Greece, Ireland, Italy, Luxembourg, Netherlands, Portugal, Spain, Sweden and UK) plus Turkey and </a:t>
            </a:r>
          </a:p>
          <a:p>
            <a:r>
              <a:rPr lang="en-GB" dirty="0"/>
              <a:t>Asia Pacific (Australia and New Zealand). </a:t>
            </a:r>
          </a:p>
          <a:p>
            <a:r>
              <a:rPr lang="en-GB" dirty="0"/>
              <a:t>From 1</a:t>
            </a:r>
            <a:r>
              <a:rPr lang="en-GB" baseline="30000" dirty="0"/>
              <a:t>st</a:t>
            </a:r>
            <a:r>
              <a:rPr lang="en-GB" dirty="0"/>
              <a:t> January 2007 to 31</a:t>
            </a:r>
            <a:r>
              <a:rPr lang="en-GB" baseline="30000" dirty="0"/>
              <a:t>st</a:t>
            </a:r>
            <a:r>
              <a:rPr lang="en-GB" dirty="0"/>
              <a:t> October 2022.</a:t>
            </a:r>
          </a:p>
          <a:p>
            <a:endParaRPr lang="en-GB" dirty="0"/>
          </a:p>
        </p:txBody>
      </p:sp>
    </p:spTree>
    <p:extLst>
      <p:ext uri="{BB962C8B-B14F-4D97-AF65-F5344CB8AC3E}">
        <p14:creationId xmlns:p14="http://schemas.microsoft.com/office/powerpoint/2010/main" val="2473256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53C01-24B8-6EFF-7AE0-4B0311698A4E}"/>
              </a:ext>
            </a:extLst>
          </p:cNvPr>
          <p:cNvSpPr>
            <a:spLocks noGrp="1"/>
          </p:cNvSpPr>
          <p:nvPr>
            <p:ph type="title"/>
          </p:nvPr>
        </p:nvSpPr>
        <p:spPr/>
        <p:txBody>
          <a:bodyPr/>
          <a:lstStyle/>
          <a:p>
            <a:r>
              <a:rPr lang="en-GB" dirty="0"/>
              <a:t>Methodology for regression analysis </a:t>
            </a:r>
          </a:p>
        </p:txBody>
      </p:sp>
      <p:sp>
        <p:nvSpPr>
          <p:cNvPr id="3" name="Content Placeholder 2">
            <a:extLst>
              <a:ext uri="{FF2B5EF4-FFF2-40B4-BE49-F238E27FC236}">
                <a16:creationId xmlns:a16="http://schemas.microsoft.com/office/drawing/2014/main" id="{41A9D67E-1A4B-39A1-1DC3-B7907A0A70D5}"/>
              </a:ext>
            </a:extLst>
          </p:cNvPr>
          <p:cNvSpPr>
            <a:spLocks noGrp="1"/>
          </p:cNvSpPr>
          <p:nvPr>
            <p:ph idx="1"/>
          </p:nvPr>
        </p:nvSpPr>
        <p:spPr/>
        <p:txBody>
          <a:bodyPr>
            <a:normAutofit/>
          </a:bodyPr>
          <a:lstStyle/>
          <a:p>
            <a:r>
              <a:rPr lang="en-GB" dirty="0"/>
              <a:t>The methodology by Alsakka and ap Gwilym (2012) was followed by applying the ordered probit modelling approach which considers the discrete, ordinal nature of credit ratings changes.</a:t>
            </a:r>
          </a:p>
          <a:p>
            <a:r>
              <a:rPr lang="en-GB" dirty="0"/>
              <a:t>The hypothesis for ratings changes is estimated by using the following models: </a:t>
            </a:r>
          </a:p>
          <a:p>
            <a:endParaRPr lang="en-GB" dirty="0"/>
          </a:p>
          <a:p>
            <a:endParaRPr lang="en-GB" dirty="0"/>
          </a:p>
          <a:p>
            <a:endParaRPr lang="en-GB" dirty="0"/>
          </a:p>
          <a:p>
            <a:pPr marL="0" indent="0">
              <a:buNone/>
            </a:pPr>
            <a:endParaRPr lang="en-GB" dirty="0"/>
          </a:p>
          <a:p>
            <a:endParaRPr lang="en-GB" dirty="0"/>
          </a:p>
          <a:p>
            <a:endParaRPr lang="en-GB" dirty="0"/>
          </a:p>
        </p:txBody>
      </p:sp>
      <p:sp>
        <p:nvSpPr>
          <p:cNvPr id="4" name="Rectangle 2">
            <a:extLst>
              <a:ext uri="{FF2B5EF4-FFF2-40B4-BE49-F238E27FC236}">
                <a16:creationId xmlns:a16="http://schemas.microsoft.com/office/drawing/2014/main" id="{829AC990-7FCC-7CE6-4295-99EE9AF11B4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Object 4">
            <a:extLst>
              <a:ext uri="{FF2B5EF4-FFF2-40B4-BE49-F238E27FC236}">
                <a16:creationId xmlns:a16="http://schemas.microsoft.com/office/drawing/2014/main" id="{EF9CB91A-BBC6-728C-6B3D-88787F92ACF2}"/>
              </a:ext>
            </a:extLst>
          </p:cNvPr>
          <p:cNvGraphicFramePr>
            <a:graphicFrameLocks noChangeAspect="1"/>
          </p:cNvGraphicFramePr>
          <p:nvPr>
            <p:extLst>
              <p:ext uri="{D42A27DB-BD31-4B8C-83A1-F6EECF244321}">
                <p14:modId xmlns:p14="http://schemas.microsoft.com/office/powerpoint/2010/main" val="2985163990"/>
              </p:ext>
            </p:extLst>
          </p:nvPr>
        </p:nvGraphicFramePr>
        <p:xfrm>
          <a:off x="1085850" y="4267200"/>
          <a:ext cx="9417050" cy="901700"/>
        </p:xfrm>
        <a:graphic>
          <a:graphicData uri="http://schemas.openxmlformats.org/presentationml/2006/ole">
            <mc:AlternateContent xmlns:mc="http://schemas.openxmlformats.org/markup-compatibility/2006">
              <mc:Choice xmlns:v="urn:schemas-microsoft-com:vml" Requires="v">
                <p:oleObj r:id="rId2" imgW="4470400" imgH="431800" progId="Equation.3">
                  <p:embed/>
                </p:oleObj>
              </mc:Choice>
              <mc:Fallback>
                <p:oleObj r:id="rId2" imgW="4470400" imgH="431800" progId="Equation.3">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850" y="4267200"/>
                        <a:ext cx="9417050" cy="901700"/>
                      </a:xfrm>
                      <a:prstGeom prst="rect">
                        <a:avLst/>
                      </a:prstGeom>
                      <a:noFill/>
                    </p:spPr>
                  </p:pic>
                </p:oleObj>
              </mc:Fallback>
            </mc:AlternateContent>
          </a:graphicData>
        </a:graphic>
      </p:graphicFrame>
      <p:sp>
        <p:nvSpPr>
          <p:cNvPr id="12" name="Rectangle 10">
            <a:extLst>
              <a:ext uri="{FF2B5EF4-FFF2-40B4-BE49-F238E27FC236}">
                <a16:creationId xmlns:a16="http://schemas.microsoft.com/office/drawing/2014/main" id="{C486832D-6A68-E705-FBC6-C7707816344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3" name="Object 12">
            <a:extLst>
              <a:ext uri="{FF2B5EF4-FFF2-40B4-BE49-F238E27FC236}">
                <a16:creationId xmlns:a16="http://schemas.microsoft.com/office/drawing/2014/main" id="{7376F596-05C8-90AA-355E-E169590C7C57}"/>
              </a:ext>
            </a:extLst>
          </p:cNvPr>
          <p:cNvGraphicFramePr>
            <a:graphicFrameLocks noChangeAspect="1"/>
          </p:cNvGraphicFramePr>
          <p:nvPr>
            <p:extLst>
              <p:ext uri="{D42A27DB-BD31-4B8C-83A1-F6EECF244321}">
                <p14:modId xmlns:p14="http://schemas.microsoft.com/office/powerpoint/2010/main" val="3288586439"/>
              </p:ext>
            </p:extLst>
          </p:nvPr>
        </p:nvGraphicFramePr>
        <p:xfrm>
          <a:off x="1085850" y="5482430"/>
          <a:ext cx="9521614" cy="829469"/>
        </p:xfrm>
        <a:graphic>
          <a:graphicData uri="http://schemas.openxmlformats.org/presentationml/2006/ole">
            <mc:AlternateContent xmlns:mc="http://schemas.openxmlformats.org/markup-compatibility/2006">
              <mc:Choice xmlns:v="urn:schemas-microsoft-com:vml" Requires="v">
                <p:oleObj r:id="rId4" imgW="4381500" imgH="381000" progId="Equation.3">
                  <p:embed/>
                </p:oleObj>
              </mc:Choice>
              <mc:Fallback>
                <p:oleObj r:id="rId4" imgW="4381500" imgH="381000"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5850" y="5482430"/>
                        <a:ext cx="9521614" cy="829469"/>
                      </a:xfrm>
                      <a:prstGeom prst="rect">
                        <a:avLst/>
                      </a:prstGeom>
                      <a:noFill/>
                    </p:spPr>
                  </p:pic>
                </p:oleObj>
              </mc:Fallback>
            </mc:AlternateContent>
          </a:graphicData>
        </a:graphic>
      </p:graphicFrame>
    </p:spTree>
    <p:extLst>
      <p:ext uri="{BB962C8B-B14F-4D97-AF65-F5344CB8AC3E}">
        <p14:creationId xmlns:p14="http://schemas.microsoft.com/office/powerpoint/2010/main" val="2110164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03579-4FE4-024F-70F5-E98A198C4A17}"/>
              </a:ext>
            </a:extLst>
          </p:cNvPr>
          <p:cNvSpPr>
            <a:spLocks noGrp="1"/>
          </p:cNvSpPr>
          <p:nvPr>
            <p:ph type="title"/>
          </p:nvPr>
        </p:nvSpPr>
        <p:spPr/>
        <p:txBody>
          <a:bodyPr/>
          <a:lstStyle/>
          <a:p>
            <a:r>
              <a:rPr lang="en-GB" dirty="0"/>
              <a:t>Univariate results</a:t>
            </a:r>
          </a:p>
        </p:txBody>
      </p:sp>
      <p:graphicFrame>
        <p:nvGraphicFramePr>
          <p:cNvPr id="4" name="Content Placeholder 3">
            <a:extLst>
              <a:ext uri="{FF2B5EF4-FFF2-40B4-BE49-F238E27FC236}">
                <a16:creationId xmlns:a16="http://schemas.microsoft.com/office/drawing/2014/main" id="{5A1DAF94-A5AB-1DCC-B505-38F37C77AF6F}"/>
              </a:ext>
            </a:extLst>
          </p:cNvPr>
          <p:cNvGraphicFramePr>
            <a:graphicFrameLocks noGrp="1"/>
          </p:cNvGraphicFramePr>
          <p:nvPr>
            <p:ph idx="1"/>
            <p:extLst>
              <p:ext uri="{D42A27DB-BD31-4B8C-83A1-F6EECF244321}">
                <p14:modId xmlns:p14="http://schemas.microsoft.com/office/powerpoint/2010/main" val="538527008"/>
              </p:ext>
            </p:extLst>
          </p:nvPr>
        </p:nvGraphicFramePr>
        <p:xfrm>
          <a:off x="1146048" y="1690688"/>
          <a:ext cx="10207750" cy="4539420"/>
        </p:xfrm>
        <a:graphic>
          <a:graphicData uri="http://schemas.openxmlformats.org/drawingml/2006/table">
            <a:tbl>
              <a:tblPr firstRow="1" firstCol="1" bandRow="1">
                <a:tableStyleId>{5C22544A-7EE6-4342-B048-85BDC9FD1C3A}</a:tableStyleId>
              </a:tblPr>
              <a:tblGrid>
                <a:gridCol w="2804401">
                  <a:extLst>
                    <a:ext uri="{9D8B030D-6E8A-4147-A177-3AD203B41FA5}">
                      <a16:colId xmlns:a16="http://schemas.microsoft.com/office/drawing/2014/main" val="4034819346"/>
                    </a:ext>
                  </a:extLst>
                </a:gridCol>
                <a:gridCol w="2346195">
                  <a:extLst>
                    <a:ext uri="{9D8B030D-6E8A-4147-A177-3AD203B41FA5}">
                      <a16:colId xmlns:a16="http://schemas.microsoft.com/office/drawing/2014/main" val="3377731326"/>
                    </a:ext>
                  </a:extLst>
                </a:gridCol>
                <a:gridCol w="2340566">
                  <a:extLst>
                    <a:ext uri="{9D8B030D-6E8A-4147-A177-3AD203B41FA5}">
                      <a16:colId xmlns:a16="http://schemas.microsoft.com/office/drawing/2014/main" val="387945704"/>
                    </a:ext>
                  </a:extLst>
                </a:gridCol>
                <a:gridCol w="2716588">
                  <a:extLst>
                    <a:ext uri="{9D8B030D-6E8A-4147-A177-3AD203B41FA5}">
                      <a16:colId xmlns:a16="http://schemas.microsoft.com/office/drawing/2014/main" val="1924103086"/>
                    </a:ext>
                  </a:extLst>
                </a:gridCol>
              </a:tblGrid>
              <a:tr h="453942">
                <a:tc>
                  <a:txBody>
                    <a:bodyPr/>
                    <a:lstStyle/>
                    <a:p>
                      <a:pPr algn="ctr">
                        <a:lnSpc>
                          <a:spcPct val="107000"/>
                        </a:lnSpc>
                        <a:spcAft>
                          <a:spcPts val="800"/>
                        </a:spcAft>
                      </a:pPr>
                      <a:r>
                        <a:rPr lang="en-GB" sz="2000" kern="10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lnSpc>
                          <a:spcPct val="107000"/>
                        </a:lnSpc>
                        <a:spcAft>
                          <a:spcPts val="800"/>
                        </a:spcAft>
                      </a:pPr>
                      <a:r>
                        <a:rPr lang="en-GB" sz="2000" kern="100" dirty="0">
                          <a:effectLst/>
                        </a:rPr>
                        <a:t>% of events followed</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73040727"/>
                  </a:ext>
                </a:extLst>
              </a:tr>
              <a:tr h="453942">
                <a:tc>
                  <a:txBody>
                    <a:bodyPr/>
                    <a:lstStyle/>
                    <a:p>
                      <a:pPr algn="ctr">
                        <a:lnSpc>
                          <a:spcPct val="107000"/>
                        </a:lnSpc>
                        <a:spcAft>
                          <a:spcPts val="800"/>
                        </a:spcAft>
                      </a:pPr>
                      <a:r>
                        <a:rPr lang="en-GB" sz="2000" b="1" u="sng" kern="100" dirty="0">
                          <a:effectLst/>
                        </a:rPr>
                        <a:t>Ratings</a:t>
                      </a:r>
                      <a:endParaRPr lang="en-GB" sz="2000" b="1" u="sng"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Total</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a:t>
                      </a:r>
                      <a:r>
                        <a:rPr lang="en-GB" sz="2000" kern="100" dirty="0" err="1">
                          <a:effectLst/>
                        </a:rPr>
                        <a:t>ve</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a:t>
                      </a:r>
                      <a:r>
                        <a:rPr lang="en-GB" sz="2000" kern="100" dirty="0" err="1">
                          <a:effectLst/>
                        </a:rPr>
                        <a:t>ve</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5450425"/>
                  </a:ext>
                </a:extLst>
              </a:tr>
              <a:tr h="453942">
                <a:tc>
                  <a:txBody>
                    <a:bodyPr/>
                    <a:lstStyle/>
                    <a:p>
                      <a:pPr algn="ctr">
                        <a:lnSpc>
                          <a:spcPct val="107000"/>
                        </a:lnSpc>
                        <a:spcAft>
                          <a:spcPts val="800"/>
                        </a:spcAft>
                      </a:pPr>
                      <a:r>
                        <a:rPr lang="en-GB" sz="2000" b="0" kern="100" dirty="0">
                          <a:effectLst/>
                        </a:rPr>
                        <a:t>S&amp;P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205/370 = 55%</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46/205 = 22%</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159/205 = 78%</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3632356"/>
                  </a:ext>
                </a:extLst>
              </a:tr>
              <a:tr h="453942">
                <a:tc>
                  <a:txBody>
                    <a:bodyPr/>
                    <a:lstStyle/>
                    <a:p>
                      <a:pPr algn="ctr">
                        <a:lnSpc>
                          <a:spcPct val="107000"/>
                        </a:lnSpc>
                        <a:spcAft>
                          <a:spcPts val="800"/>
                        </a:spcAft>
                      </a:pPr>
                      <a:r>
                        <a:rPr lang="en-GB" sz="2000" b="0" kern="100" dirty="0">
                          <a:effectLst/>
                        </a:rPr>
                        <a:t>Moody’s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205/640 = 32%</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50/205 = 24%</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155/205 = 76%</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7787463"/>
                  </a:ext>
                </a:extLst>
              </a:tr>
              <a:tr h="453942">
                <a:tc>
                  <a:txBody>
                    <a:bodyPr/>
                    <a:lstStyle/>
                    <a:p>
                      <a:pPr algn="ctr">
                        <a:lnSpc>
                          <a:spcPct val="107000"/>
                        </a:lnSpc>
                        <a:spcAft>
                          <a:spcPts val="800"/>
                        </a:spcAft>
                      </a:pPr>
                      <a:r>
                        <a:rPr lang="en-GB" sz="2000" u="sng" kern="100" dirty="0">
                          <a:effectLst/>
                        </a:rPr>
                        <a:t>Outlook</a:t>
                      </a:r>
                      <a:endParaRPr lang="en-GB" sz="2000" u="sng"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8608633"/>
                  </a:ext>
                </a:extLst>
              </a:tr>
              <a:tr h="453942">
                <a:tc>
                  <a:txBody>
                    <a:bodyPr/>
                    <a:lstStyle/>
                    <a:p>
                      <a:pPr algn="ctr">
                        <a:lnSpc>
                          <a:spcPct val="107000"/>
                        </a:lnSpc>
                        <a:spcAft>
                          <a:spcPts val="800"/>
                        </a:spcAft>
                      </a:pPr>
                      <a:r>
                        <a:rPr lang="en-GB" sz="2000" b="0" kern="100" dirty="0">
                          <a:effectLst/>
                        </a:rPr>
                        <a:t>S&amp;P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48/104 = 46.2%</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25/48 = 52.1%</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23/48 = 47.9%</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00881786"/>
                  </a:ext>
                </a:extLst>
              </a:tr>
              <a:tr h="453942">
                <a:tc>
                  <a:txBody>
                    <a:bodyPr/>
                    <a:lstStyle/>
                    <a:p>
                      <a:pPr algn="ctr">
                        <a:lnSpc>
                          <a:spcPct val="107000"/>
                        </a:lnSpc>
                        <a:spcAft>
                          <a:spcPts val="800"/>
                        </a:spcAft>
                      </a:pPr>
                      <a:r>
                        <a:rPr lang="en-GB" sz="2000" b="0" kern="100" dirty="0">
                          <a:effectLst/>
                        </a:rPr>
                        <a:t>Moody’s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31/186 = 16.7%</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15/31 = 48.4%</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16/31 = 51.6%</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04461335"/>
                  </a:ext>
                </a:extLst>
              </a:tr>
              <a:tr h="453942">
                <a:tc>
                  <a:txBody>
                    <a:bodyPr/>
                    <a:lstStyle/>
                    <a:p>
                      <a:pPr algn="ctr">
                        <a:lnSpc>
                          <a:spcPct val="107000"/>
                        </a:lnSpc>
                        <a:spcAft>
                          <a:spcPts val="800"/>
                        </a:spcAft>
                      </a:pPr>
                      <a:r>
                        <a:rPr lang="en-GB" sz="2000" u="sng" kern="100" dirty="0">
                          <a:effectLst/>
                        </a:rPr>
                        <a:t>Watch</a:t>
                      </a:r>
                      <a:endParaRPr lang="en-GB" sz="2000" u="sng"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7169964"/>
                  </a:ext>
                </a:extLst>
              </a:tr>
              <a:tr h="453942">
                <a:tc>
                  <a:txBody>
                    <a:bodyPr/>
                    <a:lstStyle/>
                    <a:p>
                      <a:pPr algn="ctr">
                        <a:lnSpc>
                          <a:spcPct val="107000"/>
                        </a:lnSpc>
                        <a:spcAft>
                          <a:spcPts val="800"/>
                        </a:spcAft>
                      </a:pPr>
                      <a:r>
                        <a:rPr lang="en-GB" sz="2000" b="0" kern="100" dirty="0">
                          <a:effectLst/>
                        </a:rPr>
                        <a:t>S&amp;P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56/101 = 55.4%</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5/56 = 8.9%</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51/56 = 91.1%</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4020934"/>
                  </a:ext>
                </a:extLst>
              </a:tr>
              <a:tr h="453942">
                <a:tc>
                  <a:txBody>
                    <a:bodyPr/>
                    <a:lstStyle/>
                    <a:p>
                      <a:pPr algn="ctr">
                        <a:lnSpc>
                          <a:spcPct val="107000"/>
                        </a:lnSpc>
                        <a:spcAft>
                          <a:spcPts val="800"/>
                        </a:spcAft>
                      </a:pPr>
                      <a:r>
                        <a:rPr lang="en-GB" sz="2000" b="0" kern="100" dirty="0">
                          <a:effectLst/>
                        </a:rPr>
                        <a:t>Moody’s as follower</a:t>
                      </a:r>
                      <a:endParaRPr lang="en-GB" sz="20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64/199 = 32.2%</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2/64 = 3.1%</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dirty="0">
                          <a:effectLst/>
                        </a:rPr>
                        <a:t>62/64 = 96.9%</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0205797"/>
                  </a:ext>
                </a:extLst>
              </a:tr>
            </a:tbl>
          </a:graphicData>
        </a:graphic>
      </p:graphicFrame>
    </p:spTree>
    <p:extLst>
      <p:ext uri="{BB962C8B-B14F-4D97-AF65-F5344CB8AC3E}">
        <p14:creationId xmlns:p14="http://schemas.microsoft.com/office/powerpoint/2010/main" val="2932785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E4164-1E2E-E652-E1BC-0072D1F94F4A}"/>
              </a:ext>
            </a:extLst>
          </p:cNvPr>
          <p:cNvSpPr>
            <a:spLocks noGrp="1"/>
          </p:cNvSpPr>
          <p:nvPr>
            <p:ph type="title"/>
          </p:nvPr>
        </p:nvSpPr>
        <p:spPr/>
        <p:txBody>
          <a:bodyPr/>
          <a:lstStyle/>
          <a:p>
            <a:r>
              <a:rPr lang="en-GB" dirty="0"/>
              <a:t>Regression results </a:t>
            </a:r>
          </a:p>
        </p:txBody>
      </p:sp>
      <p:sp>
        <p:nvSpPr>
          <p:cNvPr id="3" name="Content Placeholder 2">
            <a:extLst>
              <a:ext uri="{FF2B5EF4-FFF2-40B4-BE49-F238E27FC236}">
                <a16:creationId xmlns:a16="http://schemas.microsoft.com/office/drawing/2014/main" id="{C58B14F5-96A2-E5E9-FEDC-9E6F42C28771}"/>
              </a:ext>
            </a:extLst>
          </p:cNvPr>
          <p:cNvSpPr>
            <a:spLocks noGrp="1"/>
          </p:cNvSpPr>
          <p:nvPr>
            <p:ph idx="1"/>
          </p:nvPr>
        </p:nvSpPr>
        <p:spPr/>
        <p:txBody>
          <a:bodyPr>
            <a:normAutofit/>
          </a:bodyPr>
          <a:lstStyle/>
          <a:p>
            <a:r>
              <a:rPr lang="en-GB" dirty="0"/>
              <a:t>The regression analysis presents different results to the univariate analysis. </a:t>
            </a:r>
          </a:p>
          <a:p>
            <a:r>
              <a:rPr lang="en-GB" dirty="0"/>
              <a:t>The results show that Moody’s is the more dependent CRA due to the Pseudo R2 value being 12.7% when S&amp;P is a follower compared to 17.9% when Moody’s is follower. </a:t>
            </a:r>
          </a:p>
          <a:p>
            <a:endParaRPr lang="en-GB" dirty="0"/>
          </a:p>
        </p:txBody>
      </p:sp>
    </p:spTree>
    <p:extLst>
      <p:ext uri="{BB962C8B-B14F-4D97-AF65-F5344CB8AC3E}">
        <p14:creationId xmlns:p14="http://schemas.microsoft.com/office/powerpoint/2010/main" val="3055721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1142</Words>
  <Application>Microsoft Office PowerPoint</Application>
  <PresentationFormat>Widescreen</PresentationFormat>
  <Paragraphs>92</Paragraphs>
  <Slides>11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6" baseType="lpstr">
      <vt:lpstr>Arial</vt:lpstr>
      <vt:lpstr>Calibri</vt:lpstr>
      <vt:lpstr>Calibri Light</vt:lpstr>
      <vt:lpstr>Office Theme</vt:lpstr>
      <vt:lpstr>Equation.3</vt:lpstr>
      <vt:lpstr>A lead lag analysis of banking sector watchlist, outlook and credit rating announcements between Moody’s and S&amp;P</vt:lpstr>
      <vt:lpstr>Introduction</vt:lpstr>
      <vt:lpstr>The importance of Credit Ratings and agencies</vt:lpstr>
      <vt:lpstr>The aim of the research </vt:lpstr>
      <vt:lpstr>Research questions and hypotheses</vt:lpstr>
      <vt:lpstr>Dataset</vt:lpstr>
      <vt:lpstr>Methodology for regression analysis </vt:lpstr>
      <vt:lpstr>Univariate results</vt:lpstr>
      <vt:lpstr>Regression results </vt:lpstr>
      <vt:lpstr>Conclusion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lead lag analysis of banking sector watchlist, outlook and credit rating announcements between Moody’s and S&amp;P</dc:title>
  <dc:creator>Rowe, Surraya</dc:creator>
  <cp:lastModifiedBy>Rowe, Surraya</cp:lastModifiedBy>
  <cp:revision>1</cp:revision>
  <dcterms:created xsi:type="dcterms:W3CDTF">2023-05-16T10:10:26Z</dcterms:created>
  <dcterms:modified xsi:type="dcterms:W3CDTF">2023-05-16T12:08:21Z</dcterms:modified>
</cp:coreProperties>
</file>