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704" r:id="rId5"/>
  </p:sldMasterIdLst>
  <p:notesMasterIdLst>
    <p:notesMasterId r:id="rId19"/>
  </p:notesMasterIdLst>
  <p:sldIdLst>
    <p:sldId id="1302" r:id="rId6"/>
    <p:sldId id="261" r:id="rId7"/>
    <p:sldId id="285" r:id="rId8"/>
    <p:sldId id="1303" r:id="rId9"/>
    <p:sldId id="1304" r:id="rId10"/>
    <p:sldId id="275" r:id="rId11"/>
    <p:sldId id="281" r:id="rId12"/>
    <p:sldId id="262" r:id="rId13"/>
    <p:sldId id="264" r:id="rId14"/>
    <p:sldId id="268" r:id="rId15"/>
    <p:sldId id="283" r:id="rId16"/>
    <p:sldId id="279" r:id="rId17"/>
    <p:sldId id="25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4DF2D90-82E7-480D-A5E3-3FB2E792200B}">
          <p14:sldIdLst>
            <p14:sldId id="1302"/>
            <p14:sldId id="261"/>
            <p14:sldId id="285"/>
            <p14:sldId id="1303"/>
            <p14:sldId id="1304"/>
            <p14:sldId id="275"/>
            <p14:sldId id="281"/>
            <p14:sldId id="262"/>
            <p14:sldId id="264"/>
            <p14:sldId id="268"/>
            <p14:sldId id="283"/>
            <p14:sldId id="279"/>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A99C"/>
    <a:srgbClr val="A9D18E"/>
    <a:srgbClr val="7DAA9D"/>
    <a:srgbClr val="548235"/>
    <a:srgbClr val="548234"/>
    <a:srgbClr val="7DA89C"/>
    <a:srgbClr val="B8DDCC"/>
    <a:srgbClr val="4AA073"/>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643" autoAdjust="0"/>
    <p:restoredTop sz="95332" autoAdjust="0"/>
  </p:normalViewPr>
  <p:slideViewPr>
    <p:cSldViewPr snapToGrid="0">
      <p:cViewPr varScale="1">
        <p:scale>
          <a:sx n="114" d="100"/>
          <a:sy n="114" d="100"/>
        </p:scale>
        <p:origin x="1008" y="10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ifton, Nick" userId="08901d23-c61a-4712-ae86-a29538fa5e48" providerId="ADAL" clId="{50FD8512-9B7C-44B5-A85A-0E73E044C4F2}"/>
    <pc:docChg chg="modSld">
      <pc:chgData name="Clifton, Nick" userId="08901d23-c61a-4712-ae86-a29538fa5e48" providerId="ADAL" clId="{50FD8512-9B7C-44B5-A85A-0E73E044C4F2}" dt="2023-05-15T13:07:10.726" v="1" actId="20577"/>
      <pc:docMkLst>
        <pc:docMk/>
      </pc:docMkLst>
      <pc:sldChg chg="modSp mod">
        <pc:chgData name="Clifton, Nick" userId="08901d23-c61a-4712-ae86-a29538fa5e48" providerId="ADAL" clId="{50FD8512-9B7C-44B5-A85A-0E73E044C4F2}" dt="2023-05-15T13:07:10.726" v="1" actId="20577"/>
        <pc:sldMkLst>
          <pc:docMk/>
          <pc:sldMk cId="0" sldId="1302"/>
        </pc:sldMkLst>
        <pc:spChg chg="mod">
          <ac:chgData name="Clifton, Nick" userId="08901d23-c61a-4712-ae86-a29538fa5e48" providerId="ADAL" clId="{50FD8512-9B7C-44B5-A85A-0E73E044C4F2}" dt="2023-05-15T13:07:10.726" v="1" actId="20577"/>
          <ac:spMkLst>
            <pc:docMk/>
            <pc:sldMk cId="0" sldId="1302"/>
            <ac:spMk id="9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29C25-0656-46AD-868D-CD05F83B31DF}" type="datetimeFigureOut">
              <a:rPr lang="en-GB" smtClean="0"/>
              <a:t>15/05/2023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D10DA9-CE9F-40E5-A5DC-8AAED31F7EA2}" type="slidenum">
              <a:rPr lang="en-GB" smtClean="0"/>
              <a:t>‹#›</a:t>
            </a:fld>
            <a:endParaRPr lang="en-GB"/>
          </a:p>
        </p:txBody>
      </p:sp>
    </p:spTree>
    <p:extLst>
      <p:ext uri="{BB962C8B-B14F-4D97-AF65-F5344CB8AC3E}">
        <p14:creationId xmlns:p14="http://schemas.microsoft.com/office/powerpoint/2010/main" val="2990282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52f7fb1f07_0_8:notes"/>
          <p:cNvSpPr txBox="1">
            <a:spLocks noGrp="1"/>
          </p:cNvSpPr>
          <p:nvPr>
            <p:ph type="body" idx="1"/>
          </p:nvPr>
        </p:nvSpPr>
        <p:spPr>
          <a:xfrm>
            <a:off x="688976" y="4593749"/>
            <a:ext cx="5511800" cy="435197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8" name="Google Shape;88;g152f7fb1f07_0_8:notes"/>
          <p:cNvSpPr>
            <a:spLocks noGrp="1" noRot="1" noChangeAspect="1"/>
          </p:cNvSpPr>
          <p:nvPr>
            <p:ph type="sldImg" idx="2"/>
          </p:nvPr>
        </p:nvSpPr>
        <p:spPr>
          <a:xfrm>
            <a:off x="220663" y="725488"/>
            <a:ext cx="6448425" cy="36274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B58A2E0-FB30-4B71-8324-15DDDC595183}"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79022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36237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B58A2E0-FB30-4B71-8324-15DDDC595183}"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380602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553688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B58A2E0-FB30-4B71-8324-15DDDC595183}"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019439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B58A2E0-FB30-4B71-8324-15DDDC595183}"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22925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12</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322852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8:notes"/>
          <p:cNvSpPr>
            <a:spLocks noGrp="1" noRot="1" noChangeAspect="1"/>
          </p:cNvSpPr>
          <p:nvPr>
            <p:ph type="sldImg" idx="2"/>
          </p:nvPr>
        </p:nvSpPr>
        <p:spPr>
          <a:xfrm>
            <a:off x="542925" y="1209675"/>
            <a:ext cx="5803900" cy="3263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8:notes"/>
          <p:cNvSpPr txBox="1">
            <a:spLocks noGrp="1"/>
          </p:cNvSpPr>
          <p:nvPr>
            <p:ph type="body" idx="1"/>
          </p:nvPr>
        </p:nvSpPr>
        <p:spPr>
          <a:xfrm>
            <a:off x="688976" y="4654193"/>
            <a:ext cx="5511800" cy="380813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0" name="Google Shape;120;p8:notes"/>
          <p:cNvSpPr txBox="1">
            <a:spLocks noGrp="1"/>
          </p:cNvSpPr>
          <p:nvPr>
            <p:ph type="sldNum" idx="12"/>
          </p:nvPr>
        </p:nvSpPr>
        <p:spPr>
          <a:xfrm>
            <a:off x="3902598" y="9185819"/>
            <a:ext cx="2985558" cy="485139"/>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692781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15"/>
          <p:cNvSpPr/>
          <p:nvPr userDrawn="1"/>
        </p:nvSpPr>
        <p:spPr>
          <a:xfrm>
            <a:off x="7153275" y="-66675"/>
            <a:ext cx="5485380" cy="7219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Input 6"/>
          <p:cNvSpPr/>
          <p:nvPr userDrawn="1"/>
        </p:nvSpPr>
        <p:spPr>
          <a:xfrm rot="5400000">
            <a:off x="-773557" y="3431378"/>
            <a:ext cx="12934950" cy="5395911"/>
          </a:xfrm>
          <a:prstGeom prst="flowChartManualInput">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8" name="Group 7"/>
          <p:cNvGrpSpPr/>
          <p:nvPr userDrawn="1"/>
        </p:nvGrpSpPr>
        <p:grpSpPr>
          <a:xfrm>
            <a:off x="857600" y="-390528"/>
            <a:ext cx="7205661" cy="13230226"/>
            <a:chOff x="447677" y="-104776"/>
            <a:chExt cx="7205661" cy="13230226"/>
          </a:xfrm>
        </p:grpSpPr>
        <p:sp>
          <p:nvSpPr>
            <p:cNvPr id="9" name="Flowchart: Manual Input 8"/>
            <p:cNvSpPr/>
            <p:nvPr userDrawn="1"/>
          </p:nvSpPr>
          <p:spPr>
            <a:xfrm rot="5400000">
              <a:off x="-1702592" y="3621881"/>
              <a:ext cx="12934950" cy="5776911"/>
            </a:xfrm>
            <a:prstGeom prst="flowChartManualInput">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 name="Flowchart: Manual Input 9"/>
            <p:cNvSpPr/>
            <p:nvPr userDrawn="1"/>
          </p:nvSpPr>
          <p:spPr>
            <a:xfrm rot="5400000">
              <a:off x="-2147886" y="3474243"/>
              <a:ext cx="12934950" cy="5776911"/>
            </a:xfrm>
            <a:prstGeom prst="flowChartManualInpu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1" name="Flowchart: Manual Input 10"/>
            <p:cNvSpPr/>
            <p:nvPr userDrawn="1"/>
          </p:nvSpPr>
          <p:spPr>
            <a:xfrm rot="5400000">
              <a:off x="-2881310" y="3328987"/>
              <a:ext cx="13125450" cy="6467475"/>
            </a:xfrm>
            <a:prstGeom prst="flowChartManualInput">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grpSp>
      <p:sp>
        <p:nvSpPr>
          <p:cNvPr id="2" name="Title 1"/>
          <p:cNvSpPr>
            <a:spLocks noGrp="1"/>
          </p:cNvSpPr>
          <p:nvPr>
            <p:ph type="ctrTitle"/>
          </p:nvPr>
        </p:nvSpPr>
        <p:spPr>
          <a:xfrm>
            <a:off x="0" y="1122363"/>
            <a:ext cx="47625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0" y="3602038"/>
            <a:ext cx="4762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grpSp>
        <p:nvGrpSpPr>
          <p:cNvPr id="17" name="Group 16"/>
          <p:cNvGrpSpPr/>
          <p:nvPr userDrawn="1"/>
        </p:nvGrpSpPr>
        <p:grpSpPr>
          <a:xfrm>
            <a:off x="7661503" y="213747"/>
            <a:ext cx="4887684" cy="6659106"/>
            <a:chOff x="8079584" y="89923"/>
            <a:chExt cx="4887684" cy="6659106"/>
          </a:xfrm>
        </p:grpSpPr>
        <p:pic>
          <p:nvPicPr>
            <p:cNvPr id="12" name="Pictur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3720"/>
            <a:stretch/>
          </p:blipFill>
          <p:spPr>
            <a:xfrm>
              <a:off x="8079584" y="89923"/>
              <a:ext cx="4887684" cy="1451562"/>
            </a:xfrm>
            <a:prstGeom prst="rect">
              <a:avLst/>
            </a:prstGeom>
          </p:spPr>
        </p:pic>
        <p:pic>
          <p:nvPicPr>
            <p:cNvPr id="13" name="Picture 12"/>
            <p:cNvPicPr>
              <a:picLocks noChangeAspect="1"/>
            </p:cNvPicPr>
            <p:nvPr userDrawn="1"/>
          </p:nvPicPr>
          <p:blipFill>
            <a:blip r:embed="rId3"/>
            <a:stretch>
              <a:fillRect/>
            </a:stretch>
          </p:blipFill>
          <p:spPr>
            <a:xfrm>
              <a:off x="8369143" y="3421264"/>
              <a:ext cx="4598125" cy="1397000"/>
            </a:xfrm>
            <a:prstGeom prst="rect">
              <a:avLst/>
            </a:prstGeom>
          </p:spPr>
        </p:pic>
        <p:pic>
          <p:nvPicPr>
            <p:cNvPr id="14" name="Picture 13"/>
            <p:cNvPicPr>
              <a:picLocks noChangeAspect="1"/>
            </p:cNvPicPr>
            <p:nvPr userDrawn="1"/>
          </p:nvPicPr>
          <p:blipFill>
            <a:blip r:embed="rId4"/>
            <a:stretch>
              <a:fillRect/>
            </a:stretch>
          </p:blipFill>
          <p:spPr>
            <a:xfrm>
              <a:off x="8115870" y="1640933"/>
              <a:ext cx="4522785" cy="1680883"/>
            </a:xfrm>
            <a:prstGeom prst="rect">
              <a:avLst/>
            </a:prstGeom>
          </p:spPr>
        </p:pic>
        <p:pic>
          <p:nvPicPr>
            <p:cNvPr id="15" name="Picture 14"/>
            <p:cNvPicPr>
              <a:picLocks noChangeAspect="1"/>
            </p:cNvPicPr>
            <p:nvPr userDrawn="1"/>
          </p:nvPicPr>
          <p:blipFill>
            <a:blip r:embed="rId5"/>
            <a:stretch>
              <a:fillRect/>
            </a:stretch>
          </p:blipFill>
          <p:spPr>
            <a:xfrm>
              <a:off x="8528621" y="4917712"/>
              <a:ext cx="2533649" cy="1831317"/>
            </a:xfrm>
            <a:prstGeom prst="rect">
              <a:avLst/>
            </a:prstGeom>
          </p:spPr>
        </p:pic>
      </p:grpSp>
    </p:spTree>
    <p:extLst>
      <p:ext uri="{BB962C8B-B14F-4D97-AF65-F5344CB8AC3E}">
        <p14:creationId xmlns:p14="http://schemas.microsoft.com/office/powerpoint/2010/main" val="1327345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1626481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13945882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748493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1"/>
        <p:cNvGrpSpPr/>
        <p:nvPr/>
      </p:nvGrpSpPr>
      <p:grpSpPr>
        <a:xfrm>
          <a:off x="0" y="0"/>
          <a:ext cx="0" cy="0"/>
          <a:chOff x="0" y="0"/>
          <a:chExt cx="0" cy="0"/>
        </a:xfrm>
      </p:grpSpPr>
      <p:sp>
        <p:nvSpPr>
          <p:cNvPr id="22" name="Google Shape;22;p11"/>
          <p:cNvSpPr txBox="1">
            <a:spLocks noGrp="1"/>
          </p:cNvSpPr>
          <p:nvPr>
            <p:ph type="title"/>
          </p:nvPr>
        </p:nvSpPr>
        <p:spPr>
          <a:xfrm>
            <a:off x="838200" y="365125"/>
            <a:ext cx="10515600" cy="8794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body" idx="1"/>
          </p:nvPr>
        </p:nvSpPr>
        <p:spPr>
          <a:xfrm>
            <a:off x="838200" y="1344459"/>
            <a:ext cx="10515600" cy="469597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27" name="Google Shape;27;p11"/>
          <p:cNvPicPr preferRelativeResize="0"/>
          <p:nvPr/>
        </p:nvPicPr>
        <p:blipFill rotWithShape="1">
          <a:blip r:embed="rId2">
            <a:alphaModFix/>
          </a:blip>
          <a:srcRect l="37438" r="35696"/>
          <a:stretch/>
        </p:blipFill>
        <p:spPr>
          <a:xfrm rot="5400000">
            <a:off x="5753100" y="419099"/>
            <a:ext cx="685800" cy="12192001"/>
          </a:xfrm>
          <a:prstGeom prst="rect">
            <a:avLst/>
          </a:prstGeom>
          <a:noFill/>
          <a:ln>
            <a:noFill/>
          </a:ln>
        </p:spPr>
      </p:pic>
      <p:pic>
        <p:nvPicPr>
          <p:cNvPr id="28" name="Google Shape;28;p11"/>
          <p:cNvPicPr preferRelativeResize="0"/>
          <p:nvPr/>
        </p:nvPicPr>
        <p:blipFill rotWithShape="1">
          <a:blip r:embed="rId3">
            <a:alphaModFix/>
          </a:blip>
          <a:srcRect/>
          <a:stretch/>
        </p:blipFill>
        <p:spPr>
          <a:xfrm>
            <a:off x="10921819" y="6276823"/>
            <a:ext cx="1052677" cy="432103"/>
          </a:xfrm>
          <a:prstGeom prst="rect">
            <a:avLst/>
          </a:prstGeom>
          <a:noFill/>
          <a:ln>
            <a:noFill/>
          </a:ln>
        </p:spPr>
      </p:pic>
    </p:spTree>
    <p:extLst>
      <p:ext uri="{BB962C8B-B14F-4D97-AF65-F5344CB8AC3E}">
        <p14:creationId xmlns:p14="http://schemas.microsoft.com/office/powerpoint/2010/main" val="2181572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9"/>
        <p:cNvGrpSpPr/>
        <p:nvPr/>
      </p:nvGrpSpPr>
      <p:grpSpPr>
        <a:xfrm>
          <a:off x="0" y="0"/>
          <a:ext cx="0" cy="0"/>
          <a:chOff x="0" y="0"/>
          <a:chExt cx="0" cy="0"/>
        </a:xfrm>
      </p:grpSpPr>
      <p:sp>
        <p:nvSpPr>
          <p:cNvPr id="30" name="Google Shape;30;p1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248015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5"/>
        <p:cNvGrpSpPr/>
        <p:nvPr/>
      </p:nvGrpSpPr>
      <p:grpSpPr>
        <a:xfrm>
          <a:off x="0" y="0"/>
          <a:ext cx="0" cy="0"/>
          <a:chOff x="0" y="0"/>
          <a:chExt cx="0" cy="0"/>
        </a:xfrm>
      </p:grpSpPr>
      <p:sp>
        <p:nvSpPr>
          <p:cNvPr id="36" name="Google Shape;36;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1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1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5325394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2"/>
        <p:cNvGrpSpPr/>
        <p:nvPr/>
      </p:nvGrpSpPr>
      <p:grpSpPr>
        <a:xfrm>
          <a:off x="0" y="0"/>
          <a:ext cx="0" cy="0"/>
          <a:chOff x="0" y="0"/>
          <a:chExt cx="0" cy="0"/>
        </a:xfrm>
      </p:grpSpPr>
      <p:sp>
        <p:nvSpPr>
          <p:cNvPr id="43" name="Google Shape;43;p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201752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1"/>
        <p:cNvGrpSpPr/>
        <p:nvPr/>
      </p:nvGrpSpPr>
      <p:grpSpPr>
        <a:xfrm>
          <a:off x="0" y="0"/>
          <a:ext cx="0" cy="0"/>
          <a:chOff x="0" y="0"/>
          <a:chExt cx="0" cy="0"/>
        </a:xfrm>
      </p:grpSpPr>
      <p:sp>
        <p:nvSpPr>
          <p:cNvPr id="52" name="Google Shape;52;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4202042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3" name="Google Shape;63;p1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4" name="Google Shape;64;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2073421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7"/>
        <p:cNvGrpSpPr/>
        <p:nvPr/>
      </p:nvGrpSpPr>
      <p:grpSpPr>
        <a:xfrm>
          <a:off x="0" y="0"/>
          <a:ext cx="0" cy="0"/>
          <a:chOff x="0" y="0"/>
          <a:chExt cx="0" cy="0"/>
        </a:xfrm>
      </p:grpSpPr>
      <p:sp>
        <p:nvSpPr>
          <p:cNvPr id="68" name="Google Shape;68;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8"/>
          <p:cNvSpPr>
            <a:spLocks noGrp="1"/>
          </p:cNvSpPr>
          <p:nvPr>
            <p:ph type="pic" idx="2"/>
          </p:nvPr>
        </p:nvSpPr>
        <p:spPr>
          <a:xfrm>
            <a:off x="5183188" y="987425"/>
            <a:ext cx="6172200" cy="4873625"/>
          </a:xfrm>
          <a:prstGeom prst="rect">
            <a:avLst/>
          </a:prstGeom>
          <a:noFill/>
          <a:ln>
            <a:noFill/>
          </a:ln>
        </p:spPr>
      </p:sp>
      <p:sp>
        <p:nvSpPr>
          <p:cNvPr id="70" name="Google Shape;70;p1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302007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40988698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73271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0"/>
        <p:cNvGrpSpPr/>
        <p:nvPr/>
      </p:nvGrpSpPr>
      <p:grpSpPr>
        <a:xfrm>
          <a:off x="0" y="0"/>
          <a:ext cx="0" cy="0"/>
          <a:chOff x="0" y="0"/>
          <a:chExt cx="0" cy="0"/>
        </a:xfrm>
      </p:grpSpPr>
      <p:sp>
        <p:nvSpPr>
          <p:cNvPr id="81" name="Google Shape;81;p2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2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349791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1727632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2186463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2932905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1457993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2227512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2950369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90F00D17-E216-435C-9A8E-A50B83DC5A46}" type="datetimeFigureOut">
              <a:rPr lang="en-GB" smtClean="0"/>
              <a:t>15/05/2023</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C26F4439-5063-415D-8B57-7D942F538073}" type="slidenum">
              <a:rPr lang="en-GB" smtClean="0"/>
              <a:t>‹#›</a:t>
            </a:fld>
            <a:endParaRPr lang="en-GB"/>
          </a:p>
        </p:txBody>
      </p:sp>
    </p:spTree>
    <p:extLst>
      <p:ext uri="{BB962C8B-B14F-4D97-AF65-F5344CB8AC3E}">
        <p14:creationId xmlns:p14="http://schemas.microsoft.com/office/powerpoint/2010/main" val="2014969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p:cNvPicPr>
            <a:picLocks noChangeAspect="1"/>
          </p:cNvPicPr>
          <p:nvPr userDrawn="1"/>
        </p:nvPicPr>
        <p:blipFill>
          <a:blip r:embed="rId1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524041" y="142875"/>
            <a:ext cx="6337614" cy="6457950"/>
          </a:xfrm>
          <a:prstGeom prst="rect">
            <a:avLst/>
          </a:prstGeom>
        </p:spPr>
      </p:pic>
    </p:spTree>
    <p:extLst>
      <p:ext uri="{BB962C8B-B14F-4D97-AF65-F5344CB8AC3E}">
        <p14:creationId xmlns:p14="http://schemas.microsoft.com/office/powerpoint/2010/main" val="18167256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5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947580915"/>
      </p:ext>
    </p:extLst>
  </p:cSld>
  <p:clrMap bg1="lt1" tx1="dk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jp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10.png"/><Relationship Id="rId10"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s://www.bennettinstitute.cam.ac.uk/research/research-projects/wealth-economy-social-and-natural-capita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ceicwales.org.uk/success-stories/" TargetMode="External"/><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g152f7fb1f07_0_8" descr="Blue abstract lines swoosh certificate speed Vector Image"/>
          <p:cNvPicPr preferRelativeResize="0"/>
          <p:nvPr/>
        </p:nvPicPr>
        <p:blipFill rotWithShape="1">
          <a:blip r:embed="rId3">
            <a:alphaModFix/>
          </a:blip>
          <a:srcRect l="3984" t="25580" b="11271"/>
          <a:stretch/>
        </p:blipFill>
        <p:spPr>
          <a:xfrm>
            <a:off x="-75225" y="789875"/>
            <a:ext cx="12877150" cy="6825349"/>
          </a:xfrm>
          <a:prstGeom prst="rect">
            <a:avLst/>
          </a:prstGeom>
          <a:noFill/>
          <a:ln>
            <a:noFill/>
          </a:ln>
        </p:spPr>
      </p:pic>
      <p:pic>
        <p:nvPicPr>
          <p:cNvPr id="91" name="Google Shape;91;g152f7fb1f07_0_8"/>
          <p:cNvPicPr preferRelativeResize="0"/>
          <p:nvPr/>
        </p:nvPicPr>
        <p:blipFill rotWithShape="1">
          <a:blip r:embed="rId4">
            <a:alphaModFix amt="95000"/>
          </a:blip>
          <a:srcRect l="4150"/>
          <a:stretch/>
        </p:blipFill>
        <p:spPr>
          <a:xfrm>
            <a:off x="-75225" y="0"/>
            <a:ext cx="12362199" cy="6858000"/>
          </a:xfrm>
          <a:prstGeom prst="rect">
            <a:avLst/>
          </a:prstGeom>
          <a:noFill/>
          <a:ln>
            <a:noFill/>
          </a:ln>
        </p:spPr>
      </p:pic>
      <p:sp>
        <p:nvSpPr>
          <p:cNvPr id="92" name="Google Shape;92;g152f7fb1f07_0_8"/>
          <p:cNvSpPr/>
          <p:nvPr/>
        </p:nvSpPr>
        <p:spPr>
          <a:xfrm>
            <a:off x="-609919" y="6906492"/>
            <a:ext cx="13411800" cy="689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pic>
        <p:nvPicPr>
          <p:cNvPr id="93" name="Google Shape;93;g152f7fb1f07_0_8"/>
          <p:cNvPicPr preferRelativeResize="0"/>
          <p:nvPr/>
        </p:nvPicPr>
        <p:blipFill rotWithShape="1">
          <a:blip r:embed="rId5">
            <a:alphaModFix/>
          </a:blip>
          <a:srcRect/>
          <a:stretch/>
        </p:blipFill>
        <p:spPr>
          <a:xfrm>
            <a:off x="-18669535" y="-13205170"/>
            <a:ext cx="13448531" cy="6817918"/>
          </a:xfrm>
          <a:prstGeom prst="rect">
            <a:avLst/>
          </a:prstGeom>
          <a:noFill/>
          <a:ln>
            <a:noFill/>
          </a:ln>
        </p:spPr>
      </p:pic>
      <p:pic>
        <p:nvPicPr>
          <p:cNvPr id="94" name="Google Shape;94;g152f7fb1f07_0_8"/>
          <p:cNvPicPr preferRelativeResize="0"/>
          <p:nvPr/>
        </p:nvPicPr>
        <p:blipFill rotWithShape="1">
          <a:blip r:embed="rId6">
            <a:alphaModFix/>
          </a:blip>
          <a:srcRect/>
          <a:stretch/>
        </p:blipFill>
        <p:spPr>
          <a:xfrm>
            <a:off x="10085788" y="419516"/>
            <a:ext cx="1598212" cy="656035"/>
          </a:xfrm>
          <a:prstGeom prst="rect">
            <a:avLst/>
          </a:prstGeom>
          <a:noFill/>
          <a:ln>
            <a:noFill/>
          </a:ln>
        </p:spPr>
      </p:pic>
      <p:sp>
        <p:nvSpPr>
          <p:cNvPr id="95" name="Google Shape;95;g152f7fb1f07_0_8"/>
          <p:cNvSpPr/>
          <p:nvPr/>
        </p:nvSpPr>
        <p:spPr>
          <a:xfrm>
            <a:off x="1" y="6019800"/>
            <a:ext cx="12192000" cy="537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686" b="0" i="0" u="none" strike="noStrike" kern="0" cap="none" spc="0" normalizeH="0" baseline="0" noProof="0">
                <a:ln>
                  <a:noFill/>
                </a:ln>
                <a:solidFill>
                  <a:srgbClr val="FFFFFF"/>
                </a:solidFill>
                <a:effectLst/>
                <a:uLnTx/>
                <a:uFillTx/>
                <a:latin typeface="Gill Sans"/>
                <a:ea typeface="Gill Sans"/>
                <a:cs typeface="Gill Sans"/>
                <a:sym typeface="Gill Sans"/>
              </a:rPr>
              <a:t>@</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 name="Google Shape;96;g152f7fb1f07_0_8"/>
          <p:cNvSpPr txBox="1"/>
          <p:nvPr/>
        </p:nvSpPr>
        <p:spPr>
          <a:xfrm>
            <a:off x="833631" y="5016091"/>
            <a:ext cx="3705600" cy="4617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2400" kern="0" dirty="0">
                <a:solidFill>
                  <a:srgbClr val="FFFFFF"/>
                </a:solidFill>
                <a:latin typeface="Gill Sans"/>
                <a:ea typeface="Gill Sans"/>
                <a:cs typeface="Gill Sans"/>
                <a:sym typeface="Gill Sans"/>
              </a:rPr>
              <a:t>17</a:t>
            </a:r>
            <a:r>
              <a:rPr kumimoji="0" lang="en-GB" sz="2400" b="0" i="0" u="none" strike="noStrike" kern="0" cap="none" spc="0" normalizeH="0" baseline="0" noProof="0" dirty="0">
                <a:ln>
                  <a:noFill/>
                </a:ln>
                <a:solidFill>
                  <a:srgbClr val="FFFFFF"/>
                </a:solidFill>
                <a:effectLst/>
                <a:uLnTx/>
                <a:uFillTx/>
                <a:latin typeface="Gill Sans"/>
                <a:ea typeface="Gill Sans"/>
                <a:cs typeface="Gill Sans"/>
                <a:sym typeface="Gill Sans"/>
              </a:rPr>
              <a:t>/05/23</a:t>
            </a:r>
            <a:endParaRPr kumimoji="0" sz="2400" b="0" i="0" u="none" strike="noStrike" kern="0" cap="none" spc="0" normalizeH="0" baseline="0" noProof="0" dirty="0">
              <a:ln>
                <a:noFill/>
              </a:ln>
              <a:solidFill>
                <a:srgbClr val="000000"/>
              </a:solidFill>
              <a:effectLst/>
              <a:uLnTx/>
              <a:uFillTx/>
              <a:latin typeface="Gill Sans"/>
              <a:ea typeface="Gill Sans"/>
              <a:cs typeface="Gill Sans"/>
              <a:sym typeface="Gill Sans"/>
            </a:endParaRPr>
          </a:p>
        </p:txBody>
      </p:sp>
      <p:sp>
        <p:nvSpPr>
          <p:cNvPr id="97" name="Google Shape;97;g152f7fb1f07_0_8"/>
          <p:cNvSpPr/>
          <p:nvPr/>
        </p:nvSpPr>
        <p:spPr>
          <a:xfrm>
            <a:off x="833631" y="2407886"/>
            <a:ext cx="10963033" cy="7695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FFFFFF"/>
                </a:solidFill>
                <a:effectLst/>
                <a:uLnTx/>
                <a:uFillTx/>
                <a:latin typeface="Gill Sans"/>
                <a:ea typeface="Gill Sans"/>
                <a:cs typeface="Gill Sans"/>
                <a:sym typeface="Gill Sans"/>
              </a:rPr>
              <a:t>Future of Innovation thought leadership project – Innovation for a Circular Economy</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98" name="Google Shape;98;g152f7fb1f07_0_8"/>
          <p:cNvPicPr preferRelativeResize="0"/>
          <p:nvPr/>
        </p:nvPicPr>
        <p:blipFill rotWithShape="1">
          <a:blip r:embed="rId7">
            <a:alphaModFix/>
          </a:blip>
          <a:srcRect/>
          <a:stretch/>
        </p:blipFill>
        <p:spPr>
          <a:xfrm>
            <a:off x="8735778" y="6071170"/>
            <a:ext cx="1350009" cy="434340"/>
          </a:xfrm>
          <a:prstGeom prst="rect">
            <a:avLst/>
          </a:prstGeom>
          <a:noFill/>
          <a:ln>
            <a:noFill/>
          </a:ln>
        </p:spPr>
      </p:pic>
      <p:pic>
        <p:nvPicPr>
          <p:cNvPr id="99" name="Google Shape;99;g152f7fb1f07_0_8"/>
          <p:cNvPicPr preferRelativeResize="0"/>
          <p:nvPr/>
        </p:nvPicPr>
        <p:blipFill rotWithShape="1">
          <a:blip r:embed="rId8">
            <a:alphaModFix/>
          </a:blip>
          <a:srcRect/>
          <a:stretch/>
        </p:blipFill>
        <p:spPr>
          <a:xfrm>
            <a:off x="10334239" y="6071170"/>
            <a:ext cx="1708151" cy="434340"/>
          </a:xfrm>
          <a:prstGeom prst="rect">
            <a:avLst/>
          </a:prstGeom>
          <a:noFill/>
          <a:ln>
            <a:noFill/>
          </a:ln>
        </p:spPr>
      </p:pic>
      <p:sp>
        <p:nvSpPr>
          <p:cNvPr id="100" name="Google Shape;100;g152f7fb1f07_0_8"/>
          <p:cNvSpPr txBox="1"/>
          <p:nvPr/>
        </p:nvSpPr>
        <p:spPr>
          <a:xfrm>
            <a:off x="833631" y="3914131"/>
            <a:ext cx="7097205" cy="83095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FFFFFF"/>
                </a:solidFill>
                <a:effectLst/>
                <a:uLnTx/>
                <a:uFillTx/>
                <a:latin typeface="Gill Sans"/>
                <a:ea typeface="Gill Sans"/>
                <a:cs typeface="Gill Sans"/>
                <a:sym typeface="Gill Sans"/>
              </a:rPr>
              <a:t>Prof Nick Clifton, Cardiff Met</a:t>
            </a:r>
            <a:br>
              <a:rPr kumimoji="0" lang="en-GB" sz="2400" b="0" i="0" u="none" strike="noStrike" kern="0" cap="none" spc="0" normalizeH="0" baseline="0" noProof="0" dirty="0">
                <a:ln>
                  <a:noFill/>
                </a:ln>
                <a:solidFill>
                  <a:srgbClr val="FFFFFF"/>
                </a:solidFill>
                <a:effectLst/>
                <a:uLnTx/>
                <a:uFillTx/>
                <a:latin typeface="Gill Sans"/>
                <a:ea typeface="Gill Sans"/>
                <a:cs typeface="Gill Sans"/>
                <a:sym typeface="Gill Sans"/>
              </a:rPr>
            </a:br>
            <a:r>
              <a:rPr kumimoji="0" lang="en-GB" sz="2400" b="0" i="0" u="none" strike="noStrike" kern="0" cap="none" spc="0" normalizeH="0" baseline="0" noProof="0" dirty="0">
                <a:ln>
                  <a:noFill/>
                </a:ln>
                <a:solidFill>
                  <a:srgbClr val="FFFFFF"/>
                </a:solidFill>
                <a:effectLst/>
                <a:uLnTx/>
                <a:uFillTx/>
                <a:latin typeface="Gill Sans"/>
                <a:ea typeface="Gill Sans"/>
                <a:cs typeface="Gill Sans"/>
                <a:sym typeface="Gill Sans"/>
              </a:rPr>
              <a:t>nclifton@cardiffmet.ac.uk</a:t>
            </a:r>
          </a:p>
        </p:txBody>
      </p:sp>
      <p:sp>
        <p:nvSpPr>
          <p:cNvPr id="101" name="Google Shape;101;g152f7fb1f07_0_8"/>
          <p:cNvSpPr txBox="1"/>
          <p:nvPr/>
        </p:nvSpPr>
        <p:spPr>
          <a:xfrm>
            <a:off x="216158" y="6103578"/>
            <a:ext cx="3400500" cy="9234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000000"/>
                </a:solidFill>
                <a:effectLst/>
                <a:uLnTx/>
                <a:uFillTx/>
                <a:latin typeface="Gill Sans"/>
                <a:ea typeface="Gill Sans"/>
                <a:cs typeface="Gill Sans"/>
                <a:sym typeface="Gill Sans"/>
              </a:rPr>
              <a:t>@innovcaucus </a:t>
            </a: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br>
              <a:rPr kumimoji="0" lang="en-GB" sz="1800" b="0" i="0" u="none" strike="noStrike" kern="0" cap="none" spc="0" normalizeH="0" baseline="0" noProof="0">
                <a:ln>
                  <a:noFill/>
                </a:ln>
                <a:solidFill>
                  <a:srgbClr val="000000"/>
                </a:solidFill>
                <a:effectLst/>
                <a:uLnTx/>
                <a:uFillTx/>
                <a:latin typeface="Calibri"/>
                <a:ea typeface="Calibri"/>
                <a:cs typeface="Calibri"/>
                <a:sym typeface="Calibri"/>
              </a:rPr>
            </a:br>
            <a:endParaRPr kumimoji="0" sz="18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pic>
        <p:nvPicPr>
          <p:cNvPr id="2" name="Picture 1">
            <a:extLst>
              <a:ext uri="{FF2B5EF4-FFF2-40B4-BE49-F238E27FC236}">
                <a16:creationId xmlns:a16="http://schemas.microsoft.com/office/drawing/2014/main" id="{814E4124-2A73-4CEA-9889-24D44A39E624}"/>
              </a:ext>
            </a:extLst>
          </p:cNvPr>
          <p:cNvPicPr>
            <a:picLocks noChangeAspect="1"/>
          </p:cNvPicPr>
          <p:nvPr/>
        </p:nvPicPr>
        <p:blipFill>
          <a:blip r:embed="rId9"/>
          <a:stretch>
            <a:fillRect/>
          </a:stretch>
        </p:blipFill>
        <p:spPr>
          <a:xfrm>
            <a:off x="6795103" y="6041751"/>
            <a:ext cx="1673328" cy="493098"/>
          </a:xfrm>
          <a:prstGeom prst="rect">
            <a:avLst/>
          </a:prstGeom>
        </p:spPr>
      </p:pic>
      <p:pic>
        <p:nvPicPr>
          <p:cNvPr id="3" name="Picture 2">
            <a:extLst>
              <a:ext uri="{FF2B5EF4-FFF2-40B4-BE49-F238E27FC236}">
                <a16:creationId xmlns:a16="http://schemas.microsoft.com/office/drawing/2014/main" id="{56F3DCF2-50E8-57CE-C0C1-DE361BAD7BF9}"/>
              </a:ext>
            </a:extLst>
          </p:cNvPr>
          <p:cNvPicPr>
            <a:picLocks noChangeAspect="1"/>
          </p:cNvPicPr>
          <p:nvPr/>
        </p:nvPicPr>
        <p:blipFill>
          <a:blip r:embed="rId10"/>
          <a:stretch>
            <a:fillRect/>
          </a:stretch>
        </p:blipFill>
        <p:spPr>
          <a:xfrm>
            <a:off x="911453" y="327637"/>
            <a:ext cx="1271244" cy="127124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A3CFA-7DBC-48FD-B118-205818BBF960}"/>
              </a:ext>
            </a:extLst>
          </p:cNvPr>
          <p:cNvSpPr>
            <a:spLocks noGrp="1"/>
          </p:cNvSpPr>
          <p:nvPr>
            <p:ph type="title"/>
          </p:nvPr>
        </p:nvSpPr>
        <p:spPr/>
        <p:txBody>
          <a:bodyPr/>
          <a:lstStyle/>
          <a:p>
            <a:r>
              <a:rPr lang="en-GB" dirty="0"/>
              <a:t>CE stakeholder consultations – areas explored</a:t>
            </a:r>
          </a:p>
        </p:txBody>
      </p:sp>
      <p:sp>
        <p:nvSpPr>
          <p:cNvPr id="3" name="Content Placeholder 2">
            <a:extLst>
              <a:ext uri="{FF2B5EF4-FFF2-40B4-BE49-F238E27FC236}">
                <a16:creationId xmlns:a16="http://schemas.microsoft.com/office/drawing/2014/main" id="{89B7B808-4511-44D6-90E1-51D11A29B58B}"/>
              </a:ext>
            </a:extLst>
          </p:cNvPr>
          <p:cNvSpPr>
            <a:spLocks noGrp="1"/>
          </p:cNvSpPr>
          <p:nvPr>
            <p:ph idx="1"/>
          </p:nvPr>
        </p:nvSpPr>
        <p:spPr>
          <a:xfrm>
            <a:off x="838200" y="1550416"/>
            <a:ext cx="10515600" cy="4667250"/>
          </a:xfrm>
        </p:spPr>
        <p:txBody>
          <a:bodyPr>
            <a:normAutofit/>
          </a:bodyPr>
          <a:lstStyle/>
          <a:p>
            <a:pPr marL="342900" indent="-342900">
              <a:lnSpc>
                <a:spcPct val="107000"/>
              </a:lnSpc>
              <a:spcBef>
                <a:spcPts val="600"/>
              </a:spcBef>
              <a:buFont typeface="+mj-lt"/>
              <a:buAutoNum type="arabicPeriod"/>
            </a:pPr>
            <a:r>
              <a:rPr lang="en-GB" sz="2400" dirty="0">
                <a:effectLst/>
                <a:latin typeface="Calibri" panose="020F0502020204030204" pitchFamily="34" charset="0"/>
                <a:ea typeface="Calibri" panose="020F0502020204030204" pitchFamily="34" charset="0"/>
                <a:cs typeface="Times New Roman" panose="02020603050405020304" pitchFamily="18" charset="0"/>
              </a:rPr>
              <a:t>How should we get firms (SMEs in particular) to collaborate to increase CE innovation? (barriers, enablers, communities of practice?)</a:t>
            </a:r>
          </a:p>
          <a:p>
            <a:pPr lvl="1">
              <a:lnSpc>
                <a:spcPct val="107000"/>
              </a:lnSpc>
              <a:spcBef>
                <a:spcPts val="60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Challenges?</a:t>
            </a:r>
          </a:p>
          <a:p>
            <a:pPr lvl="1">
              <a:lnSpc>
                <a:spcPct val="107000"/>
              </a:lnSpc>
              <a:spcBef>
                <a:spcPts val="60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Orchestration (how, who?) competition vs cooperation, ownership of IP etc</a:t>
            </a:r>
          </a:p>
          <a:p>
            <a:pPr lvl="1">
              <a:lnSpc>
                <a:spcPct val="107000"/>
              </a:lnSpc>
              <a:spcBef>
                <a:spcPts val="60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Private incentives vs public ones?</a:t>
            </a:r>
          </a:p>
          <a:p>
            <a:pPr marL="342900" indent="-342900">
              <a:lnSpc>
                <a:spcPct val="107000"/>
              </a:lnSpc>
              <a:spcBef>
                <a:spcPts val="600"/>
              </a:spcBef>
              <a:buFont typeface="+mj-lt"/>
              <a:buAutoNum type="arabicPeriod"/>
            </a:pPr>
            <a:r>
              <a:rPr lang="en-GB" sz="2400" dirty="0">
                <a:effectLst/>
                <a:latin typeface="Calibri" panose="020F0502020204030204" pitchFamily="34" charset="0"/>
                <a:ea typeface="Calibri" panose="020F0502020204030204" pitchFamily="34" charset="0"/>
                <a:cs typeface="Times New Roman" panose="02020603050405020304" pitchFamily="18" charset="0"/>
              </a:rPr>
              <a:t>Systems change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ie</a:t>
            </a:r>
            <a:r>
              <a:rPr lang="en-GB" sz="2400" dirty="0">
                <a:effectLst/>
                <a:latin typeface="Calibri" panose="020F0502020204030204" pitchFamily="34" charset="0"/>
                <a:ea typeface="Calibri" panose="020F0502020204030204" pitchFamily="34" charset="0"/>
                <a:cs typeface="Times New Roman" panose="02020603050405020304" pitchFamily="18" charset="0"/>
              </a:rPr>
              <a:t> mainstreaming CE innovation), how to achieve?</a:t>
            </a:r>
          </a:p>
          <a:p>
            <a:pPr lvl="1">
              <a:lnSpc>
                <a:spcPct val="107000"/>
              </a:lnSpc>
              <a:spcBef>
                <a:spcPts val="60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Shared norms, acceptance of new tech, connecting producers &amp; lead users, new entrants to collaboration networks </a:t>
            </a:r>
          </a:p>
          <a:p>
            <a:pPr marL="342900" indent="-342900">
              <a:lnSpc>
                <a:spcPct val="107000"/>
              </a:lnSpc>
              <a:spcBef>
                <a:spcPts val="600"/>
              </a:spcBef>
              <a:buFont typeface="+mj-lt"/>
              <a:buAutoNum type="arabicPeriod"/>
            </a:pPr>
            <a:r>
              <a:rPr lang="en-GB" sz="2400" dirty="0">
                <a:effectLst/>
                <a:latin typeface="Calibri" panose="020F0502020204030204" pitchFamily="34" charset="0"/>
                <a:ea typeface="Calibri" panose="020F0502020204030204" pitchFamily="34" charset="0"/>
                <a:cs typeface="Times New Roman" panose="02020603050405020304" pitchFamily="18" charset="0"/>
              </a:rPr>
              <a:t> Do firms actually need to understand the CE concept (evidence suggests many don’t) to achieve this?</a:t>
            </a:r>
          </a:p>
          <a:p>
            <a:pPr lvl="1">
              <a:lnSpc>
                <a:spcPct val="107000"/>
              </a:lnSpc>
              <a:spcBef>
                <a:spcPts val="600"/>
              </a:spcBef>
            </a:pPr>
            <a:r>
              <a:rPr lang="en-GB" sz="1800" dirty="0">
                <a:effectLst/>
                <a:latin typeface="Calibri" panose="020F0502020204030204" pitchFamily="34" charset="0"/>
                <a:ea typeface="Calibri" panose="020F0502020204030204" pitchFamily="34" charset="0"/>
                <a:cs typeface="Times New Roman" panose="02020603050405020304" pitchFamily="18" charset="0"/>
              </a:rPr>
              <a:t>Does the CE term draw in or put off?</a:t>
            </a:r>
          </a:p>
        </p:txBody>
      </p:sp>
      <p:pic>
        <p:nvPicPr>
          <p:cNvPr id="5" name="Picture 4">
            <a:extLst>
              <a:ext uri="{FF2B5EF4-FFF2-40B4-BE49-F238E27FC236}">
                <a16:creationId xmlns:a16="http://schemas.microsoft.com/office/drawing/2014/main" id="{E9B133ED-B548-499B-8B65-03B674F77761}"/>
              </a:ext>
            </a:extLst>
          </p:cNvPr>
          <p:cNvPicPr>
            <a:picLocks noChangeAspect="1"/>
          </p:cNvPicPr>
          <p:nvPr/>
        </p:nvPicPr>
        <p:blipFill>
          <a:blip r:embed="rId3"/>
          <a:stretch>
            <a:fillRect/>
          </a:stretch>
        </p:blipFill>
        <p:spPr>
          <a:xfrm>
            <a:off x="0" y="6154750"/>
            <a:ext cx="2386481" cy="703250"/>
          </a:xfrm>
          <a:prstGeom prst="rect">
            <a:avLst/>
          </a:prstGeom>
        </p:spPr>
      </p:pic>
    </p:spTree>
    <p:extLst>
      <p:ext uri="{BB962C8B-B14F-4D97-AF65-F5344CB8AC3E}">
        <p14:creationId xmlns:p14="http://schemas.microsoft.com/office/powerpoint/2010/main" val="2852071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B5C80-D255-D5B5-B995-A1324730C96F}"/>
              </a:ext>
            </a:extLst>
          </p:cNvPr>
          <p:cNvSpPr>
            <a:spLocks noGrp="1"/>
          </p:cNvSpPr>
          <p:nvPr>
            <p:ph type="title"/>
          </p:nvPr>
        </p:nvSpPr>
        <p:spPr>
          <a:xfrm>
            <a:off x="838200" y="477600"/>
            <a:ext cx="10515600" cy="879475"/>
          </a:xfrm>
        </p:spPr>
        <p:txBody>
          <a:bodyPr>
            <a:normAutofit/>
          </a:bodyPr>
          <a:lstStyle/>
          <a:p>
            <a:r>
              <a:rPr lang="en-GB" sz="2800" dirty="0"/>
              <a:t>From the consultations, key research questions emerged relating to present practice:</a:t>
            </a:r>
          </a:p>
        </p:txBody>
      </p:sp>
      <p:sp>
        <p:nvSpPr>
          <p:cNvPr id="3" name="Text Placeholder 2">
            <a:extLst>
              <a:ext uri="{FF2B5EF4-FFF2-40B4-BE49-F238E27FC236}">
                <a16:creationId xmlns:a16="http://schemas.microsoft.com/office/drawing/2014/main" id="{C0F98CA5-9BF2-04D9-7F28-FE4E0B405C63}"/>
              </a:ext>
            </a:extLst>
          </p:cNvPr>
          <p:cNvSpPr>
            <a:spLocks noGrp="1"/>
          </p:cNvSpPr>
          <p:nvPr>
            <p:ph type="body" idx="1"/>
          </p:nvPr>
        </p:nvSpPr>
        <p:spPr/>
        <p:txBody>
          <a:bodyPr>
            <a:normAutofit fontScale="77500" lnSpcReduction="20000"/>
          </a:bodyPr>
          <a:lstStyle/>
          <a:p>
            <a:pPr marL="114300" indent="0">
              <a:lnSpc>
                <a:spcPct val="120000"/>
              </a:lnSpc>
              <a:spcBef>
                <a:spcPts val="600"/>
              </a:spcBef>
              <a:spcAft>
                <a:spcPts val="600"/>
              </a:spcAft>
              <a:buNone/>
            </a:pPr>
            <a:r>
              <a:rPr lang="en-GB" sz="2200" dirty="0">
                <a:latin typeface="Calibri" panose="020F0502020204030204" pitchFamily="34" charset="0"/>
                <a:cs typeface="Calibri" panose="020F0502020204030204" pitchFamily="34" charset="0"/>
              </a:rPr>
              <a:t>1. There is value in connecting public &amp; private sector networks, i.e. getting heterogeneous actors ‘in the same room’. </a:t>
            </a:r>
            <a:r>
              <a:rPr lang="en-GB" sz="2200" i="1" dirty="0">
                <a:latin typeface="Calibri" panose="020F0502020204030204" pitchFamily="34" charset="0"/>
                <a:cs typeface="Calibri" panose="020F0502020204030204" pitchFamily="34" charset="0"/>
              </a:rPr>
              <a:t>How can funders best support this?</a:t>
            </a:r>
          </a:p>
          <a:p>
            <a:pPr marL="114300" indent="0">
              <a:lnSpc>
                <a:spcPct val="120000"/>
              </a:lnSpc>
              <a:spcBef>
                <a:spcPts val="600"/>
              </a:spcBef>
              <a:spcAft>
                <a:spcPts val="600"/>
              </a:spcAft>
              <a:buNone/>
            </a:pPr>
            <a:r>
              <a:rPr lang="en-GB" sz="2200" dirty="0">
                <a:latin typeface="Calibri" panose="020F0502020204030204" pitchFamily="34" charset="0"/>
                <a:cs typeface="Calibri" panose="020F0502020204030204" pitchFamily="34" charset="0"/>
              </a:rPr>
              <a:t>2. Private (business level) and public (sector, regional, societal) incentives are often not aligned. </a:t>
            </a:r>
            <a:r>
              <a:rPr lang="en-GB" sz="2200" i="1" dirty="0">
                <a:latin typeface="Calibri" panose="020F0502020204030204" pitchFamily="34" charset="0"/>
                <a:cs typeface="Calibri" panose="020F0502020204030204" pitchFamily="34" charset="0"/>
              </a:rPr>
              <a:t>By what means should these be harmonised more effectively?</a:t>
            </a:r>
          </a:p>
          <a:p>
            <a:pPr marL="114300" indent="0">
              <a:lnSpc>
                <a:spcPct val="120000"/>
              </a:lnSpc>
              <a:spcBef>
                <a:spcPts val="600"/>
              </a:spcBef>
              <a:spcAft>
                <a:spcPts val="600"/>
              </a:spcAft>
              <a:buNone/>
            </a:pPr>
            <a:r>
              <a:rPr lang="en-GB" sz="2200" b="0" i="0" u="none" strike="noStrike" baseline="0" dirty="0">
                <a:solidFill>
                  <a:srgbClr val="000000"/>
                </a:solidFill>
                <a:latin typeface="Calibri" panose="020F0502020204030204" pitchFamily="34" charset="0"/>
                <a:cs typeface="Calibri" panose="020F0502020204030204" pitchFamily="34" charset="0"/>
              </a:rPr>
              <a:t>3. CE knowledge is often contained within sectoral silos. </a:t>
            </a:r>
            <a:r>
              <a:rPr lang="en-GB" sz="2200" b="0" i="1" u="none" strike="noStrike" baseline="0" dirty="0">
                <a:solidFill>
                  <a:srgbClr val="000000"/>
                </a:solidFill>
                <a:latin typeface="Calibri" panose="020F0502020204030204" pitchFamily="34" charset="0"/>
                <a:cs typeface="Calibri" panose="020F0502020204030204" pitchFamily="34" charset="0"/>
              </a:rPr>
              <a:t>How might horizontal CE knowledge transfer be improved? </a:t>
            </a:r>
          </a:p>
          <a:p>
            <a:pPr marL="114300" indent="0">
              <a:lnSpc>
                <a:spcPct val="120000"/>
              </a:lnSpc>
              <a:spcBef>
                <a:spcPts val="600"/>
              </a:spcBef>
              <a:spcAft>
                <a:spcPts val="600"/>
              </a:spcAft>
              <a:buNone/>
            </a:pPr>
            <a:r>
              <a:rPr lang="en-GB" sz="2200" b="0" i="0" u="none" strike="noStrike" baseline="0" dirty="0">
                <a:solidFill>
                  <a:srgbClr val="000000"/>
                </a:solidFill>
                <a:latin typeface="Calibri" panose="020F0502020204030204" pitchFamily="34" charset="0"/>
                <a:cs typeface="Calibri" panose="020F0502020204030204" pitchFamily="34" charset="0"/>
              </a:rPr>
              <a:t>4. Agency (individual) – actors &amp; influence, behavioural change and the ‘normalisation’ of CE products and CBMs are important. </a:t>
            </a:r>
            <a:r>
              <a:rPr lang="en-GB" sz="2200" b="0" i="1" u="none" strike="noStrike" baseline="0" dirty="0">
                <a:solidFill>
                  <a:srgbClr val="000000"/>
                </a:solidFill>
                <a:latin typeface="Calibri" panose="020F0502020204030204" pitchFamily="34" charset="0"/>
                <a:cs typeface="Calibri" panose="020F0502020204030204" pitchFamily="34" charset="0"/>
              </a:rPr>
              <a:t>What is the role of policy in assisting these processes at micro, </a:t>
            </a:r>
            <a:r>
              <a:rPr lang="en-GB" sz="2200" b="0" i="1" u="none" strike="noStrike" baseline="0" dirty="0" err="1">
                <a:solidFill>
                  <a:srgbClr val="000000"/>
                </a:solidFill>
                <a:latin typeface="Calibri" panose="020F0502020204030204" pitchFamily="34" charset="0"/>
                <a:cs typeface="Calibri" panose="020F0502020204030204" pitchFamily="34" charset="0"/>
              </a:rPr>
              <a:t>meso</a:t>
            </a:r>
            <a:r>
              <a:rPr lang="en-GB" sz="2200" b="0" i="1" u="none" strike="noStrike" baseline="0" dirty="0">
                <a:solidFill>
                  <a:srgbClr val="000000"/>
                </a:solidFill>
                <a:latin typeface="Calibri" panose="020F0502020204030204" pitchFamily="34" charset="0"/>
                <a:cs typeface="Calibri" panose="020F0502020204030204" pitchFamily="34" charset="0"/>
              </a:rPr>
              <a:t> and macro levels; what mechanisms will be most effective? </a:t>
            </a:r>
          </a:p>
          <a:p>
            <a:pPr marL="114300" indent="0">
              <a:lnSpc>
                <a:spcPct val="120000"/>
              </a:lnSpc>
              <a:spcBef>
                <a:spcPts val="600"/>
              </a:spcBef>
              <a:spcAft>
                <a:spcPts val="600"/>
              </a:spcAft>
              <a:buNone/>
            </a:pPr>
            <a:r>
              <a:rPr lang="en-GB" sz="2200" b="0" i="0" u="none" strike="noStrike" baseline="0" dirty="0">
                <a:solidFill>
                  <a:srgbClr val="000000"/>
                </a:solidFill>
                <a:latin typeface="Calibri" panose="020F0502020204030204" pitchFamily="34" charset="0"/>
                <a:cs typeface="Calibri" panose="020F0502020204030204" pitchFamily="34" charset="0"/>
              </a:rPr>
              <a:t>5. What is the role of professional / industry representative bodies in leading change or conversely acting as a brake on innovative / transformative practice? </a:t>
            </a:r>
            <a:r>
              <a:rPr lang="en-GB" sz="2200" b="0" i="1" u="none" strike="noStrike" baseline="0" dirty="0">
                <a:solidFill>
                  <a:srgbClr val="000000"/>
                </a:solidFill>
                <a:latin typeface="Calibri" panose="020F0502020204030204" pitchFamily="34" charset="0"/>
                <a:cs typeface="Calibri" panose="020F0502020204030204" pitchFamily="34" charset="0"/>
              </a:rPr>
              <a:t>How might these bodies be engaged more effectively? </a:t>
            </a:r>
          </a:p>
          <a:p>
            <a:pPr marL="114300" indent="0">
              <a:lnSpc>
                <a:spcPct val="120000"/>
              </a:lnSpc>
              <a:spcBef>
                <a:spcPts val="600"/>
              </a:spcBef>
              <a:spcAft>
                <a:spcPts val="600"/>
              </a:spcAft>
              <a:buNone/>
            </a:pPr>
            <a:r>
              <a:rPr lang="en-GB" sz="2200" b="0" i="0" u="none" strike="noStrike" baseline="0" dirty="0">
                <a:solidFill>
                  <a:srgbClr val="000000"/>
                </a:solidFill>
                <a:latin typeface="Calibri" panose="020F0502020204030204" pitchFamily="34" charset="0"/>
                <a:cs typeface="Calibri" panose="020F0502020204030204" pitchFamily="34" charset="0"/>
              </a:rPr>
              <a:t>6. The function of animateur institutions; with an underpinning Future Generations Act, Wales can be seen as a CE ‘lab’ for transformative innovation. But there is as yet limited evidence of how this drives action at the micro (i.e. firm) level. </a:t>
            </a:r>
            <a:r>
              <a:rPr lang="en-GB" sz="2200" b="0" i="1" u="none" strike="noStrike" baseline="0" dirty="0">
                <a:solidFill>
                  <a:srgbClr val="000000"/>
                </a:solidFill>
                <a:latin typeface="Calibri" panose="020F0502020204030204" pitchFamily="34" charset="0"/>
                <a:cs typeface="Calibri" panose="020F0502020204030204" pitchFamily="34" charset="0"/>
              </a:rPr>
              <a:t>This requires further investigation (including within territories with different sets of institutions and devolved governance). </a:t>
            </a:r>
          </a:p>
          <a:p>
            <a:endParaRPr lang="en-GB" dirty="0"/>
          </a:p>
        </p:txBody>
      </p:sp>
      <p:pic>
        <p:nvPicPr>
          <p:cNvPr id="4" name="Picture 3">
            <a:extLst>
              <a:ext uri="{FF2B5EF4-FFF2-40B4-BE49-F238E27FC236}">
                <a16:creationId xmlns:a16="http://schemas.microsoft.com/office/drawing/2014/main" id="{908B1EEA-77EA-60B1-DBFB-5D653E07ED46}"/>
              </a:ext>
            </a:extLst>
          </p:cNvPr>
          <p:cNvPicPr>
            <a:picLocks noChangeAspect="1"/>
          </p:cNvPicPr>
          <p:nvPr/>
        </p:nvPicPr>
        <p:blipFill>
          <a:blip r:embed="rId2"/>
          <a:stretch>
            <a:fillRect/>
          </a:stretch>
        </p:blipFill>
        <p:spPr>
          <a:xfrm>
            <a:off x="0" y="6154750"/>
            <a:ext cx="2386481" cy="703250"/>
          </a:xfrm>
          <a:prstGeom prst="rect">
            <a:avLst/>
          </a:prstGeom>
        </p:spPr>
      </p:pic>
      <p:sp>
        <p:nvSpPr>
          <p:cNvPr id="5" name="Rectangle 4"/>
          <p:cNvSpPr/>
          <p:nvPr/>
        </p:nvSpPr>
        <p:spPr>
          <a:xfrm>
            <a:off x="622851" y="-155727"/>
            <a:ext cx="8779565" cy="643894"/>
          </a:xfrm>
          <a:prstGeom prst="rect">
            <a:avLst/>
          </a:prstGeom>
        </p:spPr>
        <p:txBody>
          <a:bodyPr wrap="square">
            <a:spAutoFit/>
          </a:bodyPr>
          <a:lstStyle/>
          <a:p>
            <a:pPr marL="114300" marR="0" lvl="0" indent="0" algn="l" defTabSz="914400" rtl="0" eaLnBrk="1" fontAlgn="auto" latinLnBrk="0" hangingPunct="1">
              <a:lnSpc>
                <a:spcPct val="120000"/>
              </a:lnSpc>
              <a:spcBef>
                <a:spcPts val="600"/>
              </a:spcBef>
              <a:spcAft>
                <a:spcPts val="0"/>
              </a:spcAft>
              <a:buClr>
                <a:srgbClr val="000000"/>
              </a:buClr>
              <a:buSzPts val="1800"/>
              <a:buFont typeface="Arial"/>
              <a:buNone/>
              <a:tabLst/>
              <a:defRPr/>
            </a:pPr>
            <a:r>
              <a:rPr kumimoji="0" lang="en-GB" sz="3200" b="0" i="0" u="none" strike="noStrike" kern="0" cap="none" spc="0" normalizeH="0" baseline="0" noProof="0" dirty="0">
                <a:ln>
                  <a:noFill/>
                </a:ln>
                <a:solidFill>
                  <a:srgbClr val="000000"/>
                </a:solidFill>
                <a:effectLst/>
                <a:uLnTx/>
                <a:uFillTx/>
                <a:latin typeface="Calibri"/>
                <a:cs typeface="Calibri"/>
                <a:sym typeface="Calibri"/>
              </a:rPr>
              <a:t>Synthesis, conclusions &amp; recommendations: </a:t>
            </a:r>
          </a:p>
        </p:txBody>
      </p:sp>
      <p:sp>
        <p:nvSpPr>
          <p:cNvPr id="6" name="Oval 5">
            <a:extLst>
              <a:ext uri="{FF2B5EF4-FFF2-40B4-BE49-F238E27FC236}">
                <a16:creationId xmlns:a16="http://schemas.microsoft.com/office/drawing/2014/main" id="{52C7E415-1991-D873-4353-32DB1525A966}"/>
              </a:ext>
            </a:extLst>
          </p:cNvPr>
          <p:cNvSpPr/>
          <p:nvPr/>
        </p:nvSpPr>
        <p:spPr>
          <a:xfrm>
            <a:off x="607118" y="1960585"/>
            <a:ext cx="10607536" cy="8124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8" name="Oval 7">
            <a:extLst>
              <a:ext uri="{FF2B5EF4-FFF2-40B4-BE49-F238E27FC236}">
                <a16:creationId xmlns:a16="http://schemas.microsoft.com/office/drawing/2014/main" id="{52C7E415-1991-D873-4353-32DB1525A966}"/>
              </a:ext>
            </a:extLst>
          </p:cNvPr>
          <p:cNvSpPr/>
          <p:nvPr/>
        </p:nvSpPr>
        <p:spPr>
          <a:xfrm>
            <a:off x="600494" y="3126778"/>
            <a:ext cx="10607536" cy="8124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29849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F9F4A-D9E6-8B8E-AE44-D8B68AF3EBCE}"/>
              </a:ext>
            </a:extLst>
          </p:cNvPr>
          <p:cNvSpPr>
            <a:spLocks noGrp="1"/>
          </p:cNvSpPr>
          <p:nvPr>
            <p:ph type="title"/>
          </p:nvPr>
        </p:nvSpPr>
        <p:spPr/>
        <p:txBody>
          <a:bodyPr/>
          <a:lstStyle/>
          <a:p>
            <a:r>
              <a:rPr lang="en-GB" dirty="0"/>
              <a:t>In Summary: key findings &amp; recommendations…</a:t>
            </a:r>
          </a:p>
        </p:txBody>
      </p:sp>
      <p:sp>
        <p:nvSpPr>
          <p:cNvPr id="3" name="Text Placeholder 2">
            <a:extLst>
              <a:ext uri="{FF2B5EF4-FFF2-40B4-BE49-F238E27FC236}">
                <a16:creationId xmlns:a16="http://schemas.microsoft.com/office/drawing/2014/main" id="{7F01FE40-35AB-F381-49A5-42E53CF7673C}"/>
              </a:ext>
            </a:extLst>
          </p:cNvPr>
          <p:cNvSpPr>
            <a:spLocks noGrp="1"/>
          </p:cNvSpPr>
          <p:nvPr>
            <p:ph type="body" idx="1"/>
          </p:nvPr>
        </p:nvSpPr>
        <p:spPr>
          <a:xfrm>
            <a:off x="838200" y="1201583"/>
            <a:ext cx="10515600" cy="5265891"/>
          </a:xfrm>
        </p:spPr>
        <p:txBody>
          <a:bodyPr>
            <a:normAutofit lnSpcReduction="10000"/>
          </a:bodyPr>
          <a:lstStyle/>
          <a:p>
            <a:pPr>
              <a:lnSpc>
                <a:spcPct val="100000"/>
              </a:lnSpc>
              <a:spcBef>
                <a:spcPts val="600"/>
              </a:spcBef>
              <a:spcAft>
                <a:spcPts val="600"/>
              </a:spcAft>
              <a:buFont typeface="+mj-lt"/>
              <a:buAutoNum type="arabicPeriod"/>
            </a:pPr>
            <a:r>
              <a:rPr lang="en-GB" sz="1800" b="0" i="0" u="none" strike="noStrike" baseline="0" dirty="0">
                <a:solidFill>
                  <a:srgbClr val="000000"/>
                </a:solidFill>
                <a:latin typeface="Gill Sans MT" panose="020B0502020104020203" pitchFamily="34" charset="0"/>
              </a:rPr>
              <a:t>CE is a misunderstood term: it should be defined as the movement from linear to circular economy, but is often applied reductively to narrow activities such as recycling. </a:t>
            </a:r>
          </a:p>
          <a:p>
            <a:pPr lvl="1">
              <a:lnSpc>
                <a:spcPct val="100000"/>
              </a:lnSpc>
              <a:spcBef>
                <a:spcPts val="600"/>
              </a:spcBef>
              <a:spcAft>
                <a:spcPts val="600"/>
              </a:spcAft>
              <a:buFont typeface="Wingdings" panose="05000000000000000000" pitchFamily="2" charset="2"/>
              <a:buChar char="Ø"/>
            </a:pPr>
            <a:r>
              <a:rPr lang="en-GB" sz="1400" b="0" i="0" u="none" strike="noStrike" baseline="0" dirty="0">
                <a:solidFill>
                  <a:srgbClr val="000000"/>
                </a:solidFill>
                <a:latin typeface="Gill Sans MT" panose="020B0502020104020203" pitchFamily="34" charset="0"/>
              </a:rPr>
              <a:t>Awareness of CE tools and techniques needs to be increased, with cross-sectoral or transversal knowledge exchange encouraged, incentivised and facilitated. </a:t>
            </a:r>
          </a:p>
          <a:p>
            <a:pPr>
              <a:lnSpc>
                <a:spcPct val="100000"/>
              </a:lnSpc>
              <a:spcBef>
                <a:spcPts val="600"/>
              </a:spcBef>
              <a:spcAft>
                <a:spcPts val="600"/>
              </a:spcAft>
              <a:buFont typeface="+mj-lt"/>
              <a:buAutoNum type="arabicPeriod"/>
            </a:pPr>
            <a:r>
              <a:rPr lang="en-GB" sz="1800" b="0" i="0" u="none" strike="noStrike" baseline="0" dirty="0">
                <a:solidFill>
                  <a:srgbClr val="000000"/>
                </a:solidFill>
                <a:latin typeface="Gill Sans MT" panose="020B0502020104020203" pitchFamily="34" charset="0"/>
              </a:rPr>
              <a:t>There are three levels of analysis (firm, network/value chain, system) required for understanding and implementing CE SME innovation interventions: </a:t>
            </a:r>
          </a:p>
          <a:p>
            <a:pPr lvl="1">
              <a:lnSpc>
                <a:spcPct val="100000"/>
              </a:lnSpc>
              <a:spcBef>
                <a:spcPts val="600"/>
              </a:spcBef>
              <a:spcAft>
                <a:spcPts val="600"/>
              </a:spcAft>
              <a:buFont typeface="Wingdings" panose="05000000000000000000" pitchFamily="2" charset="2"/>
              <a:buChar char="Ø"/>
            </a:pPr>
            <a:r>
              <a:rPr lang="en-GB" sz="1400" b="0" i="0" u="none" strike="noStrike" baseline="0" dirty="0">
                <a:solidFill>
                  <a:srgbClr val="000000"/>
                </a:solidFill>
                <a:latin typeface="Gill Sans MT" panose="020B0502020104020203" pitchFamily="34" charset="0"/>
              </a:rPr>
              <a:t>Drivers (and barriers) at each level need to be identified and addressed, within an integrated innovation systems 3.0 / Circular Business Model (CBM) framework. </a:t>
            </a:r>
          </a:p>
          <a:p>
            <a:pPr>
              <a:lnSpc>
                <a:spcPct val="100000"/>
              </a:lnSpc>
              <a:spcBef>
                <a:spcPts val="600"/>
              </a:spcBef>
              <a:spcAft>
                <a:spcPts val="600"/>
              </a:spcAft>
              <a:buFont typeface="+mj-lt"/>
              <a:buAutoNum type="arabicPeriod"/>
            </a:pPr>
            <a:r>
              <a:rPr lang="en-GB" sz="1800" b="0" i="0" u="none" strike="noStrike" baseline="0" dirty="0">
                <a:solidFill>
                  <a:srgbClr val="000000"/>
                </a:solidFill>
                <a:latin typeface="Gill Sans MT" panose="020B0502020104020203" pitchFamily="34" charset="0"/>
              </a:rPr>
              <a:t>Augmented (public and private sector) Circular Economy Innovation Communities (as Communities of Practice) can be a key mechanism for raising CE awareness, sharing knowledge, and ultimately driving transformational change. </a:t>
            </a:r>
          </a:p>
          <a:p>
            <a:pPr lvl="1">
              <a:lnSpc>
                <a:spcPct val="100000"/>
              </a:lnSpc>
              <a:spcBef>
                <a:spcPts val="600"/>
              </a:spcBef>
              <a:spcAft>
                <a:spcPts val="600"/>
              </a:spcAft>
              <a:buFont typeface="Wingdings" panose="05000000000000000000" pitchFamily="2" charset="2"/>
              <a:buChar char="Ø"/>
            </a:pPr>
            <a:r>
              <a:rPr lang="en-GB" sz="1400" b="0" i="0" u="none" strike="noStrike" baseline="0" dirty="0">
                <a:solidFill>
                  <a:srgbClr val="000000"/>
                </a:solidFill>
                <a:latin typeface="Gill Sans MT" panose="020B0502020104020203" pitchFamily="34" charset="0"/>
              </a:rPr>
              <a:t>These should go beyond a narrow remit of facilitating innovation in CE SMEs to one of driving CE innovation acros</a:t>
            </a:r>
            <a:r>
              <a:rPr lang="en-GB" sz="1400" b="0" i="1" u="none" strike="noStrike" baseline="0" dirty="0">
                <a:solidFill>
                  <a:srgbClr val="000000"/>
                </a:solidFill>
                <a:latin typeface="Gill Sans MT" panose="020B0502020104020203" pitchFamily="34" charset="0"/>
              </a:rPr>
              <a:t>s </a:t>
            </a:r>
            <a:r>
              <a:rPr lang="en-GB" sz="1400" b="0" i="0" u="none" strike="noStrike" baseline="0" dirty="0">
                <a:solidFill>
                  <a:srgbClr val="000000"/>
                </a:solidFill>
                <a:latin typeface="Gill Sans MT" panose="020B0502020104020203" pitchFamily="34" charset="0"/>
              </a:rPr>
              <a:t>SMEs – i.e. cross-sectoral (horizontally) and through whole value chains (vertically). </a:t>
            </a:r>
          </a:p>
          <a:p>
            <a:pPr>
              <a:lnSpc>
                <a:spcPct val="100000"/>
              </a:lnSpc>
              <a:spcBef>
                <a:spcPts val="600"/>
              </a:spcBef>
              <a:spcAft>
                <a:spcPts val="600"/>
              </a:spcAft>
              <a:buFont typeface="+mj-lt"/>
              <a:buAutoNum type="arabicPeriod"/>
            </a:pPr>
            <a:r>
              <a:rPr lang="en-GB" sz="1800" b="0" i="0" u="none" strike="noStrike" baseline="0" dirty="0">
                <a:solidFill>
                  <a:srgbClr val="000000"/>
                </a:solidFill>
                <a:latin typeface="Gill Sans MT" panose="020B0502020104020203" pitchFamily="34" charset="0"/>
              </a:rPr>
              <a:t>Institutional ‘Directionality’ potentially plays a key role in leading transformational innovation system change for the CE: Wales as a CE ‘lab’, but as yet this does not necessarily translate into practice. </a:t>
            </a:r>
          </a:p>
          <a:p>
            <a:pPr lvl="1">
              <a:lnSpc>
                <a:spcPct val="100000"/>
              </a:lnSpc>
              <a:spcBef>
                <a:spcPts val="600"/>
              </a:spcBef>
              <a:spcAft>
                <a:spcPts val="600"/>
              </a:spcAft>
              <a:buFont typeface="Wingdings" panose="05000000000000000000" pitchFamily="2" charset="2"/>
              <a:buChar char="Ø"/>
            </a:pPr>
            <a:r>
              <a:rPr lang="en-GB" sz="1400" b="0" i="0" u="none" strike="noStrike" baseline="0" dirty="0">
                <a:solidFill>
                  <a:srgbClr val="000000"/>
                </a:solidFill>
                <a:latin typeface="Gill Sans MT" panose="020B0502020104020203" pitchFamily="34" charset="0"/>
              </a:rPr>
              <a:t>Further research should investigate how best to achieve this, and the lessons for policy interventions in places with different governance structures / devolution arrangements. </a:t>
            </a:r>
          </a:p>
          <a:p>
            <a:endParaRPr lang="en-GB" sz="1800" b="0" i="0" u="none" strike="noStrike" baseline="0" dirty="0">
              <a:solidFill>
                <a:srgbClr val="000000"/>
              </a:solidFill>
              <a:latin typeface="Gill Sans MT" panose="020B0502020104020203" pitchFamily="34" charset="0"/>
            </a:endParaRPr>
          </a:p>
          <a:p>
            <a:pPr lvl="1"/>
            <a:endParaRPr lang="en-GB" sz="1400" b="0" i="0" u="none" strike="noStrike" baseline="0" dirty="0">
              <a:solidFill>
                <a:srgbClr val="000000"/>
              </a:solidFill>
              <a:latin typeface="Gill Sans MT" panose="020B0502020104020203" pitchFamily="34" charset="0"/>
            </a:endParaRPr>
          </a:p>
          <a:p>
            <a:endParaRPr lang="en-GB" sz="1800" b="0" i="0" u="none" strike="noStrike" baseline="0" dirty="0">
              <a:solidFill>
                <a:srgbClr val="000000"/>
              </a:solidFill>
              <a:latin typeface="Gill Sans MT" panose="020B0502020104020203" pitchFamily="34" charset="0"/>
            </a:endParaRPr>
          </a:p>
          <a:p>
            <a:endParaRPr lang="en-GB" dirty="0"/>
          </a:p>
        </p:txBody>
      </p:sp>
      <p:pic>
        <p:nvPicPr>
          <p:cNvPr id="4" name="Picture 3">
            <a:extLst>
              <a:ext uri="{FF2B5EF4-FFF2-40B4-BE49-F238E27FC236}">
                <a16:creationId xmlns:a16="http://schemas.microsoft.com/office/drawing/2014/main" id="{1D1DB9E1-A144-8B10-F5AF-F7E14E3D538F}"/>
              </a:ext>
            </a:extLst>
          </p:cNvPr>
          <p:cNvPicPr>
            <a:picLocks noChangeAspect="1"/>
          </p:cNvPicPr>
          <p:nvPr/>
        </p:nvPicPr>
        <p:blipFill>
          <a:blip r:embed="rId3"/>
          <a:stretch>
            <a:fillRect/>
          </a:stretch>
        </p:blipFill>
        <p:spPr>
          <a:xfrm>
            <a:off x="0" y="6154750"/>
            <a:ext cx="2386481" cy="703250"/>
          </a:xfrm>
          <a:prstGeom prst="rect">
            <a:avLst/>
          </a:prstGeom>
        </p:spPr>
      </p:pic>
    </p:spTree>
    <p:extLst>
      <p:ext uri="{BB962C8B-B14F-4D97-AF65-F5344CB8AC3E}">
        <p14:creationId xmlns:p14="http://schemas.microsoft.com/office/powerpoint/2010/main" val="17459858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8"/>
          <p:cNvPicPr preferRelativeResize="0"/>
          <p:nvPr/>
        </p:nvPicPr>
        <p:blipFill rotWithShape="1">
          <a:blip r:embed="rId3">
            <a:alphaModFix/>
          </a:blip>
          <a:srcRect/>
          <a:stretch/>
        </p:blipFill>
        <p:spPr>
          <a:xfrm rot="5400000">
            <a:off x="2667000" y="-2667002"/>
            <a:ext cx="6858002" cy="12192001"/>
          </a:xfrm>
          <a:prstGeom prst="rect">
            <a:avLst/>
          </a:prstGeom>
          <a:noFill/>
          <a:ln>
            <a:noFill/>
          </a:ln>
        </p:spPr>
      </p:pic>
      <p:pic>
        <p:nvPicPr>
          <p:cNvPr id="123" name="Google Shape;123;p8"/>
          <p:cNvPicPr preferRelativeResize="0"/>
          <p:nvPr/>
        </p:nvPicPr>
        <p:blipFill rotWithShape="1">
          <a:blip r:embed="rId4">
            <a:alphaModFix/>
          </a:blip>
          <a:srcRect/>
          <a:stretch/>
        </p:blipFill>
        <p:spPr>
          <a:xfrm>
            <a:off x="9735834" y="419516"/>
            <a:ext cx="1948167" cy="799684"/>
          </a:xfrm>
          <a:prstGeom prst="rect">
            <a:avLst/>
          </a:prstGeom>
          <a:noFill/>
          <a:ln>
            <a:noFill/>
          </a:ln>
        </p:spPr>
      </p:pic>
      <p:sp>
        <p:nvSpPr>
          <p:cNvPr id="124" name="Google Shape;124;p8"/>
          <p:cNvSpPr/>
          <p:nvPr/>
        </p:nvSpPr>
        <p:spPr>
          <a:xfrm>
            <a:off x="863129" y="3044280"/>
            <a:ext cx="3778500" cy="22776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FFFFFF"/>
                </a:solidFill>
                <a:effectLst/>
                <a:uLnTx/>
                <a:uFillTx/>
                <a:latin typeface="Gill Sans"/>
                <a:ea typeface="Gill Sans"/>
                <a:cs typeface="Gill Sans"/>
                <a:sym typeface="Gill Sans"/>
              </a:rPr>
              <a:t>Any Questions?</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dirty="0">
              <a:ln>
                <a:noFill/>
              </a:ln>
              <a:solidFill>
                <a:srgbClr val="FFFFFF"/>
              </a:solidFill>
              <a:effectLst/>
              <a:uLnTx/>
              <a:uFillTx/>
              <a:latin typeface="Gill Sans"/>
              <a:ea typeface="Gill Sans"/>
              <a:cs typeface="Gill Sans"/>
              <a:sym typeface="Gill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dirty="0">
              <a:ln>
                <a:noFill/>
              </a:ln>
              <a:solidFill>
                <a:srgbClr val="FFFFFF"/>
              </a:solidFill>
              <a:effectLst/>
              <a:uLnTx/>
              <a:uFillTx/>
              <a:latin typeface="Gill Sans"/>
              <a:ea typeface="Gill Sans"/>
              <a:cs typeface="Gill Sans"/>
              <a:sym typeface="Gill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FFFFFF"/>
                </a:solidFill>
                <a:effectLst/>
                <a:uLnTx/>
                <a:uFillTx/>
                <a:latin typeface="Gill Sans"/>
                <a:ea typeface="Gill Sans"/>
                <a:cs typeface="Gill Sans"/>
                <a:sym typeface="Gill Sans"/>
              </a:rPr>
              <a:t>nclifton@cardiffmet.ac.uk</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FFFFFF"/>
                </a:solidFill>
                <a:effectLst/>
                <a:uLnTx/>
                <a:uFillTx/>
                <a:latin typeface="Gill Sans"/>
                <a:ea typeface="Gill Sans"/>
                <a:cs typeface="Gill Sans"/>
                <a:sym typeface="Gill Sans"/>
              </a:rPr>
              <a:t>info@innovationcaucus.co.uk</a:t>
            </a:r>
            <a:endParaRPr kumimoji="0" sz="2000" b="0" i="0" u="none" strike="noStrike" kern="0" cap="none" spc="0" normalizeH="0" baseline="0" noProof="0" dirty="0">
              <a:ln>
                <a:noFill/>
              </a:ln>
              <a:solidFill>
                <a:srgbClr val="FFFFFF"/>
              </a:solidFill>
              <a:effectLst/>
              <a:uLnTx/>
              <a:uFillTx/>
              <a:latin typeface="Gill Sans"/>
              <a:ea typeface="Gill Sans"/>
              <a:cs typeface="Gill Sans"/>
              <a:sym typeface="Gill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FFFFFF"/>
                </a:solidFill>
                <a:effectLst/>
                <a:uLnTx/>
                <a:uFillTx/>
                <a:latin typeface="Gill Sans"/>
                <a:ea typeface="Gill Sans"/>
                <a:cs typeface="Gill Sans"/>
                <a:sym typeface="Gill Sans"/>
              </a:rPr>
              <a:t>@InnovCaucus</a:t>
            </a:r>
            <a:endParaRPr kumimoji="0" sz="1800" b="0" i="0" u="none" strike="noStrike" kern="0" cap="none" spc="0" normalizeH="0" baseline="0" noProof="0" dirty="0">
              <a:ln>
                <a:noFill/>
              </a:ln>
              <a:solidFill>
                <a:srgbClr val="FFFFFF"/>
              </a:solidFill>
              <a:effectLst/>
              <a:uLnTx/>
              <a:uFillTx/>
              <a:latin typeface="Gill Sans"/>
              <a:ea typeface="Gill Sans"/>
              <a:cs typeface="Gill Sans"/>
              <a:sym typeface="Gill Sans"/>
            </a:endParaRPr>
          </a:p>
        </p:txBody>
      </p:sp>
      <p:pic>
        <p:nvPicPr>
          <p:cNvPr id="5" name="Picture 4">
            <a:extLst>
              <a:ext uri="{FF2B5EF4-FFF2-40B4-BE49-F238E27FC236}">
                <a16:creationId xmlns:a16="http://schemas.microsoft.com/office/drawing/2014/main" id="{FFBAC336-4F72-A920-DE09-046151819B79}"/>
              </a:ext>
            </a:extLst>
          </p:cNvPr>
          <p:cNvPicPr>
            <a:picLocks noChangeAspect="1"/>
          </p:cNvPicPr>
          <p:nvPr/>
        </p:nvPicPr>
        <p:blipFill>
          <a:blip r:embed="rId5"/>
          <a:stretch>
            <a:fillRect/>
          </a:stretch>
        </p:blipFill>
        <p:spPr>
          <a:xfrm>
            <a:off x="5913524" y="1743075"/>
            <a:ext cx="3386886" cy="3386886"/>
          </a:xfrm>
          <a:prstGeom prst="rect">
            <a:avLst/>
          </a:prstGeom>
        </p:spPr>
      </p:pic>
      <p:sp>
        <p:nvSpPr>
          <p:cNvPr id="4" name="Rectangle 3"/>
          <p:cNvSpPr/>
          <p:nvPr/>
        </p:nvSpPr>
        <p:spPr>
          <a:xfrm>
            <a:off x="863129" y="6038374"/>
            <a:ext cx="1050565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FFFFFF"/>
                </a:solidFill>
                <a:effectLst/>
                <a:uLnTx/>
                <a:uFillTx/>
                <a:latin typeface="Gill Sans" panose="020B0604020202020204" charset="0"/>
                <a:cs typeface="Arial"/>
                <a:sym typeface="Arial"/>
              </a:rPr>
              <a:t>https://innovationcaucus.co.uk/app/uploads/2023/02/IUK-Clifton-final-report-_6Feb2023.pdf</a:t>
            </a:r>
          </a:p>
        </p:txBody>
      </p:sp>
    </p:spTree>
    <p:extLst>
      <p:ext uri="{BB962C8B-B14F-4D97-AF65-F5344CB8AC3E}">
        <p14:creationId xmlns:p14="http://schemas.microsoft.com/office/powerpoint/2010/main" val="2560269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Overview</a:t>
            </a:r>
          </a:p>
        </p:txBody>
      </p:sp>
      <p:sp>
        <p:nvSpPr>
          <p:cNvPr id="3" name="Content Placeholder 2"/>
          <p:cNvSpPr>
            <a:spLocks noGrp="1"/>
          </p:cNvSpPr>
          <p:nvPr>
            <p:ph idx="1"/>
          </p:nvPr>
        </p:nvSpPr>
        <p:spPr/>
        <p:txBody>
          <a:bodyPr>
            <a:normAutofit lnSpcReduction="10000"/>
          </a:bodyPr>
          <a:lstStyle/>
          <a:p>
            <a:r>
              <a:rPr lang="en-GB" dirty="0"/>
              <a:t>fundamental aim of this project proposed is to </a:t>
            </a:r>
            <a:r>
              <a:rPr lang="en-GB" b="1" dirty="0"/>
              <a:t>scope out the transferability of the CEIC (Circular Economy Innovation Communities) learning as an intervention for SMEs to realise improved innovation collaborations and implications for circular economy (CE) growth </a:t>
            </a:r>
            <a:r>
              <a:rPr lang="en-GB" i="1" u="sng" dirty="0"/>
              <a:t>(method…)</a:t>
            </a:r>
          </a:p>
          <a:p>
            <a:r>
              <a:rPr lang="en-GB" dirty="0"/>
              <a:t>benefit for Innovate UK can be summarised as </a:t>
            </a:r>
            <a:r>
              <a:rPr lang="en-GB" b="1" dirty="0"/>
              <a:t>improved insight regarding what a research agenda looks like for innovation system level interventions designed to enable and enhance CE innovation practice for SMEs </a:t>
            </a:r>
          </a:p>
          <a:p>
            <a:pPr lvl="1"/>
            <a:r>
              <a:rPr lang="en-GB" dirty="0"/>
              <a:t>help Innovate UK identify where and how it might intervene in new future CE pathways, and the role of different policies in relation to the UK innovation system (net zero, UKBI 2021-25)</a:t>
            </a:r>
          </a:p>
        </p:txBody>
      </p:sp>
      <p:pic>
        <p:nvPicPr>
          <p:cNvPr id="4" name="Picture 3">
            <a:extLst>
              <a:ext uri="{FF2B5EF4-FFF2-40B4-BE49-F238E27FC236}">
                <a16:creationId xmlns:a16="http://schemas.microsoft.com/office/drawing/2014/main" id="{EC10FB61-E408-4142-8C18-443E1556D632}"/>
              </a:ext>
            </a:extLst>
          </p:cNvPr>
          <p:cNvPicPr>
            <a:picLocks noChangeAspect="1"/>
          </p:cNvPicPr>
          <p:nvPr/>
        </p:nvPicPr>
        <p:blipFill>
          <a:blip r:embed="rId3"/>
          <a:stretch>
            <a:fillRect/>
          </a:stretch>
        </p:blipFill>
        <p:spPr>
          <a:xfrm>
            <a:off x="0" y="6154750"/>
            <a:ext cx="2386481" cy="703250"/>
          </a:xfrm>
          <a:prstGeom prst="rect">
            <a:avLst/>
          </a:prstGeom>
        </p:spPr>
      </p:pic>
    </p:spTree>
    <p:extLst>
      <p:ext uri="{BB962C8B-B14F-4D97-AF65-F5344CB8AC3E}">
        <p14:creationId xmlns:p14="http://schemas.microsoft.com/office/powerpoint/2010/main" val="4046510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E6BF809-0032-1597-3BC7-2CF0B8C83764}"/>
              </a:ext>
            </a:extLst>
          </p:cNvPr>
          <p:cNvPicPr>
            <a:picLocks noChangeAspect="1"/>
          </p:cNvPicPr>
          <p:nvPr/>
        </p:nvPicPr>
        <p:blipFill>
          <a:blip r:embed="rId3"/>
          <a:stretch>
            <a:fillRect/>
          </a:stretch>
        </p:blipFill>
        <p:spPr>
          <a:xfrm>
            <a:off x="0" y="6154750"/>
            <a:ext cx="2386481" cy="703250"/>
          </a:xfrm>
          <a:prstGeom prst="rect">
            <a:avLst/>
          </a:prstGeom>
        </p:spPr>
      </p:pic>
      <p:sp>
        <p:nvSpPr>
          <p:cNvPr id="10" name="TextBox 9">
            <a:extLst>
              <a:ext uri="{FF2B5EF4-FFF2-40B4-BE49-F238E27FC236}">
                <a16:creationId xmlns:a16="http://schemas.microsoft.com/office/drawing/2014/main" id="{7C486FC2-9209-0EE6-B6B5-EE7DEB2254BA}"/>
              </a:ext>
            </a:extLst>
          </p:cNvPr>
          <p:cNvSpPr txBox="1"/>
          <p:nvPr/>
        </p:nvSpPr>
        <p:spPr>
          <a:xfrm>
            <a:off x="491883" y="1590092"/>
            <a:ext cx="11208234" cy="3416320"/>
          </a:xfrm>
          <a:prstGeom prst="rect">
            <a:avLst/>
          </a:prstGeom>
          <a:noFill/>
          <a:ln>
            <a:solidFill>
              <a:schemeClr val="accent1"/>
            </a:solidFill>
          </a:ln>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1" i="0" u="none" strike="noStrike" kern="0" cap="none" spc="0" normalizeH="0" baseline="0" noProof="0" dirty="0">
                <a:ln>
                  <a:noFill/>
                </a:ln>
                <a:solidFill>
                  <a:srgbClr val="000000"/>
                </a:solidFill>
                <a:effectLst/>
                <a:uLnTx/>
                <a:uFillTx/>
                <a:latin typeface="Arial"/>
                <a:cs typeface="Arial"/>
                <a:sym typeface="Arial"/>
              </a:rPr>
              <a:t>Takeaway:</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24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000000"/>
                </a:solidFill>
                <a:effectLst/>
                <a:uLnTx/>
                <a:uFillTx/>
                <a:latin typeface="Arial"/>
                <a:cs typeface="Arial"/>
                <a:sym typeface="Arial"/>
              </a:rPr>
              <a:t>To be most effective, </a:t>
            </a:r>
            <a:r>
              <a:rPr kumimoji="0" lang="en-GB" sz="2400" b="1" i="0" u="none" strike="noStrike" kern="0" cap="none" spc="0" normalizeH="0" baseline="0" noProof="0" dirty="0">
                <a:ln>
                  <a:noFill/>
                </a:ln>
                <a:solidFill>
                  <a:srgbClr val="000000"/>
                </a:solidFill>
                <a:effectLst/>
                <a:uLnTx/>
                <a:uFillTx/>
                <a:latin typeface="Arial"/>
                <a:cs typeface="Arial"/>
                <a:sym typeface="Arial"/>
              </a:rPr>
              <a:t>future research </a:t>
            </a:r>
            <a:r>
              <a:rPr kumimoji="0" lang="en-GB" sz="2400" b="0" i="0" u="none" strike="noStrike" kern="0" cap="none" spc="0" normalizeH="0" baseline="0" noProof="0" dirty="0">
                <a:ln>
                  <a:noFill/>
                </a:ln>
                <a:solidFill>
                  <a:srgbClr val="000000"/>
                </a:solidFill>
                <a:effectLst/>
                <a:uLnTx/>
                <a:uFillTx/>
                <a:latin typeface="Arial"/>
                <a:cs typeface="Arial"/>
                <a:sym typeface="Arial"/>
              </a:rPr>
              <a:t>- and the consequent </a:t>
            </a:r>
            <a:r>
              <a:rPr kumimoji="0" lang="en-GB" sz="2400" b="1" i="0" u="none" strike="noStrike" kern="0" cap="none" spc="0" normalizeH="0" baseline="0" noProof="0" dirty="0">
                <a:ln>
                  <a:noFill/>
                </a:ln>
                <a:solidFill>
                  <a:srgbClr val="000000"/>
                </a:solidFill>
                <a:effectLst/>
                <a:uLnTx/>
                <a:uFillTx/>
                <a:latin typeface="Arial"/>
                <a:cs typeface="Arial"/>
                <a:sym typeface="Arial"/>
              </a:rPr>
              <a:t>interventions</a:t>
            </a:r>
            <a:r>
              <a:rPr kumimoji="0" lang="en-GB" sz="2400" b="0" i="0" u="none" strike="noStrike" kern="0" cap="none" spc="0" normalizeH="0" baseline="0" noProof="0" dirty="0">
                <a:ln>
                  <a:noFill/>
                </a:ln>
                <a:solidFill>
                  <a:srgbClr val="000000"/>
                </a:solidFill>
                <a:effectLst/>
                <a:uLnTx/>
                <a:uFillTx/>
                <a:latin typeface="Arial"/>
                <a:cs typeface="Arial"/>
                <a:sym typeface="Arial"/>
              </a:rPr>
              <a:t> arising - will need to be </a:t>
            </a:r>
            <a:r>
              <a:rPr kumimoji="0" lang="en-GB" sz="2400" b="1" i="0" u="none" strike="noStrike" kern="0" cap="none" spc="0" normalizeH="0" baseline="0" noProof="0" dirty="0">
                <a:ln>
                  <a:noFill/>
                </a:ln>
                <a:solidFill>
                  <a:srgbClr val="000000"/>
                </a:solidFill>
                <a:effectLst/>
                <a:uLnTx/>
                <a:uFillTx/>
                <a:latin typeface="Arial"/>
                <a:cs typeface="Arial"/>
                <a:sym typeface="Arial"/>
              </a:rPr>
              <a:t>cross-cutting and thematic</a:t>
            </a:r>
            <a:r>
              <a:rPr kumimoji="0" lang="en-GB" sz="2400" b="0" i="0" u="none" strike="noStrike" kern="0" cap="none" spc="0" normalizeH="0" baseline="0" noProof="0" dirty="0">
                <a:ln>
                  <a:noFill/>
                </a:ln>
                <a:solidFill>
                  <a:srgbClr val="000000"/>
                </a:solidFill>
                <a:effectLst/>
                <a:uLnTx/>
                <a:uFillTx/>
                <a:latin typeface="Arial"/>
                <a:cs typeface="Arial"/>
                <a:sym typeface="Arial"/>
              </a:rPr>
              <a:t>, rather than restricted to a purely CE silo. It will also need to generate </a:t>
            </a:r>
            <a:r>
              <a:rPr kumimoji="0" lang="en-GB" sz="2400" b="1" i="0" u="none" strike="noStrike" kern="0" cap="none" spc="0" normalizeH="0" baseline="0" noProof="0" dirty="0">
                <a:ln>
                  <a:noFill/>
                </a:ln>
                <a:solidFill>
                  <a:srgbClr val="000000"/>
                </a:solidFill>
                <a:effectLst/>
                <a:uLnTx/>
                <a:uFillTx/>
                <a:latin typeface="Arial"/>
                <a:cs typeface="Arial"/>
                <a:sym typeface="Arial"/>
              </a:rPr>
              <a:t>standalone projects that are manageable and achievable</a:t>
            </a:r>
            <a:r>
              <a:rPr kumimoji="0" lang="en-GB" sz="2400" b="0" i="0" u="none" strike="noStrike" kern="0" cap="none" spc="0" normalizeH="0" baseline="0" noProof="0" dirty="0">
                <a:ln>
                  <a:noFill/>
                </a:ln>
                <a:solidFill>
                  <a:srgbClr val="000000"/>
                </a:solidFill>
                <a:effectLst/>
                <a:uLnTx/>
                <a:uFillTx/>
                <a:latin typeface="Arial"/>
                <a:cs typeface="Arial"/>
                <a:sym typeface="Arial"/>
              </a:rPr>
              <a:t>, with defined and </a:t>
            </a:r>
            <a:r>
              <a:rPr kumimoji="0" lang="en-GB" sz="2400" b="1" i="0" u="none" strike="noStrike" kern="0" cap="none" spc="0" normalizeH="0" baseline="0" noProof="0" dirty="0">
                <a:ln>
                  <a:noFill/>
                </a:ln>
                <a:solidFill>
                  <a:srgbClr val="000000"/>
                </a:solidFill>
                <a:effectLst/>
                <a:uLnTx/>
                <a:uFillTx/>
                <a:latin typeface="Arial"/>
                <a:cs typeface="Arial"/>
                <a:sym typeface="Arial"/>
              </a:rPr>
              <a:t>measurable outcomes</a:t>
            </a:r>
            <a:r>
              <a:rPr kumimoji="0" lang="en-GB" sz="2400" b="0" i="0" u="none" strike="noStrike" kern="0" cap="none" spc="0" normalizeH="0" baseline="0" noProof="0" dirty="0">
                <a:ln>
                  <a:noFill/>
                </a:ln>
                <a:solidFill>
                  <a:srgbClr val="000000"/>
                </a:solidFill>
                <a:effectLst/>
                <a:uLnTx/>
                <a:uFillTx/>
                <a:latin typeface="Arial"/>
                <a:cs typeface="Arial"/>
                <a:sym typeface="Arial"/>
              </a:rPr>
              <a:t>; one way to do this is to examine the </a:t>
            </a:r>
            <a:r>
              <a:rPr kumimoji="0" lang="en-GB" sz="2400" b="1" i="0" u="none" strike="noStrike" kern="0" cap="none" spc="0" normalizeH="0" baseline="0" noProof="0" dirty="0">
                <a:ln>
                  <a:noFill/>
                </a:ln>
                <a:solidFill>
                  <a:srgbClr val="000000"/>
                </a:solidFill>
                <a:effectLst/>
                <a:uLnTx/>
                <a:uFillTx/>
                <a:latin typeface="Arial"/>
                <a:cs typeface="Arial"/>
                <a:sym typeface="Arial"/>
              </a:rPr>
              <a:t>underlying drivers (and barriers) </a:t>
            </a:r>
            <a:r>
              <a:rPr kumimoji="0" lang="en-GB" sz="2400" b="0" i="0" u="none" strike="noStrike" kern="0" cap="none" spc="0" normalizeH="0" baseline="0" noProof="0" dirty="0">
                <a:ln>
                  <a:noFill/>
                </a:ln>
                <a:solidFill>
                  <a:srgbClr val="000000"/>
                </a:solidFill>
                <a:effectLst/>
                <a:uLnTx/>
                <a:uFillTx/>
                <a:latin typeface="Arial"/>
                <a:cs typeface="Arial"/>
                <a:sym typeface="Arial"/>
              </a:rPr>
              <a:t>at each of the </a:t>
            </a:r>
            <a:r>
              <a:rPr kumimoji="0" lang="en-GB" sz="2400" b="1" i="0" u="none" strike="noStrike" kern="0" cap="none" spc="0" normalizeH="0" baseline="0" noProof="0" dirty="0">
                <a:ln>
                  <a:noFill/>
                </a:ln>
                <a:solidFill>
                  <a:srgbClr val="000000"/>
                </a:solidFill>
                <a:effectLst/>
                <a:uLnTx/>
                <a:uFillTx/>
                <a:latin typeface="Arial"/>
                <a:cs typeface="Arial"/>
                <a:sym typeface="Arial"/>
              </a:rPr>
              <a:t>three levels </a:t>
            </a:r>
            <a:r>
              <a:rPr kumimoji="0" lang="en-GB" sz="2400" b="0" i="0" u="none" strike="noStrike" kern="0" cap="none" spc="0" normalizeH="0" baseline="0" noProof="0" dirty="0">
                <a:ln>
                  <a:noFill/>
                </a:ln>
                <a:solidFill>
                  <a:srgbClr val="000000"/>
                </a:solidFill>
                <a:effectLst/>
                <a:uLnTx/>
                <a:uFillTx/>
                <a:latin typeface="Arial"/>
                <a:cs typeface="Arial"/>
                <a:sym typeface="Arial"/>
              </a:rPr>
              <a:t>(firm, network, system). Enhanced </a:t>
            </a:r>
            <a:r>
              <a:rPr kumimoji="0" lang="en-GB" sz="2400" b="1" i="0" u="none" strike="noStrike" kern="0" cap="none" spc="0" normalizeH="0" baseline="0" noProof="0" dirty="0">
                <a:ln>
                  <a:noFill/>
                </a:ln>
                <a:solidFill>
                  <a:srgbClr val="000000"/>
                </a:solidFill>
                <a:effectLst/>
                <a:uLnTx/>
                <a:uFillTx/>
                <a:latin typeface="Arial"/>
                <a:cs typeface="Arial"/>
                <a:sym typeface="Arial"/>
              </a:rPr>
              <a:t>Circular Economy Innovation Communities</a:t>
            </a:r>
            <a:r>
              <a:rPr kumimoji="0" lang="en-GB" sz="2400" b="0" i="0" u="none" strike="noStrike" kern="0" cap="none" spc="0" normalizeH="0" baseline="0" noProof="0" dirty="0">
                <a:ln>
                  <a:noFill/>
                </a:ln>
                <a:solidFill>
                  <a:srgbClr val="000000"/>
                </a:solidFill>
                <a:effectLst/>
                <a:uLnTx/>
                <a:uFillTx/>
                <a:latin typeface="Arial"/>
                <a:cs typeface="Arial"/>
                <a:sym typeface="Arial"/>
              </a:rPr>
              <a:t> offer a potentially transformative </a:t>
            </a:r>
            <a:r>
              <a:rPr kumimoji="0" lang="en-GB" sz="2400" b="1" i="0" u="none" strike="noStrike" kern="0" cap="none" spc="0" normalizeH="0" baseline="0" noProof="0" dirty="0">
                <a:ln>
                  <a:noFill/>
                </a:ln>
                <a:solidFill>
                  <a:srgbClr val="000000"/>
                </a:solidFill>
                <a:effectLst/>
                <a:uLnTx/>
                <a:uFillTx/>
                <a:latin typeface="Arial"/>
                <a:cs typeface="Arial"/>
                <a:sym typeface="Arial"/>
              </a:rPr>
              <a:t>place-based</a:t>
            </a:r>
            <a:r>
              <a:rPr kumimoji="0" lang="en-GB" sz="2400" b="0" i="0" u="none" strike="noStrike" kern="0" cap="none" spc="0" normalizeH="0" baseline="0" noProof="0" dirty="0">
                <a:ln>
                  <a:noFill/>
                </a:ln>
                <a:solidFill>
                  <a:srgbClr val="000000"/>
                </a:solidFill>
                <a:effectLst/>
                <a:uLnTx/>
                <a:uFillTx/>
                <a:latin typeface="Arial"/>
                <a:cs typeface="Arial"/>
                <a:sym typeface="Arial"/>
              </a:rPr>
              <a:t> mechanism.</a:t>
            </a:r>
            <a:endParaRPr kumimoji="0" lang="en-GB" sz="2400" b="0" i="0" u="none" strike="noStrike" kern="0" cap="none" spc="0" normalizeH="0" baseline="0" noProof="0" dirty="0">
              <a:ln>
                <a:noFill/>
              </a:ln>
              <a:solidFill>
                <a:srgbClr val="000000"/>
              </a:solidFill>
              <a:effectLst/>
              <a:highlight>
                <a:srgbClr val="FFFF00"/>
              </a:highlight>
              <a:uLnTx/>
              <a:uFillTx/>
              <a:latin typeface="Arial"/>
              <a:cs typeface="Arial"/>
              <a:sym typeface="Arial"/>
            </a:endParaRPr>
          </a:p>
        </p:txBody>
      </p:sp>
      <p:sp>
        <p:nvSpPr>
          <p:cNvPr id="7" name="Title 1">
            <a:extLst>
              <a:ext uri="{FF2B5EF4-FFF2-40B4-BE49-F238E27FC236}">
                <a16:creationId xmlns:a16="http://schemas.microsoft.com/office/drawing/2014/main" id="{2BCF9F4A-D9E6-8B8E-AE44-D8B68AF3EBCE}"/>
              </a:ext>
            </a:extLst>
          </p:cNvPr>
          <p:cNvSpPr>
            <a:spLocks noGrp="1"/>
          </p:cNvSpPr>
          <p:nvPr>
            <p:ph type="title"/>
          </p:nvPr>
        </p:nvSpPr>
        <p:spPr>
          <a:xfrm>
            <a:off x="410817" y="365125"/>
            <a:ext cx="10515600" cy="879475"/>
          </a:xfrm>
        </p:spPr>
        <p:txBody>
          <a:bodyPr>
            <a:normAutofit/>
          </a:bodyPr>
          <a:lstStyle/>
          <a:p>
            <a:r>
              <a:rPr lang="en-GB" sz="4000" dirty="0"/>
              <a:t>Cut to the chase / spoiler slide…</a:t>
            </a:r>
          </a:p>
        </p:txBody>
      </p:sp>
    </p:spTree>
    <p:extLst>
      <p:ext uri="{BB962C8B-B14F-4D97-AF65-F5344CB8AC3E}">
        <p14:creationId xmlns:p14="http://schemas.microsoft.com/office/powerpoint/2010/main" val="1583718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ECFA2-1FA1-4BF8-A3BB-D5A44223A07F}"/>
              </a:ext>
            </a:extLst>
          </p:cNvPr>
          <p:cNvSpPr>
            <a:spLocks noGrp="1"/>
          </p:cNvSpPr>
          <p:nvPr>
            <p:ph type="title"/>
          </p:nvPr>
        </p:nvSpPr>
        <p:spPr/>
        <p:txBody>
          <a:bodyPr/>
          <a:lstStyle/>
          <a:p>
            <a:r>
              <a:rPr lang="en-GB" dirty="0"/>
              <a:t>What are we talking about?</a:t>
            </a:r>
          </a:p>
        </p:txBody>
      </p:sp>
      <p:sp>
        <p:nvSpPr>
          <p:cNvPr id="3" name="Content Placeholder 2">
            <a:extLst>
              <a:ext uri="{FF2B5EF4-FFF2-40B4-BE49-F238E27FC236}">
                <a16:creationId xmlns:a16="http://schemas.microsoft.com/office/drawing/2014/main" id="{D65233B9-2EDB-4D53-ADE8-86FD31DD1B43}"/>
              </a:ext>
            </a:extLst>
          </p:cNvPr>
          <p:cNvSpPr>
            <a:spLocks noGrp="1"/>
          </p:cNvSpPr>
          <p:nvPr>
            <p:ph idx="1"/>
          </p:nvPr>
        </p:nvSpPr>
        <p:spPr/>
        <p:txBody>
          <a:bodyPr>
            <a:noAutofit/>
          </a:bodyPr>
          <a:lstStyle/>
          <a:p>
            <a:pPr marL="0" indent="0" algn="just">
              <a:lnSpc>
                <a:spcPct val="120000"/>
              </a:lnSpc>
              <a:spcBef>
                <a:spcPts val="600"/>
              </a:spcBef>
              <a:buNone/>
            </a:pPr>
            <a:r>
              <a:rPr lang="en-GB" sz="1800" b="0" i="0" u="none" strike="noStrike" baseline="0" dirty="0">
                <a:solidFill>
                  <a:srgbClr val="000000"/>
                </a:solidFill>
              </a:rPr>
              <a:t>The </a:t>
            </a:r>
            <a:r>
              <a:rPr lang="en-GB" sz="1800" b="1" i="0" u="none" strike="noStrike" baseline="0" dirty="0">
                <a:solidFill>
                  <a:srgbClr val="000000"/>
                </a:solidFill>
              </a:rPr>
              <a:t>Circular Economy </a:t>
            </a:r>
            <a:r>
              <a:rPr lang="en-GB" sz="1800" b="0" i="0" u="none" strike="noStrike" baseline="0" dirty="0">
                <a:solidFill>
                  <a:srgbClr val="000000"/>
                </a:solidFill>
              </a:rPr>
              <a:t>concept- development strategy and business model innovation that </a:t>
            </a:r>
            <a:r>
              <a:rPr lang="en-GB" sz="1800" b="1" i="0" u="none" strike="noStrike" baseline="0" dirty="0">
                <a:solidFill>
                  <a:srgbClr val="000000"/>
                </a:solidFill>
              </a:rPr>
              <a:t>enables economic growth</a:t>
            </a:r>
            <a:r>
              <a:rPr lang="en-GB" sz="1800" b="0" i="0" u="none" strike="noStrike" baseline="0" dirty="0">
                <a:solidFill>
                  <a:srgbClr val="000000"/>
                </a:solidFill>
              </a:rPr>
              <a:t> while optimizing consumption and resources (MacArthur </a:t>
            </a:r>
            <a:r>
              <a:rPr lang="en-GB" sz="1800" b="0" i="0" u="none" strike="noStrike" baseline="0" dirty="0">
                <a:solidFill>
                  <a:srgbClr val="000085"/>
                </a:solidFill>
              </a:rPr>
              <a:t>2013</a:t>
            </a:r>
            <a:r>
              <a:rPr lang="en-GB" sz="1800" b="0" i="0" u="none" strike="noStrike" baseline="0" dirty="0">
                <a:solidFill>
                  <a:srgbClr val="000000"/>
                </a:solidFill>
              </a:rPr>
              <a:t>). It is a </a:t>
            </a:r>
            <a:r>
              <a:rPr lang="en-GB" sz="1800" b="1" i="0" u="none" strike="noStrike" baseline="0" dirty="0">
                <a:solidFill>
                  <a:srgbClr val="000000"/>
                </a:solidFill>
              </a:rPr>
              <a:t>restorative and regenerative </a:t>
            </a:r>
            <a:r>
              <a:rPr lang="en-GB" sz="1800" b="0" i="0" u="none" strike="noStrike" baseline="0" dirty="0">
                <a:solidFill>
                  <a:srgbClr val="000000"/>
                </a:solidFill>
              </a:rPr>
              <a:t>process by design, aiming to keep products, components, and materials at their highest utility and value, which is hugely </a:t>
            </a:r>
            <a:r>
              <a:rPr lang="en-GB" sz="1800" b="1" i="0" u="none" strike="noStrike" baseline="0" dirty="0">
                <a:solidFill>
                  <a:srgbClr val="000000"/>
                </a:solidFill>
              </a:rPr>
              <a:t>different to the conventional linear – take, make, waste – economy </a:t>
            </a:r>
            <a:r>
              <a:rPr lang="en-GB" sz="1800" b="0" i="0" u="none" strike="noStrike" baseline="0" dirty="0">
                <a:solidFill>
                  <a:srgbClr val="000000"/>
                </a:solidFill>
              </a:rPr>
              <a:t>(MacArthur </a:t>
            </a:r>
            <a:r>
              <a:rPr lang="en-GB" sz="1800" b="0" i="0" u="none" strike="noStrike" baseline="0" dirty="0">
                <a:solidFill>
                  <a:srgbClr val="000085"/>
                </a:solidFill>
              </a:rPr>
              <a:t>2013</a:t>
            </a:r>
            <a:r>
              <a:rPr lang="en-GB" sz="1800" b="0" i="0" u="none" strike="noStrike" baseline="0" dirty="0">
                <a:solidFill>
                  <a:srgbClr val="000000"/>
                </a:solidFill>
              </a:rPr>
              <a:t>). Defined as</a:t>
            </a:r>
          </a:p>
          <a:p>
            <a:pPr marL="0" indent="0" algn="just">
              <a:lnSpc>
                <a:spcPct val="120000"/>
              </a:lnSpc>
              <a:spcBef>
                <a:spcPts val="600"/>
              </a:spcBef>
              <a:buNone/>
            </a:pPr>
            <a:endParaRPr lang="en-GB" sz="1800" b="0" i="0" u="none" strike="noStrike" baseline="0" dirty="0">
              <a:solidFill>
                <a:srgbClr val="000000"/>
              </a:solidFill>
            </a:endParaRPr>
          </a:p>
          <a:p>
            <a:pPr marL="0" indent="0" algn="just">
              <a:lnSpc>
                <a:spcPct val="120000"/>
              </a:lnSpc>
              <a:spcBef>
                <a:spcPts val="600"/>
              </a:spcBef>
              <a:buNone/>
            </a:pPr>
            <a:endParaRPr lang="en-GB" sz="1800" b="0" i="0" u="none" strike="noStrike" baseline="0" dirty="0">
              <a:solidFill>
                <a:srgbClr val="000000"/>
              </a:solidFill>
            </a:endParaRPr>
          </a:p>
          <a:p>
            <a:pPr marL="0" indent="0" algn="just">
              <a:lnSpc>
                <a:spcPct val="120000"/>
              </a:lnSpc>
              <a:spcBef>
                <a:spcPts val="600"/>
              </a:spcBef>
              <a:buNone/>
            </a:pPr>
            <a:r>
              <a:rPr lang="en-GB" sz="1800" b="0" i="1" u="none" strike="noStrike" baseline="0" dirty="0">
                <a:solidFill>
                  <a:srgbClr val="000000"/>
                </a:solidFill>
              </a:rPr>
              <a:t>	</a:t>
            </a:r>
          </a:p>
          <a:p>
            <a:pPr marL="0" indent="0" algn="just">
              <a:lnSpc>
                <a:spcPct val="120000"/>
              </a:lnSpc>
              <a:spcBef>
                <a:spcPts val="600"/>
              </a:spcBef>
              <a:buNone/>
            </a:pPr>
            <a:r>
              <a:rPr lang="en-GB" sz="1800" b="0" i="0" u="none" strike="noStrike" baseline="0" dirty="0">
                <a:solidFill>
                  <a:srgbClr val="000000"/>
                </a:solidFill>
              </a:rPr>
              <a:t>CE is thus built upon three principles:</a:t>
            </a:r>
          </a:p>
          <a:p>
            <a:pPr marL="0" indent="0" algn="just">
              <a:lnSpc>
                <a:spcPct val="120000"/>
              </a:lnSpc>
              <a:spcBef>
                <a:spcPts val="600"/>
              </a:spcBef>
              <a:buFont typeface="+mj-lt"/>
              <a:buAutoNum type="arabicPeriod"/>
            </a:pPr>
            <a:r>
              <a:rPr lang="en-GB" sz="1800" b="0" i="0" u="none" strike="noStrike" baseline="0" dirty="0">
                <a:solidFill>
                  <a:srgbClr val="000000"/>
                </a:solidFill>
              </a:rPr>
              <a:t>Design out waste and pollution,</a:t>
            </a:r>
          </a:p>
          <a:p>
            <a:pPr marL="0" indent="0" algn="just">
              <a:lnSpc>
                <a:spcPct val="120000"/>
              </a:lnSpc>
              <a:spcBef>
                <a:spcPts val="600"/>
              </a:spcBef>
              <a:buFont typeface="+mj-lt"/>
              <a:buAutoNum type="arabicPeriod"/>
            </a:pPr>
            <a:r>
              <a:rPr lang="en-GB" sz="1800" b="0" i="0" u="none" strike="noStrike" baseline="0" dirty="0">
                <a:solidFill>
                  <a:srgbClr val="000000"/>
                </a:solidFill>
              </a:rPr>
              <a:t>Keep products and materials in use </a:t>
            </a:r>
          </a:p>
          <a:p>
            <a:pPr marL="0" indent="0" algn="just">
              <a:lnSpc>
                <a:spcPct val="120000"/>
              </a:lnSpc>
              <a:spcBef>
                <a:spcPts val="600"/>
              </a:spcBef>
              <a:buFont typeface="+mj-lt"/>
              <a:buAutoNum type="arabicPeriod"/>
            </a:pPr>
            <a:r>
              <a:rPr lang="en-GB" sz="1800" b="0" i="0" u="none" strike="noStrike" baseline="0" dirty="0">
                <a:solidFill>
                  <a:srgbClr val="000000"/>
                </a:solidFill>
              </a:rPr>
              <a:t>Regenerate natural system </a:t>
            </a:r>
            <a:r>
              <a:rPr lang="en-GB" sz="1800" dirty="0">
                <a:solidFill>
                  <a:srgbClr val="000000"/>
                </a:solidFill>
              </a:rPr>
              <a:t>(Ellen MacArthur Foundation </a:t>
            </a:r>
            <a:r>
              <a:rPr lang="en-GB" sz="1800" dirty="0">
                <a:solidFill>
                  <a:srgbClr val="000085"/>
                </a:solidFill>
              </a:rPr>
              <a:t>2022</a:t>
            </a:r>
            <a:r>
              <a:rPr lang="en-GB" sz="1800" dirty="0">
                <a:solidFill>
                  <a:srgbClr val="000000"/>
                </a:solidFill>
              </a:rPr>
              <a:t>).</a:t>
            </a:r>
            <a:endParaRPr lang="en-GB" sz="1800" dirty="0"/>
          </a:p>
          <a:p>
            <a:pPr algn="l"/>
            <a:endParaRPr lang="en-GB" sz="1800" b="0" i="0" u="none" strike="noStrike" baseline="0" dirty="0">
              <a:solidFill>
                <a:srgbClr val="000000"/>
              </a:solidFill>
              <a:latin typeface="AdvOT1ef757c0"/>
            </a:endParaRPr>
          </a:p>
        </p:txBody>
      </p:sp>
      <p:sp>
        <p:nvSpPr>
          <p:cNvPr id="4" name="TextBox 3">
            <a:extLst>
              <a:ext uri="{FF2B5EF4-FFF2-40B4-BE49-F238E27FC236}">
                <a16:creationId xmlns:a16="http://schemas.microsoft.com/office/drawing/2014/main" id="{FE13D5C2-1242-4029-964A-7976C1DA3ED3}"/>
              </a:ext>
            </a:extLst>
          </p:cNvPr>
          <p:cNvSpPr txBox="1"/>
          <p:nvPr/>
        </p:nvSpPr>
        <p:spPr>
          <a:xfrm>
            <a:off x="838200" y="2881546"/>
            <a:ext cx="9144000"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000000"/>
                </a:solidFill>
                <a:effectLst/>
                <a:uLnTx/>
                <a:uFillTx/>
                <a:latin typeface="Arial"/>
                <a:cs typeface="Arial"/>
                <a:sym typeface="Arial"/>
              </a:rPr>
              <a:t>“a circular economy aims to redefine growth, focusing on positive society-wide benefits. It entails gradually decoupling economic activity from the consumption of finite resources, and designing waste out of the system. Underpinned by a transition to renewable energy sources, the circular model builds economic, natural, and social capital.” (Ellen MacArthur Foundation 2022)</a:t>
            </a:r>
          </a:p>
        </p:txBody>
      </p:sp>
      <p:pic>
        <p:nvPicPr>
          <p:cNvPr id="7" name="Picture 6">
            <a:extLst>
              <a:ext uri="{FF2B5EF4-FFF2-40B4-BE49-F238E27FC236}">
                <a16:creationId xmlns:a16="http://schemas.microsoft.com/office/drawing/2014/main" id="{60B5DCD2-B34E-44E8-9F25-B032299231FC}"/>
              </a:ext>
            </a:extLst>
          </p:cNvPr>
          <p:cNvPicPr>
            <a:picLocks noChangeAspect="1"/>
          </p:cNvPicPr>
          <p:nvPr/>
        </p:nvPicPr>
        <p:blipFill>
          <a:blip r:embed="rId3"/>
          <a:stretch>
            <a:fillRect/>
          </a:stretch>
        </p:blipFill>
        <p:spPr>
          <a:xfrm>
            <a:off x="0" y="6154750"/>
            <a:ext cx="2386481" cy="703250"/>
          </a:xfrm>
          <a:prstGeom prst="rect">
            <a:avLst/>
          </a:prstGeom>
        </p:spPr>
      </p:pic>
      <p:sp>
        <p:nvSpPr>
          <p:cNvPr id="5" name="TextBox 4">
            <a:extLst>
              <a:ext uri="{FF2B5EF4-FFF2-40B4-BE49-F238E27FC236}">
                <a16:creationId xmlns:a16="http://schemas.microsoft.com/office/drawing/2014/main" id="{73524EDA-0CC1-6293-2EDB-92FECB025915}"/>
              </a:ext>
            </a:extLst>
          </p:cNvPr>
          <p:cNvSpPr txBox="1"/>
          <p:nvPr/>
        </p:nvSpPr>
        <p:spPr>
          <a:xfrm>
            <a:off x="838200" y="5817127"/>
            <a:ext cx="638175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1" i="0" u="none" strike="noStrike" kern="0" cap="none" spc="0" normalizeH="0" baseline="0" noProof="0" dirty="0" err="1">
                <a:ln>
                  <a:noFill/>
                </a:ln>
                <a:solidFill>
                  <a:srgbClr val="000000"/>
                </a:solidFill>
                <a:effectLst/>
                <a:uLnTx/>
                <a:uFillTx/>
                <a:latin typeface="Calibri" panose="020F0502020204030204" pitchFamily="34" charset="0"/>
                <a:cs typeface="Calibri" panose="020F0502020204030204" pitchFamily="34" charset="0"/>
                <a:sym typeface="Arial"/>
              </a:rPr>
              <a:t>ReSOLVE</a:t>
            </a:r>
            <a:r>
              <a:rPr kumimoji="0" lang="en-GB" sz="1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 Regenerate/Share/Optimize/Loop/Virtualize/Exchange </a:t>
            </a:r>
            <a:endParaRPr kumimoji="0" lang="en-GB"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800" b="0" i="0" u="none" strike="noStrike" kern="0" cap="none" spc="0" normalizeH="0" baseline="0" noProof="0" dirty="0">
              <a:ln>
                <a:noFill/>
              </a:ln>
              <a:solidFill>
                <a:srgbClr val="000000"/>
              </a:solidFill>
              <a:effectLst/>
              <a:uLnTx/>
              <a:uFillTx/>
              <a:latin typeface="Gill Sans MT" panose="020B0502020104020203" pitchFamily="34" charset="0"/>
              <a:cs typeface="Arial"/>
              <a:sym typeface="Arial"/>
            </a:endParaRPr>
          </a:p>
        </p:txBody>
      </p:sp>
      <p:sp>
        <p:nvSpPr>
          <p:cNvPr id="6" name="TextBox 5">
            <a:extLst>
              <a:ext uri="{FF2B5EF4-FFF2-40B4-BE49-F238E27FC236}">
                <a16:creationId xmlns:a16="http://schemas.microsoft.com/office/drawing/2014/main" id="{C250958E-02FF-DE38-D4C9-862829324309}"/>
              </a:ext>
            </a:extLst>
          </p:cNvPr>
          <p:cNvSpPr txBox="1"/>
          <p:nvPr/>
        </p:nvSpPr>
        <p:spPr>
          <a:xfrm>
            <a:off x="5886451" y="3835653"/>
            <a:ext cx="5715000" cy="1384995"/>
          </a:xfrm>
          <a:prstGeom prst="rect">
            <a:avLst/>
          </a:prstGeom>
          <a:noFill/>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0000"/>
                </a:solidFill>
                <a:effectLst/>
                <a:uLnTx/>
                <a:uFillTx/>
                <a:latin typeface="Arial"/>
                <a:cs typeface="Arial"/>
                <a:sym typeface="Arial"/>
              </a:rPr>
              <a:t>The Wealth Economy:</a:t>
            </a:r>
            <a:r>
              <a:rPr kumimoji="0" lang="en-GB" sz="1400" b="0" i="0" u="none" strike="noStrike" kern="0" cap="none" spc="0" normalizeH="0" baseline="0" noProof="0" dirty="0">
                <a:ln>
                  <a:noFill/>
                </a:ln>
                <a:solidFill>
                  <a:srgbClr val="000000"/>
                </a:solidFill>
                <a:effectLst/>
                <a:uLnTx/>
                <a:uFillTx/>
                <a:latin typeface="Arial"/>
                <a:cs typeface="Arial"/>
                <a:sym typeface="Arial"/>
              </a:rPr>
              <a:t> Forward-looking economic policy requires the management of a portfolio of assets that a country possesses, or can access, to ensure that citizens enjoy a sustainable flow of benefits into the indefinite future. </a:t>
            </a: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4"/>
              </a:rPr>
              <a:t>https://www.bennettinstitute.cam.ac.uk/research/research-projects/wealth-economy-social-and-natural-capital/</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Tree>
    <p:extLst>
      <p:ext uri="{BB962C8B-B14F-4D97-AF65-F5344CB8AC3E}">
        <p14:creationId xmlns:p14="http://schemas.microsoft.com/office/powerpoint/2010/main" val="258663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CEA9A-5C76-495E-9153-6471D83F34FC}"/>
              </a:ext>
            </a:extLst>
          </p:cNvPr>
          <p:cNvSpPr>
            <a:spLocks noGrp="1"/>
          </p:cNvSpPr>
          <p:nvPr>
            <p:ph type="title"/>
          </p:nvPr>
        </p:nvSpPr>
        <p:spPr/>
        <p:txBody>
          <a:bodyPr/>
          <a:lstStyle/>
          <a:p>
            <a:r>
              <a:rPr lang="en-GB" dirty="0"/>
              <a:t>CEIC: knowledge transfer model &amp; outcomes</a:t>
            </a:r>
          </a:p>
        </p:txBody>
      </p:sp>
      <p:pic>
        <p:nvPicPr>
          <p:cNvPr id="5" name="Content Placeholder 4">
            <a:extLst>
              <a:ext uri="{FF2B5EF4-FFF2-40B4-BE49-F238E27FC236}">
                <a16:creationId xmlns:a16="http://schemas.microsoft.com/office/drawing/2014/main" id="{E0A00B3E-A7FF-48E9-B61F-6F78A1122FFF}"/>
              </a:ext>
            </a:extLst>
          </p:cNvPr>
          <p:cNvPicPr>
            <a:picLocks noGrp="1" noChangeAspect="1"/>
          </p:cNvPicPr>
          <p:nvPr>
            <p:ph idx="1"/>
          </p:nvPr>
        </p:nvPicPr>
        <p:blipFill>
          <a:blip r:embed="rId2"/>
          <a:stretch>
            <a:fillRect/>
          </a:stretch>
        </p:blipFill>
        <p:spPr>
          <a:xfrm>
            <a:off x="4641186" y="1248570"/>
            <a:ext cx="6644514" cy="4873559"/>
          </a:xfrm>
        </p:spPr>
      </p:pic>
      <p:sp>
        <p:nvSpPr>
          <p:cNvPr id="6" name="TextBox 5">
            <a:extLst>
              <a:ext uri="{FF2B5EF4-FFF2-40B4-BE49-F238E27FC236}">
                <a16:creationId xmlns:a16="http://schemas.microsoft.com/office/drawing/2014/main" id="{11CFECED-1B9F-4523-8F1B-AE4218D2D997}"/>
              </a:ext>
            </a:extLst>
          </p:cNvPr>
          <p:cNvSpPr txBox="1"/>
          <p:nvPr/>
        </p:nvSpPr>
        <p:spPr>
          <a:xfrm>
            <a:off x="328306" y="1661541"/>
            <a:ext cx="4080066" cy="2308324"/>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rial"/>
                <a:cs typeface="Arial"/>
                <a:sym typeface="Arial"/>
              </a:rPr>
              <a:t>What was the experience of your organization re circular economy before you joined CEIC?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rial"/>
                <a:cs typeface="Arial"/>
                <a:sym typeface="Arial"/>
              </a:rPr>
              <a:t>Do you do things differently now?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rial"/>
                <a:cs typeface="Arial"/>
                <a:sym typeface="Arial"/>
              </a:rPr>
              <a:t>What has been achieved so far for you and your organization since joining the CoP?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rial"/>
                <a:cs typeface="Arial"/>
                <a:sym typeface="Arial"/>
              </a:rPr>
              <a:t>What are the challenges?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600" b="0" i="0" u="none" strike="noStrike" kern="0" cap="none" spc="0" normalizeH="0" baseline="0" noProof="0" dirty="0">
                <a:ln>
                  <a:noFill/>
                </a:ln>
                <a:solidFill>
                  <a:srgbClr val="000000"/>
                </a:solidFill>
                <a:effectLst/>
                <a:uLnTx/>
                <a:uFillTx/>
                <a:latin typeface="Arial"/>
                <a:cs typeface="Arial"/>
                <a:sym typeface="Arial"/>
              </a:rPr>
              <a:t>What motivates you to work with others inside the CoP?</a:t>
            </a:r>
          </a:p>
        </p:txBody>
      </p:sp>
      <p:pic>
        <p:nvPicPr>
          <p:cNvPr id="8" name="Picture 7">
            <a:extLst>
              <a:ext uri="{FF2B5EF4-FFF2-40B4-BE49-F238E27FC236}">
                <a16:creationId xmlns:a16="http://schemas.microsoft.com/office/drawing/2014/main" id="{B9A380A0-72A1-4C9F-A380-DD6AB804150E}"/>
              </a:ext>
            </a:extLst>
          </p:cNvPr>
          <p:cNvPicPr>
            <a:picLocks noChangeAspect="1"/>
          </p:cNvPicPr>
          <p:nvPr/>
        </p:nvPicPr>
        <p:blipFill>
          <a:blip r:embed="rId3"/>
          <a:stretch>
            <a:fillRect/>
          </a:stretch>
        </p:blipFill>
        <p:spPr>
          <a:xfrm>
            <a:off x="0" y="6154750"/>
            <a:ext cx="2386481" cy="703250"/>
          </a:xfrm>
          <a:prstGeom prst="rect">
            <a:avLst/>
          </a:prstGeom>
        </p:spPr>
      </p:pic>
      <p:sp>
        <p:nvSpPr>
          <p:cNvPr id="3" name="TextBox 2"/>
          <p:cNvSpPr txBox="1"/>
          <p:nvPr/>
        </p:nvSpPr>
        <p:spPr>
          <a:xfrm>
            <a:off x="655983" y="4919870"/>
            <a:ext cx="375238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Micro – macro - </a:t>
            </a:r>
            <a:r>
              <a:rPr kumimoji="0" lang="en-GB" sz="1400" b="0" i="0" u="none" strike="noStrike" kern="0" cap="none" spc="0" normalizeH="0" baseline="0" noProof="0" dirty="0" err="1">
                <a:ln>
                  <a:noFill/>
                </a:ln>
                <a:solidFill>
                  <a:srgbClr val="000000"/>
                </a:solidFill>
                <a:effectLst/>
                <a:uLnTx/>
                <a:uFillTx/>
                <a:latin typeface="Arial"/>
                <a:cs typeface="Arial"/>
                <a:sym typeface="Arial"/>
              </a:rPr>
              <a:t>CoP</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9" name="Oval 8"/>
          <p:cNvSpPr/>
          <p:nvPr/>
        </p:nvSpPr>
        <p:spPr>
          <a:xfrm>
            <a:off x="467139" y="4810539"/>
            <a:ext cx="2395331" cy="62616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2133058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B2961-22D7-487C-AEC9-0B6C4E39BAA1}"/>
              </a:ext>
            </a:extLst>
          </p:cNvPr>
          <p:cNvSpPr>
            <a:spLocks noGrp="1"/>
          </p:cNvSpPr>
          <p:nvPr>
            <p:ph type="title"/>
          </p:nvPr>
        </p:nvSpPr>
        <p:spPr/>
        <p:txBody>
          <a:bodyPr/>
          <a:lstStyle/>
          <a:p>
            <a:r>
              <a:rPr lang="en-GB" dirty="0"/>
              <a:t>Three main findings for CoPs in this context</a:t>
            </a:r>
          </a:p>
        </p:txBody>
      </p:sp>
      <p:sp>
        <p:nvSpPr>
          <p:cNvPr id="3" name="Content Placeholder 2">
            <a:extLst>
              <a:ext uri="{FF2B5EF4-FFF2-40B4-BE49-F238E27FC236}">
                <a16:creationId xmlns:a16="http://schemas.microsoft.com/office/drawing/2014/main" id="{2176D179-8191-4DE1-BB2F-E67E46889246}"/>
              </a:ext>
            </a:extLst>
          </p:cNvPr>
          <p:cNvSpPr>
            <a:spLocks noGrp="1"/>
          </p:cNvSpPr>
          <p:nvPr>
            <p:ph idx="1"/>
          </p:nvPr>
        </p:nvSpPr>
        <p:spPr/>
        <p:txBody>
          <a:bodyPr>
            <a:normAutofit/>
          </a:bodyPr>
          <a:lstStyle/>
          <a:p>
            <a:pPr marL="514350" indent="-514350">
              <a:buFont typeface="+mj-lt"/>
              <a:buAutoNum type="arabicPeriod"/>
            </a:pPr>
            <a:r>
              <a:rPr lang="en-GB" dirty="0"/>
              <a:t>CoP aiming for co-creating emerging new knowledge and practical tools consists of initiators, innovators, influencers and functions through intra- and inter-CoP interaction mechanisms; </a:t>
            </a:r>
          </a:p>
          <a:p>
            <a:pPr marL="514350" indent="-514350">
              <a:buFont typeface="+mj-lt"/>
              <a:buAutoNum type="arabicPeriod"/>
            </a:pPr>
            <a:r>
              <a:rPr lang="en-GB" dirty="0"/>
              <a:t>CoP follows a dynamic life cycle, starting with formation, then expansion, transformation and renewal stages on a continuum; </a:t>
            </a:r>
          </a:p>
          <a:p>
            <a:pPr marL="514350" indent="-514350">
              <a:buFont typeface="+mj-lt"/>
              <a:buAutoNum type="arabicPeriod"/>
            </a:pPr>
            <a:r>
              <a:rPr lang="en-GB" dirty="0"/>
              <a:t>CoPs interact with Triple Helix innovation actors to promote regional innovation in different degrees alongside its lifecycle.</a:t>
            </a:r>
          </a:p>
        </p:txBody>
      </p:sp>
      <p:pic>
        <p:nvPicPr>
          <p:cNvPr id="5" name="Picture 4">
            <a:extLst>
              <a:ext uri="{FF2B5EF4-FFF2-40B4-BE49-F238E27FC236}">
                <a16:creationId xmlns:a16="http://schemas.microsoft.com/office/drawing/2014/main" id="{2A37DC9A-1471-4710-8E9C-4DC2B0E9FB74}"/>
              </a:ext>
            </a:extLst>
          </p:cNvPr>
          <p:cNvPicPr>
            <a:picLocks noChangeAspect="1"/>
          </p:cNvPicPr>
          <p:nvPr/>
        </p:nvPicPr>
        <p:blipFill>
          <a:blip r:embed="rId2"/>
          <a:stretch>
            <a:fillRect/>
          </a:stretch>
        </p:blipFill>
        <p:spPr>
          <a:xfrm>
            <a:off x="0" y="6154750"/>
            <a:ext cx="2386481" cy="703250"/>
          </a:xfrm>
          <a:prstGeom prst="rect">
            <a:avLst/>
          </a:prstGeom>
        </p:spPr>
      </p:pic>
      <p:sp>
        <p:nvSpPr>
          <p:cNvPr id="6" name="TextBox 5">
            <a:extLst>
              <a:ext uri="{FF2B5EF4-FFF2-40B4-BE49-F238E27FC236}">
                <a16:creationId xmlns:a16="http://schemas.microsoft.com/office/drawing/2014/main" id="{FE27EB4C-0488-647A-F50B-BE2340708F62}"/>
              </a:ext>
            </a:extLst>
          </p:cNvPr>
          <p:cNvSpPr txBox="1"/>
          <p:nvPr/>
        </p:nvSpPr>
        <p:spPr>
          <a:xfrm>
            <a:off x="1362075" y="4999137"/>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000000"/>
                </a:solidFill>
                <a:effectLst/>
                <a:uLnTx/>
                <a:uFillTx/>
                <a:latin typeface="Arial"/>
                <a:cs typeface="Arial"/>
                <a:sym typeface="Arial"/>
                <a:hlinkClick r:id="rId3"/>
              </a:rPr>
              <a:t>https://ceicwales.org.uk/success-stories/</a:t>
            </a:r>
            <a:r>
              <a:rPr kumimoji="0" lang="en-GB" sz="1800" b="0" i="0" u="none" strike="noStrike" kern="0" cap="none" spc="0" normalizeH="0" baseline="0" noProof="0" dirty="0">
                <a:ln>
                  <a:noFill/>
                </a:ln>
                <a:solidFill>
                  <a:srgbClr val="000000"/>
                </a:solidFill>
                <a:effectLst/>
                <a:uLnTx/>
                <a:uFillTx/>
                <a:latin typeface="Arial"/>
                <a:cs typeface="Arial"/>
                <a:sym typeface="Arial"/>
              </a:rPr>
              <a:t> </a:t>
            </a:r>
          </a:p>
        </p:txBody>
      </p:sp>
    </p:spTree>
    <p:extLst>
      <p:ext uri="{BB962C8B-B14F-4D97-AF65-F5344CB8AC3E}">
        <p14:creationId xmlns:p14="http://schemas.microsoft.com/office/powerpoint/2010/main" val="2976282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BB13-ACEE-367C-DDE4-211887859FC9}"/>
              </a:ext>
            </a:extLst>
          </p:cNvPr>
          <p:cNvSpPr>
            <a:spLocks noGrp="1"/>
          </p:cNvSpPr>
          <p:nvPr>
            <p:ph type="title"/>
          </p:nvPr>
        </p:nvSpPr>
        <p:spPr/>
        <p:txBody>
          <a:bodyPr>
            <a:normAutofit/>
          </a:bodyPr>
          <a:lstStyle/>
          <a:p>
            <a:r>
              <a:rPr lang="en-GB" sz="2800" dirty="0"/>
              <a:t>Setting Future CE Research Agendas (desk-based review - synthesis)</a:t>
            </a:r>
          </a:p>
        </p:txBody>
      </p:sp>
      <p:pic>
        <p:nvPicPr>
          <p:cNvPr id="3" name="image6.png">
            <a:extLst>
              <a:ext uri="{FF2B5EF4-FFF2-40B4-BE49-F238E27FC236}">
                <a16:creationId xmlns:a16="http://schemas.microsoft.com/office/drawing/2014/main" id="{DD23A0D5-5609-1089-7B12-D97CE230057E}"/>
              </a:ext>
            </a:extLst>
          </p:cNvPr>
          <p:cNvPicPr/>
          <p:nvPr/>
        </p:nvPicPr>
        <p:blipFill>
          <a:blip r:embed="rId3"/>
          <a:srcRect/>
          <a:stretch>
            <a:fillRect/>
          </a:stretch>
        </p:blipFill>
        <p:spPr>
          <a:xfrm>
            <a:off x="1781176" y="1438275"/>
            <a:ext cx="8286750" cy="4162425"/>
          </a:xfrm>
          <a:prstGeom prst="rect">
            <a:avLst/>
          </a:prstGeom>
          <a:ln/>
        </p:spPr>
      </p:pic>
      <p:pic>
        <p:nvPicPr>
          <p:cNvPr id="4" name="Picture 3">
            <a:extLst>
              <a:ext uri="{FF2B5EF4-FFF2-40B4-BE49-F238E27FC236}">
                <a16:creationId xmlns:a16="http://schemas.microsoft.com/office/drawing/2014/main" id="{66CDF0F2-EE52-2BCD-3041-0FF31E71B6CB}"/>
              </a:ext>
            </a:extLst>
          </p:cNvPr>
          <p:cNvPicPr>
            <a:picLocks noChangeAspect="1"/>
          </p:cNvPicPr>
          <p:nvPr/>
        </p:nvPicPr>
        <p:blipFill>
          <a:blip r:embed="rId4"/>
          <a:stretch>
            <a:fillRect/>
          </a:stretch>
        </p:blipFill>
        <p:spPr>
          <a:xfrm>
            <a:off x="0" y="6154750"/>
            <a:ext cx="2386481" cy="703250"/>
          </a:xfrm>
          <a:prstGeom prst="rect">
            <a:avLst/>
          </a:prstGeom>
        </p:spPr>
      </p:pic>
      <p:sp>
        <p:nvSpPr>
          <p:cNvPr id="5" name="TextBox 4">
            <a:extLst>
              <a:ext uri="{FF2B5EF4-FFF2-40B4-BE49-F238E27FC236}">
                <a16:creationId xmlns:a16="http://schemas.microsoft.com/office/drawing/2014/main" id="{769C2209-BF3A-C282-F4AE-E37A84033A64}"/>
              </a:ext>
            </a:extLst>
          </p:cNvPr>
          <p:cNvSpPr txBox="1"/>
          <p:nvPr/>
        </p:nvSpPr>
        <p:spPr>
          <a:xfrm>
            <a:off x="1781176" y="5739225"/>
            <a:ext cx="6096000"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Source: Authors’ own elaboration</a:t>
            </a:r>
          </a:p>
        </p:txBody>
      </p:sp>
    </p:spTree>
    <p:extLst>
      <p:ext uri="{BB962C8B-B14F-4D97-AF65-F5344CB8AC3E}">
        <p14:creationId xmlns:p14="http://schemas.microsoft.com/office/powerpoint/2010/main" val="1904455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660E6-9731-4BF4-8DF1-E7EE86F6A508}"/>
              </a:ext>
            </a:extLst>
          </p:cNvPr>
          <p:cNvSpPr>
            <a:spLocks noGrp="1"/>
          </p:cNvSpPr>
          <p:nvPr>
            <p:ph type="title"/>
          </p:nvPr>
        </p:nvSpPr>
        <p:spPr/>
        <p:txBody>
          <a:bodyPr>
            <a:normAutofit fontScale="90000"/>
          </a:bodyPr>
          <a:lstStyle/>
          <a:p>
            <a:r>
              <a:rPr lang="en-GB" dirty="0"/>
              <a:t>Role of networking organizations in CE transitions- research gaps?</a:t>
            </a:r>
            <a:br>
              <a:rPr lang="en-GB" dirty="0"/>
            </a:br>
            <a:endParaRPr lang="en-GB" dirty="0"/>
          </a:p>
        </p:txBody>
      </p:sp>
      <p:sp>
        <p:nvSpPr>
          <p:cNvPr id="3" name="Content Placeholder 2">
            <a:extLst>
              <a:ext uri="{FF2B5EF4-FFF2-40B4-BE49-F238E27FC236}">
                <a16:creationId xmlns:a16="http://schemas.microsoft.com/office/drawing/2014/main" id="{998A8F3A-09F7-48C9-89A4-9177CC89BED2}"/>
              </a:ext>
            </a:extLst>
          </p:cNvPr>
          <p:cNvSpPr>
            <a:spLocks noGrp="1"/>
          </p:cNvSpPr>
          <p:nvPr>
            <p:ph idx="1"/>
          </p:nvPr>
        </p:nvSpPr>
        <p:spPr>
          <a:xfrm>
            <a:off x="838200" y="1244600"/>
            <a:ext cx="10515600" cy="4695975"/>
          </a:xfrm>
        </p:spPr>
        <p:txBody>
          <a:bodyPr>
            <a:noAutofit/>
          </a:bodyPr>
          <a:lstStyle/>
          <a:p>
            <a:pPr lvl="1"/>
            <a:r>
              <a:rPr lang="en-GB" sz="2000" dirty="0"/>
              <a:t>further research is needed on the “conditions which motivate firms” to create collective resources</a:t>
            </a:r>
          </a:p>
          <a:p>
            <a:pPr lvl="1"/>
            <a:r>
              <a:rPr lang="en-GB" sz="2000" dirty="0"/>
              <a:t>greater engagement of innovation studies scholarship with political science and policy studies.</a:t>
            </a:r>
          </a:p>
          <a:p>
            <a:pPr lvl="1"/>
            <a:r>
              <a:rPr lang="en-GB" sz="2000" b="0" i="0" u="none" strike="noStrike" baseline="0" dirty="0">
                <a:solidFill>
                  <a:srgbClr val="000000"/>
                </a:solidFill>
              </a:rPr>
              <a:t>third-party funded R&amp;D projects as means for coalition building?</a:t>
            </a:r>
          </a:p>
          <a:p>
            <a:pPr lvl="1"/>
            <a:r>
              <a:rPr lang="en-GB" sz="2000" dirty="0">
                <a:solidFill>
                  <a:srgbClr val="000000"/>
                </a:solidFill>
              </a:rPr>
              <a:t>measure the underlying mechanisms hypothesized to be important rather than direct causality to ultimate desired outcomes.</a:t>
            </a:r>
          </a:p>
          <a:p>
            <a:pPr lvl="1"/>
            <a:r>
              <a:rPr lang="en-GB" sz="2000" b="0" i="0" u="none" strike="noStrike" baseline="0" dirty="0">
                <a:solidFill>
                  <a:srgbClr val="000000"/>
                </a:solidFill>
              </a:rPr>
              <a:t>investigate how the size of (regional) networking organizations relates to the nature of inter-network ties, organizational characteristics of members, and factors like the scope and mission of the networking organization. </a:t>
            </a:r>
          </a:p>
          <a:p>
            <a:pPr lvl="1"/>
            <a:r>
              <a:rPr lang="en-GB" sz="2000" dirty="0"/>
              <a:t>a necessary precondition of the networking organization to help their members achieve private goals before they can contribute to achieving public goals in the medium term?</a:t>
            </a:r>
          </a:p>
          <a:p>
            <a:pPr lvl="1"/>
            <a:r>
              <a:rPr lang="en-GB" sz="2000" b="0" i="0" u="none" strike="noStrike" baseline="0" dirty="0">
                <a:solidFill>
                  <a:srgbClr val="000000"/>
                </a:solidFill>
              </a:rPr>
              <a:t>explore the impacts of geographical distance and in-person meetings vis-`a-vis digital exchange on networking organizations regarding and their ability to intermediate systematically. </a:t>
            </a:r>
            <a:endParaRPr lang="en-GB" sz="2000" dirty="0"/>
          </a:p>
        </p:txBody>
      </p:sp>
      <p:pic>
        <p:nvPicPr>
          <p:cNvPr id="5" name="Picture 4">
            <a:extLst>
              <a:ext uri="{FF2B5EF4-FFF2-40B4-BE49-F238E27FC236}">
                <a16:creationId xmlns:a16="http://schemas.microsoft.com/office/drawing/2014/main" id="{97272132-B45E-4C4C-8A3D-C34F4F012DCD}"/>
              </a:ext>
            </a:extLst>
          </p:cNvPr>
          <p:cNvPicPr>
            <a:picLocks noChangeAspect="1"/>
          </p:cNvPicPr>
          <p:nvPr/>
        </p:nvPicPr>
        <p:blipFill>
          <a:blip r:embed="rId2"/>
          <a:stretch>
            <a:fillRect/>
          </a:stretch>
        </p:blipFill>
        <p:spPr>
          <a:xfrm>
            <a:off x="0" y="6154750"/>
            <a:ext cx="2386481" cy="703250"/>
          </a:xfrm>
          <a:prstGeom prst="rect">
            <a:avLst/>
          </a:prstGeom>
        </p:spPr>
      </p:pic>
      <p:sp>
        <p:nvSpPr>
          <p:cNvPr id="4" name="Oval 3">
            <a:extLst>
              <a:ext uri="{FF2B5EF4-FFF2-40B4-BE49-F238E27FC236}">
                <a16:creationId xmlns:a16="http://schemas.microsoft.com/office/drawing/2014/main" id="{52C7E415-1991-D873-4353-32DB1525A966}"/>
              </a:ext>
            </a:extLst>
          </p:cNvPr>
          <p:cNvSpPr/>
          <p:nvPr/>
        </p:nvSpPr>
        <p:spPr>
          <a:xfrm>
            <a:off x="971550" y="2827449"/>
            <a:ext cx="10248900" cy="7238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8" name="Oval 7">
            <a:extLst>
              <a:ext uri="{FF2B5EF4-FFF2-40B4-BE49-F238E27FC236}">
                <a16:creationId xmlns:a16="http://schemas.microsoft.com/office/drawing/2014/main" id="{52C7E415-1991-D873-4353-32DB1525A966}"/>
              </a:ext>
            </a:extLst>
          </p:cNvPr>
          <p:cNvSpPr/>
          <p:nvPr/>
        </p:nvSpPr>
        <p:spPr>
          <a:xfrm>
            <a:off x="1004681" y="1290198"/>
            <a:ext cx="10248900" cy="7238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26897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5A8E7-F767-4D7B-9CD6-7C4A0FA32CEC}"/>
              </a:ext>
            </a:extLst>
          </p:cNvPr>
          <p:cNvSpPr>
            <a:spLocks noGrp="1"/>
          </p:cNvSpPr>
          <p:nvPr>
            <p:ph type="title"/>
          </p:nvPr>
        </p:nvSpPr>
        <p:spPr/>
        <p:txBody>
          <a:bodyPr/>
          <a:lstStyle/>
          <a:p>
            <a:r>
              <a:rPr lang="en-GB" dirty="0"/>
              <a:t>CE SME innovation or SME CE innovation?</a:t>
            </a:r>
          </a:p>
        </p:txBody>
      </p:sp>
      <p:sp>
        <p:nvSpPr>
          <p:cNvPr id="3" name="Content Placeholder 2">
            <a:extLst>
              <a:ext uri="{FF2B5EF4-FFF2-40B4-BE49-F238E27FC236}">
                <a16:creationId xmlns:a16="http://schemas.microsoft.com/office/drawing/2014/main" id="{3503A455-D304-4C8B-A88F-B0692B74D8BC}"/>
              </a:ext>
            </a:extLst>
          </p:cNvPr>
          <p:cNvSpPr>
            <a:spLocks noGrp="1"/>
          </p:cNvSpPr>
          <p:nvPr>
            <p:ph idx="1"/>
          </p:nvPr>
        </p:nvSpPr>
        <p:spPr/>
        <p:txBody>
          <a:bodyPr>
            <a:normAutofit/>
          </a:bodyPr>
          <a:lstStyle/>
          <a:p>
            <a:r>
              <a:rPr lang="en-GB" sz="2400" dirty="0"/>
              <a:t>Understanding of the term ‘circular economy’ is low across all sectors and sizes of enterprises. </a:t>
            </a:r>
          </a:p>
          <a:p>
            <a:r>
              <a:rPr lang="en-GB" sz="2400" dirty="0">
                <a:effectLst/>
                <a:ea typeface="Times New Roman" panose="02020603050405020304" pitchFamily="18" charset="0"/>
              </a:rPr>
              <a:t>Medium sized enterprises seem to have the highest perceived understanding of the term with micro and small enterprises both scoring lower. </a:t>
            </a:r>
          </a:p>
          <a:p>
            <a:r>
              <a:rPr lang="en-GB" sz="2400" dirty="0"/>
              <a:t>Little engagement with HEIs for innovation (more so customers, suppliers, WG)- does this matter, how improve?</a:t>
            </a:r>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a:p>
            <a:pPr>
              <a:buFont typeface="Wingdings" panose="05000000000000000000" pitchFamily="2" charset="2"/>
              <a:buChar char="Ø"/>
            </a:pPr>
            <a:r>
              <a:rPr lang="en-GB" sz="2400" dirty="0"/>
              <a:t>Lack of CE understanding suggests constraints for future CE innovation research – large scale CE audits as a baseline?</a:t>
            </a:r>
          </a:p>
        </p:txBody>
      </p:sp>
      <p:pic>
        <p:nvPicPr>
          <p:cNvPr id="5" name="Picture 4">
            <a:extLst>
              <a:ext uri="{FF2B5EF4-FFF2-40B4-BE49-F238E27FC236}">
                <a16:creationId xmlns:a16="http://schemas.microsoft.com/office/drawing/2014/main" id="{37CC74C3-A0EE-4911-8A39-844CF9409D7C}"/>
              </a:ext>
            </a:extLst>
          </p:cNvPr>
          <p:cNvPicPr>
            <a:picLocks noChangeAspect="1"/>
          </p:cNvPicPr>
          <p:nvPr/>
        </p:nvPicPr>
        <p:blipFill>
          <a:blip r:embed="rId3"/>
          <a:stretch>
            <a:fillRect/>
          </a:stretch>
        </p:blipFill>
        <p:spPr>
          <a:xfrm>
            <a:off x="0" y="6154750"/>
            <a:ext cx="2386481" cy="703250"/>
          </a:xfrm>
          <a:prstGeom prst="rect">
            <a:avLst/>
          </a:prstGeom>
        </p:spPr>
      </p:pic>
      <p:sp>
        <p:nvSpPr>
          <p:cNvPr id="7" name="TextBox 6">
            <a:extLst>
              <a:ext uri="{FF2B5EF4-FFF2-40B4-BE49-F238E27FC236}">
                <a16:creationId xmlns:a16="http://schemas.microsoft.com/office/drawing/2014/main" id="{54980845-6C34-B3E9-CDEE-C15D71DC4C5E}"/>
              </a:ext>
            </a:extLst>
          </p:cNvPr>
          <p:cNvSpPr txBox="1"/>
          <p:nvPr/>
        </p:nvSpPr>
        <p:spPr>
          <a:xfrm>
            <a:off x="1314450" y="3953614"/>
            <a:ext cx="609600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(Walpole and Renfrew, 2018).</a:t>
            </a:r>
          </a:p>
        </p:txBody>
      </p:sp>
    </p:spTree>
    <p:extLst>
      <p:ext uri="{BB962C8B-B14F-4D97-AF65-F5344CB8AC3E}">
        <p14:creationId xmlns:p14="http://schemas.microsoft.com/office/powerpoint/2010/main" val="557027761"/>
      </p:ext>
    </p:extLst>
  </p:cSld>
  <p:clrMapOvr>
    <a:masterClrMapping/>
  </p:clrMapOvr>
</p:sld>
</file>

<file path=ppt/theme/theme1.xml><?xml version="1.0" encoding="utf-8"?>
<a:theme xmlns:a="http://schemas.openxmlformats.org/drawingml/2006/main" name="4_Custom Design">
  <a:themeElements>
    <a:clrScheme name="CEIC brand guidelines">
      <a:dk1>
        <a:sysClr val="windowText" lastClr="000000"/>
      </a:dk1>
      <a:lt1>
        <a:sysClr val="window" lastClr="FFFFFF"/>
      </a:lt1>
      <a:dk2>
        <a:srgbClr val="325653"/>
      </a:dk2>
      <a:lt2>
        <a:srgbClr val="BFE1DE"/>
      </a:lt2>
      <a:accent1>
        <a:srgbClr val="BFE1DE"/>
      </a:accent1>
      <a:accent2>
        <a:srgbClr val="9BCEC9"/>
      </a:accent2>
      <a:accent3>
        <a:srgbClr val="78B1AD"/>
      </a:accent3>
      <a:accent4>
        <a:srgbClr val="082C3C"/>
      </a:accent4>
      <a:accent5>
        <a:srgbClr val="D0CFCD"/>
      </a:accent5>
      <a:accent6>
        <a:srgbClr val="54565B"/>
      </a:accent6>
      <a:hlink>
        <a:srgbClr val="BFE1DE"/>
      </a:hlink>
      <a:folHlink>
        <a:srgbClr val="78B1A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EIC_temporary_template" id="{900AA5BA-A134-4703-85FF-AEDA82ADD10C}" vid="{D15E230C-3F1C-4D06-B289-6734C79C0D42}"/>
    </a:ext>
  </a:extLst>
</a:theme>
</file>

<file path=ppt/theme/theme2.xml><?xml version="1.0" encoding="utf-8"?>
<a:theme xmlns:a="http://schemas.openxmlformats.org/drawingml/2006/main" name="4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1d313349-219f-45a8-805f-58f768b8dea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89BB07CB00AC6498D3D7CE209B6CC23" ma:contentTypeVersion="15" ma:contentTypeDescription="Create a new document." ma:contentTypeScope="" ma:versionID="133f8848b7fa1b435ea745545c73b9a7">
  <xsd:schema xmlns:xsd="http://www.w3.org/2001/XMLSchema" xmlns:xs="http://www.w3.org/2001/XMLSchema" xmlns:p="http://schemas.microsoft.com/office/2006/metadata/properties" xmlns:ns3="1d313349-219f-45a8-805f-58f768b8dea7" xmlns:ns4="d55cdd09-8fe1-49c2-9b01-1431e0da0719" targetNamespace="http://schemas.microsoft.com/office/2006/metadata/properties" ma:root="true" ma:fieldsID="b8e5ffca4d437a311e8e6d122f7b9fb0" ns3:_="" ns4:_="">
    <xsd:import namespace="1d313349-219f-45a8-805f-58f768b8dea7"/>
    <xsd:import namespace="d55cdd09-8fe1-49c2-9b01-1431e0da071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313349-219f-45a8-805f-58f768b8de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55cdd09-8fe1-49c2-9b01-1431e0da071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3F5D76-C650-4DFD-A3FF-E1D6A2A1D217}">
  <ds:schemaRefs>
    <ds:schemaRef ds:uri="http://schemas.microsoft.com/sharepoint/v3/contenttype/forms"/>
  </ds:schemaRefs>
</ds:datastoreItem>
</file>

<file path=customXml/itemProps2.xml><?xml version="1.0" encoding="utf-8"?>
<ds:datastoreItem xmlns:ds="http://schemas.openxmlformats.org/officeDocument/2006/customXml" ds:itemID="{AF1DF25E-75E7-4C7B-ACDC-41F48BD20044}">
  <ds:schemaRefs>
    <ds:schemaRef ds:uri="http://schemas.openxmlformats.org/package/2006/metadata/core-properties"/>
    <ds:schemaRef ds:uri="http://schemas.microsoft.com/office/2006/documentManagement/types"/>
    <ds:schemaRef ds:uri="http://schemas.microsoft.com/office/infopath/2007/PartnerControls"/>
    <ds:schemaRef ds:uri="1d313349-219f-45a8-805f-58f768b8dea7"/>
    <ds:schemaRef ds:uri="http://purl.org/dc/elements/1.1/"/>
    <ds:schemaRef ds:uri="http://schemas.microsoft.com/office/2006/metadata/properties"/>
    <ds:schemaRef ds:uri="http://purl.org/dc/terms/"/>
    <ds:schemaRef ds:uri="d55cdd09-8fe1-49c2-9b01-1431e0da0719"/>
    <ds:schemaRef ds:uri="http://www.w3.org/XML/1998/namespace"/>
    <ds:schemaRef ds:uri="http://purl.org/dc/dcmitype/"/>
  </ds:schemaRefs>
</ds:datastoreItem>
</file>

<file path=customXml/itemProps3.xml><?xml version="1.0" encoding="utf-8"?>
<ds:datastoreItem xmlns:ds="http://schemas.openxmlformats.org/officeDocument/2006/customXml" ds:itemID="{7D5AE4BE-108A-444B-A938-308B5EBBF1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313349-219f-45a8-805f-58f768b8dea7"/>
    <ds:schemaRef ds:uri="d55cdd09-8fe1-49c2-9b01-1431e0da07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815</TotalTime>
  <Words>1582</Words>
  <Application>Microsoft Office PowerPoint</Application>
  <PresentationFormat>Widescreen</PresentationFormat>
  <Paragraphs>99</Paragraphs>
  <Slides>13</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AdvOT1ef757c0</vt:lpstr>
      <vt:lpstr>Arial</vt:lpstr>
      <vt:lpstr>Calibri</vt:lpstr>
      <vt:lpstr>Gill Sans</vt:lpstr>
      <vt:lpstr>Gill Sans MT</vt:lpstr>
      <vt:lpstr>Wingdings</vt:lpstr>
      <vt:lpstr>4_Custom Design</vt:lpstr>
      <vt:lpstr>4_Office Theme</vt:lpstr>
      <vt:lpstr>PowerPoint Presentation</vt:lpstr>
      <vt:lpstr>Overview</vt:lpstr>
      <vt:lpstr>Cut to the chase / spoiler slide…</vt:lpstr>
      <vt:lpstr>What are we talking about?</vt:lpstr>
      <vt:lpstr>CEIC: knowledge transfer model &amp; outcomes</vt:lpstr>
      <vt:lpstr>Three main findings for CoPs in this context</vt:lpstr>
      <vt:lpstr>Setting Future CE Research Agendas (desk-based review - synthesis)</vt:lpstr>
      <vt:lpstr>Role of networking organizations in CE transitions- research gaps? </vt:lpstr>
      <vt:lpstr>CE SME innovation or SME CE innovation?</vt:lpstr>
      <vt:lpstr>CE stakeholder consultations – areas explored</vt:lpstr>
      <vt:lpstr>From the consultations, key research questions emerged relating to present practice:</vt:lpstr>
      <vt:lpstr>In Summary: key findings &amp; recommendations…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Smith, Richard</dc:creator>
  <cp:lastModifiedBy>Clifton, Nick</cp:lastModifiedBy>
  <cp:revision>34</cp:revision>
  <dcterms:created xsi:type="dcterms:W3CDTF">2021-02-18T12:43:52Z</dcterms:created>
  <dcterms:modified xsi:type="dcterms:W3CDTF">2023-05-15T13:07:20Z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0x010100B89BB07CB00AC6498D3D7CE209B6CC23</vt:lpwstr>
  </property>
</Properties>
</file>