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90" r:id="rId4"/>
    <p:sldId id="292" r:id="rId5"/>
    <p:sldId id="291" r:id="rId6"/>
    <p:sldId id="293" r:id="rId7"/>
    <p:sldId id="289" r:id="rId8"/>
    <p:sldId id="282" r:id="rId9"/>
    <p:sldId id="283" r:id="rId10"/>
    <p:sldId id="284" r:id="rId11"/>
    <p:sldId id="288" r:id="rId12"/>
    <p:sldId id="280" r:id="rId13"/>
    <p:sldId id="275" r:id="rId14"/>
    <p:sldId id="277" r:id="rId15"/>
    <p:sldId id="267" r:id="rId16"/>
    <p:sldId id="269" r:id="rId17"/>
    <p:sldId id="268" r:id="rId18"/>
    <p:sldId id="270" r:id="rId19"/>
    <p:sldId id="29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6156D-0CA5-140C-8D93-77225CCC1C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D9779E5-DE24-E381-4530-CF27F561C0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94BCCC3-8DAC-6244-074A-57A2091DC226}"/>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D6000529-3830-12F3-C2E7-36910550993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EF5807F-D9BC-B237-E9D6-8232D11A871F}"/>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669645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52E4E-39AC-812D-5B2F-FFA689F44A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02C14C-735F-5AD3-0A7A-D4A8E25274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B8EEC8-35A9-2B39-B4D9-413B3F48F356}"/>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79AD6990-FA35-B9BB-184A-F45365E089D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16DD20B-8799-8E3A-924D-AAC9BBB35BD0}"/>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1441379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814011-9EF3-27B9-75E9-98D7E03D9CD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BAF99F-5298-65EE-7F92-539EF45825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116D27-3680-B873-3740-68BBFE1C7898}"/>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C66B3D66-1B26-A1F1-DED3-31250521ABD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FAEB3D9-7B96-9D7F-671E-D28E1DF78A07}"/>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2005701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72B10-5CCF-FCD3-D628-DD2CA035AD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D3AAAC-6C01-E0D3-7C36-E034355FE7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F2F5A3-2062-E6D7-D6CF-5832037CFC17}"/>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919CF15E-485B-8F2C-DE39-B2CEAB075E8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0F6252B-C822-FDAD-1F3A-1D494308B55F}"/>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3956054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174A8-F261-7FF6-09FE-19201B4BDB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312BB79-BDF2-0B38-D32A-D806C8A9CC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1F51F9D-A519-DF9F-4121-34898FEA1682}"/>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08A262DF-B01F-F8D8-E709-C23680052EC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10B8C62-AAA3-3222-A26D-369A3214BF87}"/>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3947438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DA52E-A02E-4520-1D0E-BAF4FC0CFF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FA34B3-7561-39A9-DE64-C392A666FA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FA45A36-C43B-795C-830B-DDAAEE6B70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212A7D6-9AAC-EF40-908C-D4B9BB94D1C1}"/>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6" name="Footer Placeholder 5">
            <a:extLst>
              <a:ext uri="{FF2B5EF4-FFF2-40B4-BE49-F238E27FC236}">
                <a16:creationId xmlns:a16="http://schemas.microsoft.com/office/drawing/2014/main" id="{F4D83314-D7BC-8F3E-EBC8-4F3B7F8BFB7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57325BD-FFB5-A15B-BC82-DD4C7A5BFD70}"/>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191357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ECF4E-A5AD-323C-91B8-D1A84036512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02FC7AF-D7C8-DE5A-706F-D62CF6A286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1D0F44-846B-902A-D1B1-5E7296120C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8FCAFE1-A9E9-7E61-D740-F9488FC6EF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A76145-8B79-3B18-1C74-2C315DF6E2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65BA2D2-4F0E-DFD1-B535-6E43A8998ACB}"/>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8" name="Footer Placeholder 7">
            <a:extLst>
              <a:ext uri="{FF2B5EF4-FFF2-40B4-BE49-F238E27FC236}">
                <a16:creationId xmlns:a16="http://schemas.microsoft.com/office/drawing/2014/main" id="{48951873-C6EB-ABDF-CFDC-DBC4CFDA8A6A}"/>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02928B5E-F62E-983B-21AB-E78871416A0A}"/>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1278705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5AD21-FAC0-D3DE-1B57-02CDB54E45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34A42D-B27F-CA1B-8B25-741D81A3AE51}"/>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4" name="Footer Placeholder 3">
            <a:extLst>
              <a:ext uri="{FF2B5EF4-FFF2-40B4-BE49-F238E27FC236}">
                <a16:creationId xmlns:a16="http://schemas.microsoft.com/office/drawing/2014/main" id="{5AAF626F-051C-3FB1-3A13-1F5CE94B0E7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E45D35AC-C72C-7743-957F-754B3FECD380}"/>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289228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3150D8-8AA7-8207-00CD-A3473E1BD658}"/>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3" name="Footer Placeholder 2">
            <a:extLst>
              <a:ext uri="{FF2B5EF4-FFF2-40B4-BE49-F238E27FC236}">
                <a16:creationId xmlns:a16="http://schemas.microsoft.com/office/drawing/2014/main" id="{4607CCAC-C1F9-933C-120B-018EB8F13D2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58C371C4-7C52-8AD1-D46D-DDD26D45EC2E}"/>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1177500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4F1F5-343D-76A8-3DBB-F8E8E78A9C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E20CE2D-1541-4D62-4958-5100954DFC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B15DB65-E8AB-69EA-12BF-214FB2719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A07E6C-A0BA-9694-8104-B19E7D084C4D}"/>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6" name="Footer Placeholder 5">
            <a:extLst>
              <a:ext uri="{FF2B5EF4-FFF2-40B4-BE49-F238E27FC236}">
                <a16:creationId xmlns:a16="http://schemas.microsoft.com/office/drawing/2014/main" id="{96C320EF-9646-1720-600D-A6B5B970B07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D679E21-16BC-7E94-FDFC-EA2B57CEDD23}"/>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358603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9841E-E689-5BAB-0BEC-7ED45DD134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3EED133-7AEA-C390-A5DC-07A6BBA578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A5DB272-4D79-6945-D91D-9A69168D4B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B5F824-005D-0F98-A405-3C6942028E92}"/>
              </a:ext>
            </a:extLst>
          </p:cNvPr>
          <p:cNvSpPr>
            <a:spLocks noGrp="1"/>
          </p:cNvSpPr>
          <p:nvPr>
            <p:ph type="dt" sz="half" idx="10"/>
          </p:nvPr>
        </p:nvSpPr>
        <p:spPr/>
        <p:txBody>
          <a:bodyPr/>
          <a:lstStyle/>
          <a:p>
            <a:fld id="{169927D4-D2FC-41E3-837E-3EA823E7C8C0}" type="datetimeFigureOut">
              <a:rPr lang="en-GB" smtClean="0"/>
              <a:t>16/05/2023</a:t>
            </a:fld>
            <a:endParaRPr lang="en-GB" dirty="0"/>
          </a:p>
        </p:txBody>
      </p:sp>
      <p:sp>
        <p:nvSpPr>
          <p:cNvPr id="6" name="Footer Placeholder 5">
            <a:extLst>
              <a:ext uri="{FF2B5EF4-FFF2-40B4-BE49-F238E27FC236}">
                <a16:creationId xmlns:a16="http://schemas.microsoft.com/office/drawing/2014/main" id="{2652B3C8-E574-0321-3E98-B9817896E98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18D0037-86B4-4B4C-4D45-5A3D3A35C1F2}"/>
              </a:ext>
            </a:extLst>
          </p:cNvPr>
          <p:cNvSpPr>
            <a:spLocks noGrp="1"/>
          </p:cNvSpPr>
          <p:nvPr>
            <p:ph type="sldNum" sz="quarter" idx="12"/>
          </p:nvPr>
        </p:nvSpPr>
        <p:spPr/>
        <p:txBody>
          <a:bodyPr/>
          <a:lstStyle/>
          <a:p>
            <a:fld id="{98971440-6E25-409B-8182-504F19A3F4FE}" type="slidenum">
              <a:rPr lang="en-GB" smtClean="0"/>
              <a:t>‹#›</a:t>
            </a:fld>
            <a:endParaRPr lang="en-GB" dirty="0"/>
          </a:p>
        </p:txBody>
      </p:sp>
    </p:spTree>
    <p:extLst>
      <p:ext uri="{BB962C8B-B14F-4D97-AF65-F5344CB8AC3E}">
        <p14:creationId xmlns:p14="http://schemas.microsoft.com/office/powerpoint/2010/main" val="11375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82A87F-882E-80FF-0FF8-922E7B1F1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6B5333-CF6D-970A-C943-A4E882E8B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856696-5500-BD68-108A-711E38F24B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9927D4-D2FC-41E3-837E-3EA823E7C8C0}" type="datetimeFigureOut">
              <a:rPr lang="en-GB" smtClean="0"/>
              <a:t>16/05/2023</a:t>
            </a:fld>
            <a:endParaRPr lang="en-GB" dirty="0"/>
          </a:p>
        </p:txBody>
      </p:sp>
      <p:sp>
        <p:nvSpPr>
          <p:cNvPr id="5" name="Footer Placeholder 4">
            <a:extLst>
              <a:ext uri="{FF2B5EF4-FFF2-40B4-BE49-F238E27FC236}">
                <a16:creationId xmlns:a16="http://schemas.microsoft.com/office/drawing/2014/main" id="{7C19E77B-4A84-6538-D3D0-2C9EB159BC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69CA7F72-F852-A982-67A7-D9563A8F89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971440-6E25-409B-8182-504F19A3F4FE}" type="slidenum">
              <a:rPr lang="en-GB" smtClean="0"/>
              <a:t>‹#›</a:t>
            </a:fld>
            <a:endParaRPr lang="en-GB" dirty="0"/>
          </a:p>
        </p:txBody>
      </p:sp>
    </p:spTree>
    <p:extLst>
      <p:ext uri="{BB962C8B-B14F-4D97-AF65-F5344CB8AC3E}">
        <p14:creationId xmlns:p14="http://schemas.microsoft.com/office/powerpoint/2010/main" val="1915496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9D36D6-2AC5-46A1-A849-4C82D5264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379D6A2-FA80-5D0B-9C9F-9A8CB2853532}"/>
              </a:ext>
            </a:extLst>
          </p:cNvPr>
          <p:cNvSpPr>
            <a:spLocks noGrp="1"/>
          </p:cNvSpPr>
          <p:nvPr>
            <p:ph type="ctrTitle"/>
          </p:nvPr>
        </p:nvSpPr>
        <p:spPr>
          <a:xfrm>
            <a:off x="5354955" y="552182"/>
            <a:ext cx="5998840" cy="3343135"/>
          </a:xfrm>
          <a:noFill/>
        </p:spPr>
        <p:txBody>
          <a:bodyPr>
            <a:normAutofit/>
          </a:bodyPr>
          <a:lstStyle/>
          <a:p>
            <a:pPr algn="l"/>
            <a:r>
              <a:rPr lang="en-GB" sz="3600" dirty="0">
                <a:effectLst/>
                <a:latin typeface="Times New Roman" panose="02020603050405020304" pitchFamily="18" charset="0"/>
                <a:ea typeface="MS Mincho" panose="02020609040205080304" pitchFamily="49" charset="-128"/>
                <a:cs typeface="Times New Roman" panose="02020603050405020304" pitchFamily="18" charset="0"/>
              </a:rPr>
              <a:t>Finance-gender gap: Female entrepreneurs’ perception of access to finance in Wales </a:t>
            </a:r>
            <a:br>
              <a:rPr lang="en-GB" sz="3600" dirty="0">
                <a:effectLst/>
                <a:latin typeface="Cambria" panose="02040503050406030204" pitchFamily="18" charset="0"/>
                <a:ea typeface="MS Mincho" panose="02020609040205080304" pitchFamily="49" charset="-128"/>
                <a:cs typeface="Times New Roman" panose="02020603050405020304" pitchFamily="18" charset="0"/>
              </a:rPr>
            </a:br>
            <a:r>
              <a:rPr lang="en-GB" sz="3600" dirty="0">
                <a:effectLst/>
                <a:latin typeface="Times New Roman" panose="02020603050405020304" pitchFamily="18" charset="0"/>
                <a:ea typeface="MS Mincho" panose="02020609040205080304" pitchFamily="49" charset="-128"/>
                <a:cs typeface="Times New Roman" panose="02020603050405020304" pitchFamily="18" charset="0"/>
              </a:rPr>
              <a:t> </a:t>
            </a:r>
            <a:br>
              <a:rPr lang="en-GB" sz="3600" dirty="0">
                <a:effectLst/>
                <a:latin typeface="Cambria" panose="02040503050406030204" pitchFamily="18" charset="0"/>
                <a:ea typeface="MS Mincho" panose="02020609040205080304" pitchFamily="49" charset="-128"/>
                <a:cs typeface="Times New Roman" panose="02020603050405020304" pitchFamily="18" charset="0"/>
              </a:rPr>
            </a:br>
            <a:br>
              <a:rPr lang="en-GB" sz="3600" dirty="0">
                <a:effectLst/>
                <a:latin typeface="Cambria" panose="02040503050406030204" pitchFamily="18" charset="0"/>
                <a:ea typeface="MS Mincho" panose="02020609040205080304" pitchFamily="49" charset="-128"/>
                <a:cs typeface="Times New Roman" panose="02020603050405020304" pitchFamily="18" charset="0"/>
              </a:rPr>
            </a:br>
            <a:endParaRPr lang="en-GB" sz="3600" dirty="0"/>
          </a:p>
        </p:txBody>
      </p:sp>
      <p:sp>
        <p:nvSpPr>
          <p:cNvPr id="3" name="Subtitle 2">
            <a:extLst>
              <a:ext uri="{FF2B5EF4-FFF2-40B4-BE49-F238E27FC236}">
                <a16:creationId xmlns:a16="http://schemas.microsoft.com/office/drawing/2014/main" id="{91900529-1407-08D1-0084-E610D4D8BD0B}"/>
              </a:ext>
            </a:extLst>
          </p:cNvPr>
          <p:cNvSpPr>
            <a:spLocks noGrp="1"/>
          </p:cNvSpPr>
          <p:nvPr>
            <p:ph type="subTitle" idx="1"/>
          </p:nvPr>
        </p:nvSpPr>
        <p:spPr>
          <a:xfrm>
            <a:off x="5354955" y="4067032"/>
            <a:ext cx="5998840" cy="2067068"/>
          </a:xfrm>
          <a:noFill/>
        </p:spPr>
        <p:txBody>
          <a:bodyPr>
            <a:normAutofit/>
          </a:bodyPr>
          <a:lstStyle/>
          <a:p>
            <a:pPr algn="l"/>
            <a:r>
              <a:rPr lang="en-GB" baseline="30000" dirty="0">
                <a:effectLst/>
                <a:latin typeface="Times New Roman" panose="02020603050405020304" pitchFamily="18" charset="0"/>
                <a:ea typeface="MS Mincho" panose="02020609040205080304" pitchFamily="49" charset="-128"/>
                <a:cs typeface="Times New Roman" panose="02020603050405020304" pitchFamily="18" charset="0"/>
              </a:rPr>
              <a:t>*</a:t>
            </a:r>
            <a:r>
              <a:rPr lang="en-GB" dirty="0">
                <a:effectLst/>
                <a:latin typeface="Times New Roman" panose="02020603050405020304" pitchFamily="18" charset="0"/>
                <a:ea typeface="MS Mincho" panose="02020609040205080304" pitchFamily="49" charset="-128"/>
                <a:cs typeface="Times New Roman" panose="02020603050405020304" pitchFamily="18" charset="0"/>
              </a:rPr>
              <a:t>Kumbirai Mabwe, </a:t>
            </a:r>
            <a:endParaRPr lang="en-GB" dirty="0"/>
          </a:p>
        </p:txBody>
      </p:sp>
      <p:pic>
        <p:nvPicPr>
          <p:cNvPr id="5" name="Picture 4">
            <a:extLst>
              <a:ext uri="{FF2B5EF4-FFF2-40B4-BE49-F238E27FC236}">
                <a16:creationId xmlns:a16="http://schemas.microsoft.com/office/drawing/2014/main" id="{0073AAEA-383B-BB25-7F81-100263190D01}"/>
              </a:ext>
            </a:extLst>
          </p:cNvPr>
          <p:cNvPicPr>
            <a:picLocks noChangeAspect="1"/>
          </p:cNvPicPr>
          <p:nvPr/>
        </p:nvPicPr>
        <p:blipFill rotWithShape="1">
          <a:blip r:embed="rId2"/>
          <a:srcRect l="29617" r="43081"/>
          <a:stretch/>
        </p:blipFill>
        <p:spPr>
          <a:xfrm>
            <a:off x="20" y="10"/>
            <a:ext cx="4992985" cy="6857990"/>
          </a:xfrm>
          <a:prstGeom prst="rect">
            <a:avLst/>
          </a:prstGeom>
        </p:spPr>
      </p:pic>
    </p:spTree>
    <p:extLst>
      <p:ext uri="{BB962C8B-B14F-4D97-AF65-F5344CB8AC3E}">
        <p14:creationId xmlns:p14="http://schemas.microsoft.com/office/powerpoint/2010/main" val="4037137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987951-C5B9-FC38-31FF-75B49A9B5C9A}"/>
              </a:ext>
            </a:extLst>
          </p:cNvPr>
          <p:cNvSpPr>
            <a:spLocks noGrp="1"/>
          </p:cNvSpPr>
          <p:nvPr>
            <p:ph type="title"/>
          </p:nvPr>
        </p:nvSpPr>
        <p:spPr>
          <a:xfrm>
            <a:off x="838200" y="365125"/>
            <a:ext cx="10515600" cy="1325563"/>
          </a:xfrm>
        </p:spPr>
        <p:txBody>
          <a:bodyPr>
            <a:normAutofit/>
          </a:bodyPr>
          <a:lstStyle/>
          <a:p>
            <a:r>
              <a:rPr lang="en-GB" sz="5400" dirty="0"/>
              <a:t>Findings </a:t>
            </a:r>
          </a:p>
        </p:txBody>
      </p:sp>
      <p:sp>
        <p:nvSpPr>
          <p:cNvPr id="19"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31AB9B-A77C-2854-0DF7-4B9EA846A17C}"/>
              </a:ext>
            </a:extLst>
          </p:cNvPr>
          <p:cNvSpPr>
            <a:spLocks noGrp="1"/>
          </p:cNvSpPr>
          <p:nvPr>
            <p:ph idx="1"/>
          </p:nvPr>
        </p:nvSpPr>
        <p:spPr>
          <a:xfrm>
            <a:off x="191911" y="1929384"/>
            <a:ext cx="11997041" cy="4928616"/>
          </a:xfrm>
        </p:spPr>
        <p:txBody>
          <a:bodyPr>
            <a:normAutofit/>
          </a:bodyPr>
          <a:lstStyle/>
          <a:p>
            <a:pPr>
              <a:buFont typeface="Wingdings" panose="05000000000000000000" pitchFamily="2" charset="2"/>
              <a:buChar char="§"/>
            </a:pPr>
            <a:r>
              <a:rPr lang="en-US" sz="2400" dirty="0">
                <a:latin typeface="Cambria" panose="02040503050406030204" pitchFamily="18" charset="0"/>
                <a:ea typeface="Cambria" panose="02040503050406030204" pitchFamily="18" charset="0"/>
              </a:rPr>
              <a:t>Despite successfully getting funding, 75% percent of the participants  found the process  </a:t>
            </a:r>
            <a:r>
              <a:rPr lang="en-GB" sz="2400" dirty="0">
                <a:latin typeface="Cambria" panose="02040503050406030204" pitchFamily="18" charset="0"/>
                <a:ea typeface="Cambria" panose="02040503050406030204" pitchFamily="18" charset="0"/>
              </a:rPr>
              <a:t>complicated, frustrating, and traumatising</a:t>
            </a:r>
          </a:p>
          <a:p>
            <a:pPr lvl="2">
              <a:buFont typeface="Wingdings" panose="05000000000000000000" pitchFamily="2" charset="2"/>
              <a:buChar char="§"/>
            </a:pPr>
            <a:r>
              <a:rPr lang="en-US" sz="1600" i="1" dirty="0">
                <a:latin typeface="Cambria" panose="02040503050406030204" pitchFamily="18" charset="0"/>
                <a:ea typeface="Cambria" panose="02040503050406030204" pitchFamily="18" charset="0"/>
              </a:rPr>
              <a:t>I’d gone down all of the funding routes… I felt like I was banging my head against a wall(Respondent 10)</a:t>
            </a:r>
          </a:p>
          <a:p>
            <a:pPr lvl="2">
              <a:buFont typeface="Wingdings" panose="05000000000000000000" pitchFamily="2" charset="2"/>
              <a:buChar char="§"/>
            </a:pPr>
            <a:r>
              <a:rPr lang="en-US" sz="1600" i="1" dirty="0">
                <a:latin typeface="Cambria" panose="02040503050406030204" pitchFamily="18" charset="0"/>
                <a:ea typeface="Cambria" panose="02040503050406030204" pitchFamily="18" charset="0"/>
              </a:rPr>
              <a:t>I’m going to give up after this… I didn’t know where else we could go(start up) (Respondent 5)</a:t>
            </a:r>
          </a:p>
          <a:p>
            <a:pPr lvl="2">
              <a:buFont typeface="Wingdings" panose="05000000000000000000" pitchFamily="2" charset="2"/>
              <a:buChar char="§"/>
            </a:pPr>
            <a:r>
              <a:rPr lang="en-US" sz="1600" i="1" dirty="0">
                <a:latin typeface="Cambria" panose="02040503050406030204" pitchFamily="18" charset="0"/>
                <a:ea typeface="Cambria" panose="02040503050406030204" pitchFamily="18" charset="0"/>
              </a:rPr>
              <a:t>I found it really difficult to get anyone to take me seriously… people were really rude and dismissive… there was just no dialogue(Respondent 12)</a:t>
            </a:r>
          </a:p>
          <a:p>
            <a:pPr lvl="2">
              <a:buFont typeface="Wingdings" panose="05000000000000000000" pitchFamily="2" charset="2"/>
              <a:buChar char="§"/>
            </a:pPr>
            <a:r>
              <a:rPr lang="en-US" sz="1600" i="1" dirty="0">
                <a:latin typeface="Cambria" panose="02040503050406030204" pitchFamily="18" charset="0"/>
                <a:ea typeface="Cambria" panose="02040503050406030204" pitchFamily="18" charset="0"/>
              </a:rPr>
              <a:t>it was the most frustrating period of my business life because just felt that there were so many obstacles(</a:t>
            </a:r>
            <a:r>
              <a:rPr lang="en-GB" sz="1600" i="1" dirty="0">
                <a:latin typeface="Cambria" panose="02040503050406030204" pitchFamily="18" charset="0"/>
                <a:ea typeface="Cambria" panose="02040503050406030204" pitchFamily="18" charset="0"/>
              </a:rPr>
              <a:t>Respondent 18)</a:t>
            </a:r>
            <a:endParaRPr lang="en-US" sz="1600" i="1" dirty="0">
              <a:latin typeface="Cambria" panose="02040503050406030204" pitchFamily="18" charset="0"/>
              <a:ea typeface="Cambria" panose="02040503050406030204" pitchFamily="18" charset="0"/>
            </a:endParaRPr>
          </a:p>
          <a:p>
            <a:pPr marL="914400" lvl="2" indent="0">
              <a:buNone/>
            </a:pPr>
            <a:endParaRPr lang="en-US" sz="1600" i="1" dirty="0">
              <a:latin typeface="Cambria" panose="02040503050406030204" pitchFamily="18" charset="0"/>
              <a:ea typeface="Cambria" panose="02040503050406030204" pitchFamily="18" charset="0"/>
            </a:endParaRPr>
          </a:p>
          <a:p>
            <a:pPr>
              <a:buFont typeface="Wingdings" panose="05000000000000000000" pitchFamily="2" charset="2"/>
              <a:buChar char="§"/>
            </a:pPr>
            <a:r>
              <a:rPr lang="en-US" sz="2400" dirty="0">
                <a:latin typeface="Cambria" panose="02040503050406030204" pitchFamily="18" charset="0"/>
                <a:ea typeface="Cambria" panose="02040503050406030204" pitchFamily="18" charset="0"/>
              </a:rPr>
              <a:t> Looking for funding further afield, -England, Scotland and Ireland</a:t>
            </a:r>
          </a:p>
          <a:p>
            <a:pPr>
              <a:buFont typeface="Wingdings" panose="05000000000000000000" pitchFamily="2" charset="2"/>
              <a:buChar char="§"/>
            </a:pPr>
            <a:r>
              <a:rPr lang="en-US" sz="2400" dirty="0">
                <a:latin typeface="Cambria" panose="02040503050406030204" pitchFamily="18" charset="0"/>
                <a:ea typeface="Cambria" panose="02040503050406030204" pitchFamily="18" charset="0"/>
              </a:rPr>
              <a:t>Confirms literature, women may be forced to choose alternative options as a result of difficulties accessing the funding that they require to sustain and grow their business</a:t>
            </a:r>
          </a:p>
          <a:p>
            <a:pPr>
              <a:buFont typeface="Wingdings" panose="05000000000000000000" pitchFamily="2" charset="2"/>
              <a:buChar char="§"/>
            </a:pPr>
            <a:r>
              <a:rPr lang="en-US" sz="2400" dirty="0">
                <a:latin typeface="Cambria" panose="02040503050406030204" pitchFamily="18" charset="0"/>
                <a:ea typeface="Cambria" panose="02040503050406030204" pitchFamily="18" charset="0"/>
              </a:rPr>
              <a:t> A minority of women reported the process as straightforward: supports Carter at al. (2007) and Wilson et al. (2007) women are equally as likely as men to successfully obtain debt finance when structural differences are controlled for</a:t>
            </a:r>
          </a:p>
          <a:p>
            <a:pPr marL="0" indent="0">
              <a:buNone/>
            </a:pPr>
            <a:endParaRPr lang="en-GB" sz="1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46525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987951-C5B9-FC38-31FF-75B49A9B5C9A}"/>
              </a:ext>
            </a:extLst>
          </p:cNvPr>
          <p:cNvSpPr>
            <a:spLocks noGrp="1"/>
          </p:cNvSpPr>
          <p:nvPr>
            <p:ph type="title"/>
          </p:nvPr>
        </p:nvSpPr>
        <p:spPr>
          <a:xfrm>
            <a:off x="838200" y="365125"/>
            <a:ext cx="10515600" cy="1325563"/>
          </a:xfrm>
        </p:spPr>
        <p:txBody>
          <a:bodyPr>
            <a:normAutofit/>
          </a:bodyPr>
          <a:lstStyle/>
          <a:p>
            <a:r>
              <a:rPr lang="en-GB" sz="5400" dirty="0"/>
              <a:t>Findings: Discrimination </a:t>
            </a:r>
          </a:p>
        </p:txBody>
      </p:sp>
      <p:sp>
        <p:nvSpPr>
          <p:cNvPr id="19"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31AB9B-A77C-2854-0DF7-4B9EA846A17C}"/>
              </a:ext>
            </a:extLst>
          </p:cNvPr>
          <p:cNvSpPr>
            <a:spLocks noGrp="1"/>
          </p:cNvSpPr>
          <p:nvPr>
            <p:ph idx="1"/>
          </p:nvPr>
        </p:nvSpPr>
        <p:spPr>
          <a:xfrm>
            <a:off x="244549" y="1929384"/>
            <a:ext cx="11944403" cy="4928616"/>
          </a:xfrm>
        </p:spPr>
        <p:txBody>
          <a:bodyPr>
            <a:normAutofit fontScale="92500" lnSpcReduction="10000"/>
          </a:bodyPr>
          <a:lstStyle/>
          <a:p>
            <a:pPr>
              <a:buFont typeface="Wingdings" panose="05000000000000000000" pitchFamily="2" charset="2"/>
              <a:buChar char="§"/>
            </a:pPr>
            <a:r>
              <a:rPr lang="en-US" sz="2600" dirty="0">
                <a:latin typeface="Cambria" panose="02040503050406030204" pitchFamily="18" charset="0"/>
                <a:ea typeface="Cambria" panose="02040503050406030204" pitchFamily="18" charset="0"/>
              </a:rPr>
              <a:t>Not taken seriously, felt a sense of being patronized and  asked to disclose more information, commitment towards their business</a:t>
            </a:r>
          </a:p>
          <a:p>
            <a:pPr lvl="1">
              <a:buFont typeface="Wingdings" panose="05000000000000000000" pitchFamily="2" charset="2"/>
              <a:buChar char="§"/>
            </a:pPr>
            <a:r>
              <a:rPr lang="en-US" sz="1600" i="1" dirty="0">
                <a:latin typeface="Cambria" panose="02040503050406030204" pitchFamily="18" charset="0"/>
                <a:ea typeface="Cambria" panose="02040503050406030204" pitchFamily="18" charset="0"/>
              </a:rPr>
              <a:t>the suggestion from the bank manager was that we asked our husbands to help us with it there was this whole thing of “oh well you two girls are doing a really good job”, and I know that he would never have said to men of our age “oh you two boys are doing a good job”(Respondent 3)</a:t>
            </a:r>
          </a:p>
          <a:p>
            <a:pPr lvl="1">
              <a:buFont typeface="Wingdings" panose="05000000000000000000" pitchFamily="2" charset="2"/>
              <a:buChar char="§"/>
            </a:pPr>
            <a:r>
              <a:rPr lang="en-US" sz="1600" i="1" dirty="0">
                <a:latin typeface="Cambria" panose="02040503050406030204" pitchFamily="18" charset="0"/>
                <a:ea typeface="Cambria" panose="02040503050406030204" pitchFamily="18" charset="0"/>
              </a:rPr>
              <a:t>a woman will say something and a man will say exactly the same  thing two minutes later and that’s when it’s listened to(respondent 22)</a:t>
            </a:r>
          </a:p>
          <a:p>
            <a:pPr lvl="1">
              <a:buFont typeface="Wingdings" panose="05000000000000000000" pitchFamily="2" charset="2"/>
              <a:buChar char="§"/>
            </a:pPr>
            <a:r>
              <a:rPr lang="en-US" sz="1600" i="1" dirty="0">
                <a:latin typeface="Cambria" panose="02040503050406030204" pitchFamily="18" charset="0"/>
                <a:ea typeface="Cambria" panose="02040503050406030204" pitchFamily="18" charset="0"/>
              </a:rPr>
              <a:t>rejections were as a result of gender, and if male colleague had sought funding instead of me, he would have been successful(Respondent 6)</a:t>
            </a:r>
          </a:p>
          <a:p>
            <a:pPr lvl="1">
              <a:buFont typeface="Wingdings" panose="05000000000000000000" pitchFamily="2" charset="2"/>
              <a:buChar char="§"/>
            </a:pPr>
            <a:r>
              <a:rPr lang="en-US" sz="1600" i="1" dirty="0">
                <a:latin typeface="Cambria" panose="02040503050406030204" pitchFamily="18" charset="0"/>
                <a:ea typeface="Cambria" panose="02040503050406030204" pitchFamily="18" charset="0"/>
              </a:rPr>
              <a:t>I had a partner with me who was male… inevitably people would talk to him rather than me… naturally assume that the man is the person who’s running the business (Respondent 17)</a:t>
            </a:r>
          </a:p>
          <a:p>
            <a:pPr>
              <a:buFont typeface="Wingdings" panose="05000000000000000000" pitchFamily="2" charset="2"/>
              <a:buChar char="§"/>
            </a:pPr>
            <a:r>
              <a:rPr lang="en-US" sz="2600" dirty="0">
                <a:latin typeface="Cambria" panose="02040503050406030204" pitchFamily="18" charset="0"/>
                <a:ea typeface="Cambria" panose="02040503050406030204" pitchFamily="18" charset="0"/>
              </a:rPr>
              <a:t>Confirms (Read ;1998; </a:t>
            </a:r>
            <a:r>
              <a:rPr lang="en-US" sz="2600" dirty="0" err="1">
                <a:latin typeface="Cambria" panose="02040503050406030204" pitchFamily="18" charset="0"/>
                <a:ea typeface="Cambria" panose="02040503050406030204" pitchFamily="18" charset="0"/>
              </a:rPr>
              <a:t>Fielden</a:t>
            </a:r>
            <a:r>
              <a:rPr lang="en-US" sz="2600" dirty="0">
                <a:latin typeface="Cambria" panose="02040503050406030204" pitchFamily="18" charset="0"/>
                <a:ea typeface="Cambria" panose="02040503050406030204" pitchFamily="18" charset="0"/>
              </a:rPr>
              <a:t> et al. (2003) </a:t>
            </a:r>
          </a:p>
          <a:p>
            <a:pPr>
              <a:buFont typeface="Wingdings" panose="05000000000000000000" pitchFamily="2" charset="2"/>
              <a:buChar char="§"/>
            </a:pPr>
            <a:r>
              <a:rPr lang="en-US" sz="2600" dirty="0">
                <a:latin typeface="Cambria" panose="02040503050406030204" pitchFamily="18" charset="0"/>
                <a:ea typeface="Cambria" panose="02040503050406030204" pitchFamily="18" charset="0"/>
              </a:rPr>
              <a:t>Ask male partners for technical information, despite these individuals’ lack of knowledge, instead of the female business owner (Hill, et al., 2006)</a:t>
            </a:r>
          </a:p>
          <a:p>
            <a:pPr lvl="2">
              <a:buFont typeface="Wingdings" panose="05000000000000000000" pitchFamily="2" charset="2"/>
              <a:buChar char="§"/>
            </a:pPr>
            <a:r>
              <a:rPr lang="en-US" sz="1600" i="1" dirty="0">
                <a:latin typeface="Cambria" panose="02040503050406030204" pitchFamily="18" charset="0"/>
                <a:ea typeface="Cambria" panose="02040503050406030204" pitchFamily="18" charset="0"/>
              </a:rPr>
              <a:t>I had a partner with me who was male… inevitably people would talk to him rather than me… people naturally assume that the man is the person who’s running the business, they would instantly assume he was the boss and speak to him…(Respondent 10) </a:t>
            </a:r>
          </a:p>
          <a:p>
            <a:pPr>
              <a:buFont typeface="Wingdings" panose="05000000000000000000" pitchFamily="2" charset="2"/>
              <a:buChar char="§"/>
            </a:pPr>
            <a:r>
              <a:rPr lang="en-GB" sz="2600" dirty="0">
                <a:latin typeface="Cambria" panose="02040503050406030204" pitchFamily="18" charset="0"/>
                <a:ea typeface="Cambria" panose="02040503050406030204" pitchFamily="18" charset="0"/>
              </a:rPr>
              <a:t>Shows perceived differential treatment and </a:t>
            </a:r>
            <a:r>
              <a:rPr lang="en-US" sz="2600" dirty="0">
                <a:latin typeface="Cambria" panose="02040503050406030204" pitchFamily="18" charset="0"/>
                <a:ea typeface="Cambria" panose="02040503050406030204" pitchFamily="18" charset="0"/>
              </a:rPr>
              <a:t>women are still not treated as equal in the business world</a:t>
            </a:r>
            <a:endParaRPr lang="en-US" sz="2600" i="1" dirty="0">
              <a:latin typeface="Cambria" panose="02040503050406030204" pitchFamily="18" charset="0"/>
              <a:ea typeface="Cambria" panose="02040503050406030204" pitchFamily="18" charset="0"/>
            </a:endParaRPr>
          </a:p>
          <a:p>
            <a:pPr>
              <a:buFont typeface="Wingdings" panose="05000000000000000000" pitchFamily="2" charset="2"/>
              <a:buChar char="§"/>
            </a:pPr>
            <a:endParaRPr lang="en-GB" sz="1800" dirty="0"/>
          </a:p>
        </p:txBody>
      </p:sp>
    </p:spTree>
    <p:extLst>
      <p:ext uri="{BB962C8B-B14F-4D97-AF65-F5344CB8AC3E}">
        <p14:creationId xmlns:p14="http://schemas.microsoft.com/office/powerpoint/2010/main" val="1517956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A9052D3-CD84-7A4F-D574-E4FE7393B521}"/>
              </a:ext>
            </a:extLst>
          </p:cNvPr>
          <p:cNvSpPr>
            <a:spLocks noGrp="1"/>
          </p:cNvSpPr>
          <p:nvPr>
            <p:ph type="title"/>
          </p:nvPr>
        </p:nvSpPr>
        <p:spPr>
          <a:xfrm>
            <a:off x="838200" y="365125"/>
            <a:ext cx="10515600" cy="1325563"/>
          </a:xfrm>
        </p:spPr>
        <p:txBody>
          <a:bodyPr>
            <a:normAutofit/>
          </a:bodyPr>
          <a:lstStyle/>
          <a:p>
            <a:r>
              <a:rPr lang="en-GB" sz="5400" dirty="0"/>
              <a:t>Findings: Neutral Gender effect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83501B9-A77C-8C6E-0720-8386A02229C2}"/>
              </a:ext>
            </a:extLst>
          </p:cNvPr>
          <p:cNvSpPr>
            <a:spLocks noGrp="1"/>
          </p:cNvSpPr>
          <p:nvPr>
            <p:ph idx="1"/>
          </p:nvPr>
        </p:nvSpPr>
        <p:spPr>
          <a:xfrm>
            <a:off x="838200" y="1929384"/>
            <a:ext cx="10515600" cy="4251960"/>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Some women did not perceive their gender to have had any influence on their experiences,</a:t>
            </a:r>
          </a:p>
          <a:p>
            <a:pPr lvl="2" algn="just">
              <a:buFont typeface="Wingdings" panose="05000000000000000000" pitchFamily="2" charset="2"/>
              <a:buChar char="§"/>
            </a:pPr>
            <a:r>
              <a:rPr lang="en-US" i="1" dirty="0">
                <a:latin typeface="Cambria" panose="02040503050406030204" pitchFamily="18" charset="0"/>
                <a:ea typeface="Cambria" panose="02040503050406030204" pitchFamily="18" charset="0"/>
              </a:rPr>
              <a:t>I honestly don’t think it influenced anything, it’s more about the case you present and having a robust model (Respondent 2)</a:t>
            </a:r>
          </a:p>
          <a:p>
            <a:pPr lvl="2" algn="just">
              <a:buFont typeface="Wingdings" panose="05000000000000000000" pitchFamily="2" charset="2"/>
              <a:buChar char="§"/>
            </a:pPr>
            <a:r>
              <a:rPr lang="en-US" i="1" dirty="0">
                <a:latin typeface="Cambria" panose="02040503050406030204" pitchFamily="18" charset="0"/>
                <a:ea typeface="Cambria" panose="02040503050406030204" pitchFamily="18" charset="0"/>
              </a:rPr>
              <a:t>it tends to be about risk in your business… it wasn’t down to my gender (Respondent 19)</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Supports the findings of Marlow and Patton (2005) and McAdam (2013), who suggest that difficulties accessing finance are equally experienced by both male and female entrepreneurs</a:t>
            </a:r>
            <a:endParaRPr lang="en-GB" sz="2400" i="1" dirty="0">
              <a:latin typeface="Cambria" panose="02040503050406030204" pitchFamily="18" charset="0"/>
              <a:ea typeface="Cambria" panose="02040503050406030204" pitchFamily="18" charset="0"/>
            </a:endParaRPr>
          </a:p>
          <a:p>
            <a:pPr lvl="2">
              <a:buFont typeface="Wingdings" panose="05000000000000000000" pitchFamily="2" charset="2"/>
              <a:buChar char="§"/>
            </a:pPr>
            <a:endParaRPr lang="en-US" sz="2200" i="1" dirty="0"/>
          </a:p>
        </p:txBody>
      </p:sp>
    </p:spTree>
    <p:extLst>
      <p:ext uri="{BB962C8B-B14F-4D97-AF65-F5344CB8AC3E}">
        <p14:creationId xmlns:p14="http://schemas.microsoft.com/office/powerpoint/2010/main" val="127914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44A801F-876D-E3F7-C80A-A36A8595B1CE}"/>
              </a:ext>
            </a:extLst>
          </p:cNvPr>
          <p:cNvSpPr>
            <a:spLocks noGrp="1"/>
          </p:cNvSpPr>
          <p:nvPr>
            <p:ph type="title"/>
          </p:nvPr>
        </p:nvSpPr>
        <p:spPr>
          <a:xfrm>
            <a:off x="838200" y="365125"/>
            <a:ext cx="10515600" cy="1325563"/>
          </a:xfrm>
        </p:spPr>
        <p:txBody>
          <a:bodyPr>
            <a:normAutofit/>
          </a:bodyPr>
          <a:lstStyle/>
          <a:p>
            <a:r>
              <a:rPr lang="en-GB" sz="5400" dirty="0"/>
              <a:t>Findings: Risk perceptions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8E7AE32-87EF-CD3F-D86E-36416A674D77}"/>
              </a:ext>
            </a:extLst>
          </p:cNvPr>
          <p:cNvSpPr>
            <a:spLocks noGrp="1"/>
          </p:cNvSpPr>
          <p:nvPr>
            <p:ph idx="1"/>
          </p:nvPr>
        </p:nvSpPr>
        <p:spPr>
          <a:xfrm>
            <a:off x="838200" y="1929384"/>
            <a:ext cx="10515600" cy="4251960"/>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Attributed their difficulties to the risk aversion of banks, who perceived them to be high-risk,</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Difficulty extending bank overdrafts  despite a track record and ability to service debt,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Become easier due to their reputation and proven track record,</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Most perceived difficulties in traditionally male sectors</a:t>
            </a:r>
          </a:p>
          <a:p>
            <a:pPr lvl="1">
              <a:buFont typeface="Wingdings" panose="05000000000000000000" pitchFamily="2" charset="2"/>
              <a:buChar char="§"/>
            </a:pPr>
            <a:endParaRPr lang="en-GB" sz="2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56975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0219A5-AF33-6336-ACCB-D07CE1934EFA}"/>
              </a:ext>
            </a:extLst>
          </p:cNvPr>
          <p:cNvSpPr>
            <a:spLocks noGrp="1"/>
          </p:cNvSpPr>
          <p:nvPr>
            <p:ph type="title"/>
          </p:nvPr>
        </p:nvSpPr>
        <p:spPr>
          <a:xfrm>
            <a:off x="838200" y="365125"/>
            <a:ext cx="10515600" cy="1325563"/>
          </a:xfrm>
        </p:spPr>
        <p:txBody>
          <a:bodyPr>
            <a:normAutofit/>
          </a:bodyPr>
          <a:lstStyle/>
          <a:p>
            <a:r>
              <a:rPr lang="en-GB" sz="5400" dirty="0"/>
              <a:t>Findings: Post funding difficulties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56EACE8-3332-8F9E-C3DA-F59406EC2027}"/>
              </a:ext>
            </a:extLst>
          </p:cNvPr>
          <p:cNvSpPr>
            <a:spLocks noGrp="1"/>
          </p:cNvSpPr>
          <p:nvPr>
            <p:ph idx="1"/>
          </p:nvPr>
        </p:nvSpPr>
        <p:spPr>
          <a:xfrm>
            <a:off x="838200" y="1929384"/>
            <a:ext cx="10515600" cy="4251960"/>
          </a:xfrm>
        </p:spPr>
        <p:txBody>
          <a:bodyPr>
            <a:normAutofit/>
          </a:bodyPr>
          <a:lstStyle/>
          <a:p>
            <a:pPr>
              <a:buFont typeface="Wingdings" panose="05000000000000000000" pitchFamily="2" charset="2"/>
              <a:buChar char="§"/>
            </a:pPr>
            <a:r>
              <a:rPr lang="en-US" sz="2200" dirty="0">
                <a:latin typeface="Cambria" panose="02040503050406030204" pitchFamily="18" charset="0"/>
                <a:ea typeface="Cambria" panose="02040503050406030204" pitchFamily="18" charset="0"/>
              </a:rPr>
              <a:t>Post-investment difficulties with board members,</a:t>
            </a:r>
            <a:r>
              <a:rPr lang="en-GB" sz="2200" dirty="0">
                <a:latin typeface="Cambria" panose="02040503050406030204" pitchFamily="18" charset="0"/>
                <a:ea typeface="Cambria" panose="02040503050406030204" pitchFamily="18" charset="0"/>
              </a:rPr>
              <a:t> overpowering board members</a:t>
            </a:r>
          </a:p>
          <a:p>
            <a:pPr lvl="1">
              <a:buFont typeface="Wingdings" panose="05000000000000000000" pitchFamily="2" charset="2"/>
              <a:buChar char="§"/>
            </a:pPr>
            <a:r>
              <a:rPr lang="en-US" sz="1800" i="1" dirty="0">
                <a:latin typeface="Cambria" panose="02040503050406030204" pitchFamily="18" charset="0"/>
                <a:ea typeface="Cambria" panose="02040503050406030204" pitchFamily="18" charset="0"/>
              </a:rPr>
              <a:t>you are faced with the challenge of a very male-dominated culture… my biggest area where I do think gender does play a part is that board level… when you’re one female sat amongst quite highly-voiced male directors (Respondent 15)</a:t>
            </a:r>
          </a:p>
          <a:p>
            <a:pPr lvl="1">
              <a:buFont typeface="Wingdings" panose="05000000000000000000" pitchFamily="2" charset="2"/>
              <a:buChar char="§"/>
            </a:pPr>
            <a:r>
              <a:rPr lang="en-US" sz="1800" i="1" dirty="0">
                <a:latin typeface="Cambria" panose="02040503050406030204" pitchFamily="18" charset="0"/>
                <a:ea typeface="Cambria" panose="02040503050406030204" pitchFamily="18" charset="0"/>
              </a:rPr>
              <a:t>they then started treating me differently… they ganged up as men… I didn’t have any problems at the funding stage, I had significant problems afterwards to the point I actually left my own company and walked away (Respondent 12)</a:t>
            </a:r>
          </a:p>
          <a:p>
            <a:pPr>
              <a:buFont typeface="Wingdings" panose="05000000000000000000" pitchFamily="2" charset="2"/>
              <a:buChar char="§"/>
            </a:pPr>
            <a:r>
              <a:rPr lang="en-US" sz="2200" dirty="0">
                <a:latin typeface="Cambria" panose="02040503050406030204" pitchFamily="18" charset="0"/>
                <a:ea typeface="Cambria" panose="02040503050406030204" pitchFamily="18" charset="0"/>
              </a:rPr>
              <a:t>A minority  of participants  indicated the benefits of  gender diversity in boardrooms as confirmed by the social feminist theory, </a:t>
            </a:r>
            <a:endParaRPr lang="en-GB" sz="22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94426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67109FF-AE72-4206-9F54-C0FF05E2C461}"/>
              </a:ext>
            </a:extLst>
          </p:cNvPr>
          <p:cNvSpPr>
            <a:spLocks noGrp="1"/>
          </p:cNvSpPr>
          <p:nvPr>
            <p:ph type="title"/>
          </p:nvPr>
        </p:nvSpPr>
        <p:spPr>
          <a:xfrm>
            <a:off x="838200" y="365125"/>
            <a:ext cx="10515600" cy="1325563"/>
          </a:xfrm>
        </p:spPr>
        <p:txBody>
          <a:bodyPr>
            <a:normAutofit/>
          </a:bodyPr>
          <a:lstStyle/>
          <a:p>
            <a:r>
              <a:rPr lang="en-US" sz="4200" dirty="0"/>
              <a:t>Coping Mechanisms</a:t>
            </a:r>
            <a:br>
              <a:rPr lang="en-US" sz="4200" dirty="0"/>
            </a:br>
            <a:r>
              <a:rPr lang="en-GB" sz="4200" dirty="0"/>
              <a:t>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91EE1BA-5ABB-AEEA-2AAC-4423290B366A}"/>
              </a:ext>
            </a:extLst>
          </p:cNvPr>
          <p:cNvSpPr>
            <a:spLocks noGrp="1"/>
          </p:cNvSpPr>
          <p:nvPr>
            <p:ph idx="1"/>
          </p:nvPr>
        </p:nvSpPr>
        <p:spPr>
          <a:xfrm>
            <a:off x="79022" y="1929384"/>
            <a:ext cx="12109930" cy="4251960"/>
          </a:xfrm>
        </p:spPr>
        <p:txBody>
          <a:bodyPr>
            <a:no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Seeking male colleagues </a:t>
            </a:r>
          </a:p>
          <a:p>
            <a:pPr lvl="1" algn="just">
              <a:buFont typeface="Wingdings" panose="05000000000000000000" pitchFamily="2" charset="2"/>
              <a:buChar char="§"/>
            </a:pPr>
            <a:r>
              <a:rPr lang="en-US" sz="1800" i="1" dirty="0">
                <a:latin typeface="Cambria" panose="02040503050406030204" pitchFamily="18" charset="0"/>
                <a:ea typeface="Cambria" panose="02040503050406030204" pitchFamily="18" charset="0"/>
              </a:rPr>
              <a:t>if I was meeting banks… I would have a male with me, because that makes me more credible, or that makes the business more credible in their eyes… if you’ve got a male with you they will feel more comfortable that there is a male taking up some of the slack in a male-dominated industry (Respondent 10)</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Professional Networking</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Adopting masculine behaviours and conform to the masculine stereotypes of entrepreneurship in order to demand equality and succeed as a business owner</a:t>
            </a:r>
          </a:p>
          <a:p>
            <a:pPr lvl="1" algn="just">
              <a:buFont typeface="Wingdings" panose="05000000000000000000" pitchFamily="2" charset="2"/>
              <a:buChar char="§"/>
            </a:pPr>
            <a:r>
              <a:rPr lang="en-US" sz="1800" i="1" dirty="0">
                <a:latin typeface="Cambria" panose="02040503050406030204" pitchFamily="18" charset="0"/>
                <a:ea typeface="Cambria" panose="02040503050406030204" pitchFamily="18" charset="0"/>
              </a:rPr>
              <a:t>I don’t feel that I’m equal… unless I act in a very similar way to the way that they act… try to portray the male business image, those kind of qualities, the confidence… therefore demand to be treated as equally as they would do (Respondent 4)</a:t>
            </a:r>
          </a:p>
        </p:txBody>
      </p:sp>
    </p:spTree>
    <p:extLst>
      <p:ext uri="{BB962C8B-B14F-4D97-AF65-F5344CB8AC3E}">
        <p14:creationId xmlns:p14="http://schemas.microsoft.com/office/powerpoint/2010/main" val="2101425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29C013-F4F5-3C81-BC93-D7BDBE776EA3}"/>
              </a:ext>
            </a:extLst>
          </p:cNvPr>
          <p:cNvSpPr>
            <a:spLocks noGrp="1"/>
          </p:cNvSpPr>
          <p:nvPr>
            <p:ph type="title"/>
          </p:nvPr>
        </p:nvSpPr>
        <p:spPr>
          <a:xfrm>
            <a:off x="838200" y="365125"/>
            <a:ext cx="10515600" cy="1325563"/>
          </a:xfrm>
        </p:spPr>
        <p:txBody>
          <a:bodyPr>
            <a:normAutofit/>
          </a:bodyPr>
          <a:lstStyle/>
          <a:p>
            <a:r>
              <a:rPr lang="en-GB" sz="5400" dirty="0"/>
              <a:t>Discussion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BF75963-29A1-DFDD-2863-50632472FE1B}"/>
              </a:ext>
            </a:extLst>
          </p:cNvPr>
          <p:cNvSpPr>
            <a:spLocks noGrp="1"/>
          </p:cNvSpPr>
          <p:nvPr>
            <p:ph idx="1"/>
          </p:nvPr>
        </p:nvSpPr>
        <p:spPr>
          <a:xfrm>
            <a:off x="158044" y="1929384"/>
            <a:ext cx="12030908" cy="4251960"/>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The gender gap in access to finance is a result of systemic discrimination and bias against women.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Despite some success, accessing funding is generally a frustrating and complicated process which tests women’s commitment and resilience</a:t>
            </a: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women-owned businesses as seen  being high-risk, by financial institutions </a:t>
            </a: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perceived to be less capable than men</a:t>
            </a: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difficulties most prevalent and widely discussed by owners in gender-atypical sectors</a:t>
            </a:r>
          </a:p>
          <a:p>
            <a:pPr lvl="1" algn="just">
              <a:buFont typeface="Wingdings" panose="05000000000000000000" pitchFamily="2" charset="2"/>
              <a:buChar char="§"/>
            </a:pPr>
            <a:r>
              <a:rPr lang="en-GB" dirty="0">
                <a:latin typeface="Cambria" panose="02040503050406030204" pitchFamily="18" charset="0"/>
                <a:ea typeface="Cambria" panose="02040503050406030204" pitchFamily="18" charset="0"/>
              </a:rPr>
              <a:t>women experience difficulties post-funding and non finance challenges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Important for funders and policymakers to be aware of, as it suggests that the current lending climate for SMEs in Wales is not meeting women’s funding needs</a:t>
            </a:r>
          </a:p>
          <a:p>
            <a:pPr>
              <a:buFont typeface="Wingdings" panose="05000000000000000000" pitchFamily="2" charset="2"/>
              <a:buChar char="§"/>
            </a:pPr>
            <a:endParaRPr lang="en-GB" sz="2600" dirty="0">
              <a:latin typeface="Cambria" panose="02040503050406030204" pitchFamily="18" charset="0"/>
              <a:ea typeface="Cambria" panose="02040503050406030204" pitchFamily="18" charset="0"/>
            </a:endParaRPr>
          </a:p>
          <a:p>
            <a:pPr marL="0" indent="0">
              <a:buNone/>
            </a:pPr>
            <a:endParaRPr lang="en-GB" sz="2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03405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AC4D268-D15D-3EA8-827D-66446AE0131C}"/>
              </a:ext>
            </a:extLst>
          </p:cNvPr>
          <p:cNvSpPr>
            <a:spLocks noGrp="1"/>
          </p:cNvSpPr>
          <p:nvPr>
            <p:ph type="title"/>
          </p:nvPr>
        </p:nvSpPr>
        <p:spPr>
          <a:xfrm>
            <a:off x="838200" y="365125"/>
            <a:ext cx="10515600" cy="1325563"/>
          </a:xfrm>
        </p:spPr>
        <p:txBody>
          <a:bodyPr>
            <a:normAutofit/>
          </a:bodyPr>
          <a:lstStyle/>
          <a:p>
            <a:r>
              <a:rPr lang="en-GB" sz="5400" b="1" dirty="0"/>
              <a:t>Implications and Recommendations</a:t>
            </a:r>
            <a:endParaRPr lang="en-GB" sz="5400" dirty="0"/>
          </a:p>
        </p:txBody>
      </p:sp>
      <p:sp>
        <p:nvSpPr>
          <p:cNvPr id="18"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5CAE12E-232E-E51C-F414-FB9D85C5E936}"/>
              </a:ext>
            </a:extLst>
          </p:cNvPr>
          <p:cNvSpPr>
            <a:spLocks noGrp="1"/>
          </p:cNvSpPr>
          <p:nvPr>
            <p:ph idx="1"/>
          </p:nvPr>
        </p:nvSpPr>
        <p:spPr>
          <a:xfrm>
            <a:off x="0" y="1929384"/>
            <a:ext cx="12192000" cy="4251960"/>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Policies and programs that provide targeted financial education and training for women, and financial institutions, </a:t>
            </a: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increase awareness of difficulties that women perceive to be barriers and </a:t>
            </a:r>
            <a:r>
              <a:rPr lang="en-US" dirty="0" err="1">
                <a:latin typeface="Cambria" panose="02040503050406030204" pitchFamily="18" charset="0"/>
                <a:ea typeface="Cambria" panose="02040503050406030204" pitchFamily="18" charset="0"/>
              </a:rPr>
              <a:t>minimise</a:t>
            </a:r>
            <a:r>
              <a:rPr lang="en-US" dirty="0">
                <a:latin typeface="Cambria" panose="02040503050406030204" pitchFamily="18" charset="0"/>
                <a:ea typeface="Cambria" panose="02040503050406030204" pitchFamily="18" charset="0"/>
              </a:rPr>
              <a:t> implicit and explicit discrimination and therefore funding difficulties</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Reap great economic benefits in terms of new job creation</a:t>
            </a:r>
            <a:endParaRPr lang="en-GB" sz="2400" dirty="0">
              <a:latin typeface="Cambria" panose="02040503050406030204" pitchFamily="18" charset="0"/>
              <a:ea typeface="Cambria" panose="02040503050406030204" pitchFamily="18" charset="0"/>
            </a:endParaRP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Training offered to financiers and other professionals working with SMEs in order to inform and guide the focus of Wales's first female entrepreneurship strategy</a:t>
            </a: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50794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898066-2843-4D3F-474E-1FFB8B8A4C46}"/>
              </a:ext>
            </a:extLst>
          </p:cNvPr>
          <p:cNvSpPr>
            <a:spLocks noGrp="1"/>
          </p:cNvSpPr>
          <p:nvPr>
            <p:ph type="title"/>
          </p:nvPr>
        </p:nvSpPr>
        <p:spPr>
          <a:xfrm>
            <a:off x="838200" y="365125"/>
            <a:ext cx="10515600" cy="1325563"/>
          </a:xfrm>
        </p:spPr>
        <p:txBody>
          <a:bodyPr>
            <a:normAutofit/>
          </a:bodyPr>
          <a:lstStyle/>
          <a:p>
            <a:r>
              <a:rPr lang="en-GB" sz="5400" dirty="0"/>
              <a:t>Limitations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82F1D9D-8B23-CD9A-4347-440CEA671691}"/>
              </a:ext>
            </a:extLst>
          </p:cNvPr>
          <p:cNvSpPr>
            <a:spLocks noGrp="1"/>
          </p:cNvSpPr>
          <p:nvPr>
            <p:ph idx="1"/>
          </p:nvPr>
        </p:nvSpPr>
        <p:spPr>
          <a:xfrm>
            <a:off x="838200" y="1929384"/>
            <a:ext cx="10515600" cy="4251960"/>
          </a:xfrm>
        </p:spPr>
        <p:txBody>
          <a:bodyPr>
            <a:normAutofit/>
          </a:bodyPr>
          <a:lstStyle/>
          <a:p>
            <a:pPr algn="just">
              <a:buFont typeface="Wingdings" panose="05000000000000000000" pitchFamily="2" charset="2"/>
              <a:buChar char="§"/>
            </a:pPr>
            <a:r>
              <a:rPr lang="en-GB" sz="2400" dirty="0">
                <a:latin typeface="Cambria" panose="02040503050406030204" pitchFamily="18" charset="0"/>
                <a:ea typeface="Cambria" panose="02040503050406030204" pitchFamily="18" charset="0"/>
              </a:rPr>
              <a:t>Perceived  difficulties may be different from actual difficulties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Difficult to fully isolate gender as a defining variable in relation to women’s perceived experiences, particularly given the range of other factors influencing perceptions and experiences</a:t>
            </a: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58710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22B09-2D6E-4873-6E6C-3AD4326B6895}"/>
              </a:ext>
            </a:extLst>
          </p:cNvPr>
          <p:cNvSpPr>
            <a:spLocks noGrp="1"/>
          </p:cNvSpPr>
          <p:nvPr>
            <p:ph type="title"/>
          </p:nvPr>
        </p:nvSpPr>
        <p:spPr>
          <a:xfrm>
            <a:off x="838200" y="365125"/>
            <a:ext cx="10515600" cy="5504047"/>
          </a:xfrm>
        </p:spPr>
        <p:txBody>
          <a:bodyPr/>
          <a:lstStyle/>
          <a:p>
            <a:pPr algn="ctr"/>
            <a:r>
              <a:rPr lang="en-GB" dirty="0"/>
              <a:t>Thank you </a:t>
            </a:r>
          </a:p>
        </p:txBody>
      </p:sp>
    </p:spTree>
    <p:extLst>
      <p:ext uri="{BB962C8B-B14F-4D97-AF65-F5344CB8AC3E}">
        <p14:creationId xmlns:p14="http://schemas.microsoft.com/office/powerpoint/2010/main" val="860827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35">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37">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5E271E9-59EA-6B66-18BC-98A9E2C43E2C}"/>
              </a:ext>
            </a:extLst>
          </p:cNvPr>
          <p:cNvSpPr>
            <a:spLocks noGrp="1"/>
          </p:cNvSpPr>
          <p:nvPr>
            <p:ph type="title"/>
          </p:nvPr>
        </p:nvSpPr>
        <p:spPr>
          <a:xfrm>
            <a:off x="838201" y="643467"/>
            <a:ext cx="3888526" cy="1800526"/>
          </a:xfrm>
        </p:spPr>
        <p:txBody>
          <a:bodyPr>
            <a:normAutofit/>
          </a:bodyPr>
          <a:lstStyle/>
          <a:p>
            <a:r>
              <a:rPr lang="en-GB" dirty="0"/>
              <a:t>Some stats!</a:t>
            </a:r>
          </a:p>
        </p:txBody>
      </p:sp>
      <p:sp>
        <p:nvSpPr>
          <p:cNvPr id="3" name="Content Placeholder 2">
            <a:extLst>
              <a:ext uri="{FF2B5EF4-FFF2-40B4-BE49-F238E27FC236}">
                <a16:creationId xmlns:a16="http://schemas.microsoft.com/office/drawing/2014/main" id="{42408D47-3CC3-923A-8BB5-F1E40BF30A63}"/>
              </a:ext>
            </a:extLst>
          </p:cNvPr>
          <p:cNvSpPr>
            <a:spLocks noGrp="1"/>
          </p:cNvSpPr>
          <p:nvPr>
            <p:ph idx="1"/>
          </p:nvPr>
        </p:nvSpPr>
        <p:spPr>
          <a:xfrm>
            <a:off x="0" y="2186609"/>
            <a:ext cx="6705599" cy="3990353"/>
          </a:xfrm>
        </p:spPr>
        <p:txBody>
          <a:bodyPr>
            <a:normAutofit lnSpcReduction="10000"/>
          </a:bodyPr>
          <a:lstStyle/>
          <a:p>
            <a:pPr algn="just">
              <a:buFont typeface="Wingdings" panose="05000000000000000000" pitchFamily="2" charset="2"/>
              <a:buChar char="§"/>
            </a:pPr>
            <a:r>
              <a:rPr lang="en-US" sz="2000" dirty="0">
                <a:latin typeface="Cambria" panose="02040503050406030204" pitchFamily="18" charset="0"/>
                <a:ea typeface="Cambria" panose="02040503050406030204" pitchFamily="18" charset="0"/>
              </a:rPr>
              <a:t>SMEs-backbone of, and major driving force of economic growth, innovation, and job creation(Hampshire Trust Bank, 2017).</a:t>
            </a:r>
          </a:p>
          <a:p>
            <a:pPr lvl="1" algn="just">
              <a:buFont typeface="Wingdings" panose="05000000000000000000" pitchFamily="2" charset="2"/>
              <a:buChar char="§"/>
            </a:pPr>
            <a:r>
              <a:rPr lang="en-US" sz="2000" b="0" i="0" dirty="0">
                <a:effectLst/>
                <a:latin typeface="Cambria" panose="02040503050406030204" pitchFamily="18" charset="0"/>
                <a:ea typeface="Cambria" panose="02040503050406030204" pitchFamily="18" charset="0"/>
              </a:rPr>
              <a:t>Accounted for 61% of UK employment and 7% of business turnover in 2022(</a:t>
            </a:r>
            <a:r>
              <a:rPr lang="en-US" sz="2000" dirty="0">
                <a:latin typeface="Cambria" panose="02040503050406030204" pitchFamily="18" charset="0"/>
                <a:ea typeface="Cambria" panose="02040503050406030204" pitchFamily="18" charset="0"/>
              </a:rPr>
              <a:t>The House of Commons Library,2022)</a:t>
            </a:r>
          </a:p>
          <a:p>
            <a:pPr lvl="1" algn="just">
              <a:buFont typeface="Wingdings" panose="05000000000000000000" pitchFamily="2" charset="2"/>
              <a:buChar char="§"/>
            </a:pPr>
            <a:r>
              <a:rPr lang="en-US" sz="2000" dirty="0">
                <a:latin typeface="Cambria" panose="02040503050406030204" pitchFamily="18" charset="0"/>
                <a:ea typeface="Cambria" panose="02040503050406030204" pitchFamily="18" charset="0"/>
              </a:rPr>
              <a:t>In 2021, 19% of SMEs were led by women(Statista, 2022)</a:t>
            </a:r>
          </a:p>
          <a:p>
            <a:pPr algn="just">
              <a:buFont typeface="Wingdings" panose="05000000000000000000" pitchFamily="2" charset="2"/>
              <a:buChar char="§"/>
            </a:pPr>
            <a:r>
              <a:rPr lang="en-US" sz="2000" dirty="0">
                <a:latin typeface="Cambria" panose="02040503050406030204" pitchFamily="18" charset="0"/>
                <a:ea typeface="Cambria" panose="02040503050406030204" pitchFamily="18" charset="0"/>
              </a:rPr>
              <a:t>Disparity that exists between female and male entrepreneurs is unacceptable and holding the UK back ( Rose Review, 2019)</a:t>
            </a:r>
          </a:p>
          <a:p>
            <a:pPr algn="just">
              <a:buFont typeface="Wingdings" panose="05000000000000000000" pitchFamily="2" charset="2"/>
              <a:buChar char="§"/>
            </a:pPr>
            <a:r>
              <a:rPr lang="en-US" sz="2000" dirty="0">
                <a:latin typeface="Cambria" panose="02040503050406030204" pitchFamily="18" charset="0"/>
                <a:ea typeface="Cambria" panose="02040503050406030204" pitchFamily="18" charset="0"/>
              </a:rPr>
              <a:t>Little development in understanding the challenges which women continue to face in accessing entrepreneurial finance, </a:t>
            </a:r>
          </a:p>
          <a:p>
            <a:pPr>
              <a:buFont typeface="Wingdings" panose="05000000000000000000" pitchFamily="2" charset="2"/>
              <a:buChar char="§"/>
            </a:pPr>
            <a:endParaRPr lang="en-US" sz="1300" dirty="0">
              <a:latin typeface="Cambria" panose="02040503050406030204" pitchFamily="18" charset="0"/>
              <a:ea typeface="Cambria" panose="02040503050406030204" pitchFamily="18" charset="0"/>
            </a:endParaRPr>
          </a:p>
          <a:p>
            <a:pPr marL="0" indent="0">
              <a:buNone/>
            </a:pPr>
            <a:endParaRPr lang="en-US" sz="1300" dirty="0"/>
          </a:p>
          <a:p>
            <a:pPr>
              <a:buFont typeface="Wingdings" panose="05000000000000000000" pitchFamily="2" charset="2"/>
              <a:buChar char="§"/>
            </a:pPr>
            <a:endParaRPr lang="en-US" sz="1300" dirty="0"/>
          </a:p>
        </p:txBody>
      </p:sp>
      <p:pic>
        <p:nvPicPr>
          <p:cNvPr id="6" name="Picture 5">
            <a:extLst>
              <a:ext uri="{FF2B5EF4-FFF2-40B4-BE49-F238E27FC236}">
                <a16:creationId xmlns:a16="http://schemas.microsoft.com/office/drawing/2014/main" id="{3C1027D7-2F8E-6479-B320-A0BCC66E86C2}"/>
              </a:ext>
            </a:extLst>
          </p:cNvPr>
          <p:cNvPicPr>
            <a:picLocks noChangeAspect="1"/>
          </p:cNvPicPr>
          <p:nvPr/>
        </p:nvPicPr>
        <p:blipFill>
          <a:blip r:embed="rId2"/>
          <a:stretch>
            <a:fillRect/>
          </a:stretch>
        </p:blipFill>
        <p:spPr>
          <a:xfrm>
            <a:off x="6800986" y="2186610"/>
            <a:ext cx="4747547" cy="3869634"/>
          </a:xfrm>
          <a:prstGeom prst="rect">
            <a:avLst/>
          </a:prstGeom>
        </p:spPr>
      </p:pic>
    </p:spTree>
    <p:extLst>
      <p:ext uri="{BB962C8B-B14F-4D97-AF65-F5344CB8AC3E}">
        <p14:creationId xmlns:p14="http://schemas.microsoft.com/office/powerpoint/2010/main" val="401651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EBC4-4862-72DE-4B1C-DBD20A553018}"/>
              </a:ext>
            </a:extLst>
          </p:cNvPr>
          <p:cNvSpPr>
            <a:spLocks noGrp="1"/>
          </p:cNvSpPr>
          <p:nvPr>
            <p:ph type="title"/>
          </p:nvPr>
        </p:nvSpPr>
        <p:spPr/>
        <p:txBody>
          <a:bodyPr/>
          <a:lstStyle/>
          <a:p>
            <a:r>
              <a:rPr lang="en-GB" dirty="0"/>
              <a:t>Previous Research </a:t>
            </a:r>
          </a:p>
        </p:txBody>
      </p:sp>
      <p:sp>
        <p:nvSpPr>
          <p:cNvPr id="3" name="Content Placeholder 2">
            <a:extLst>
              <a:ext uri="{FF2B5EF4-FFF2-40B4-BE49-F238E27FC236}">
                <a16:creationId xmlns:a16="http://schemas.microsoft.com/office/drawing/2014/main" id="{D20C3DDE-6960-D7EC-57EC-F5538AC096AC}"/>
              </a:ext>
            </a:extLst>
          </p:cNvPr>
          <p:cNvSpPr>
            <a:spLocks noGrp="1"/>
          </p:cNvSpPr>
          <p:nvPr>
            <p:ph idx="1"/>
          </p:nvPr>
        </p:nvSpPr>
        <p:spPr>
          <a:xfrm>
            <a:off x="0" y="1825625"/>
            <a:ext cx="12192000" cy="4351338"/>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Female entrepreneurs an untapped potential (Federation of Small Businesses, 2016)</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Recognition that women entrepreneurs are under-represented in Wales, yet they contribute to the economy (Business Wales. Welsh Government,2023)</a:t>
            </a:r>
          </a:p>
          <a:p>
            <a:pPr lvl="1" algn="just">
              <a:buFont typeface="Wingdings" panose="05000000000000000000" pitchFamily="2" charset="2"/>
              <a:buChar char="§"/>
            </a:pPr>
            <a:r>
              <a:rPr lang="en-US" sz="2000" dirty="0">
                <a:latin typeface="Cambria" panose="02040503050406030204" pitchFamily="18" charset="0"/>
                <a:ea typeface="Cambria" panose="02040503050406030204" pitchFamily="18" charset="0"/>
              </a:rPr>
              <a:t>Women-owned businesses outperform those owned by men (Marlow &amp; McAdam, 2013)</a:t>
            </a:r>
          </a:p>
          <a:p>
            <a:pPr lvl="2" algn="just">
              <a:buFont typeface="Wingdings" panose="05000000000000000000" pitchFamily="2" charset="2"/>
              <a:buChar char="§"/>
            </a:pPr>
            <a:r>
              <a:rPr lang="en-US" dirty="0">
                <a:latin typeface="Cambria" panose="02040503050406030204" pitchFamily="18" charset="0"/>
                <a:ea typeface="Cambria" panose="02040503050406030204" pitchFamily="18" charset="0"/>
              </a:rPr>
              <a:t>characteristics such as size, sector and funding are controlled for</a:t>
            </a:r>
          </a:p>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Failure rates of women-owned businesses are significantly lower than male-owned businesses (</a:t>
            </a:r>
            <a:r>
              <a:rPr lang="en-US" dirty="0" err="1">
                <a:latin typeface="Cambria" panose="02040503050406030204" pitchFamily="18" charset="0"/>
                <a:ea typeface="Cambria" panose="02040503050406030204" pitchFamily="18" charset="0"/>
              </a:rPr>
              <a:t>Beauhurst</a:t>
            </a:r>
            <a:r>
              <a:rPr lang="en-US" dirty="0">
                <a:latin typeface="Cambria" panose="02040503050406030204" pitchFamily="18" charset="0"/>
                <a:ea typeface="Cambria" panose="02040503050406030204" pitchFamily="18" charset="0"/>
              </a:rPr>
              <a:t>, 2010)</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Women experience greater disadvantages than men when accessing capital (Smith-Hunter &amp; Boyd, 2004).</a:t>
            </a:r>
          </a:p>
          <a:p>
            <a:pPr lvl="1" algn="just">
              <a:buFont typeface="Wingdings" panose="05000000000000000000" pitchFamily="2" charset="2"/>
              <a:buChar char="§"/>
            </a:pPr>
            <a:endParaRPr lang="en-US" dirty="0">
              <a:latin typeface="Cambria" panose="02040503050406030204" pitchFamily="18" charset="0"/>
              <a:ea typeface="Cambria" panose="02040503050406030204" pitchFamily="18" charset="0"/>
            </a:endParaRPr>
          </a:p>
          <a:p>
            <a:pPr algn="just">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727007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EBC4-4862-72DE-4B1C-DBD20A553018}"/>
              </a:ext>
            </a:extLst>
          </p:cNvPr>
          <p:cNvSpPr>
            <a:spLocks noGrp="1"/>
          </p:cNvSpPr>
          <p:nvPr>
            <p:ph type="title"/>
          </p:nvPr>
        </p:nvSpPr>
        <p:spPr/>
        <p:txBody>
          <a:bodyPr/>
          <a:lstStyle/>
          <a:p>
            <a:r>
              <a:rPr lang="en-GB" dirty="0"/>
              <a:t>Previous Research </a:t>
            </a:r>
          </a:p>
        </p:txBody>
      </p:sp>
      <p:sp>
        <p:nvSpPr>
          <p:cNvPr id="3" name="Content Placeholder 2">
            <a:extLst>
              <a:ext uri="{FF2B5EF4-FFF2-40B4-BE49-F238E27FC236}">
                <a16:creationId xmlns:a16="http://schemas.microsoft.com/office/drawing/2014/main" id="{D20C3DDE-6960-D7EC-57EC-F5538AC096AC}"/>
              </a:ext>
            </a:extLst>
          </p:cNvPr>
          <p:cNvSpPr>
            <a:spLocks noGrp="1"/>
          </p:cNvSpPr>
          <p:nvPr>
            <p:ph idx="1"/>
          </p:nvPr>
        </p:nvSpPr>
        <p:spPr>
          <a:xfrm>
            <a:off x="0" y="1825625"/>
            <a:ext cx="12192000" cy="4351338"/>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Entrepreneurial discourse is masculine (</a:t>
            </a:r>
            <a:r>
              <a:rPr lang="en-GB" sz="2400" dirty="0">
                <a:latin typeface="Cambria" panose="02040503050406030204" pitchFamily="18" charset="0"/>
                <a:ea typeface="Cambria" panose="02040503050406030204" pitchFamily="18" charset="0"/>
              </a:rPr>
              <a:t>Bird &amp; Brush;</a:t>
            </a:r>
            <a:r>
              <a:rPr lang="en-US" sz="2400" dirty="0">
                <a:latin typeface="Cambria" panose="02040503050406030204" pitchFamily="18" charset="0"/>
                <a:ea typeface="Cambria" panose="02040503050406030204" pitchFamily="18" charset="0"/>
              </a:rPr>
              <a:t>Ahl, 2004</a:t>
            </a:r>
            <a:r>
              <a:rPr lang="en-GB" sz="2400" dirty="0">
                <a:latin typeface="Cambria" panose="02040503050406030204" pitchFamily="18" charset="0"/>
                <a:ea typeface="Cambria" panose="02040503050406030204" pitchFamily="18" charset="0"/>
              </a:rPr>
              <a:t> 2002;</a:t>
            </a:r>
            <a:r>
              <a:rPr lang="en-US" sz="2400" dirty="0">
                <a:latin typeface="Cambria" panose="02040503050406030204" pitchFamily="18" charset="0"/>
                <a:ea typeface="Cambria" panose="02040503050406030204" pitchFamily="18" charset="0"/>
              </a:rPr>
              <a:t>McAdam, 2013).</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Construct and language used to describe entrepreneurship is male-gendered, (</a:t>
            </a:r>
            <a:r>
              <a:rPr lang="it-IT" sz="2400" dirty="0">
                <a:latin typeface="Cambria" panose="02040503050406030204" pitchFamily="18" charset="0"/>
                <a:ea typeface="Cambria" panose="02040503050406030204" pitchFamily="18" charset="0"/>
              </a:rPr>
              <a:t>Ahl, 2004; Marlow &amp; Patton, 2005)</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 Stereotypes about womanliness conflict with the normative model of entrepreneurial behavior</a:t>
            </a:r>
          </a:p>
          <a:p>
            <a:pPr algn="just">
              <a:buFont typeface="Wingdings" panose="05000000000000000000" pitchFamily="2" charset="2"/>
              <a:buChar char="§"/>
            </a:pPr>
            <a:r>
              <a:rPr lang="en-US" sz="2400" b="0" i="0" dirty="0">
                <a:effectLst/>
                <a:latin typeface="Cambria" panose="02040503050406030204" pitchFamily="18" charset="0"/>
                <a:ea typeface="Cambria" panose="02040503050406030204" pitchFamily="18" charset="0"/>
              </a:rPr>
              <a:t>Women are not easily placed within society's model of entrepreneurship, businesses compared against male-owned (</a:t>
            </a:r>
            <a:r>
              <a:rPr lang="en-US" sz="2400" dirty="0">
                <a:latin typeface="Cambria" panose="02040503050406030204" pitchFamily="18" charset="0"/>
                <a:ea typeface="Cambria" panose="02040503050406030204" pitchFamily="18" charset="0"/>
              </a:rPr>
              <a:t>McAdam, 2013;</a:t>
            </a:r>
            <a:r>
              <a:rPr lang="it-IT" sz="2400" dirty="0">
                <a:latin typeface="Cambria" panose="02040503050406030204" pitchFamily="18" charset="0"/>
                <a:ea typeface="Cambria" panose="02040503050406030204" pitchFamily="18" charset="0"/>
              </a:rPr>
              <a:t> Ahl, 2004)</a:t>
            </a: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71338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EBC4-4862-72DE-4B1C-DBD20A553018}"/>
              </a:ext>
            </a:extLst>
          </p:cNvPr>
          <p:cNvSpPr>
            <a:spLocks noGrp="1"/>
          </p:cNvSpPr>
          <p:nvPr>
            <p:ph type="title"/>
          </p:nvPr>
        </p:nvSpPr>
        <p:spPr/>
        <p:txBody>
          <a:bodyPr/>
          <a:lstStyle/>
          <a:p>
            <a:r>
              <a:rPr lang="en-GB" dirty="0"/>
              <a:t>Previous Research </a:t>
            </a:r>
          </a:p>
        </p:txBody>
      </p:sp>
      <p:sp>
        <p:nvSpPr>
          <p:cNvPr id="3" name="Content Placeholder 2">
            <a:extLst>
              <a:ext uri="{FF2B5EF4-FFF2-40B4-BE49-F238E27FC236}">
                <a16:creationId xmlns:a16="http://schemas.microsoft.com/office/drawing/2014/main" id="{D20C3DDE-6960-D7EC-57EC-F5538AC096AC}"/>
              </a:ext>
            </a:extLst>
          </p:cNvPr>
          <p:cNvSpPr>
            <a:spLocks noGrp="1"/>
          </p:cNvSpPr>
          <p:nvPr>
            <p:ph idx="1"/>
          </p:nvPr>
        </p:nvSpPr>
        <p:spPr>
          <a:xfrm>
            <a:off x="-1" y="1320800"/>
            <a:ext cx="12022667" cy="4856163"/>
          </a:xfrm>
        </p:spPr>
        <p:txBody>
          <a:bodyPr>
            <a:normAutofit fontScale="92500" lnSpcReduction="20000"/>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Gender-typical vs -atypical sectors</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Women-owned businesses are in </a:t>
            </a:r>
            <a:r>
              <a:rPr lang="en-GB" sz="2400" dirty="0">
                <a:latin typeface="Cambria" panose="02040503050406030204" pitchFamily="18" charset="0"/>
                <a:ea typeface="Cambria" panose="02040503050406030204" pitchFamily="18" charset="0"/>
              </a:rPr>
              <a:t>small</a:t>
            </a:r>
            <a:r>
              <a:rPr lang="en-US" sz="2400" dirty="0">
                <a:latin typeface="Cambria" panose="02040503050406030204" pitchFamily="18" charset="0"/>
                <a:ea typeface="Cambria" panose="02040503050406030204" pitchFamily="18" charset="0"/>
              </a:rPr>
              <a:t> l</a:t>
            </a:r>
            <a:r>
              <a:rPr lang="en-GB" sz="2400" dirty="0">
                <a:latin typeface="Cambria" panose="02040503050406030204" pitchFamily="18" charset="0"/>
                <a:ea typeface="Cambria" panose="02040503050406030204" pitchFamily="18" charset="0"/>
              </a:rPr>
              <a:t>ow-skill, crowded</a:t>
            </a:r>
            <a:r>
              <a:rPr lang="en-US" sz="2400" dirty="0">
                <a:latin typeface="Cambria" panose="02040503050406030204" pitchFamily="18" charset="0"/>
                <a:ea typeface="Cambria" panose="02040503050406030204" pitchFamily="18" charset="0"/>
              </a:rPr>
              <a:t> </a:t>
            </a:r>
            <a:r>
              <a:rPr lang="en-GB" sz="2400" dirty="0">
                <a:latin typeface="Cambria" panose="02040503050406030204" pitchFamily="18" charset="0"/>
                <a:ea typeface="Cambria" panose="02040503050406030204" pitchFamily="18" charset="0"/>
              </a:rPr>
              <a:t>‘gender-typical’, highly competitive,</a:t>
            </a:r>
            <a:r>
              <a:rPr lang="en-US" sz="2400" dirty="0">
                <a:latin typeface="Cambria" panose="02040503050406030204" pitchFamily="18" charset="0"/>
                <a:ea typeface="Cambria" panose="02040503050406030204" pitchFamily="18" charset="0"/>
              </a:rPr>
              <a:t> lower levels of opportunity for growth (Anna, et al., 2000).</a:t>
            </a:r>
          </a:p>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Traditionally </a:t>
            </a:r>
            <a:r>
              <a:rPr lang="en-US" i="1" dirty="0">
                <a:latin typeface="Cambria" panose="02040503050406030204" pitchFamily="18" charset="0"/>
                <a:ea typeface="Cambria" panose="02040503050406030204" pitchFamily="18" charset="0"/>
              </a:rPr>
              <a:t>feminised occupations </a:t>
            </a:r>
            <a:r>
              <a:rPr lang="en-US" dirty="0">
                <a:latin typeface="Cambria" panose="02040503050406030204" pitchFamily="18" charset="0"/>
                <a:ea typeface="Cambria" panose="02040503050406030204" pitchFamily="18" charset="0"/>
              </a:rPr>
              <a:t>such as retail and service sectors </a:t>
            </a:r>
            <a:r>
              <a:rPr lang="en-US" i="1" dirty="0">
                <a:latin typeface="Cambria" panose="02040503050406030204" pitchFamily="18" charset="0"/>
                <a:ea typeface="Cambria" panose="02040503050406030204" pitchFamily="18" charset="0"/>
              </a:rPr>
              <a:t>health, education</a:t>
            </a:r>
            <a:r>
              <a:rPr lang="en-US" dirty="0">
                <a:latin typeface="Cambria" panose="02040503050406030204" pitchFamily="18" charset="0"/>
                <a:ea typeface="Cambria" panose="02040503050406030204" pitchFamily="18" charset="0"/>
              </a:rPr>
              <a:t> and community, social and personal services, </a:t>
            </a:r>
            <a:r>
              <a:rPr lang="en-US" i="1" dirty="0">
                <a:latin typeface="Cambria" panose="02040503050406030204" pitchFamily="18" charset="0"/>
                <a:ea typeface="Cambria" panose="02040503050406030204" pitchFamily="18" charset="0"/>
              </a:rPr>
              <a:t>highly competitive , and </a:t>
            </a:r>
            <a:r>
              <a:rPr lang="en-US" dirty="0">
                <a:latin typeface="Cambria" panose="02040503050406030204" pitchFamily="18" charset="0"/>
                <a:ea typeface="Cambria" panose="02040503050406030204" pitchFamily="18" charset="0"/>
              </a:rPr>
              <a:t>crowded ((Marlow &amp; Carter, 2004</a:t>
            </a:r>
            <a:r>
              <a:rPr lang="en-US" i="1" dirty="0">
                <a:latin typeface="Cambria" panose="02040503050406030204" pitchFamily="18" charset="0"/>
                <a:ea typeface="Cambria" panose="02040503050406030204" pitchFamily="18" charset="0"/>
              </a:rPr>
              <a:t>;</a:t>
            </a:r>
            <a:r>
              <a:rPr lang="en-GB" dirty="0">
                <a:latin typeface="Cambria" panose="02040503050406030204" pitchFamily="18" charset="0"/>
                <a:ea typeface="Cambria" panose="02040503050406030204" pitchFamily="18" charset="0"/>
              </a:rPr>
              <a:t> Hill et al. 2006;</a:t>
            </a:r>
            <a:r>
              <a:rPr lang="en-US" dirty="0">
                <a:latin typeface="Cambria" panose="02040503050406030204" pitchFamily="18" charset="0"/>
                <a:ea typeface="Cambria" panose="02040503050406030204" pitchFamily="18" charset="0"/>
              </a:rPr>
              <a:t> Coleman, 2007; Marlow, et al., 2008; McAdam, 2013 ;</a:t>
            </a:r>
            <a:r>
              <a:rPr lang="en-GB" dirty="0">
                <a:latin typeface="Cambria" panose="02040503050406030204" pitchFamily="18" charset="0"/>
                <a:ea typeface="Cambria" panose="02040503050406030204" pitchFamily="18" charset="0"/>
              </a:rPr>
              <a:t>)</a:t>
            </a: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 </a:t>
            </a:r>
            <a:r>
              <a:rPr lang="en-GB" dirty="0">
                <a:latin typeface="Cambria" panose="02040503050406030204" pitchFamily="18" charset="0"/>
                <a:ea typeface="Cambria" panose="02040503050406030204" pitchFamily="18" charset="0"/>
              </a:rPr>
              <a:t>compared to  technology, manufacturing, engineering and construction</a:t>
            </a:r>
          </a:p>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Women owners of non-traditional businesses experienced more difficulties raising finance Hisrich and O’Brien, 1981and </a:t>
            </a:r>
            <a:r>
              <a:rPr lang="en-US" dirty="0" err="1">
                <a:latin typeface="Cambria" panose="02040503050406030204" pitchFamily="18" charset="0"/>
                <a:ea typeface="Cambria" panose="02040503050406030204" pitchFamily="18" charset="0"/>
              </a:rPr>
              <a:t>Fielden</a:t>
            </a:r>
            <a:r>
              <a:rPr lang="en-US" dirty="0">
                <a:latin typeface="Cambria" panose="02040503050406030204" pitchFamily="18" charset="0"/>
                <a:ea typeface="Cambria" panose="02040503050406030204" pitchFamily="18" charset="0"/>
              </a:rPr>
              <a:t> et al. 2000) Hill et al. 2006) </a:t>
            </a:r>
          </a:p>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Bankers perceive gender-atypical sectors such as construction as being more appropriate for male business owners (Blake ,2006)</a:t>
            </a:r>
          </a:p>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Within male-dominated industries, gender stereotypes can be overcome if women work with men and created mixed-sex entrepreneurial teams (Godwin, et al., 2006).</a:t>
            </a:r>
          </a:p>
          <a:p>
            <a:pPr lvl="1" algn="just">
              <a:buFont typeface="Wingdings" panose="05000000000000000000" pitchFamily="2" charset="2"/>
              <a:buChar char="§"/>
            </a:pPr>
            <a:endParaRPr lang="en-US" dirty="0">
              <a:latin typeface="Cambria" panose="02040503050406030204" pitchFamily="18" charset="0"/>
              <a:ea typeface="Cambria" panose="02040503050406030204" pitchFamily="18" charset="0"/>
            </a:endParaRPr>
          </a:p>
          <a:p>
            <a:pPr algn="just">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285996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EBC4-4862-72DE-4B1C-DBD20A553018}"/>
              </a:ext>
            </a:extLst>
          </p:cNvPr>
          <p:cNvSpPr>
            <a:spLocks noGrp="1"/>
          </p:cNvSpPr>
          <p:nvPr>
            <p:ph type="title"/>
          </p:nvPr>
        </p:nvSpPr>
        <p:spPr/>
        <p:txBody>
          <a:bodyPr/>
          <a:lstStyle/>
          <a:p>
            <a:r>
              <a:rPr lang="en-GB" dirty="0"/>
              <a:t>Previous Research </a:t>
            </a:r>
          </a:p>
        </p:txBody>
      </p:sp>
      <p:sp>
        <p:nvSpPr>
          <p:cNvPr id="3" name="Content Placeholder 2">
            <a:extLst>
              <a:ext uri="{FF2B5EF4-FFF2-40B4-BE49-F238E27FC236}">
                <a16:creationId xmlns:a16="http://schemas.microsoft.com/office/drawing/2014/main" id="{D20C3DDE-6960-D7EC-57EC-F5538AC096AC}"/>
              </a:ext>
            </a:extLst>
          </p:cNvPr>
          <p:cNvSpPr>
            <a:spLocks noGrp="1"/>
          </p:cNvSpPr>
          <p:nvPr>
            <p:ph idx="1"/>
          </p:nvPr>
        </p:nvSpPr>
        <p:spPr>
          <a:xfrm>
            <a:off x="0" y="1825625"/>
            <a:ext cx="11943644" cy="4351338"/>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Alignment with men provides access to resources, increases credibility (McAdam, 2013)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Women become more like men (which is the desired standard) in order to succeed (Ahl, 2004).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Differences are neither advantageous nor disadvantageous in comparison to men (Zolin, et al., 2013); women approach activities in a different, but not subordinate, manner. </a:t>
            </a:r>
          </a:p>
          <a:p>
            <a:pPr algn="just">
              <a:buFont typeface="Wingdings" panose="05000000000000000000" pitchFamily="2" charset="2"/>
              <a:buChar char="§"/>
            </a:pPr>
            <a:r>
              <a:rPr lang="en-GB" sz="2400" dirty="0">
                <a:latin typeface="Cambria" panose="02040503050406030204" pitchFamily="18" charset="0"/>
                <a:ea typeface="Cambria" panose="02040503050406030204" pitchFamily="18" charset="0"/>
              </a:rPr>
              <a:t>Women also face Non-finance related difficulties(</a:t>
            </a:r>
            <a:r>
              <a:rPr lang="en-US" sz="2400" dirty="0">
                <a:latin typeface="Cambria" panose="02040503050406030204" pitchFamily="18" charset="0"/>
                <a:ea typeface="Cambria" panose="02040503050406030204" pitchFamily="18" charset="0"/>
              </a:rPr>
              <a:t>Sheridan and Milgate,2003</a:t>
            </a:r>
            <a:r>
              <a:rPr lang="en-GB" sz="2400" dirty="0">
                <a:latin typeface="Cambria" panose="02040503050406030204" pitchFamily="18" charset="0"/>
                <a:ea typeface="Cambria" panose="02040503050406030204" pitchFamily="18" charset="0"/>
              </a:rPr>
              <a:t> ; </a:t>
            </a:r>
            <a:r>
              <a:rPr lang="en-US" sz="2400" dirty="0" err="1">
                <a:latin typeface="Cambria" panose="02040503050406030204" pitchFamily="18" charset="0"/>
                <a:ea typeface="Cambria" panose="02040503050406030204" pitchFamily="18" charset="0"/>
              </a:rPr>
              <a:t>Constantinidis</a:t>
            </a:r>
            <a:r>
              <a:rPr lang="en-US" sz="2400" dirty="0">
                <a:latin typeface="Cambria" panose="02040503050406030204" pitchFamily="18" charset="0"/>
                <a:ea typeface="Cambria" panose="02040503050406030204" pitchFamily="18" charset="0"/>
              </a:rPr>
              <a:t> et al. 2006; Chalmers, 2016)</a:t>
            </a:r>
            <a:endParaRPr lang="en-GB" sz="2400" dirty="0">
              <a:latin typeface="Cambria" panose="02040503050406030204" pitchFamily="18" charset="0"/>
              <a:ea typeface="Cambria" panose="02040503050406030204" pitchFamily="18" charset="0"/>
            </a:endParaRPr>
          </a:p>
          <a:p>
            <a:pPr marL="0" indent="0" algn="just">
              <a:buNone/>
            </a:pPr>
            <a:endParaRPr lang="en-US" sz="2400" dirty="0">
              <a:latin typeface="Cambria" panose="02040503050406030204" pitchFamily="18" charset="0"/>
              <a:ea typeface="Cambria" panose="02040503050406030204" pitchFamily="18" charset="0"/>
            </a:endParaRPr>
          </a:p>
          <a:p>
            <a:pPr algn="just">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92825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5A5479-333A-B7AC-2457-8164030D02A4}"/>
              </a:ext>
            </a:extLst>
          </p:cNvPr>
          <p:cNvSpPr>
            <a:spLocks noGrp="1"/>
          </p:cNvSpPr>
          <p:nvPr>
            <p:ph type="title"/>
          </p:nvPr>
        </p:nvSpPr>
        <p:spPr>
          <a:xfrm>
            <a:off x="4199467" y="1"/>
            <a:ext cx="7154331" cy="1433688"/>
          </a:xfrm>
        </p:spPr>
        <p:txBody>
          <a:bodyPr>
            <a:normAutofit/>
          </a:bodyPr>
          <a:lstStyle/>
          <a:p>
            <a:r>
              <a:rPr lang="en-GB" b="1" dirty="0"/>
              <a:t>Theoretical Perspective </a:t>
            </a:r>
            <a:endParaRPr lang="en-GB" dirty="0"/>
          </a:p>
        </p:txBody>
      </p:sp>
      <p:pic>
        <p:nvPicPr>
          <p:cNvPr id="5" name="Picture 4" descr="Glasses on top of a book">
            <a:extLst>
              <a:ext uri="{FF2B5EF4-FFF2-40B4-BE49-F238E27FC236}">
                <a16:creationId xmlns:a16="http://schemas.microsoft.com/office/drawing/2014/main" id="{891BA386-D4B5-D692-377B-38872BEF1D87}"/>
              </a:ext>
            </a:extLst>
          </p:cNvPr>
          <p:cNvPicPr>
            <a:picLocks noChangeAspect="1"/>
          </p:cNvPicPr>
          <p:nvPr/>
        </p:nvPicPr>
        <p:blipFill rotWithShape="1">
          <a:blip r:embed="rId2"/>
          <a:srcRect l="7790" r="33122" b="-1"/>
          <a:stretch/>
        </p:blipFill>
        <p:spPr>
          <a:xfrm>
            <a:off x="20" y="10"/>
            <a:ext cx="2573847"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546137E0-48B9-94FD-B4AD-BB4D99FC9662}"/>
              </a:ext>
            </a:extLst>
          </p:cNvPr>
          <p:cNvSpPr>
            <a:spLocks noGrp="1"/>
          </p:cNvSpPr>
          <p:nvPr>
            <p:ph idx="1"/>
          </p:nvPr>
        </p:nvSpPr>
        <p:spPr>
          <a:xfrm>
            <a:off x="2573867" y="1083732"/>
            <a:ext cx="9618133" cy="5418667"/>
          </a:xfrm>
        </p:spPr>
        <p:txBody>
          <a:bodyPr>
            <a:normAutofit/>
          </a:bodyPr>
          <a:lstStyle/>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Liberal feminist theory -  importance of gender equality and challenges traditional gender roles and power structures. </a:t>
            </a:r>
          </a:p>
          <a:p>
            <a:pPr algn="just">
              <a:buFont typeface="Wingdings" panose="05000000000000000000" pitchFamily="2" charset="2"/>
              <a:buChar char="§"/>
            </a:pPr>
            <a:r>
              <a:rPr lang="en-US" sz="2400" dirty="0">
                <a:latin typeface="Cambria" panose="02040503050406030204" pitchFamily="18" charset="0"/>
                <a:ea typeface="Cambria" panose="02040503050406030204" pitchFamily="18" charset="0"/>
              </a:rPr>
              <a:t>Social feminist theory -importance of examining the intersections between gender and other forms of oppression, such as class, race, and sexuality</a:t>
            </a:r>
          </a:p>
          <a:p>
            <a:pPr marL="0" indent="0">
              <a:buNone/>
            </a:pPr>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39078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0"/>
            <a:ext cx="12191990" cy="235867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987951-C5B9-FC38-31FF-75B49A9B5C9A}"/>
              </a:ext>
            </a:extLst>
          </p:cNvPr>
          <p:cNvSpPr>
            <a:spLocks noGrp="1"/>
          </p:cNvSpPr>
          <p:nvPr>
            <p:ph type="title"/>
          </p:nvPr>
        </p:nvSpPr>
        <p:spPr>
          <a:xfrm>
            <a:off x="1156851" y="637762"/>
            <a:ext cx="9888496" cy="1520377"/>
          </a:xfrm>
        </p:spPr>
        <p:txBody>
          <a:bodyPr anchor="ctr">
            <a:normAutofit/>
          </a:bodyPr>
          <a:lstStyle/>
          <a:p>
            <a:r>
              <a:rPr lang="en-GB" sz="4400" b="1" dirty="0">
                <a:solidFill>
                  <a:schemeClr val="bg1"/>
                </a:solidFill>
              </a:rPr>
              <a:t>Research Gap</a:t>
            </a:r>
            <a:r>
              <a:rPr lang="en-GB" dirty="0">
                <a:solidFill>
                  <a:schemeClr val="bg1"/>
                </a:solidFill>
              </a:rPr>
              <a:t> and </a:t>
            </a:r>
            <a:r>
              <a:rPr lang="en-GB" sz="4400" b="1" dirty="0">
                <a:solidFill>
                  <a:schemeClr val="bg1"/>
                </a:solidFill>
              </a:rPr>
              <a:t>Research Objectives</a:t>
            </a:r>
            <a:endParaRPr lang="en-GB" dirty="0">
              <a:solidFill>
                <a:schemeClr val="bg1"/>
              </a:solidFill>
            </a:endParaRP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58676"/>
            <a:ext cx="12191990" cy="45454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6851" y="2893697"/>
            <a:ext cx="45720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31AB9B-A77C-2854-0DF7-4B9EA846A17C}"/>
              </a:ext>
            </a:extLst>
          </p:cNvPr>
          <p:cNvSpPr>
            <a:spLocks noGrp="1"/>
          </p:cNvSpPr>
          <p:nvPr>
            <p:ph idx="1"/>
          </p:nvPr>
        </p:nvSpPr>
        <p:spPr>
          <a:xfrm>
            <a:off x="0" y="3041655"/>
            <a:ext cx="12191990" cy="3862450"/>
          </a:xfrm>
        </p:spPr>
        <p:txBody>
          <a:bodyPr>
            <a:normAutofit/>
          </a:bodyPr>
          <a:lstStyle/>
          <a:p>
            <a:pPr>
              <a:buFont typeface="Wingdings" panose="05000000000000000000" pitchFamily="2" charset="2"/>
              <a:buChar char="§"/>
            </a:pPr>
            <a:r>
              <a:rPr lang="en-US" dirty="0">
                <a:latin typeface="Cambria" panose="02040503050406030204" pitchFamily="18" charset="0"/>
                <a:ea typeface="Cambria" panose="02040503050406030204" pitchFamily="18" charset="0"/>
              </a:rPr>
              <a:t>Aim: </a:t>
            </a:r>
            <a:r>
              <a:rPr lang="en-US" sz="2400" dirty="0">
                <a:latin typeface="Cambria" panose="02040503050406030204" pitchFamily="18" charset="0"/>
                <a:ea typeface="Cambria" panose="02040503050406030204" pitchFamily="18" charset="0"/>
              </a:rPr>
              <a:t>To investigate female entrepreneurs’ perceptions of gender gap in access to finance for female entrepreneurs in Wales.</a:t>
            </a:r>
          </a:p>
          <a:p>
            <a:pPr marL="0" indent="0">
              <a:buNone/>
            </a:pPr>
            <a:r>
              <a:rPr lang="en-US" dirty="0">
                <a:latin typeface="Cambria" panose="02040503050406030204" pitchFamily="18" charset="0"/>
                <a:ea typeface="Cambria" panose="02040503050406030204" pitchFamily="18" charset="0"/>
              </a:rPr>
              <a:t>Objectives </a:t>
            </a:r>
          </a:p>
          <a:p>
            <a:pPr lvl="1">
              <a:buFont typeface="Wingdings" panose="05000000000000000000" pitchFamily="2" charset="2"/>
              <a:buChar char="§"/>
            </a:pPr>
            <a:r>
              <a:rPr lang="en-US" dirty="0">
                <a:latin typeface="Cambria" panose="02040503050406030204" pitchFamily="18" charset="0"/>
                <a:ea typeface="Cambria" panose="02040503050406030204" pitchFamily="18" charset="0"/>
              </a:rPr>
              <a:t>To examine female entrepreneurs’ perceptions  of the challenges they face in accessing finance in Wales</a:t>
            </a:r>
          </a:p>
          <a:p>
            <a:pPr lvl="1">
              <a:buFont typeface="Wingdings" panose="05000000000000000000" pitchFamily="2" charset="2"/>
              <a:buChar char="§"/>
            </a:pPr>
            <a:r>
              <a:rPr lang="en-US" dirty="0">
                <a:latin typeface="Cambria" panose="02040503050406030204" pitchFamily="18" charset="0"/>
                <a:ea typeface="Cambria" panose="02040503050406030204" pitchFamily="18" charset="0"/>
              </a:rPr>
              <a:t>To examine the impact of these barriers on the growth and success of female-owned businesses in Wales.</a:t>
            </a:r>
          </a:p>
          <a:p>
            <a:pPr lvl="1">
              <a:buFont typeface="Wingdings" panose="05000000000000000000" pitchFamily="2" charset="2"/>
              <a:buChar char="§"/>
            </a:pPr>
            <a:r>
              <a:rPr lang="en-US" dirty="0">
                <a:latin typeface="Cambria" panose="02040503050406030204" pitchFamily="18" charset="0"/>
                <a:ea typeface="Cambria" panose="02040503050406030204" pitchFamily="18" charset="0"/>
              </a:rPr>
              <a:t>To provide recommendations for policymakers, financial institutions, and female entrepreneurs in address the gender gap in access to finance</a:t>
            </a:r>
          </a:p>
          <a:p>
            <a:pPr lvl="2">
              <a:buFont typeface="Wingdings" panose="05000000000000000000" pitchFamily="2" charset="2"/>
              <a:buChar char="§"/>
            </a:pPr>
            <a:endParaRPr lang="en-GB" dirty="0"/>
          </a:p>
        </p:txBody>
      </p:sp>
    </p:spTree>
    <p:extLst>
      <p:ext uri="{BB962C8B-B14F-4D97-AF65-F5344CB8AC3E}">
        <p14:creationId xmlns:p14="http://schemas.microsoft.com/office/powerpoint/2010/main" val="779964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0"/>
            <a:ext cx="12191990" cy="235867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987951-C5B9-FC38-31FF-75B49A9B5C9A}"/>
              </a:ext>
            </a:extLst>
          </p:cNvPr>
          <p:cNvSpPr>
            <a:spLocks noGrp="1"/>
          </p:cNvSpPr>
          <p:nvPr>
            <p:ph type="title"/>
          </p:nvPr>
        </p:nvSpPr>
        <p:spPr>
          <a:xfrm>
            <a:off x="1156851" y="637762"/>
            <a:ext cx="9888496" cy="1520377"/>
          </a:xfrm>
        </p:spPr>
        <p:txBody>
          <a:bodyPr anchor="ctr">
            <a:normAutofit/>
          </a:bodyPr>
          <a:lstStyle/>
          <a:p>
            <a:r>
              <a:rPr lang="en-GB" sz="4400" b="1" dirty="0">
                <a:solidFill>
                  <a:schemeClr val="bg1"/>
                </a:solidFill>
              </a:rPr>
              <a:t>Methodology</a:t>
            </a:r>
            <a:endParaRPr lang="en-GB" dirty="0">
              <a:solidFill>
                <a:schemeClr val="bg1"/>
              </a:solidFill>
            </a:endParaRPr>
          </a:p>
        </p:txBody>
      </p:sp>
      <p:sp>
        <p:nvSpPr>
          <p:cNvPr id="10"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58676"/>
            <a:ext cx="12191990" cy="45454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6851" y="2893697"/>
            <a:ext cx="45720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831AB9B-A77C-2854-0DF7-4B9EA846A17C}"/>
              </a:ext>
            </a:extLst>
          </p:cNvPr>
          <p:cNvSpPr>
            <a:spLocks noGrp="1"/>
          </p:cNvSpPr>
          <p:nvPr>
            <p:ph idx="1"/>
          </p:nvPr>
        </p:nvSpPr>
        <p:spPr>
          <a:xfrm>
            <a:off x="158044" y="3041655"/>
            <a:ext cx="12033946" cy="3076679"/>
          </a:xfrm>
        </p:spPr>
        <p:txBody>
          <a:bodyPr>
            <a:normAutofit/>
          </a:bodyPr>
          <a:lstStyle/>
          <a:p>
            <a:pPr algn="just">
              <a:buFont typeface="Wingdings" panose="05000000000000000000" pitchFamily="2" charset="2"/>
              <a:buChar char="§"/>
            </a:pPr>
            <a:r>
              <a:rPr lang="en-US" dirty="0">
                <a:latin typeface="Cambria" panose="02040503050406030204" pitchFamily="18" charset="0"/>
                <a:ea typeface="Cambria" panose="02040503050406030204" pitchFamily="18" charset="0"/>
              </a:rPr>
              <a:t>25 Semi-structured interviews</a:t>
            </a:r>
          </a:p>
          <a:p>
            <a:pPr lvl="1" algn="just">
              <a:buFont typeface="Wingdings" panose="05000000000000000000" pitchFamily="2" charset="2"/>
              <a:buChar char="§"/>
            </a:pPr>
            <a:r>
              <a:rPr lang="en-GB" dirty="0">
                <a:latin typeface="Cambria" panose="02040503050406030204" pitchFamily="18" charset="0"/>
                <a:ea typeface="Cambria" panose="02040503050406030204" pitchFamily="18" charset="0"/>
              </a:rPr>
              <a:t>Purposive sampling: </a:t>
            </a:r>
            <a:r>
              <a:rPr lang="en-US" dirty="0">
                <a:latin typeface="Cambria" panose="02040503050406030204" pitchFamily="18" charset="0"/>
                <a:ea typeface="Cambria" panose="02040503050406030204" pitchFamily="18" charset="0"/>
              </a:rPr>
              <a:t>both start-up and established businesses</a:t>
            </a:r>
            <a:endParaRPr lang="en-GB" dirty="0">
              <a:latin typeface="Cambria" panose="02040503050406030204" pitchFamily="18" charset="0"/>
              <a:ea typeface="Cambria" panose="02040503050406030204" pitchFamily="18" charset="0"/>
            </a:endParaRPr>
          </a:p>
          <a:p>
            <a:pPr lvl="1" algn="just">
              <a:buFont typeface="Wingdings" panose="05000000000000000000" pitchFamily="2" charset="2"/>
              <a:buChar char="§"/>
            </a:pPr>
            <a:r>
              <a:rPr lang="en-US" dirty="0">
                <a:latin typeface="Cambria" panose="02040503050406030204" pitchFamily="18" charset="0"/>
                <a:ea typeface="Cambria" panose="02040503050406030204" pitchFamily="18" charset="0"/>
              </a:rPr>
              <a:t>Female business owners in Wales who had successfully obtained business finance from high street banks, Finance Wales and venture capitalists</a:t>
            </a:r>
          </a:p>
          <a:p>
            <a:pPr lvl="2">
              <a:buFont typeface="Wingdings" panose="05000000000000000000" pitchFamily="2" charset="2"/>
              <a:buChar char="§"/>
            </a:pPr>
            <a:endParaRPr lang="en-GB" dirty="0"/>
          </a:p>
        </p:txBody>
      </p:sp>
    </p:spTree>
    <p:extLst>
      <p:ext uri="{BB962C8B-B14F-4D97-AF65-F5344CB8AC3E}">
        <p14:creationId xmlns:p14="http://schemas.microsoft.com/office/powerpoint/2010/main" val="3559756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553</TotalTime>
  <Words>1846</Words>
  <Application>Microsoft Office PowerPoint</Application>
  <PresentationFormat>Widescreen</PresentationFormat>
  <Paragraphs>105</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Cambria</vt:lpstr>
      <vt:lpstr>Times New Roman</vt:lpstr>
      <vt:lpstr>Wingdings</vt:lpstr>
      <vt:lpstr>Office Theme</vt:lpstr>
      <vt:lpstr>Finance-gender gap: Female entrepreneurs’ perception of access to finance in Wales     </vt:lpstr>
      <vt:lpstr>Some stats!</vt:lpstr>
      <vt:lpstr>Previous Research </vt:lpstr>
      <vt:lpstr>Previous Research </vt:lpstr>
      <vt:lpstr>Previous Research </vt:lpstr>
      <vt:lpstr>Previous Research </vt:lpstr>
      <vt:lpstr>Theoretical Perspective </vt:lpstr>
      <vt:lpstr>Research Gap and Research Objectives</vt:lpstr>
      <vt:lpstr>Methodology</vt:lpstr>
      <vt:lpstr>Findings </vt:lpstr>
      <vt:lpstr>Findings: Discrimination </vt:lpstr>
      <vt:lpstr>Findings: Neutral Gender effect </vt:lpstr>
      <vt:lpstr>Findings: Risk perceptions</vt:lpstr>
      <vt:lpstr>Findings: Post funding difficulties </vt:lpstr>
      <vt:lpstr>Coping Mechanisms  </vt:lpstr>
      <vt:lpstr>Discussion </vt:lpstr>
      <vt:lpstr>Implications and Recommendations</vt:lpstr>
      <vt:lpstr>Limitations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Finance-gender gap: Female entrepreneurs’ perception of access to finance</dc:title>
  <dc:creator>Kumbi</dc:creator>
  <cp:lastModifiedBy>Kumbi</cp:lastModifiedBy>
  <cp:revision>4</cp:revision>
  <dcterms:created xsi:type="dcterms:W3CDTF">2023-04-20T07:29:07Z</dcterms:created>
  <dcterms:modified xsi:type="dcterms:W3CDTF">2023-05-16T14:31:30Z</dcterms:modified>
</cp:coreProperties>
</file>